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3" r:id="rId6"/>
    <p:sldId id="285" r:id="rId7"/>
    <p:sldId id="358" r:id="rId8"/>
    <p:sldId id="359" r:id="rId9"/>
    <p:sldId id="286" r:id="rId10"/>
    <p:sldId id="287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1" r:id="rId20"/>
    <p:sldId id="320" r:id="rId21"/>
    <p:sldId id="342" r:id="rId22"/>
    <p:sldId id="322" r:id="rId23"/>
    <p:sldId id="323" r:id="rId24"/>
    <p:sldId id="343" r:id="rId25"/>
    <p:sldId id="344" r:id="rId26"/>
    <p:sldId id="345" r:id="rId27"/>
    <p:sldId id="346" r:id="rId28"/>
    <p:sldId id="324" r:id="rId29"/>
    <p:sldId id="337" r:id="rId30"/>
    <p:sldId id="347" r:id="rId31"/>
    <p:sldId id="348" r:id="rId32"/>
    <p:sldId id="349" r:id="rId33"/>
    <p:sldId id="350" r:id="rId34"/>
    <p:sldId id="351" r:id="rId35"/>
    <p:sldId id="327" r:id="rId36"/>
    <p:sldId id="328" r:id="rId37"/>
    <p:sldId id="355" r:id="rId38"/>
    <p:sldId id="354" r:id="rId39"/>
    <p:sldId id="353" r:id="rId40"/>
    <p:sldId id="356" r:id="rId41"/>
    <p:sldId id="333" r:id="rId42"/>
    <p:sldId id="329" r:id="rId43"/>
    <p:sldId id="330" r:id="rId44"/>
    <p:sldId id="338" r:id="rId45"/>
    <p:sldId id="352" r:id="rId46"/>
    <p:sldId id="332" r:id="rId47"/>
    <p:sldId id="360" r:id="rId48"/>
    <p:sldId id="361" r:id="rId49"/>
    <p:sldId id="362" r:id="rId50"/>
    <p:sldId id="331" r:id="rId51"/>
    <p:sldId id="309" r:id="rId52"/>
    <p:sldId id="308" r:id="rId53"/>
    <p:sldId id="363" r:id="rId54"/>
    <p:sldId id="310" r:id="rId55"/>
    <p:sldId id="335" r:id="rId56"/>
    <p:sldId id="341" r:id="rId57"/>
    <p:sldId id="339" r:id="rId58"/>
    <p:sldId id="340" r:id="rId59"/>
    <p:sldId id="281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5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4"/>
            <a:ext cx="88392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4"/>
            <a:ext cx="42672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8200" y="1193804"/>
            <a:ext cx="42672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8404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1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9" r:id="rId5"/>
    <p:sldLayoutId id="2147483668" r:id="rId6"/>
    <p:sldLayoutId id="2147483665" r:id="rId7"/>
    <p:sldLayoutId id="2147483672" r:id="rId8"/>
    <p:sldLayoutId id="2147483673" r:id="rId9"/>
    <p:sldLayoutId id="2147483674" r:id="rId10"/>
    <p:sldLayoutId id="2147483671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cymap.com/newmaps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olicymap.com/newmaps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CDBG Application Workshop</a:t>
            </a:r>
            <a:br>
              <a:rPr lang="en-US" dirty="0"/>
            </a:br>
            <a:r>
              <a:rPr lang="en-US" dirty="0"/>
              <a:t>for Application Preparers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2022 Regular Round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December 15, 2021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PCI and points will auto-calculate</a:t>
            </a:r>
          </a:p>
          <a:p>
            <a:endParaRPr lang="en-US" dirty="0"/>
          </a:p>
          <a:p>
            <a:r>
              <a:rPr lang="en-US" dirty="0"/>
              <a:t>PCI points for Census will be the same for 2019 and 2022</a:t>
            </a:r>
          </a:p>
          <a:p>
            <a:endParaRPr lang="en-US" dirty="0"/>
          </a:p>
          <a:p>
            <a:r>
              <a:rPr lang="en-US" dirty="0"/>
              <a:t>If reusing Target Area Surveys from a previous year, the target area PCI score from that year will be used. </a:t>
            </a:r>
          </a:p>
          <a:p>
            <a:endParaRPr lang="en-US" dirty="0"/>
          </a:p>
          <a:p>
            <a:r>
              <a:rPr lang="en-US" dirty="0"/>
              <a:t>Community Need score will show at bottom</a:t>
            </a:r>
          </a:p>
        </p:txBody>
      </p:sp>
    </p:spTree>
    <p:extLst>
      <p:ext uri="{BB962C8B-B14F-4D97-AF65-F5344CB8AC3E}">
        <p14:creationId xmlns:p14="http://schemas.microsoft.com/office/powerpoint/2010/main" val="359046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Calculations (MJ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information is entered on this page</a:t>
            </a:r>
          </a:p>
          <a:p>
            <a:pPr lvl="1"/>
            <a:r>
              <a:rPr lang="en-US" dirty="0"/>
              <a:t>Everything auto-calculates</a:t>
            </a:r>
          </a:p>
          <a:p>
            <a:pPr lvl="1"/>
            <a:endParaRPr lang="en-US" dirty="0"/>
          </a:p>
          <a:p>
            <a:r>
              <a:rPr lang="en-US" dirty="0"/>
              <a:t>Information is dependent on Beneficiary sheet</a:t>
            </a:r>
          </a:p>
          <a:p>
            <a:endParaRPr lang="en-US" dirty="0"/>
          </a:p>
          <a:p>
            <a:r>
              <a:rPr lang="en-US" dirty="0"/>
              <a:t>Weights PCI points based on Census or Survey and percentage of beneficiaries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Rate (MJ multi-county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PCI Calculations</a:t>
            </a:r>
          </a:p>
          <a:p>
            <a:endParaRPr lang="en-US" dirty="0"/>
          </a:p>
          <a:p>
            <a:r>
              <a:rPr lang="en-US" dirty="0"/>
              <a:t>No information is entered on this page</a:t>
            </a:r>
          </a:p>
          <a:p>
            <a:pPr lvl="1"/>
            <a:r>
              <a:rPr lang="en-US" dirty="0"/>
              <a:t>Everything auto-calculates</a:t>
            </a:r>
          </a:p>
          <a:p>
            <a:pPr lvl="1"/>
            <a:endParaRPr lang="en-US" dirty="0"/>
          </a:p>
          <a:p>
            <a:r>
              <a:rPr lang="en-US" dirty="0"/>
              <a:t>Information is dependent on Beneficiary sheet</a:t>
            </a:r>
          </a:p>
          <a:p>
            <a:endParaRPr lang="en-US" dirty="0"/>
          </a:p>
          <a:p>
            <a:r>
              <a:rPr lang="en-US" dirty="0"/>
              <a:t>Weights UE points based on percentage of beneficiaries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sheet based on the target surveys</a:t>
            </a:r>
          </a:p>
          <a:p>
            <a:endParaRPr lang="en-US" dirty="0"/>
          </a:p>
          <a:p>
            <a:r>
              <a:rPr lang="en-US" dirty="0"/>
              <a:t>A separate TASS must be completed for each target area plus and overall TASS</a:t>
            </a:r>
          </a:p>
          <a:p>
            <a:endParaRPr lang="en-US" dirty="0"/>
          </a:p>
          <a:p>
            <a:r>
              <a:rPr lang="en-US" dirty="0"/>
              <a:t>Follow the directions on the sheet to create a copy</a:t>
            </a:r>
          </a:p>
          <a:p>
            <a:endParaRPr lang="en-US" dirty="0"/>
          </a:p>
          <a:p>
            <a:r>
              <a:rPr lang="en-US" dirty="0"/>
              <a:t>Additional auto-calculation at bottom for LMI persons if using Census</a:t>
            </a:r>
          </a:p>
          <a:p>
            <a:endParaRPr lang="en-US" dirty="0"/>
          </a:p>
          <a:p>
            <a:r>
              <a:rPr lang="en-US" dirty="0"/>
              <a:t>LMI percentage for total persons </a:t>
            </a:r>
            <a:r>
              <a:rPr lang="en-US" u="sng" dirty="0"/>
              <a:t>and</a:t>
            </a:r>
            <a:r>
              <a:rPr lang="en-US" dirty="0"/>
              <a:t> total households must be at least 51%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4917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Racial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has been altered to separate race and ethnicity</a:t>
            </a:r>
          </a:p>
          <a:p>
            <a:pPr lvl="1"/>
            <a:r>
              <a:rPr lang="en-US" dirty="0"/>
              <a:t>Hispanic is not a race </a:t>
            </a:r>
          </a:p>
          <a:p>
            <a:endParaRPr lang="en-US" dirty="0"/>
          </a:p>
          <a:p>
            <a:r>
              <a:rPr lang="en-US" dirty="0"/>
              <a:t>The total of Hispanic and Non-Hispanic should equal the racial total</a:t>
            </a:r>
          </a:p>
          <a:p>
            <a:endParaRPr lang="en-US" dirty="0"/>
          </a:p>
          <a:p>
            <a:r>
              <a:rPr lang="en-US" dirty="0"/>
              <a:t>Enter the values for all races, not just minorities </a:t>
            </a:r>
          </a:p>
          <a:p>
            <a:endParaRPr lang="en-US" dirty="0"/>
          </a:p>
          <a:p>
            <a:r>
              <a:rPr lang="en-US" dirty="0"/>
              <a:t>Must add up to Total Persons in box CC</a:t>
            </a:r>
          </a:p>
          <a:p>
            <a:endParaRPr lang="en-US" dirty="0"/>
          </a:p>
          <a:p>
            <a:r>
              <a:rPr lang="en-US" dirty="0"/>
              <a:t>A flag will appear if the totals don’t match</a:t>
            </a:r>
          </a:p>
        </p:txBody>
      </p:sp>
    </p:spTree>
    <p:extLst>
      <p:ext uri="{BB962C8B-B14F-4D97-AF65-F5344CB8AC3E}">
        <p14:creationId xmlns:p14="http://schemas.microsoft.com/office/powerpoint/2010/main" val="4248651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LMI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Nothing new here</a:t>
            </a:r>
          </a:p>
          <a:p>
            <a:endParaRPr lang="en-US" dirty="0"/>
          </a:p>
          <a:p>
            <a:r>
              <a:rPr lang="en-US" dirty="0"/>
              <a:t>Total should equal Box DD on TASS</a:t>
            </a:r>
          </a:p>
          <a:p>
            <a:endParaRPr lang="en-US" dirty="0"/>
          </a:p>
          <a:p>
            <a:r>
              <a:rPr lang="en-US" dirty="0"/>
              <a:t>30% may not be available if using Census</a:t>
            </a:r>
          </a:p>
        </p:txBody>
      </p:sp>
    </p:spTree>
    <p:extLst>
      <p:ext uri="{BB962C8B-B14F-4D97-AF65-F5344CB8AC3E}">
        <p14:creationId xmlns:p14="http://schemas.microsoft.com/office/powerpoint/2010/main" val="204779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dependent on the Beneficiary sheet</a:t>
            </a:r>
          </a:p>
          <a:p>
            <a:endParaRPr lang="en-US" dirty="0"/>
          </a:p>
          <a:p>
            <a:r>
              <a:rPr lang="en-US" dirty="0"/>
              <a:t>Rate factor will now be calculated off the Census PCI</a:t>
            </a:r>
          </a:p>
          <a:p>
            <a:endParaRPr lang="en-US" dirty="0"/>
          </a:p>
          <a:p>
            <a:r>
              <a:rPr lang="en-US" dirty="0"/>
              <a:t>Utility rate is all that needs to be entered</a:t>
            </a:r>
          </a:p>
        </p:txBody>
      </p:sp>
    </p:spTree>
    <p:extLst>
      <p:ext uri="{BB962C8B-B14F-4D97-AF65-F5344CB8AC3E}">
        <p14:creationId xmlns:p14="http://schemas.microsoft.com/office/powerpoint/2010/main" val="1225720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Survey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Totals will auto calculate at top</a:t>
            </a:r>
          </a:p>
          <a:p>
            <a:endParaRPr lang="en-US" dirty="0"/>
          </a:p>
          <a:p>
            <a:r>
              <a:rPr lang="en-US" dirty="0"/>
              <a:t>Use the one form for all target areas</a:t>
            </a:r>
          </a:p>
          <a:p>
            <a:endParaRPr lang="en-US" dirty="0"/>
          </a:p>
          <a:p>
            <a:r>
              <a:rPr lang="en-US" dirty="0"/>
              <a:t>Complete all fields for each line</a:t>
            </a:r>
          </a:p>
          <a:p>
            <a:endParaRPr lang="en-US" dirty="0"/>
          </a:p>
          <a:p>
            <a:r>
              <a:rPr lang="en-US" dirty="0"/>
              <a:t>“Survey Number” should correspond with the unique number on each income survey</a:t>
            </a:r>
          </a:p>
        </p:txBody>
      </p:sp>
    </p:spTree>
    <p:extLst>
      <p:ext uri="{BB962C8B-B14F-4D97-AF65-F5344CB8AC3E}">
        <p14:creationId xmlns:p14="http://schemas.microsoft.com/office/powerpoint/2010/main" val="126742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6FB83-2D7F-4F86-8116-48E3254B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A716A-4B14-4EF8-8ABC-52FCF0F5F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new, you must create a username and password to submit applications</a:t>
            </a:r>
          </a:p>
          <a:p>
            <a:endParaRPr lang="en-US" dirty="0"/>
          </a:p>
          <a:p>
            <a:r>
              <a:rPr lang="en-US" dirty="0"/>
              <a:t>Previous users should still be active</a:t>
            </a:r>
          </a:p>
          <a:p>
            <a:endParaRPr lang="en-US" dirty="0"/>
          </a:p>
          <a:p>
            <a:r>
              <a:rPr lang="en-US" dirty="0"/>
              <a:t>Can start applications and pick up later</a:t>
            </a:r>
          </a:p>
          <a:p>
            <a:endParaRPr lang="en-US" dirty="0"/>
          </a:p>
          <a:p>
            <a:r>
              <a:rPr lang="en-US" dirty="0"/>
              <a:t>Can manage multiple applications</a:t>
            </a:r>
          </a:p>
          <a:p>
            <a:endParaRPr lang="en-US" dirty="0"/>
          </a:p>
          <a:p>
            <a:r>
              <a:rPr lang="en-US" dirty="0"/>
              <a:t>Will upload attachments in system</a:t>
            </a:r>
          </a:p>
        </p:txBody>
      </p:sp>
    </p:spTree>
    <p:extLst>
      <p:ext uri="{BB962C8B-B14F-4D97-AF65-F5344CB8AC3E}">
        <p14:creationId xmlns:p14="http://schemas.microsoft.com/office/powerpoint/2010/main" val="373948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1 - Online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items stay the same</a:t>
            </a:r>
          </a:p>
          <a:p>
            <a:pPr lvl="1"/>
            <a:r>
              <a:rPr lang="en-US" dirty="0"/>
              <a:t>Application information</a:t>
            </a:r>
          </a:p>
          <a:p>
            <a:pPr lvl="1"/>
            <a:r>
              <a:rPr lang="en-US" dirty="0"/>
              <a:t>Project Funding</a:t>
            </a:r>
          </a:p>
          <a:p>
            <a:pPr lvl="1"/>
            <a:r>
              <a:rPr lang="en-US" dirty="0" err="1"/>
              <a:t>ThreeStar</a:t>
            </a:r>
            <a:r>
              <a:rPr lang="en-US" dirty="0"/>
              <a:t> community</a:t>
            </a:r>
          </a:p>
          <a:p>
            <a:pPr lvl="1"/>
            <a:r>
              <a:rPr lang="en-US" dirty="0"/>
              <a:t>Enter the base ATP rate. The reductions will be applied automatically</a:t>
            </a:r>
          </a:p>
          <a:p>
            <a:endParaRPr lang="en-US" dirty="0"/>
          </a:p>
          <a:p>
            <a:r>
              <a:rPr lang="en-US" dirty="0"/>
              <a:t>Brief project description</a:t>
            </a:r>
          </a:p>
          <a:p>
            <a:pPr lvl="1"/>
            <a:r>
              <a:rPr lang="en-US" dirty="0"/>
              <a:t>One or two sentences</a:t>
            </a:r>
          </a:p>
          <a:p>
            <a:pPr lvl="1"/>
            <a:r>
              <a:rPr lang="en-US" dirty="0"/>
              <a:t>Refer to scopes of previous contracts</a:t>
            </a:r>
          </a:p>
          <a:p>
            <a:pPr lvl="1"/>
            <a:endParaRPr lang="en-US" dirty="0"/>
          </a:p>
          <a:p>
            <a:r>
              <a:rPr lang="en-US" dirty="0"/>
              <a:t>Beneficiary Information</a:t>
            </a:r>
          </a:p>
          <a:p>
            <a:pPr lvl="1"/>
            <a:r>
              <a:rPr lang="en-US" dirty="0"/>
              <a:t>Total people, should match Beneficiaries tab in workbook</a:t>
            </a:r>
          </a:p>
        </p:txBody>
      </p:sp>
    </p:spTree>
    <p:extLst>
      <p:ext uri="{BB962C8B-B14F-4D97-AF65-F5344CB8AC3E}">
        <p14:creationId xmlns:p14="http://schemas.microsoft.com/office/powerpoint/2010/main" val="401723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 and Rural Development Staff</a:t>
            </a:r>
          </a:p>
          <a:p>
            <a:pPr lvl="1"/>
            <a:r>
              <a:rPr lang="en-US" dirty="0"/>
              <a:t>Brooxie Carlton, Assistant Commissioner </a:t>
            </a:r>
          </a:p>
          <a:p>
            <a:pPr lvl="1"/>
            <a:r>
              <a:rPr lang="en-US" dirty="0"/>
              <a:t>Kent Archer, CDBG Director</a:t>
            </a:r>
          </a:p>
          <a:p>
            <a:pPr lvl="1"/>
            <a:r>
              <a:rPr lang="en-US" dirty="0"/>
              <a:t>Tracey Davis, Grants Coordinator</a:t>
            </a:r>
          </a:p>
          <a:p>
            <a:pPr lvl="1"/>
            <a:r>
              <a:rPr lang="en-US" dirty="0"/>
              <a:t>Allison Fox, Grants Analyst</a:t>
            </a:r>
          </a:p>
          <a:p>
            <a:pPr lvl="1"/>
            <a:r>
              <a:rPr lang="en-US" dirty="0"/>
              <a:t>Lee Peterson, Grants Analyst</a:t>
            </a:r>
          </a:p>
          <a:p>
            <a:pPr lvl="1"/>
            <a:r>
              <a:rPr lang="en-US" dirty="0"/>
              <a:t>Jill White, Grants Analyst</a:t>
            </a:r>
          </a:p>
          <a:p>
            <a:pPr lvl="1"/>
            <a:r>
              <a:rPr lang="en-US" dirty="0"/>
              <a:t>Lindsay Gainous, ARC Program Coordinator</a:t>
            </a:r>
          </a:p>
        </p:txBody>
      </p:sp>
    </p:spTree>
    <p:extLst>
      <p:ext uri="{BB962C8B-B14F-4D97-AF65-F5344CB8AC3E}">
        <p14:creationId xmlns:p14="http://schemas.microsoft.com/office/powerpoint/2010/main" val="3975939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2 – Project 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description</a:t>
            </a:r>
          </a:p>
          <a:p>
            <a:pPr lvl="1"/>
            <a:r>
              <a:rPr lang="en-US" dirty="0"/>
              <a:t>What the project will accomplish, and what problem will be solved?</a:t>
            </a:r>
          </a:p>
          <a:p>
            <a:pPr lvl="1"/>
            <a:r>
              <a:rPr lang="en-US" dirty="0"/>
              <a:t>Note anything unusual </a:t>
            </a:r>
          </a:p>
          <a:p>
            <a:pPr lvl="1"/>
            <a:r>
              <a:rPr lang="en-US" dirty="0"/>
              <a:t>Tell us how this fits with prior projects, other current projects, and any projects in the future (not only CDBG) – show that you are strategic</a:t>
            </a:r>
          </a:p>
          <a:p>
            <a:pPr lvl="1"/>
            <a:r>
              <a:rPr lang="en-US" dirty="0"/>
              <a:t>Do not copy narrative from technical document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specific describing economic development</a:t>
            </a:r>
          </a:p>
          <a:p>
            <a:pPr lvl="1"/>
            <a:r>
              <a:rPr lang="en-US" dirty="0"/>
              <a:t>Job creation or loss</a:t>
            </a:r>
          </a:p>
          <a:p>
            <a:pPr lvl="1"/>
            <a:r>
              <a:rPr lang="en-US" dirty="0"/>
              <a:t>Sites passed over</a:t>
            </a:r>
          </a:p>
          <a:p>
            <a:pPr lvl="1"/>
            <a:r>
              <a:rPr lang="en-US" dirty="0"/>
              <a:t>Inability to expand</a:t>
            </a:r>
          </a:p>
          <a:p>
            <a:pPr lvl="1"/>
            <a:r>
              <a:rPr lang="en-US" dirty="0"/>
              <a:t>Provide backup documentation</a:t>
            </a:r>
          </a:p>
        </p:txBody>
      </p:sp>
    </p:spTree>
    <p:extLst>
      <p:ext uri="{BB962C8B-B14F-4D97-AF65-F5344CB8AC3E}">
        <p14:creationId xmlns:p14="http://schemas.microsoft.com/office/powerpoint/2010/main" val="68007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46E4-FA0C-42A4-B003-760BFBB2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3 – National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492A5-A0AA-43BD-9619-52AE4D888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Clearly explain how the selected National Objective is being met</a:t>
            </a:r>
          </a:p>
          <a:p>
            <a:endParaRPr lang="en-US" dirty="0"/>
          </a:p>
          <a:p>
            <a:r>
              <a:rPr lang="en-US" dirty="0"/>
              <a:t>If LMI benefit is selected</a:t>
            </a:r>
          </a:p>
          <a:p>
            <a:pPr lvl="1"/>
            <a:r>
              <a:rPr lang="en-US" dirty="0"/>
              <a:t>How is LMI met?</a:t>
            </a:r>
          </a:p>
          <a:p>
            <a:pPr lvl="2"/>
            <a:r>
              <a:rPr lang="en-US" dirty="0"/>
              <a:t>Census</a:t>
            </a:r>
          </a:p>
          <a:p>
            <a:pPr lvl="2"/>
            <a:r>
              <a:rPr lang="en-US" dirty="0"/>
              <a:t>Target Area Survey</a:t>
            </a:r>
          </a:p>
          <a:p>
            <a:pPr lvl="2"/>
            <a:r>
              <a:rPr lang="en-US" dirty="0"/>
              <a:t>Both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If using Target Area Survey</a:t>
            </a:r>
          </a:p>
          <a:p>
            <a:pPr lvl="2"/>
            <a:r>
              <a:rPr lang="en-US" dirty="0"/>
              <a:t>Explain the randomness methodology</a:t>
            </a:r>
          </a:p>
          <a:p>
            <a:pPr lvl="2"/>
            <a:r>
              <a:rPr lang="en-US" dirty="0"/>
              <a:t>Contact information for those who conducted surveys</a:t>
            </a:r>
          </a:p>
          <a:p>
            <a:pPr lvl="2"/>
            <a:r>
              <a:rPr lang="en-US" dirty="0"/>
              <a:t>Dates or date range surveys were conducted</a:t>
            </a:r>
          </a:p>
        </p:txBody>
      </p:sp>
    </p:spTree>
    <p:extLst>
      <p:ext uri="{BB962C8B-B14F-4D97-AF65-F5344CB8AC3E}">
        <p14:creationId xmlns:p14="http://schemas.microsoft.com/office/powerpoint/2010/main" val="1365943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2B75-FB5A-4C19-96AC-5AF9E405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4 – Benefit to Minority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C78AC-B770-4F18-AAA9-B5805B82F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how the proposed project benefits minority populations within the service area.</a:t>
            </a:r>
          </a:p>
          <a:p>
            <a:pPr lvl="1"/>
            <a:r>
              <a:rPr lang="en-US" dirty="0"/>
              <a:t>Are there areas of minority concentration?</a:t>
            </a:r>
          </a:p>
          <a:p>
            <a:pPr lvl="1"/>
            <a:r>
              <a:rPr lang="en-US" dirty="0"/>
              <a:t>Are there any adverse or negative impacts?</a:t>
            </a:r>
          </a:p>
          <a:p>
            <a:pPr lvl="1"/>
            <a:r>
              <a:rPr lang="en-US" dirty="0"/>
              <a:t>Could another project have provided more benefit?</a:t>
            </a:r>
          </a:p>
          <a:p>
            <a:pPr lvl="1"/>
            <a:r>
              <a:rPr lang="en-US" dirty="0"/>
              <a:t>Why was this project selected over others?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PolicyMap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https://www.policymap.com/newmaps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/>
            <a:endParaRPr lang="en-US" dirty="0"/>
          </a:p>
          <a:p>
            <a:r>
              <a:rPr lang="en-US" dirty="0"/>
              <a:t>Discuss how minority populations were engaged during project selection.</a:t>
            </a:r>
          </a:p>
          <a:p>
            <a:pPr lvl="1"/>
            <a:r>
              <a:rPr lang="en-US" dirty="0"/>
              <a:t>Were additional actions taken to encourage participation at the public meeting? If so, what actions?</a:t>
            </a:r>
          </a:p>
          <a:p>
            <a:pPr lvl="1"/>
            <a:r>
              <a:rPr lang="en-US" dirty="0"/>
              <a:t>Were any other actions or outreach undertaken?</a:t>
            </a:r>
          </a:p>
        </p:txBody>
      </p:sp>
    </p:spTree>
    <p:extLst>
      <p:ext uri="{BB962C8B-B14F-4D97-AF65-F5344CB8AC3E}">
        <p14:creationId xmlns:p14="http://schemas.microsoft.com/office/powerpoint/2010/main" val="544369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4AE0-2873-4456-8C55-DC1F12D9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5 – HCD Needs and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7841A-B573-40EA-8CEE-5248348B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housing needs and how they are being addressed</a:t>
            </a:r>
          </a:p>
          <a:p>
            <a:pPr lvl="1"/>
            <a:r>
              <a:rPr lang="en-US" dirty="0"/>
              <a:t>Do not only include funding actions</a:t>
            </a:r>
          </a:p>
          <a:p>
            <a:pPr lvl="1"/>
            <a:r>
              <a:rPr lang="en-US" dirty="0"/>
              <a:t>Are any policies or community initiatives underway?</a:t>
            </a:r>
          </a:p>
          <a:p>
            <a:pPr lvl="1"/>
            <a:r>
              <a:rPr lang="en-US" dirty="0"/>
              <a:t>Are any non-profits addressing housing needs?</a:t>
            </a:r>
          </a:p>
          <a:p>
            <a:pPr lvl="1"/>
            <a:endParaRPr lang="en-US" dirty="0"/>
          </a:p>
          <a:p>
            <a:r>
              <a:rPr lang="en-US" dirty="0"/>
              <a:t>Describe community development needs and how they are being addressed</a:t>
            </a:r>
          </a:p>
          <a:p>
            <a:pPr lvl="1"/>
            <a:r>
              <a:rPr lang="en-US" dirty="0"/>
              <a:t>Do not only include funding actions</a:t>
            </a:r>
          </a:p>
          <a:p>
            <a:pPr lvl="1"/>
            <a:r>
              <a:rPr lang="en-US" dirty="0"/>
              <a:t>Are any policies or community initiatives underway?</a:t>
            </a:r>
          </a:p>
          <a:p>
            <a:pPr lvl="1"/>
            <a:r>
              <a:rPr lang="en-US" dirty="0"/>
              <a:t>Are any non-profits addressing community development needs?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3B77-6E36-4EBA-80B4-1446C51C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5 – HCD Needs and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96AB3-B228-4442-8FA0-36BB8DD6C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community have any plans or planning underway?</a:t>
            </a:r>
          </a:p>
          <a:p>
            <a:pPr lvl="1"/>
            <a:r>
              <a:rPr lang="en-US" dirty="0"/>
              <a:t>How do they fit in with the HCD Needs?</a:t>
            </a:r>
          </a:p>
          <a:p>
            <a:pPr lvl="1"/>
            <a:r>
              <a:rPr lang="en-US" dirty="0"/>
              <a:t>How do they fit in with the proposed project?</a:t>
            </a:r>
          </a:p>
          <a:p>
            <a:pPr lvl="1"/>
            <a:endParaRPr lang="en-US" dirty="0"/>
          </a:p>
          <a:p>
            <a:r>
              <a:rPr lang="en-US" dirty="0"/>
              <a:t>Describe needs to LMI, disabled, elderly, and other underserved and underrepresented populations.</a:t>
            </a:r>
          </a:p>
          <a:p>
            <a:pPr lvl="1"/>
            <a:r>
              <a:rPr lang="en-US" dirty="0"/>
              <a:t>This is not the same as the Benefit to Minority Populations</a:t>
            </a:r>
          </a:p>
          <a:p>
            <a:endParaRPr lang="en-US" dirty="0"/>
          </a:p>
          <a:p>
            <a:r>
              <a:rPr lang="en-US" dirty="0"/>
              <a:t>How these needs being met?</a:t>
            </a:r>
          </a:p>
        </p:txBody>
      </p:sp>
    </p:spTree>
    <p:extLst>
      <p:ext uri="{BB962C8B-B14F-4D97-AF65-F5344CB8AC3E}">
        <p14:creationId xmlns:p14="http://schemas.microsoft.com/office/powerpoint/2010/main" val="3537265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 – 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Improvements toward more standard measures</a:t>
            </a:r>
          </a:p>
          <a:p>
            <a:endParaRPr lang="en-US" dirty="0"/>
          </a:p>
          <a:p>
            <a:r>
              <a:rPr lang="en-US" dirty="0"/>
              <a:t>At least one measurable output and outcome to be measured over the life of the project is required</a:t>
            </a:r>
          </a:p>
          <a:p>
            <a:endParaRPr lang="en-US" dirty="0"/>
          </a:p>
          <a:p>
            <a:r>
              <a:rPr lang="en-US" dirty="0"/>
              <a:t>Options contingent of project type </a:t>
            </a:r>
          </a:p>
          <a:p>
            <a:endParaRPr lang="en-US" dirty="0"/>
          </a:p>
          <a:p>
            <a:pPr fontAlgn="base"/>
            <a:r>
              <a:rPr lang="en-US" dirty="0"/>
              <a:t>Output - This is a measure of the direct result of the grant funds.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Outcome - This is a quantitative measure of how the project is impacting a goal of the community. </a:t>
            </a:r>
          </a:p>
        </p:txBody>
      </p:sp>
    </p:spTree>
    <p:extLst>
      <p:ext uri="{BB962C8B-B14F-4D97-AF65-F5344CB8AC3E}">
        <p14:creationId xmlns:p14="http://schemas.microsoft.com/office/powerpoint/2010/main" val="315165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7 – Construction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construction project tell us length of construction in months (not length of grant)</a:t>
            </a:r>
          </a:p>
          <a:p>
            <a:endParaRPr lang="en-US" dirty="0"/>
          </a:p>
          <a:p>
            <a:r>
              <a:rPr lang="en-US" dirty="0"/>
              <a:t>If not a construction project enter “0”</a:t>
            </a:r>
          </a:p>
          <a:p>
            <a:endParaRPr lang="en-US" dirty="0"/>
          </a:p>
          <a:p>
            <a:r>
              <a:rPr lang="en-US" dirty="0"/>
              <a:t>Indicate level of construction inspection</a:t>
            </a:r>
          </a:p>
        </p:txBody>
      </p:sp>
    </p:spTree>
    <p:extLst>
      <p:ext uri="{BB962C8B-B14F-4D97-AF65-F5344CB8AC3E}">
        <p14:creationId xmlns:p14="http://schemas.microsoft.com/office/powerpoint/2010/main" val="512851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BBD56-788E-4416-AB72-21204521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7 – Property Acquisition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2A565-BF84-4285-9093-362E24111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the project require any acquisition of property?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estimated cost of acquisition?</a:t>
            </a:r>
          </a:p>
          <a:p>
            <a:endParaRPr lang="en-US" dirty="0"/>
          </a:p>
          <a:p>
            <a:r>
              <a:rPr lang="en-US" dirty="0"/>
              <a:t>Are there any unique details related to acquisition?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68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7249-9DD8-4310-A651-69706C81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8 – 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C4E4B-4FEC-498E-BCCE-A0A77F5A1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Year of most recent audit</a:t>
            </a:r>
          </a:p>
          <a:p>
            <a:endParaRPr lang="en-US" dirty="0"/>
          </a:p>
          <a:p>
            <a:r>
              <a:rPr lang="en-US" dirty="0"/>
              <a:t>FEIN</a:t>
            </a:r>
          </a:p>
          <a:p>
            <a:endParaRPr lang="en-US" dirty="0"/>
          </a:p>
          <a:p>
            <a:r>
              <a:rPr lang="en-US" dirty="0"/>
              <a:t>DUNS</a:t>
            </a:r>
          </a:p>
          <a:p>
            <a:endParaRPr lang="en-US" dirty="0"/>
          </a:p>
          <a:p>
            <a:r>
              <a:rPr lang="en-US" dirty="0"/>
              <a:t>SAM ID</a:t>
            </a:r>
          </a:p>
        </p:txBody>
      </p:sp>
    </p:spTree>
    <p:extLst>
      <p:ext uri="{BB962C8B-B14F-4D97-AF65-F5344CB8AC3E}">
        <p14:creationId xmlns:p14="http://schemas.microsoft.com/office/powerpoint/2010/main" val="2791020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F635-A510-4076-97B1-5C22F44F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9 –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0099-78E5-48AF-9085-F414831D2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Elected</a:t>
            </a:r>
          </a:p>
          <a:p>
            <a:endParaRPr lang="en-US" dirty="0"/>
          </a:p>
          <a:p>
            <a:r>
              <a:rPr lang="en-US" dirty="0"/>
              <a:t>Application Preparer / Administrator</a:t>
            </a:r>
          </a:p>
          <a:p>
            <a:endParaRPr lang="en-US" dirty="0"/>
          </a:p>
          <a:p>
            <a:r>
              <a:rPr lang="en-US" dirty="0"/>
              <a:t>Engineer / Architect</a:t>
            </a:r>
          </a:p>
        </p:txBody>
      </p:sp>
    </p:spTree>
    <p:extLst>
      <p:ext uri="{BB962C8B-B14F-4D97-AF65-F5344CB8AC3E}">
        <p14:creationId xmlns:p14="http://schemas.microsoft.com/office/powerpoint/2010/main" val="385936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change orders due February 25, 2022</a:t>
            </a:r>
          </a:p>
          <a:p>
            <a:r>
              <a:rPr lang="en-US" dirty="0"/>
              <a:t>Final RFPs due March 11, 2022</a:t>
            </a:r>
          </a:p>
          <a:p>
            <a:r>
              <a:rPr lang="en-US" dirty="0"/>
              <a:t>Closeouts due March 18, 2022</a:t>
            </a:r>
          </a:p>
          <a:p>
            <a:endParaRPr lang="en-US" dirty="0"/>
          </a:p>
          <a:p>
            <a:r>
              <a:rPr lang="en-US" dirty="0"/>
              <a:t>Public Meetings held by March 4, 2022</a:t>
            </a:r>
          </a:p>
          <a:p>
            <a:r>
              <a:rPr lang="en-US" sz="3200" b="1" dirty="0"/>
              <a:t>Applications due April 15, 2022</a:t>
            </a:r>
          </a:p>
          <a:p>
            <a:pPr marL="341313" indent="-341313">
              <a:buNone/>
            </a:pPr>
            <a:endParaRPr lang="en-US" dirty="0"/>
          </a:p>
          <a:p>
            <a:r>
              <a:rPr lang="en-US" dirty="0"/>
              <a:t>Account for holidays</a:t>
            </a:r>
          </a:p>
          <a:p>
            <a:pPr lvl="1"/>
            <a:r>
              <a:rPr lang="en-US" dirty="0"/>
              <a:t>January 18: Martin Luther King Jr. Day</a:t>
            </a:r>
          </a:p>
          <a:p>
            <a:pPr lvl="1"/>
            <a:r>
              <a:rPr lang="en-US" dirty="0"/>
              <a:t>February 15: President’s Day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62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87C8-2983-4870-A82C-DA74989C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10 – State Legislators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6C7D8-2F0A-4F67-A42B-A7156AB3E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Senator</a:t>
            </a:r>
          </a:p>
          <a:p>
            <a:endParaRPr lang="en-US" dirty="0"/>
          </a:p>
          <a:p>
            <a:r>
              <a:rPr lang="en-US" dirty="0"/>
              <a:t>State Representative</a:t>
            </a:r>
          </a:p>
          <a:p>
            <a:endParaRPr lang="en-US" dirty="0"/>
          </a:p>
          <a:p>
            <a:r>
              <a:rPr lang="en-US" dirty="0"/>
              <a:t>Other State Legislator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Do not include U.S. Congressional members or Senators</a:t>
            </a:r>
          </a:p>
        </p:txBody>
      </p:sp>
    </p:spTree>
    <p:extLst>
      <p:ext uri="{BB962C8B-B14F-4D97-AF65-F5344CB8AC3E}">
        <p14:creationId xmlns:p14="http://schemas.microsoft.com/office/powerpoint/2010/main" val="387834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3DE9-22E1-455A-BEA4-1C8202FE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 – App Documents and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502FA-6D0F-4C8D-8314-164294622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additional documents that must be included with the submission of the application</a:t>
            </a:r>
          </a:p>
          <a:p>
            <a:endParaRPr lang="en-US" dirty="0"/>
          </a:p>
          <a:p>
            <a:r>
              <a:rPr lang="en-US" dirty="0"/>
              <a:t>Additional documentation upload</a:t>
            </a:r>
          </a:p>
          <a:p>
            <a:endParaRPr lang="en-US" dirty="0"/>
          </a:p>
          <a:p>
            <a:r>
              <a:rPr lang="en-US" dirty="0"/>
              <a:t>Application “Save” or “Submit”</a:t>
            </a:r>
          </a:p>
        </p:txBody>
      </p:sp>
    </p:spTree>
    <p:extLst>
      <p:ext uri="{BB962C8B-B14F-4D97-AF65-F5344CB8AC3E}">
        <p14:creationId xmlns:p14="http://schemas.microsoft.com/office/powerpoint/2010/main" val="1931345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CDBG Anti-displacement Plan is a separate document </a:t>
            </a:r>
          </a:p>
          <a:p>
            <a:endParaRPr lang="en-US" dirty="0"/>
          </a:p>
          <a:p>
            <a:r>
              <a:rPr lang="en-US" dirty="0"/>
              <a:t>2022 Budget Template</a:t>
            </a:r>
          </a:p>
          <a:p>
            <a:pPr lvl="1"/>
            <a:r>
              <a:rPr lang="en-US" dirty="0"/>
              <a:t>Equipment $5,000+ goes in Capital Purchase</a:t>
            </a:r>
          </a:p>
          <a:p>
            <a:pPr lvl="1"/>
            <a:r>
              <a:rPr lang="en-US" dirty="0"/>
              <a:t>Equipment under $5,000 goes in Other Non-Personnel</a:t>
            </a:r>
          </a:p>
          <a:p>
            <a:pPr lvl="1"/>
            <a:r>
              <a:rPr lang="en-US" dirty="0"/>
              <a:t>Permit costs should go in Other Non-Personnel</a:t>
            </a:r>
          </a:p>
          <a:p>
            <a:pPr lvl="1"/>
            <a:r>
              <a:rPr lang="en-US" dirty="0"/>
              <a:t>Remember to include costs on Budget Detail tab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Disclosure Report (HUD-2880) no longer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37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Procurement letters</a:t>
            </a:r>
          </a:p>
          <a:p>
            <a:pPr lvl="1"/>
            <a:r>
              <a:rPr lang="en-US" dirty="0"/>
              <a:t>Use up-to-date letters</a:t>
            </a:r>
          </a:p>
          <a:p>
            <a:pPr lvl="1"/>
            <a:r>
              <a:rPr lang="en-US" dirty="0"/>
              <a:t>Send to firms with a reasonable expectation to do the work</a:t>
            </a:r>
          </a:p>
          <a:p>
            <a:pPr lvl="1"/>
            <a:endParaRPr lang="en-US" dirty="0"/>
          </a:p>
          <a:p>
            <a:r>
              <a:rPr lang="en-US" dirty="0"/>
              <a:t>Jurisdiction maps</a:t>
            </a:r>
          </a:p>
          <a:p>
            <a:pPr lvl="1"/>
            <a:r>
              <a:rPr lang="en-US" dirty="0"/>
              <a:t>Must show project location (similar to ERR maps)</a:t>
            </a:r>
          </a:p>
          <a:p>
            <a:pPr lvl="1"/>
            <a:r>
              <a:rPr lang="en-US" dirty="0"/>
              <a:t>Must show target areas</a:t>
            </a:r>
          </a:p>
          <a:p>
            <a:pPr lvl="1"/>
            <a:r>
              <a:rPr lang="en-US" dirty="0"/>
              <a:t>Show jurisdictional boundaries</a:t>
            </a:r>
          </a:p>
          <a:p>
            <a:endParaRPr lang="en-US" dirty="0"/>
          </a:p>
          <a:p>
            <a:r>
              <a:rPr lang="en-US" dirty="0"/>
              <a:t>Minority Concentration maps</a:t>
            </a:r>
          </a:p>
          <a:p>
            <a:pPr lvl="1"/>
            <a:r>
              <a:rPr lang="en-US" dirty="0"/>
              <a:t>Not needed for water/sewer system-wide projects; </a:t>
            </a:r>
          </a:p>
          <a:p>
            <a:pPr lvl="1"/>
            <a:r>
              <a:rPr lang="en-US" dirty="0"/>
              <a:t>Important for DB applications; scale should be appropriate</a:t>
            </a:r>
          </a:p>
          <a:p>
            <a:pPr lvl="1"/>
            <a:r>
              <a:rPr lang="en-US" dirty="0"/>
              <a:t>Show project location</a:t>
            </a:r>
          </a:p>
          <a:p>
            <a:pPr lvl="1"/>
            <a:r>
              <a:rPr lang="en-US" dirty="0"/>
              <a:t>Must include all non-white populations</a:t>
            </a:r>
          </a:p>
        </p:txBody>
      </p:sp>
    </p:spTree>
    <p:extLst>
      <p:ext uri="{BB962C8B-B14F-4D97-AF65-F5344CB8AC3E}">
        <p14:creationId xmlns:p14="http://schemas.microsoft.com/office/powerpoint/2010/main" val="925971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801B-2CF0-49DB-9D8B-54971E5B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Concentration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E897-93EB-4CC1-9E98-156CBF1E7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https://www.policymap.com/newmaps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67088-21CA-42D1-A586-7C2D58997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16097"/>
            <a:ext cx="8546740" cy="41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11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ED5A-2C27-494B-9734-0A757598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Concentration Map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C4D9CE-C101-4E51-B69D-DAD2D40300E5}"/>
              </a:ext>
            </a:extLst>
          </p:cNvPr>
          <p:cNvGrpSpPr/>
          <p:nvPr/>
        </p:nvGrpSpPr>
        <p:grpSpPr>
          <a:xfrm>
            <a:off x="210386" y="1752600"/>
            <a:ext cx="8781214" cy="4292122"/>
            <a:chOff x="206887" y="1371600"/>
            <a:chExt cx="8781214" cy="42921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8285FD-C40E-4F6B-B043-1685E553C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887" y="1371600"/>
              <a:ext cx="8781214" cy="4292122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79A22FC-48DC-4F8F-AF08-C6622BAD0231}"/>
                </a:ext>
              </a:extLst>
            </p:cNvPr>
            <p:cNvSpPr/>
            <p:nvPr/>
          </p:nvSpPr>
          <p:spPr>
            <a:xfrm>
              <a:off x="1143000" y="1752600"/>
              <a:ext cx="762000" cy="381000"/>
            </a:xfrm>
            <a:prstGeom prst="ellipse">
              <a:avLst/>
            </a:prstGeom>
            <a:noFill/>
            <a:ln>
              <a:solidFill>
                <a:srgbClr val="FF0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106ACD7-14D0-4026-BAAB-AAE1DD7ABBFD}"/>
                </a:ext>
              </a:extLst>
            </p:cNvPr>
            <p:cNvSpPr/>
            <p:nvPr/>
          </p:nvSpPr>
          <p:spPr>
            <a:xfrm>
              <a:off x="206887" y="2222146"/>
              <a:ext cx="1012313" cy="444854"/>
            </a:xfrm>
            <a:prstGeom prst="ellipse">
              <a:avLst/>
            </a:prstGeom>
            <a:noFill/>
            <a:ln>
              <a:solidFill>
                <a:srgbClr val="FF0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4300AB-E0B4-4970-AAB4-8FC8B88213EA}"/>
                </a:ext>
              </a:extLst>
            </p:cNvPr>
            <p:cNvSpPr/>
            <p:nvPr/>
          </p:nvSpPr>
          <p:spPr>
            <a:xfrm>
              <a:off x="1676400" y="2387364"/>
              <a:ext cx="762000" cy="381000"/>
            </a:xfrm>
            <a:prstGeom prst="ellipse">
              <a:avLst/>
            </a:prstGeom>
            <a:noFill/>
            <a:ln>
              <a:solidFill>
                <a:srgbClr val="FF0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D375C9-2A3C-44DA-9443-F0E3F71E2CAE}"/>
                </a:ext>
              </a:extLst>
            </p:cNvPr>
            <p:cNvSpPr/>
            <p:nvPr/>
          </p:nvSpPr>
          <p:spPr>
            <a:xfrm>
              <a:off x="3352800" y="2412646"/>
              <a:ext cx="762000" cy="381000"/>
            </a:xfrm>
            <a:prstGeom prst="ellipse">
              <a:avLst/>
            </a:prstGeom>
            <a:noFill/>
            <a:ln>
              <a:solidFill>
                <a:srgbClr val="FF0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88DAE3-78AA-426A-AF2D-1731ADF4B132}"/>
                </a:ext>
              </a:extLst>
            </p:cNvPr>
            <p:cNvSpPr txBox="1"/>
            <p:nvPr/>
          </p:nvSpPr>
          <p:spPr>
            <a:xfrm>
              <a:off x="1676400" y="147938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4FA0A0-4C2A-4151-B96C-7C3FA400E483}"/>
                </a:ext>
              </a:extLst>
            </p:cNvPr>
            <p:cNvSpPr txBox="1"/>
            <p:nvPr/>
          </p:nvSpPr>
          <p:spPr>
            <a:xfrm>
              <a:off x="984944" y="2564414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271A42-72CA-41E3-8AF7-B40A0D9DC566}"/>
                </a:ext>
              </a:extLst>
            </p:cNvPr>
            <p:cNvSpPr txBox="1"/>
            <p:nvPr/>
          </p:nvSpPr>
          <p:spPr>
            <a:xfrm>
              <a:off x="2280344" y="264858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FEF4FD-1A11-4E81-925E-92CF522B6681}"/>
                </a:ext>
              </a:extLst>
            </p:cNvPr>
            <p:cNvSpPr txBox="1"/>
            <p:nvPr/>
          </p:nvSpPr>
          <p:spPr>
            <a:xfrm>
              <a:off x="4017573" y="220269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2C51E03-4A86-490B-A67B-FA5D5F36D2AE}"/>
              </a:ext>
            </a:extLst>
          </p:cNvPr>
          <p:cNvSpPr txBox="1"/>
          <p:nvPr/>
        </p:nvSpPr>
        <p:spPr>
          <a:xfrm>
            <a:off x="152400" y="1114738"/>
            <a:ext cx="740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Non-White population under Demographics</a:t>
            </a:r>
          </a:p>
        </p:txBody>
      </p:sp>
    </p:spTree>
    <p:extLst>
      <p:ext uri="{BB962C8B-B14F-4D97-AF65-F5344CB8AC3E}">
        <p14:creationId xmlns:p14="http://schemas.microsoft.com/office/powerpoint/2010/main" val="3506831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99A0-A13C-4798-9EA6-E36DDFEC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Concentration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FC5F-28D4-4A30-B614-0F3C1AA1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7"/>
            <a:ext cx="8839200" cy="825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Zoom to the appropriate level for the application or use the search bar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AF6B1-205D-43C9-B6A5-9E98E3C93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4" y="1905001"/>
            <a:ext cx="8569455" cy="41909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E885088-9C77-49EF-BFC5-87D49F1F4AA7}"/>
              </a:ext>
            </a:extLst>
          </p:cNvPr>
          <p:cNvSpPr/>
          <p:nvPr/>
        </p:nvSpPr>
        <p:spPr>
          <a:xfrm>
            <a:off x="2133600" y="1911927"/>
            <a:ext cx="4191000" cy="526473"/>
          </a:xfrm>
          <a:prstGeom prst="ellipse">
            <a:avLst/>
          </a:prstGeom>
          <a:noFill/>
          <a:ln>
            <a:solidFill>
              <a:srgbClr val="FF0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5A2AFE-8893-46EE-AEB9-595F0A7006C1}"/>
              </a:ext>
            </a:extLst>
          </p:cNvPr>
          <p:cNvSpPr/>
          <p:nvPr/>
        </p:nvSpPr>
        <p:spPr>
          <a:xfrm>
            <a:off x="8493256" y="5345543"/>
            <a:ext cx="381000" cy="750457"/>
          </a:xfrm>
          <a:prstGeom prst="ellipse">
            <a:avLst/>
          </a:prstGeom>
          <a:noFill/>
          <a:ln>
            <a:solidFill>
              <a:srgbClr val="FF0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1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D8C3-8846-4DF1-A67B-942A1522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Concentration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D5299-38E8-457B-B843-66E34AD15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2999"/>
            <a:ext cx="8839200" cy="974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the most granular level of geography </a:t>
            </a:r>
          </a:p>
          <a:p>
            <a:pPr marL="0" indent="0">
              <a:buNone/>
            </a:pPr>
            <a:r>
              <a:rPr lang="en-US" sz="1800" dirty="0"/>
              <a:t>(Block group for SJ or MJ One County)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A012B-2665-4A70-9EAB-FCEF6EFA1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8382000" cy="410136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EC7AF20-3404-453C-935E-AE79DD9E77D2}"/>
              </a:ext>
            </a:extLst>
          </p:cNvPr>
          <p:cNvSpPr/>
          <p:nvPr/>
        </p:nvSpPr>
        <p:spPr>
          <a:xfrm>
            <a:off x="533400" y="4343401"/>
            <a:ext cx="1066800" cy="304800"/>
          </a:xfrm>
          <a:prstGeom prst="ellipse">
            <a:avLst/>
          </a:prstGeom>
          <a:noFill/>
          <a:ln>
            <a:solidFill>
              <a:srgbClr val="FF0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82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Utility Letters</a:t>
            </a:r>
          </a:p>
          <a:p>
            <a:pPr lvl="1"/>
            <a:r>
              <a:rPr lang="en-US" dirty="0"/>
              <a:t>Must be filled out and signed by the Utility Manager</a:t>
            </a:r>
          </a:p>
          <a:p>
            <a:pPr lvl="2"/>
            <a:r>
              <a:rPr lang="en-US" dirty="0"/>
              <a:t>Even if system is owned by the city, the utility manager needs to sign</a:t>
            </a:r>
          </a:p>
          <a:p>
            <a:pPr lvl="1"/>
            <a:r>
              <a:rPr lang="en-US" dirty="0"/>
              <a:t>Still base the rates on 5,000 gallons of water/wastewater</a:t>
            </a:r>
          </a:p>
          <a:p>
            <a:pPr lvl="1"/>
            <a:r>
              <a:rPr lang="en-US" dirty="0"/>
              <a:t>Include taxes and fees where applicable</a:t>
            </a:r>
          </a:p>
          <a:p>
            <a:pPr lvl="1"/>
            <a:endParaRPr lang="en-US" dirty="0"/>
          </a:p>
          <a:p>
            <a:r>
              <a:rPr lang="en-US" dirty="0"/>
              <a:t>Rate structure must be included</a:t>
            </a:r>
          </a:p>
          <a:p>
            <a:pPr lvl="1"/>
            <a:r>
              <a:rPr lang="en-US" dirty="0"/>
              <a:t>Show rate calculations with tax as a separate line (include tax rate)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Resolutions must be passed prior to submission</a:t>
            </a:r>
          </a:p>
          <a:p>
            <a:pPr lvl="1"/>
            <a:r>
              <a:rPr lang="en-US" dirty="0"/>
              <a:t>Avoid exact match amounts if able</a:t>
            </a:r>
          </a:p>
          <a:p>
            <a:pPr lvl="1"/>
            <a:r>
              <a:rPr lang="en-US" dirty="0"/>
              <a:t>Make sure language is up to date</a:t>
            </a:r>
          </a:p>
          <a:p>
            <a:pPr marL="457200" lvl="1" indent="0">
              <a:buNone/>
            </a:pPr>
            <a:endParaRPr lang="en-US" dirty="0"/>
          </a:p>
          <a:p>
            <a:pPr marL="225425" indent="-225425">
              <a:buNone/>
            </a:pPr>
            <a:r>
              <a:rPr lang="en-US" b="1" dirty="0"/>
              <a:t>* Applications without executed resolutions will not be accepted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57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ads for the application meeting, one at least 14 days before the meeting</a:t>
            </a:r>
          </a:p>
          <a:p>
            <a:endParaRPr lang="en-US" dirty="0"/>
          </a:p>
          <a:p>
            <a:r>
              <a:rPr lang="en-US" dirty="0"/>
              <a:t>Should be a display ad (stands out)</a:t>
            </a:r>
          </a:p>
          <a:p>
            <a:pPr lvl="1"/>
            <a:r>
              <a:rPr lang="en-US" dirty="0"/>
              <a:t>Submit a copy of the ad. Affidavits do not take the place of the ad</a:t>
            </a:r>
          </a:p>
          <a:p>
            <a:endParaRPr lang="en-US" dirty="0"/>
          </a:p>
          <a:p>
            <a:r>
              <a:rPr lang="en-US" dirty="0"/>
              <a:t>Should be in the legal section if possible</a:t>
            </a:r>
          </a:p>
          <a:p>
            <a:endParaRPr lang="en-US" dirty="0"/>
          </a:p>
          <a:p>
            <a:r>
              <a:rPr lang="en-US" dirty="0"/>
              <a:t>Include statement of non-discrimination</a:t>
            </a:r>
          </a:p>
          <a:p>
            <a:endParaRPr lang="en-US" dirty="0"/>
          </a:p>
          <a:p>
            <a:r>
              <a:rPr lang="en-US" dirty="0"/>
              <a:t>Also add information about the meeting to the city/county website and make (and document) other attempts to reach out to minorities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1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6FC1-B3DC-49F3-9B23-EBEC4C2D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for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08A1F-0519-4240-92B4-2FFB38ABF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Revised Community Need Score (still 100 pts)</a:t>
            </a:r>
          </a:p>
          <a:p>
            <a:pPr lvl="1"/>
            <a:r>
              <a:rPr lang="en-US" dirty="0"/>
              <a:t>2019 ACS PCI</a:t>
            </a:r>
          </a:p>
          <a:p>
            <a:pPr lvl="1"/>
            <a:r>
              <a:rPr lang="en-US" dirty="0"/>
              <a:t>2022 Target Area PCI / 2019 ACS PCI (Census)</a:t>
            </a:r>
          </a:p>
          <a:p>
            <a:pPr lvl="1"/>
            <a:r>
              <a:rPr lang="en-US" dirty="0"/>
              <a:t>3 Year Unemployment Rate (7/18 – 6/21)</a:t>
            </a:r>
          </a:p>
          <a:p>
            <a:pPr lvl="1"/>
            <a:r>
              <a:rPr lang="en-US" dirty="0"/>
              <a:t>2019 ACS Poverty Rate</a:t>
            </a:r>
          </a:p>
          <a:p>
            <a:pPr lvl="1"/>
            <a:endParaRPr lang="en-US" dirty="0"/>
          </a:p>
          <a:p>
            <a:r>
              <a:rPr lang="en-US" dirty="0"/>
              <a:t>Water and Sewer System applications limited to 2,500 residential connections and fewer</a:t>
            </a:r>
          </a:p>
          <a:p>
            <a:pPr lvl="1"/>
            <a:r>
              <a:rPr lang="en-US" dirty="0"/>
              <a:t>No large and small population for system applications</a:t>
            </a:r>
          </a:p>
          <a:p>
            <a:endParaRPr lang="en-US" dirty="0"/>
          </a:p>
          <a:p>
            <a:r>
              <a:rPr lang="en-US" dirty="0"/>
              <a:t>No Water or Sewer Line Extension applications this year</a:t>
            </a:r>
          </a:p>
          <a:p>
            <a:endParaRPr lang="en-US" dirty="0"/>
          </a:p>
          <a:p>
            <a:r>
              <a:rPr lang="en-US" dirty="0"/>
              <a:t>System applications will cap at 30% of total funding</a:t>
            </a:r>
          </a:p>
        </p:txBody>
      </p:sp>
    </p:spTree>
    <p:extLst>
      <p:ext uri="{BB962C8B-B14F-4D97-AF65-F5344CB8AC3E}">
        <p14:creationId xmlns:p14="http://schemas.microsoft.com/office/powerpoint/2010/main" val="3665754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meetings are back in-person</a:t>
            </a:r>
          </a:p>
          <a:p>
            <a:pPr lvl="1"/>
            <a:r>
              <a:rPr lang="en-US" dirty="0"/>
              <a:t>May also stream broadcast virtual</a:t>
            </a:r>
          </a:p>
          <a:p>
            <a:pPr lvl="1"/>
            <a:endParaRPr lang="en-US" dirty="0"/>
          </a:p>
          <a:p>
            <a:r>
              <a:rPr lang="en-US" dirty="0"/>
              <a:t>Make sure at least one person from the community attends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Schedule to maximize participation</a:t>
            </a:r>
          </a:p>
          <a:p>
            <a:endParaRPr lang="en-US" dirty="0"/>
          </a:p>
          <a:p>
            <a:r>
              <a:rPr lang="en-US" dirty="0"/>
              <a:t>Minutes</a:t>
            </a:r>
          </a:p>
          <a:p>
            <a:pPr lvl="1"/>
            <a:r>
              <a:rPr lang="en-US" dirty="0"/>
              <a:t>You must document feedback in the minutes</a:t>
            </a:r>
          </a:p>
          <a:p>
            <a:pPr lvl="1"/>
            <a:r>
              <a:rPr lang="en-US" dirty="0"/>
              <a:t>Need greater detail in the minutes</a:t>
            </a:r>
          </a:p>
          <a:p>
            <a:pPr lvl="1"/>
            <a:r>
              <a:rPr lang="en-US" dirty="0"/>
              <a:t>Explain the CDBG process and ask for potential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98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Public Meeting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1147763" indent="-457200">
              <a:buFont typeface="+mj-lt"/>
              <a:buAutoNum type="arabicPeriod"/>
            </a:pPr>
            <a:r>
              <a:rPr lang="en-US" dirty="0"/>
              <a:t>Professional Services Procurement</a:t>
            </a:r>
          </a:p>
          <a:p>
            <a:pPr marL="914400" indent="-457200">
              <a:buFont typeface="+mj-lt"/>
              <a:buAutoNum type="arabicPeriod"/>
            </a:pPr>
            <a:endParaRPr lang="en-US" dirty="0"/>
          </a:p>
          <a:p>
            <a:pPr marL="1828800" indent="-457200">
              <a:buFont typeface="+mj-lt"/>
              <a:buAutoNum type="arabicPeriod"/>
            </a:pPr>
            <a:r>
              <a:rPr lang="en-US" dirty="0"/>
              <a:t>Project development and cost estimate</a:t>
            </a:r>
          </a:p>
          <a:p>
            <a:pPr marL="1371600" indent="-457200">
              <a:buFont typeface="+mj-lt"/>
              <a:buAutoNum type="arabicPeriod"/>
            </a:pPr>
            <a:endParaRPr lang="en-US" dirty="0"/>
          </a:p>
          <a:p>
            <a:pPr marL="2519363" indent="-457200">
              <a:buFont typeface="+mj-lt"/>
              <a:buAutoNum type="arabicPeriod"/>
            </a:pPr>
            <a:r>
              <a:rPr lang="en-US" dirty="0"/>
              <a:t>Execution of resolution</a:t>
            </a:r>
          </a:p>
          <a:p>
            <a:pPr marL="1828800" indent="-457200">
              <a:buFont typeface="+mj-lt"/>
              <a:buAutoNum type="arabicPeriod"/>
            </a:pPr>
            <a:endParaRPr lang="en-US" dirty="0"/>
          </a:p>
          <a:p>
            <a:pPr marL="3200400" indent="-457200">
              <a:buFont typeface="+mj-lt"/>
              <a:buAutoNum type="arabicPeriod"/>
            </a:pPr>
            <a:r>
              <a:rPr lang="en-US" dirty="0"/>
              <a:t>Submission of application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81000" y="1639465"/>
            <a:ext cx="381000" cy="609600"/>
            <a:chOff x="432547" y="1648968"/>
            <a:chExt cx="381000" cy="60960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432547" y="2258568"/>
              <a:ext cx="381000" cy="0"/>
            </a:xfrm>
            <a:prstGeom prst="straightConnector1">
              <a:avLst/>
            </a:prstGeom>
            <a:ln w="25400">
              <a:solidFill>
                <a:srgbClr val="FF0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2547" y="1648968"/>
              <a:ext cx="0" cy="609600"/>
            </a:xfrm>
            <a:prstGeom prst="line">
              <a:avLst/>
            </a:prstGeom>
            <a:ln w="25400">
              <a:solidFill>
                <a:srgbClr val="FF0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066800" y="2514600"/>
            <a:ext cx="381000" cy="609600"/>
            <a:chOff x="432547" y="1648968"/>
            <a:chExt cx="381000" cy="60960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32547" y="2258568"/>
              <a:ext cx="381000" cy="0"/>
            </a:xfrm>
            <a:prstGeom prst="straightConnector1">
              <a:avLst/>
            </a:prstGeom>
            <a:ln w="25400">
              <a:solidFill>
                <a:srgbClr val="FF0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32547" y="1648968"/>
              <a:ext cx="0" cy="609600"/>
            </a:xfrm>
            <a:prstGeom prst="line">
              <a:avLst/>
            </a:prstGeom>
            <a:ln w="25400">
              <a:solidFill>
                <a:srgbClr val="FF0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752600" y="3429000"/>
            <a:ext cx="381000" cy="609600"/>
            <a:chOff x="432547" y="1648968"/>
            <a:chExt cx="381000" cy="60960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32547" y="2258568"/>
              <a:ext cx="381000" cy="0"/>
            </a:xfrm>
            <a:prstGeom prst="straightConnector1">
              <a:avLst/>
            </a:prstGeom>
            <a:ln w="25400">
              <a:solidFill>
                <a:srgbClr val="FF0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32547" y="1648968"/>
              <a:ext cx="0" cy="609600"/>
            </a:xfrm>
            <a:prstGeom prst="line">
              <a:avLst/>
            </a:prstGeom>
            <a:ln w="25400">
              <a:solidFill>
                <a:srgbClr val="FF0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438400" y="4267200"/>
            <a:ext cx="381000" cy="609600"/>
            <a:chOff x="432547" y="1648968"/>
            <a:chExt cx="381000" cy="60960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432547" y="2258568"/>
              <a:ext cx="381000" cy="0"/>
            </a:xfrm>
            <a:prstGeom prst="straightConnector1">
              <a:avLst/>
            </a:prstGeom>
            <a:ln w="25400">
              <a:solidFill>
                <a:srgbClr val="FF0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32547" y="1648968"/>
              <a:ext cx="0" cy="609600"/>
            </a:xfrm>
            <a:prstGeom prst="line">
              <a:avLst/>
            </a:prstGeom>
            <a:ln w="25400">
              <a:solidFill>
                <a:srgbClr val="FF0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7507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EB91-02CF-49F7-8D72-077B6830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Ability to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BDAAD-85B7-45AA-8A51-84EFF5707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for 2022</a:t>
            </a:r>
          </a:p>
          <a:p>
            <a:endParaRPr lang="en-US" dirty="0"/>
          </a:p>
          <a:p>
            <a:r>
              <a:rPr lang="en-US" dirty="0"/>
              <a:t>Updated annually</a:t>
            </a:r>
          </a:p>
          <a:p>
            <a:endParaRPr lang="en-US" dirty="0"/>
          </a:p>
          <a:p>
            <a:r>
              <a:rPr lang="en-US" dirty="0"/>
              <a:t>Match rates still 10-30%; </a:t>
            </a:r>
          </a:p>
          <a:p>
            <a:pPr lvl="1"/>
            <a:r>
              <a:rPr lang="en-US" dirty="0"/>
              <a:t>4% </a:t>
            </a:r>
            <a:r>
              <a:rPr lang="en-US" dirty="0" err="1"/>
              <a:t>ThreeStar</a:t>
            </a:r>
            <a:r>
              <a:rPr lang="en-US" dirty="0"/>
              <a:t> reduction</a:t>
            </a:r>
          </a:p>
          <a:p>
            <a:pPr lvl="1"/>
            <a:endParaRPr lang="en-US" dirty="0"/>
          </a:p>
          <a:p>
            <a:r>
              <a:rPr lang="en-US" dirty="0"/>
              <a:t>Data factors:</a:t>
            </a:r>
          </a:p>
          <a:p>
            <a:pPr lvl="1"/>
            <a:r>
              <a:rPr lang="en-US" dirty="0"/>
              <a:t>Median household income</a:t>
            </a:r>
          </a:p>
          <a:p>
            <a:pPr lvl="1"/>
            <a:r>
              <a:rPr lang="en-US" dirty="0"/>
              <a:t>Poverty rate </a:t>
            </a:r>
          </a:p>
          <a:p>
            <a:pPr lvl="1"/>
            <a:r>
              <a:rPr lang="en-US" dirty="0"/>
              <a:t>Food stamp dependence</a:t>
            </a:r>
          </a:p>
          <a:p>
            <a:pPr lvl="1"/>
            <a:r>
              <a:rPr lang="en-US" dirty="0"/>
              <a:t>Unemployment rate</a:t>
            </a:r>
          </a:p>
        </p:txBody>
      </p:sp>
    </p:spTree>
    <p:extLst>
      <p:ext uri="{BB962C8B-B14F-4D97-AF65-F5344CB8AC3E}">
        <p14:creationId xmlns:p14="http://schemas.microsoft.com/office/powerpoint/2010/main" val="2851347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Additional Questions – Public Health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 Protection</a:t>
            </a:r>
          </a:p>
          <a:p>
            <a:r>
              <a:rPr lang="en-US" dirty="0"/>
              <a:t>Emergency Equipment/Ambulances</a:t>
            </a:r>
          </a:p>
          <a:p>
            <a:r>
              <a:rPr lang="en-US" dirty="0"/>
              <a:t>Communications Equipment</a:t>
            </a:r>
          </a:p>
          <a:p>
            <a:r>
              <a:rPr lang="en-US" dirty="0"/>
              <a:t>Buildings (EMS Stations, Clinics, etc.)</a:t>
            </a:r>
          </a:p>
          <a:p>
            <a:endParaRPr lang="en-US" dirty="0"/>
          </a:p>
          <a:p>
            <a:r>
              <a:rPr lang="en-US" dirty="0"/>
              <a:t>Basically, Community Livability from previous years</a:t>
            </a:r>
          </a:p>
          <a:p>
            <a:endParaRPr lang="en-US" dirty="0"/>
          </a:p>
          <a:p>
            <a:r>
              <a:rPr lang="en-US" dirty="0"/>
              <a:t>Seriously consider alternatives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Provide backup documentation</a:t>
            </a:r>
          </a:p>
          <a:p>
            <a:pPr lvl="1"/>
            <a:r>
              <a:rPr lang="en-US" dirty="0"/>
              <a:t>Lack of or sparse documentation will cost points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71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8465-4079-436F-9F58-421C7761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Additional Questions – Community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C4525-05CD-44BF-A06D-2181279A2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Drainage/Flood Control</a:t>
            </a:r>
          </a:p>
          <a:p>
            <a:pPr lvl="1"/>
            <a:r>
              <a:rPr lang="en-US" dirty="0"/>
              <a:t>Direct vs Indirect area benefits</a:t>
            </a:r>
          </a:p>
          <a:p>
            <a:pPr lvl="1"/>
            <a:r>
              <a:rPr lang="en-US" dirty="0"/>
              <a:t>Flooding frequency and trends</a:t>
            </a:r>
          </a:p>
          <a:p>
            <a:pPr lvl="1"/>
            <a:r>
              <a:rPr lang="en-US" dirty="0"/>
              <a:t>Efforts taken to mitigate or correct the problem</a:t>
            </a:r>
          </a:p>
          <a:p>
            <a:pPr lvl="1"/>
            <a:r>
              <a:rPr lang="en-US" dirty="0"/>
              <a:t>Other agency action</a:t>
            </a:r>
          </a:p>
          <a:p>
            <a:endParaRPr lang="en-US" dirty="0"/>
          </a:p>
          <a:p>
            <a:r>
              <a:rPr lang="en-US" dirty="0"/>
              <a:t>Street Projects (Local Roads Only)</a:t>
            </a:r>
          </a:p>
          <a:p>
            <a:pPr lvl="1"/>
            <a:r>
              <a:rPr lang="en-US" dirty="0"/>
              <a:t>How critical are the proposed streets?</a:t>
            </a:r>
          </a:p>
          <a:p>
            <a:pPr lvl="1"/>
            <a:r>
              <a:rPr lang="en-US" dirty="0"/>
              <a:t>Do current conditions present safety hazards?</a:t>
            </a:r>
          </a:p>
          <a:p>
            <a:pPr lvl="1"/>
            <a:r>
              <a:rPr lang="en-US" dirty="0"/>
              <a:t>Last time streets where resurfaced</a:t>
            </a:r>
          </a:p>
          <a:p>
            <a:pPr lvl="1"/>
            <a:r>
              <a:rPr lang="en-US" dirty="0"/>
              <a:t>Road studies</a:t>
            </a:r>
          </a:p>
          <a:p>
            <a:pPr lvl="1"/>
            <a:r>
              <a:rPr lang="en-US" dirty="0"/>
              <a:t>AADT</a:t>
            </a:r>
          </a:p>
          <a:p>
            <a:pPr lvl="1"/>
            <a:r>
              <a:rPr lang="en-US" dirty="0"/>
              <a:t>Efforts taken to address the problem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54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7A63-704D-4C85-896D-16F770D2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Additional Questions – Community Revitalization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F5C9-F353-467B-B676-228D40B0E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 Facilities (Community Institutions) </a:t>
            </a:r>
          </a:p>
          <a:p>
            <a:pPr lvl="1"/>
            <a:r>
              <a:rPr lang="en-US" dirty="0"/>
              <a:t>Direct vs Indirect area benefits</a:t>
            </a:r>
          </a:p>
          <a:p>
            <a:pPr lvl="1"/>
            <a:r>
              <a:rPr lang="en-US" dirty="0"/>
              <a:t>Importance as a community asset</a:t>
            </a:r>
          </a:p>
          <a:p>
            <a:pPr lvl="1"/>
            <a:r>
              <a:rPr lang="en-US" dirty="0"/>
              <a:t>Historic building? (N/A if new construction)</a:t>
            </a:r>
          </a:p>
          <a:p>
            <a:pPr lvl="1"/>
            <a:r>
              <a:rPr lang="en-US" dirty="0"/>
              <a:t>Efforts taken to address the need</a:t>
            </a:r>
          </a:p>
          <a:p>
            <a:pPr lvl="1"/>
            <a:endParaRPr lang="en-US" dirty="0"/>
          </a:p>
          <a:p>
            <a:r>
              <a:rPr lang="en-US" dirty="0"/>
              <a:t>Local Parks and Recreation</a:t>
            </a:r>
          </a:p>
          <a:p>
            <a:pPr lvl="1"/>
            <a:r>
              <a:rPr lang="en-US" dirty="0"/>
              <a:t>Direct vs Indirect area benefits</a:t>
            </a:r>
          </a:p>
          <a:p>
            <a:pPr lvl="1"/>
            <a:r>
              <a:rPr lang="en-US" dirty="0"/>
              <a:t>Describe problem and severity</a:t>
            </a:r>
          </a:p>
          <a:p>
            <a:pPr lvl="1"/>
            <a:r>
              <a:rPr lang="en-US" dirty="0"/>
              <a:t>Park plan? (Not required, but checking to see if it fits)</a:t>
            </a:r>
          </a:p>
          <a:p>
            <a:pPr lvl="1"/>
            <a:r>
              <a:rPr lang="en-US" dirty="0"/>
              <a:t>Efforts taken to address the need</a:t>
            </a:r>
          </a:p>
          <a:p>
            <a:pPr lvl="1"/>
            <a:r>
              <a:rPr lang="en-US" dirty="0"/>
              <a:t>Are safety hazards being addressed?</a:t>
            </a:r>
          </a:p>
          <a:p>
            <a:pPr lvl="1"/>
            <a:r>
              <a:rPr lang="en-US" dirty="0"/>
              <a:t>Other agency action</a:t>
            </a:r>
          </a:p>
          <a:p>
            <a:pPr lvl="1"/>
            <a:r>
              <a:rPr lang="en-US" dirty="0"/>
              <a:t>Co-benefits of the project (cont. to next slide)</a:t>
            </a:r>
          </a:p>
        </p:txBody>
      </p:sp>
    </p:spTree>
    <p:extLst>
      <p:ext uri="{BB962C8B-B14F-4D97-AF65-F5344CB8AC3E}">
        <p14:creationId xmlns:p14="http://schemas.microsoft.com/office/powerpoint/2010/main" val="2060014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E062C-3808-4FE9-BDA9-BC19FD99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Parks and Recreation Co-benefits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7696-B861-4BFC-84BA-207286AE7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for a local parks and recreation improvement must have at least one clearly defined co-benefit</a:t>
            </a:r>
          </a:p>
          <a:p>
            <a:pPr lvl="1"/>
            <a:r>
              <a:rPr lang="en-US" dirty="0"/>
              <a:t>Stormwater/flood mitigation</a:t>
            </a:r>
          </a:p>
          <a:p>
            <a:pPr lvl="1"/>
            <a:r>
              <a:rPr lang="en-US" dirty="0"/>
              <a:t>Community health impacts</a:t>
            </a:r>
          </a:p>
          <a:p>
            <a:pPr lvl="1"/>
            <a:r>
              <a:rPr lang="en-US" dirty="0"/>
              <a:t>Economic benefit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Not just a grant to build a playground or splashpad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469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Questions – Water and Sewer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Additional questions inform Project Need scoring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a question does not apply to the project (such as failing septic tanks), an answer does not need to be provided. Scores will not be affected.</a:t>
            </a:r>
          </a:p>
          <a:p>
            <a:endParaRPr lang="en-US" dirty="0"/>
          </a:p>
          <a:p>
            <a:r>
              <a:rPr lang="en-US" dirty="0"/>
              <a:t>Multiple scores may be calculated,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the highest score will be applied.</a:t>
            </a:r>
          </a:p>
          <a:p>
            <a:endParaRPr lang="en-US" dirty="0"/>
          </a:p>
          <a:p>
            <a:r>
              <a:rPr lang="en-US" dirty="0"/>
              <a:t>Water Loss or I/I projects are not eligible for the Quality and Operations score</a:t>
            </a:r>
          </a:p>
          <a:p>
            <a:endParaRPr lang="en-US" dirty="0"/>
          </a:p>
          <a:p>
            <a:r>
              <a:rPr lang="en-US" dirty="0"/>
              <a:t>Include documentation as verification for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04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Projects – Water and Sewer System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03C95A-4C23-4E9A-9699-D03EB977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486400"/>
          </a:xfrm>
        </p:spPr>
        <p:txBody>
          <a:bodyPr>
            <a:normAutofit/>
          </a:bodyPr>
          <a:lstStyle/>
          <a:p>
            <a:r>
              <a:rPr lang="en-US" dirty="0"/>
              <a:t>Water and Sewer System projects are only eligible for systems with 2,500 or fewer residential connections</a:t>
            </a:r>
          </a:p>
          <a:p>
            <a:endParaRPr lang="en-US" dirty="0"/>
          </a:p>
          <a:p>
            <a:r>
              <a:rPr lang="en-US" dirty="0"/>
              <a:t>No large and small split this year</a:t>
            </a:r>
          </a:p>
          <a:p>
            <a:endParaRPr lang="en-US" dirty="0"/>
          </a:p>
          <a:p>
            <a:r>
              <a:rPr lang="en-US" dirty="0"/>
              <a:t>Number of connections will be collected in online applications and additional questions</a:t>
            </a:r>
          </a:p>
          <a:p>
            <a:pPr lvl="1"/>
            <a:endParaRPr lang="en-US" dirty="0"/>
          </a:p>
          <a:p>
            <a:r>
              <a:rPr lang="en-US" dirty="0"/>
              <a:t>Water and Sewer Rehabilitation costs must include service laterals to the property 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34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Projects – Public Health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Use numbers whenever possible </a:t>
            </a:r>
          </a:p>
          <a:p>
            <a:r>
              <a:rPr lang="en-US" dirty="0"/>
              <a:t>Use 2-3 years of calls and amount of loss</a:t>
            </a:r>
          </a:p>
          <a:p>
            <a:r>
              <a:rPr lang="en-US" dirty="0"/>
              <a:t>Insurance savings for a home should be based on a $150,000 house</a:t>
            </a:r>
          </a:p>
          <a:p>
            <a:r>
              <a:rPr lang="en-US" dirty="0"/>
              <a:t>Provide detail to separate an application from the pack </a:t>
            </a:r>
          </a:p>
          <a:p>
            <a:pPr lvl="1"/>
            <a:r>
              <a:rPr lang="en-US" dirty="0"/>
              <a:t>Number of calls, </a:t>
            </a:r>
          </a:p>
          <a:p>
            <a:pPr lvl="1"/>
            <a:r>
              <a:rPr lang="en-US" dirty="0"/>
              <a:t>Property loss, </a:t>
            </a:r>
          </a:p>
          <a:p>
            <a:pPr lvl="1"/>
            <a:r>
              <a:rPr lang="en-US" dirty="0"/>
              <a:t>ISO improvement, </a:t>
            </a:r>
          </a:p>
          <a:p>
            <a:pPr lvl="1"/>
            <a:r>
              <a:rPr lang="en-US" dirty="0"/>
              <a:t>Age of truck</a:t>
            </a:r>
          </a:p>
          <a:p>
            <a:pPr lvl="1"/>
            <a:r>
              <a:rPr lang="en-US" dirty="0"/>
              <a:t>Maintenance records (not regularly scheduled)</a:t>
            </a:r>
          </a:p>
          <a:p>
            <a:pPr lvl="1"/>
            <a:r>
              <a:rPr lang="en-US" dirty="0"/>
              <a:t>Photographs showing condition</a:t>
            </a:r>
          </a:p>
          <a:p>
            <a:pPr lvl="1"/>
            <a:r>
              <a:rPr lang="en-US" dirty="0"/>
              <a:t>DON’T ASSUME WE KNOW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1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49D2-E934-4A21-B2CC-4F62F2DC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for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0526E-07DF-4BC5-A50A-0F5206DBB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 Livability has been revised to three new categories:</a:t>
            </a:r>
          </a:p>
          <a:p>
            <a:pPr lvl="1"/>
            <a:r>
              <a:rPr lang="en-US" dirty="0"/>
              <a:t>Community Infrastructure</a:t>
            </a:r>
          </a:p>
          <a:p>
            <a:pPr lvl="1"/>
            <a:r>
              <a:rPr lang="en-US" dirty="0"/>
              <a:t>Community Revitalization</a:t>
            </a:r>
          </a:p>
          <a:p>
            <a:pPr lvl="1"/>
            <a:r>
              <a:rPr lang="en-US" dirty="0"/>
              <a:t>Public Health and Safety</a:t>
            </a:r>
          </a:p>
          <a:p>
            <a:pPr lvl="1"/>
            <a:endParaRPr lang="en-US" dirty="0"/>
          </a:p>
          <a:p>
            <a:r>
              <a:rPr lang="en-US" dirty="0"/>
              <a:t>Applications that will be Exempt environmentally if funded will complete a form to submit with the application.</a:t>
            </a:r>
          </a:p>
          <a:p>
            <a:pPr lvl="1"/>
            <a:r>
              <a:rPr lang="en-US" dirty="0"/>
              <a:t>Reduction in work means ERR for Exempt projects will not be reimbursable </a:t>
            </a:r>
          </a:p>
          <a:p>
            <a:pPr lvl="1"/>
            <a:endParaRPr lang="en-US" dirty="0"/>
          </a:p>
          <a:p>
            <a:r>
              <a:rPr lang="en-US" dirty="0"/>
              <a:t>All applicants funded in 2021 are not eligible for the 2022 application round.</a:t>
            </a:r>
          </a:p>
        </p:txBody>
      </p:sp>
    </p:spTree>
    <p:extLst>
      <p:ext uri="{BB962C8B-B14F-4D97-AF65-F5344CB8AC3E}">
        <p14:creationId xmlns:p14="http://schemas.microsoft.com/office/powerpoint/2010/main" val="16522959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273F-0B6A-498C-B4FB-71C2B142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7803"/>
            <a:ext cx="8991600" cy="825500"/>
          </a:xfrm>
        </p:spPr>
        <p:txBody>
          <a:bodyPr/>
          <a:lstStyle/>
          <a:p>
            <a:r>
              <a:rPr lang="en-US" dirty="0"/>
              <a:t>Specific Projects – </a:t>
            </a:r>
            <a:r>
              <a:rPr lang="en-US" sz="3200" dirty="0"/>
              <a:t>Community Infrastructure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D9FB-8200-4229-845F-D7CB38AB1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numbers and data whenever possible </a:t>
            </a:r>
          </a:p>
          <a:p>
            <a:endParaRPr lang="en-US" dirty="0"/>
          </a:p>
          <a:p>
            <a:r>
              <a:rPr lang="en-US" dirty="0"/>
              <a:t>Think and plan. What has been the traditional approach? Is there a better way?</a:t>
            </a:r>
          </a:p>
          <a:p>
            <a:endParaRPr lang="en-US" dirty="0"/>
          </a:p>
          <a:p>
            <a:r>
              <a:rPr lang="en-US" dirty="0"/>
              <a:t>Does project make the community more resilient or safer?</a:t>
            </a:r>
          </a:p>
          <a:p>
            <a:endParaRPr lang="en-US" dirty="0"/>
          </a:p>
          <a:p>
            <a:r>
              <a:rPr lang="en-US" dirty="0"/>
              <a:t>How will the improvement be sustained and maintained?</a:t>
            </a:r>
          </a:p>
          <a:p>
            <a:endParaRPr lang="en-US" dirty="0"/>
          </a:p>
          <a:p>
            <a:r>
              <a:rPr lang="en-US" dirty="0"/>
              <a:t>Documentation is necessary to support your narrative</a:t>
            </a:r>
          </a:p>
        </p:txBody>
      </p:sp>
    </p:spTree>
    <p:extLst>
      <p:ext uri="{BB962C8B-B14F-4D97-AF65-F5344CB8AC3E}">
        <p14:creationId xmlns:p14="http://schemas.microsoft.com/office/powerpoint/2010/main" val="14316634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Projects – Housing Rehab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How do you choose houses – need, who will complete survey, something else? </a:t>
            </a:r>
          </a:p>
          <a:p>
            <a:pPr lvl="1"/>
            <a:r>
              <a:rPr lang="en-US" dirty="0"/>
              <a:t>Most successful projects are between 3 and 8 houses</a:t>
            </a:r>
          </a:p>
          <a:p>
            <a:pPr lvl="1"/>
            <a:r>
              <a:rPr lang="en-US" dirty="0"/>
              <a:t>Be conservative now so we don’t have to rescore later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67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Formatting</a:t>
            </a:r>
          </a:p>
          <a:p>
            <a:pPr lvl="1"/>
            <a:r>
              <a:rPr lang="en-US" dirty="0"/>
              <a:t>Use the Attachment Naming Standards on the website</a:t>
            </a:r>
          </a:p>
          <a:p>
            <a:pPr lvl="1"/>
            <a:r>
              <a:rPr lang="en-US" dirty="0"/>
              <a:t>Applications will not be reviewed until attachments are submitted using these naming standards</a:t>
            </a:r>
          </a:p>
          <a:p>
            <a:endParaRPr lang="en-US" dirty="0"/>
          </a:p>
          <a:p>
            <a:r>
              <a:rPr lang="en-US" dirty="0"/>
              <a:t>Reapplying</a:t>
            </a:r>
          </a:p>
          <a:p>
            <a:pPr lvl="1"/>
            <a:r>
              <a:rPr lang="en-US" dirty="0"/>
              <a:t>Procurement is good for 2 years</a:t>
            </a:r>
          </a:p>
          <a:p>
            <a:pPr lvl="1"/>
            <a:r>
              <a:rPr lang="en-US" dirty="0"/>
              <a:t>Indirect beneficiary surveys are good for at least 3 years (adjust to new PCI intervals)</a:t>
            </a:r>
          </a:p>
          <a:p>
            <a:pPr lvl="1"/>
            <a:r>
              <a:rPr lang="en-US" dirty="0"/>
              <a:t>Direct beneficiary surveys need to be done every year</a:t>
            </a:r>
          </a:p>
          <a:p>
            <a:pPr lvl="1"/>
            <a:r>
              <a:rPr lang="en-US" dirty="0"/>
              <a:t>Public meetings and resolutions need to be done every year</a:t>
            </a:r>
          </a:p>
        </p:txBody>
      </p:sp>
    </p:spTree>
    <p:extLst>
      <p:ext uri="{BB962C8B-B14F-4D97-AF65-F5344CB8AC3E}">
        <p14:creationId xmlns:p14="http://schemas.microsoft.com/office/powerpoint/2010/main" val="34996057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Income Surveys</a:t>
            </a:r>
          </a:p>
          <a:p>
            <a:pPr lvl="1"/>
            <a:r>
              <a:rPr lang="en-US" dirty="0"/>
              <a:t>All surveys are good for at least 3 year (March 2019 and newer)</a:t>
            </a:r>
          </a:p>
          <a:p>
            <a:pPr lvl="1"/>
            <a:r>
              <a:rPr lang="en-US" dirty="0"/>
              <a:t>Surveys are good for 4 years (March 2018 and newer) if the most recent ACS population estimates deviate less the 10% from the latest HUD published population figures.</a:t>
            </a:r>
          </a:p>
          <a:p>
            <a:pPr lvl="1"/>
            <a:endParaRPr lang="en-US" dirty="0"/>
          </a:p>
          <a:p>
            <a:r>
              <a:rPr lang="en-US" dirty="0"/>
              <a:t>Procurement</a:t>
            </a:r>
          </a:p>
          <a:p>
            <a:pPr lvl="1"/>
            <a:r>
              <a:rPr lang="en-US" dirty="0"/>
              <a:t>We are pushing for more detail in the procurement letters</a:t>
            </a:r>
          </a:p>
          <a:p>
            <a:pPr lvl="1"/>
            <a:r>
              <a:rPr lang="en-US" dirty="0"/>
              <a:t>List </a:t>
            </a:r>
            <a:r>
              <a:rPr lang="en-US" b="1" u="sng" dirty="0"/>
              <a:t>all services </a:t>
            </a:r>
            <a:r>
              <a:rPr lang="en-US" dirty="0"/>
              <a:t>being procured</a:t>
            </a:r>
          </a:p>
          <a:p>
            <a:pPr lvl="2"/>
            <a:r>
              <a:rPr lang="en-US" dirty="0"/>
              <a:t>Engineering design</a:t>
            </a:r>
          </a:p>
          <a:p>
            <a:pPr lvl="2"/>
            <a:r>
              <a:rPr lang="en-US" dirty="0"/>
              <a:t>Construction inspection</a:t>
            </a:r>
          </a:p>
          <a:p>
            <a:pPr lvl="2"/>
            <a:r>
              <a:rPr lang="en-US" dirty="0"/>
              <a:t>System evaluation</a:t>
            </a:r>
          </a:p>
          <a:p>
            <a:pPr lvl="2"/>
            <a:r>
              <a:rPr lang="en-US" dirty="0" err="1"/>
              <a:t>Etc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Submit scoring with procurement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0230397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Need Scoring - Water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100 points total</a:t>
            </a:r>
          </a:p>
          <a:p>
            <a:pPr lvl="1"/>
            <a:r>
              <a:rPr lang="en-US" dirty="0"/>
              <a:t>Format (1)</a:t>
            </a:r>
          </a:p>
          <a:p>
            <a:pPr lvl="1"/>
            <a:r>
              <a:rPr lang="en-US" dirty="0"/>
              <a:t>Measurement (2 points)</a:t>
            </a:r>
          </a:p>
          <a:p>
            <a:pPr lvl="1"/>
            <a:r>
              <a:rPr lang="en-US" dirty="0"/>
              <a:t>Mapping (4 points)</a:t>
            </a:r>
          </a:p>
          <a:p>
            <a:pPr lvl="1"/>
            <a:r>
              <a:rPr lang="en-US" dirty="0"/>
              <a:t>Planning/Repair (3 points)</a:t>
            </a:r>
          </a:p>
          <a:p>
            <a:pPr lvl="1"/>
            <a:r>
              <a:rPr lang="en-US" dirty="0"/>
              <a:t>Project Need (90 Points)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Source Capacity 		(50% – 90% or greater)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Treatment Plant Capacity	(50% – 90% or greater)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Storage Capacity		(150% – 59% or greater)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Water loss (Leakage)		(20% – 60% or greater)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Pressure ≤20 psi		(20% – 50% or greater, customers)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Quality and Operational Issues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Aging Equipment 		(50% - 120% or greater)</a:t>
            </a:r>
          </a:p>
          <a:p>
            <a:pPr marL="914400" lvl="2" indent="0">
              <a:buNone/>
              <a:tabLst>
                <a:tab pos="1144588" algn="l"/>
                <a:tab pos="3657600" algn="l"/>
              </a:tabLst>
            </a:pPr>
            <a:r>
              <a:rPr lang="en-US" dirty="0"/>
              <a:t>	(Age / Life Expectancy)</a:t>
            </a:r>
          </a:p>
        </p:txBody>
      </p:sp>
    </p:spTree>
    <p:extLst>
      <p:ext uri="{BB962C8B-B14F-4D97-AF65-F5344CB8AC3E}">
        <p14:creationId xmlns:p14="http://schemas.microsoft.com/office/powerpoint/2010/main" val="28037880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Need Scoring - Sewer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100 points total</a:t>
            </a:r>
          </a:p>
          <a:p>
            <a:pPr lvl="1"/>
            <a:r>
              <a:rPr lang="en-US" dirty="0"/>
              <a:t>Format (1)</a:t>
            </a:r>
          </a:p>
          <a:p>
            <a:pPr lvl="1"/>
            <a:r>
              <a:rPr lang="en-US" dirty="0"/>
              <a:t>Measurement (3 points)</a:t>
            </a:r>
          </a:p>
          <a:p>
            <a:pPr lvl="1"/>
            <a:r>
              <a:rPr lang="en-US" dirty="0"/>
              <a:t>Mapping (3 points)</a:t>
            </a:r>
          </a:p>
          <a:p>
            <a:pPr lvl="1"/>
            <a:r>
              <a:rPr lang="en-US" dirty="0"/>
              <a:t>Planning/Repair (3 points)</a:t>
            </a:r>
          </a:p>
          <a:p>
            <a:pPr lvl="1"/>
            <a:r>
              <a:rPr lang="en-US" dirty="0"/>
              <a:t>Project Need (90 points)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Treatment Plant Capacity 	(50% – 90% or greater)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Infiltration/Inflow 		</a:t>
            </a:r>
            <a:r>
              <a:rPr lang="en-US" dirty="0">
                <a:solidFill>
                  <a:srgbClr val="FF0F00"/>
                </a:solidFill>
              </a:rPr>
              <a:t>(20% – 60% or greater)</a:t>
            </a:r>
            <a:endParaRPr lang="en-US" sz="1400" i="1" dirty="0">
              <a:solidFill>
                <a:srgbClr val="FF0F00"/>
              </a:solidFill>
            </a:endParaRPr>
          </a:p>
          <a:p>
            <a:pPr lvl="2">
              <a:tabLst>
                <a:tab pos="3657600" algn="l"/>
              </a:tabLst>
            </a:pPr>
            <a:r>
              <a:rPr lang="en-US" dirty="0"/>
              <a:t>Lift Station Capacity		</a:t>
            </a:r>
            <a:r>
              <a:rPr lang="en-US" dirty="0">
                <a:solidFill>
                  <a:srgbClr val="FF0F00"/>
                </a:solidFill>
              </a:rPr>
              <a:t>(450 – 800 min or greater)</a:t>
            </a:r>
          </a:p>
          <a:p>
            <a:pPr marL="1144588" lvl="2" indent="0">
              <a:buNone/>
              <a:tabLst>
                <a:tab pos="3657600" algn="l"/>
              </a:tabLst>
            </a:pPr>
            <a:r>
              <a:rPr lang="en-US" dirty="0">
                <a:solidFill>
                  <a:srgbClr val="FF0F00"/>
                </a:solidFill>
              </a:rPr>
              <a:t>(Avg run time / day)</a:t>
            </a:r>
            <a:r>
              <a:rPr lang="en-US" dirty="0"/>
              <a:t>		</a:t>
            </a:r>
          </a:p>
          <a:p>
            <a:pPr marL="1200150" lvl="2" indent="-285750">
              <a:tabLst>
                <a:tab pos="3657600" algn="l"/>
              </a:tabLst>
            </a:pPr>
            <a:r>
              <a:rPr lang="en-US" dirty="0"/>
              <a:t>Failing Septic Tanks		(10% – 100%)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Quality and Operational Issues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Aging Equipment 		(50% - 120% or greater)</a:t>
            </a:r>
          </a:p>
          <a:p>
            <a:pPr marL="914400" lvl="2" indent="0">
              <a:buNone/>
              <a:tabLst>
                <a:tab pos="1144588" algn="l"/>
                <a:tab pos="3657600" algn="l"/>
              </a:tabLst>
            </a:pPr>
            <a:r>
              <a:rPr lang="en-US" dirty="0"/>
              <a:t>	(Age / Life Expectancy)</a:t>
            </a:r>
          </a:p>
          <a:p>
            <a:pPr marL="914400" lvl="2" indent="0">
              <a:buNone/>
              <a:tabLst>
                <a:tab pos="3657600" algn="l"/>
              </a:tabLst>
            </a:pPr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112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962400"/>
            <a:ext cx="54550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ermianSlabSerifTypeface" pitchFamily="50" charset="0"/>
              </a:rPr>
              <a:t>Kent Archer</a:t>
            </a:r>
          </a:p>
          <a:p>
            <a:r>
              <a:rPr lang="en-US" sz="4400" dirty="0">
                <a:solidFill>
                  <a:schemeClr val="bg1"/>
                </a:solidFill>
                <a:latin typeface="PermianSlabSerifTypeface" pitchFamily="50" charset="0"/>
              </a:rPr>
              <a:t>(615) 354-3591</a:t>
            </a:r>
          </a:p>
          <a:p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PermianSlabSerifTypeface" pitchFamily="50" charset="0"/>
              </a:rPr>
              <a:t>kent.archer@tn.gov</a:t>
            </a:r>
          </a:p>
          <a:p>
            <a:endParaRPr lang="en-US" sz="4400" dirty="0">
              <a:solidFill>
                <a:schemeClr val="bg1"/>
              </a:solidFill>
              <a:latin typeface="PermianSlabSerifTypefa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4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application; same as last year</a:t>
            </a:r>
          </a:p>
          <a:p>
            <a:r>
              <a:rPr lang="en-US" dirty="0"/>
              <a:t>Working on application now</a:t>
            </a:r>
          </a:p>
          <a:p>
            <a:r>
              <a:rPr lang="en-US" dirty="0"/>
              <a:t>Jurisdiction calculations are in Excel again</a:t>
            </a:r>
          </a:p>
          <a:p>
            <a:r>
              <a:rPr lang="en-US" dirty="0"/>
              <a:t>New Community Need score</a:t>
            </a:r>
          </a:p>
          <a:p>
            <a:r>
              <a:rPr lang="en-US" dirty="0"/>
              <a:t>New eligible projects</a:t>
            </a:r>
          </a:p>
          <a:p>
            <a:r>
              <a:rPr lang="en-US" dirty="0"/>
              <a:t>Restrictions this year for water and sewer</a:t>
            </a:r>
          </a:p>
          <a:p>
            <a:r>
              <a:rPr lang="en-US" dirty="0"/>
              <a:t>Use this and the Application Notices (to be published in the coming weeks) as a guide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NOTE: If any information is inconsistent, the information in the Application Notices will supersede.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1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Jurisdictional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Six different options</a:t>
            </a:r>
          </a:p>
          <a:p>
            <a:pPr lvl="1"/>
            <a:r>
              <a:rPr lang="en-US" dirty="0"/>
              <a:t>Single Jurisdiction (Direct Beneficiary)</a:t>
            </a:r>
          </a:p>
          <a:p>
            <a:pPr lvl="1"/>
            <a:r>
              <a:rPr lang="en-US" dirty="0"/>
              <a:t>Single Jurisdiction (Indirect Beneficiary)</a:t>
            </a:r>
          </a:p>
          <a:p>
            <a:pPr lvl="1"/>
            <a:r>
              <a:rPr lang="en-US" dirty="0"/>
              <a:t>Multi-jurisdiction, One County (Direct Beneficiary)</a:t>
            </a:r>
          </a:p>
          <a:p>
            <a:pPr lvl="1"/>
            <a:r>
              <a:rPr lang="en-US" dirty="0"/>
              <a:t>Multi-jurisdiction, One County (Indirect Beneficiary)</a:t>
            </a:r>
          </a:p>
          <a:p>
            <a:pPr lvl="1"/>
            <a:r>
              <a:rPr lang="en-US" dirty="0"/>
              <a:t>Multi-jurisdiction, Multiple County (Direct Beneficiary)</a:t>
            </a:r>
          </a:p>
          <a:p>
            <a:pPr lvl="1"/>
            <a:r>
              <a:rPr lang="en-US" dirty="0"/>
              <a:t>Multi-jurisdiction, Multiple County (Indirect Beneficiary)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Read instructions on each sheet</a:t>
            </a:r>
          </a:p>
          <a:p>
            <a:r>
              <a:rPr lang="en-US" dirty="0"/>
              <a:t>Information can only be entered in blue fields</a:t>
            </a:r>
          </a:p>
          <a:p>
            <a:r>
              <a:rPr lang="en-US" dirty="0"/>
              <a:t>Sheets to be completed are in green</a:t>
            </a:r>
          </a:p>
          <a:p>
            <a:r>
              <a:rPr lang="en-US" dirty="0"/>
              <a:t>Reference and informational sheets are in black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1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as previous year</a:t>
            </a:r>
          </a:p>
          <a:p>
            <a:endParaRPr lang="en-US" dirty="0"/>
          </a:p>
          <a:p>
            <a:r>
              <a:rPr lang="en-US" dirty="0"/>
              <a:t>ATP is auto-filled based on the first entry on the Beneficiary sheet</a:t>
            </a:r>
          </a:p>
          <a:p>
            <a:endParaRPr lang="en-US" dirty="0"/>
          </a:p>
          <a:p>
            <a:r>
              <a:rPr lang="en-US" dirty="0"/>
              <a:t>Sign and scan. Issues with digital signatures</a:t>
            </a:r>
          </a:p>
        </p:txBody>
      </p:sp>
    </p:spTree>
    <p:extLst>
      <p:ext uri="{BB962C8B-B14F-4D97-AF65-F5344CB8AC3E}">
        <p14:creationId xmlns:p14="http://schemas.microsoft.com/office/powerpoint/2010/main" val="126745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Beneficiary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the applicant jurisdiction first</a:t>
            </a:r>
          </a:p>
          <a:p>
            <a:r>
              <a:rPr lang="en-US" dirty="0"/>
              <a:t>Each jurisdiction must qualify through Census or Survey</a:t>
            </a:r>
          </a:p>
          <a:p>
            <a:pPr lvl="1"/>
            <a:r>
              <a:rPr lang="en-US" dirty="0"/>
              <a:t>This will drive PCI calculations</a:t>
            </a:r>
          </a:p>
          <a:p>
            <a:r>
              <a:rPr lang="en-US" dirty="0"/>
              <a:t>LMI calculations will auto-fill for indirect; must be manually entered for direct</a:t>
            </a:r>
          </a:p>
          <a:p>
            <a:r>
              <a:rPr lang="en-US" dirty="0"/>
              <a:t>Project Impact calculations will show at the bottom</a:t>
            </a:r>
          </a:p>
          <a:p>
            <a:r>
              <a:rPr lang="en-US" dirty="0"/>
              <a:t>If MJ do not double count population</a:t>
            </a:r>
          </a:p>
          <a:p>
            <a:endParaRPr lang="en-US" dirty="0"/>
          </a:p>
          <a:p>
            <a:pPr marL="1028700" indent="-1028700">
              <a:buNone/>
            </a:pPr>
            <a:r>
              <a:rPr lang="en-US" b="1" dirty="0"/>
              <a:t>NOTE: 	Contact ECD for anything other than city or county (i.e. Census Tract)</a:t>
            </a:r>
          </a:p>
        </p:txBody>
      </p:sp>
    </p:spTree>
    <p:extLst>
      <p:ext uri="{BB962C8B-B14F-4D97-AF65-F5344CB8AC3E}">
        <p14:creationId xmlns:p14="http://schemas.microsoft.com/office/powerpoint/2010/main" val="150547053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897F2C936BE44B6863D24478B02B9" ma:contentTypeVersion="0" ma:contentTypeDescription="Create a new document." ma:contentTypeScope="" ma:versionID="1c9123e080190ddb10c68a0b50c9df6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96377B-A3F5-4D3A-B941-A7C57B4A8F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0FDE7E-9978-4F03-B3A0-0B4C94D4FB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EB2005-2FD2-44C1-8CB2-5467871E7DC8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13770</TotalTime>
  <Words>2883</Words>
  <Application>Microsoft Office PowerPoint</Application>
  <PresentationFormat>On-screen Show (4:3)</PresentationFormat>
  <Paragraphs>529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Open Sans</vt:lpstr>
      <vt:lpstr>PermianSlabSerifTypeface</vt:lpstr>
      <vt:lpstr>PowerPoint B</vt:lpstr>
      <vt:lpstr>CDBG Application Workshop for Application Preparers</vt:lpstr>
      <vt:lpstr>Program Staff</vt:lpstr>
      <vt:lpstr>Schedule</vt:lpstr>
      <vt:lpstr>Changes for 2022</vt:lpstr>
      <vt:lpstr>Changes for 2022</vt:lpstr>
      <vt:lpstr>Process</vt:lpstr>
      <vt:lpstr>Jurisdictional Calculations</vt:lpstr>
      <vt:lpstr>Title Page</vt:lpstr>
      <vt:lpstr>Beneficiary Information</vt:lpstr>
      <vt:lpstr>PCI Worksheet</vt:lpstr>
      <vt:lpstr>PCI Calculations (MJ only)</vt:lpstr>
      <vt:lpstr>Unemployment Rate (MJ multi-county only)</vt:lpstr>
      <vt:lpstr>TASS</vt:lpstr>
      <vt:lpstr>Racial Breakdown</vt:lpstr>
      <vt:lpstr>LMI Breakdown</vt:lpstr>
      <vt:lpstr>Rate Factor</vt:lpstr>
      <vt:lpstr>Map Survey Form</vt:lpstr>
      <vt:lpstr>Online Application</vt:lpstr>
      <vt:lpstr>Page 1 - Online Application</vt:lpstr>
      <vt:lpstr>Page 2 – Project Narrative</vt:lpstr>
      <vt:lpstr>Page 3 – National Objective</vt:lpstr>
      <vt:lpstr>Page 4 – Benefit to Minority Populations</vt:lpstr>
      <vt:lpstr>Page 5 – HCD Needs and Initiatives</vt:lpstr>
      <vt:lpstr>Page 5 – HCD Needs and Initiatives</vt:lpstr>
      <vt:lpstr>Page 6 – Performance Measures</vt:lpstr>
      <vt:lpstr>Page 7 – Construction Information</vt:lpstr>
      <vt:lpstr>Page 7 – Property Acquisition</vt:lpstr>
      <vt:lpstr>Page 8 – Additional Information</vt:lpstr>
      <vt:lpstr>Page 9 – Contact Information</vt:lpstr>
      <vt:lpstr>Page 10 – State Legislators</vt:lpstr>
      <vt:lpstr>Page 11 – App Documents and Submission</vt:lpstr>
      <vt:lpstr>Additional Documents</vt:lpstr>
      <vt:lpstr>Additional Documents</vt:lpstr>
      <vt:lpstr>Minority Concentration Map</vt:lpstr>
      <vt:lpstr>Minority Concentration Map</vt:lpstr>
      <vt:lpstr>Minority Concentration Map</vt:lpstr>
      <vt:lpstr>Minority Concentration Map</vt:lpstr>
      <vt:lpstr>Additional Documents</vt:lpstr>
      <vt:lpstr>Public Meetings</vt:lpstr>
      <vt:lpstr>Public Meetings</vt:lpstr>
      <vt:lpstr>Application Process Flow</vt:lpstr>
      <vt:lpstr>Ability to Pay</vt:lpstr>
      <vt:lpstr>Additional Questions – Public Health and Safety</vt:lpstr>
      <vt:lpstr>Additional Questions – Community Infrastructure</vt:lpstr>
      <vt:lpstr>Additional Questions – Community Revitalization</vt:lpstr>
      <vt:lpstr>Local Parks and Recreation Co-benefits</vt:lpstr>
      <vt:lpstr>Additional Questions – Water and Sewer</vt:lpstr>
      <vt:lpstr>Specific Projects – Water and Sewer System</vt:lpstr>
      <vt:lpstr>Specific Projects – Public Health and Safety</vt:lpstr>
      <vt:lpstr>Specific Projects – Community Infrastructure</vt:lpstr>
      <vt:lpstr>Specific Projects – Housing Rehab</vt:lpstr>
      <vt:lpstr>General Information</vt:lpstr>
      <vt:lpstr>General Information</vt:lpstr>
      <vt:lpstr>Project Need Scoring - Water System</vt:lpstr>
      <vt:lpstr>Project Need Scoring - Sewer System</vt:lpstr>
      <vt:lpstr>PowerPoint Presentation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Kent Archer</cp:lastModifiedBy>
  <cp:revision>120</cp:revision>
  <dcterms:created xsi:type="dcterms:W3CDTF">2015-04-23T14:05:52Z</dcterms:created>
  <dcterms:modified xsi:type="dcterms:W3CDTF">2021-12-16T23:04:37Z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0x010100213897F2C936BE44B6863D24478B02B9</vt:lpwstr>
  </property>
</Properties>
</file>