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3" r:id="rId6"/>
    <p:sldId id="285" r:id="rId7"/>
    <p:sldId id="286" r:id="rId8"/>
    <p:sldId id="322" r:id="rId9"/>
    <p:sldId id="323" r:id="rId10"/>
    <p:sldId id="324" r:id="rId11"/>
    <p:sldId id="337" r:id="rId12"/>
    <p:sldId id="347" r:id="rId13"/>
    <p:sldId id="328" r:id="rId14"/>
    <p:sldId id="333" r:id="rId15"/>
    <p:sldId id="338" r:id="rId16"/>
    <p:sldId id="341" r:id="rId17"/>
    <p:sldId id="352" r:id="rId18"/>
    <p:sldId id="306" r:id="rId19"/>
    <p:sldId id="353" r:id="rId20"/>
    <p:sldId id="309" r:id="rId21"/>
    <p:sldId id="331" r:id="rId22"/>
    <p:sldId id="354" r:id="rId23"/>
    <p:sldId id="300" r:id="rId24"/>
    <p:sldId id="339" r:id="rId25"/>
    <p:sldId id="34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05D"/>
    <a:srgbClr val="FF0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5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685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88392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82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38404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1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9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1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CDBG Application Workshop</a:t>
            </a:r>
            <a:br>
              <a:rPr lang="en-US" dirty="0"/>
            </a:br>
            <a:r>
              <a:rPr lang="en-US" dirty="0"/>
              <a:t>for Engineers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2021 Regular Round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November 18, 2020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Procurement letters</a:t>
            </a:r>
          </a:p>
          <a:p>
            <a:pPr lvl="1"/>
            <a:r>
              <a:rPr lang="en-US" dirty="0"/>
              <a:t>Use up-to-date letters</a:t>
            </a:r>
          </a:p>
          <a:p>
            <a:pPr lvl="1"/>
            <a:r>
              <a:rPr lang="en-US" dirty="0"/>
              <a:t>Send to firms with a reasonable expectation to do the work</a:t>
            </a:r>
          </a:p>
          <a:p>
            <a:pPr lvl="1"/>
            <a:endParaRPr lang="en-US" dirty="0"/>
          </a:p>
          <a:p>
            <a:r>
              <a:rPr lang="en-US" dirty="0"/>
              <a:t>Jurisdiction maps</a:t>
            </a:r>
          </a:p>
          <a:p>
            <a:pPr lvl="1"/>
            <a:r>
              <a:rPr lang="en-US" dirty="0"/>
              <a:t>Show project location (similar to ERR maps)</a:t>
            </a:r>
          </a:p>
          <a:p>
            <a:pPr lvl="1"/>
            <a:r>
              <a:rPr lang="en-US" dirty="0"/>
              <a:t>Show target areas</a:t>
            </a:r>
          </a:p>
          <a:p>
            <a:pPr lvl="1"/>
            <a:r>
              <a:rPr lang="en-US" dirty="0"/>
              <a:t>Show jurisdictional boundaries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1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Utility Letters</a:t>
            </a:r>
          </a:p>
          <a:p>
            <a:pPr lvl="1"/>
            <a:r>
              <a:rPr lang="en-US" dirty="0"/>
              <a:t>Must be filled out and signed by the Utility Manager</a:t>
            </a:r>
          </a:p>
          <a:p>
            <a:pPr lvl="2"/>
            <a:r>
              <a:rPr lang="en-US" dirty="0"/>
              <a:t>Even if the system is owned by the city, the utility manager needs to sign</a:t>
            </a:r>
          </a:p>
          <a:p>
            <a:pPr lvl="1"/>
            <a:r>
              <a:rPr lang="en-US" dirty="0"/>
              <a:t>Still base the rates on 5,000 gallons of water/wastewater</a:t>
            </a:r>
          </a:p>
          <a:p>
            <a:pPr lvl="1"/>
            <a:r>
              <a:rPr lang="en-US" dirty="0"/>
              <a:t>Include taxes and fees where applicable</a:t>
            </a:r>
          </a:p>
          <a:p>
            <a:pPr lvl="1"/>
            <a:endParaRPr lang="en-US" dirty="0"/>
          </a:p>
          <a:p>
            <a:r>
              <a:rPr lang="en-US" dirty="0"/>
              <a:t>Rate structure must be included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57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Public Meeting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1147763" indent="-457200">
              <a:buFont typeface="+mj-lt"/>
              <a:buAutoNum type="arabicPeriod"/>
            </a:pPr>
            <a:r>
              <a:rPr lang="en-US" dirty="0"/>
              <a:t>Professional Services Procurement</a:t>
            </a:r>
          </a:p>
          <a:p>
            <a:pPr marL="914400" indent="-457200">
              <a:buFont typeface="+mj-lt"/>
              <a:buAutoNum type="arabicPeriod"/>
            </a:pPr>
            <a:endParaRPr lang="en-US" dirty="0"/>
          </a:p>
          <a:p>
            <a:pPr marL="1828800" indent="-457200">
              <a:buFont typeface="+mj-lt"/>
              <a:buAutoNum type="arabicPeriod"/>
            </a:pPr>
            <a:r>
              <a:rPr lang="en-US" dirty="0"/>
              <a:t>Project development and cost estimate</a:t>
            </a:r>
          </a:p>
          <a:p>
            <a:pPr marL="1371600" indent="-457200">
              <a:buFont typeface="+mj-lt"/>
              <a:buAutoNum type="arabicPeriod"/>
            </a:pPr>
            <a:endParaRPr lang="en-US" dirty="0"/>
          </a:p>
          <a:p>
            <a:pPr marL="2519363" indent="-457200">
              <a:buFont typeface="+mj-lt"/>
              <a:buAutoNum type="arabicPeriod"/>
            </a:pPr>
            <a:r>
              <a:rPr lang="en-US" dirty="0"/>
              <a:t>Execution of resolution</a:t>
            </a:r>
          </a:p>
          <a:p>
            <a:pPr marL="1828800" indent="-457200">
              <a:buFont typeface="+mj-lt"/>
              <a:buAutoNum type="arabicPeriod"/>
            </a:pPr>
            <a:endParaRPr lang="en-US" dirty="0"/>
          </a:p>
          <a:p>
            <a:pPr marL="3200400" indent="-457200">
              <a:buFont typeface="+mj-lt"/>
              <a:buAutoNum type="arabicPeriod"/>
            </a:pPr>
            <a:r>
              <a:rPr lang="en-US" dirty="0"/>
              <a:t>Submission of application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1000" y="1639465"/>
            <a:ext cx="381000" cy="609600"/>
            <a:chOff x="432547" y="1648968"/>
            <a:chExt cx="381000" cy="6096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66800" y="2514600"/>
            <a:ext cx="381000" cy="609600"/>
            <a:chOff x="432547" y="1648968"/>
            <a:chExt cx="381000" cy="6096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752600" y="3429000"/>
            <a:ext cx="381000" cy="609600"/>
            <a:chOff x="432547" y="1648968"/>
            <a:chExt cx="381000" cy="60960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438400" y="4267200"/>
            <a:ext cx="381000" cy="609600"/>
            <a:chOff x="432547" y="1648968"/>
            <a:chExt cx="381000" cy="6096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7507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pushing for more detail in the procurement letters</a:t>
            </a:r>
          </a:p>
          <a:p>
            <a:endParaRPr lang="en-US" dirty="0"/>
          </a:p>
          <a:p>
            <a:r>
              <a:rPr lang="en-US" dirty="0"/>
              <a:t>List all services being procured</a:t>
            </a:r>
          </a:p>
          <a:p>
            <a:pPr lvl="1"/>
            <a:r>
              <a:rPr lang="en-US" dirty="0"/>
              <a:t>Engineering design</a:t>
            </a:r>
          </a:p>
          <a:p>
            <a:pPr lvl="1"/>
            <a:r>
              <a:rPr lang="en-US" dirty="0"/>
              <a:t>Construction inspection</a:t>
            </a:r>
          </a:p>
          <a:p>
            <a:pPr lvl="1"/>
            <a:r>
              <a:rPr lang="en-US" dirty="0"/>
              <a:t>System evaluation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,</a:t>
            </a:r>
          </a:p>
          <a:p>
            <a:endParaRPr lang="en-US" dirty="0"/>
          </a:p>
          <a:p>
            <a:r>
              <a:rPr lang="en-US" dirty="0"/>
              <a:t>Procurement should be for the life of the project</a:t>
            </a:r>
          </a:p>
          <a:p>
            <a:pPr marL="457200" lvl="1" indent="0">
              <a:buNone/>
              <a:tabLst>
                <a:tab pos="738188" algn="l"/>
              </a:tabLst>
            </a:pPr>
            <a:r>
              <a:rPr lang="en-US" dirty="0"/>
              <a:t>	(Application through closeout)</a:t>
            </a:r>
          </a:p>
          <a:p>
            <a:pPr marL="457200" lvl="1" indent="0">
              <a:buNone/>
              <a:tabLst>
                <a:tab pos="738188" algn="l"/>
              </a:tabLst>
            </a:pPr>
            <a:endParaRPr lang="en-US" dirty="0"/>
          </a:p>
          <a:p>
            <a:r>
              <a:rPr lang="en-US" dirty="0"/>
              <a:t>Documentation of procurement, scoring, ranking, and selection must be submitted with application</a:t>
            </a:r>
          </a:p>
        </p:txBody>
      </p:sp>
    </p:spTree>
    <p:extLst>
      <p:ext uri="{BB962C8B-B14F-4D97-AF65-F5344CB8AC3E}">
        <p14:creationId xmlns:p14="http://schemas.microsoft.com/office/powerpoint/2010/main" val="3023039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2EB91-02CF-49F7-8D72-077B6830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Ability to Pay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BDAAD-85B7-45AA-8A51-84EFF5707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underlying index as SRF uses</a:t>
            </a:r>
          </a:p>
          <a:p>
            <a:r>
              <a:rPr lang="en-US" dirty="0"/>
              <a:t>New for 2021</a:t>
            </a:r>
          </a:p>
          <a:p>
            <a:r>
              <a:rPr lang="en-US" dirty="0"/>
              <a:t>Updated annually</a:t>
            </a:r>
          </a:p>
          <a:p>
            <a:r>
              <a:rPr lang="en-US" dirty="0"/>
              <a:t>Match rates still 10-30%; </a:t>
            </a:r>
          </a:p>
          <a:p>
            <a:pPr lvl="1"/>
            <a:r>
              <a:rPr lang="en-US" dirty="0"/>
              <a:t>4% </a:t>
            </a:r>
            <a:r>
              <a:rPr lang="en-US" dirty="0" err="1"/>
              <a:t>ThreeStar</a:t>
            </a:r>
            <a:r>
              <a:rPr lang="en-US" dirty="0"/>
              <a:t> reduction</a:t>
            </a:r>
          </a:p>
          <a:p>
            <a:pPr lvl="1"/>
            <a:r>
              <a:rPr lang="en-US" dirty="0"/>
              <a:t>Additional 4% reduction this year to address COVID impact to budgets</a:t>
            </a:r>
          </a:p>
          <a:p>
            <a:r>
              <a:rPr lang="en-US" dirty="0"/>
              <a:t>Data factors:</a:t>
            </a:r>
          </a:p>
          <a:p>
            <a:pPr lvl="1"/>
            <a:r>
              <a:rPr lang="en-US" dirty="0"/>
              <a:t>Median household income</a:t>
            </a:r>
          </a:p>
          <a:p>
            <a:pPr lvl="1"/>
            <a:r>
              <a:rPr lang="en-US" dirty="0"/>
              <a:t>Poverty rate </a:t>
            </a:r>
          </a:p>
          <a:p>
            <a:pPr lvl="1"/>
            <a:r>
              <a:rPr lang="en-US" dirty="0"/>
              <a:t>Food stamp dependence</a:t>
            </a:r>
          </a:p>
          <a:p>
            <a:pPr lvl="1"/>
            <a:r>
              <a:rPr lang="en-US" dirty="0"/>
              <a:t>Unemployment rate</a:t>
            </a:r>
          </a:p>
        </p:txBody>
      </p:sp>
    </p:spTree>
    <p:extLst>
      <p:ext uri="{BB962C8B-B14F-4D97-AF65-F5344CB8AC3E}">
        <p14:creationId xmlns:p14="http://schemas.microsoft.com/office/powerpoint/2010/main" val="285134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Projects – Water and Sewer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Water Lines</a:t>
            </a:r>
          </a:p>
          <a:p>
            <a:pPr lvl="1"/>
            <a:r>
              <a:rPr lang="en-US" dirty="0"/>
              <a:t>Need a list of samples that is legible</a:t>
            </a:r>
          </a:p>
          <a:p>
            <a:pPr lvl="1"/>
            <a:r>
              <a:rPr lang="en-US" dirty="0"/>
              <a:t>Double check the letter from the sampler to make sure all information is included</a:t>
            </a:r>
          </a:p>
          <a:p>
            <a:pPr lvl="1"/>
            <a:r>
              <a:rPr lang="en-US" dirty="0"/>
              <a:t>Test 35% for the best score</a:t>
            </a:r>
          </a:p>
          <a:p>
            <a:pPr lvl="1"/>
            <a:r>
              <a:rPr lang="en-US" dirty="0"/>
              <a:t>Have to test at least one HH in each target area and at least 10% in each target area</a:t>
            </a:r>
          </a:p>
          <a:p>
            <a:pPr lvl="1"/>
            <a:endParaRPr lang="en-US" dirty="0"/>
          </a:p>
          <a:p>
            <a:r>
              <a:rPr lang="en-US" dirty="0"/>
              <a:t>Sewer Lines</a:t>
            </a:r>
          </a:p>
          <a:p>
            <a:pPr lvl="1"/>
            <a:r>
              <a:rPr lang="en-US" dirty="0"/>
              <a:t>If you are extending a sewer line to a school or other facility, call us first to make sure the survey process is done correctly</a:t>
            </a:r>
          </a:p>
          <a:p>
            <a:pPr lvl="1"/>
            <a:r>
              <a:rPr lang="en-US" dirty="0"/>
              <a:t>If there is a sewer use ordinance (that will be enforced) then it doesn’t matter how they answer the TAS questions</a:t>
            </a:r>
          </a:p>
          <a:p>
            <a:pPr lvl="1"/>
            <a:r>
              <a:rPr lang="en-US" dirty="0"/>
              <a:t>Septic survey must be included (Greywater is not failing)</a:t>
            </a:r>
          </a:p>
        </p:txBody>
      </p:sp>
    </p:spTree>
    <p:extLst>
      <p:ext uri="{BB962C8B-B14F-4D97-AF65-F5344CB8AC3E}">
        <p14:creationId xmlns:p14="http://schemas.microsoft.com/office/powerpoint/2010/main" val="360433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54EF6-985C-4A86-9DE8-76AF2633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Projects – Water and Sewer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DD75A-A0A1-4B5B-9115-9831521CB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all structures in target area(s)</a:t>
            </a:r>
          </a:p>
          <a:p>
            <a:pPr lvl="1"/>
            <a:r>
              <a:rPr lang="en-US" dirty="0"/>
              <a:t>Requesting service and not</a:t>
            </a:r>
          </a:p>
          <a:p>
            <a:pPr lvl="1"/>
            <a:r>
              <a:rPr lang="en-US" dirty="0"/>
              <a:t>Residential and non-residential</a:t>
            </a:r>
          </a:p>
          <a:p>
            <a:pPr lvl="1"/>
            <a:endParaRPr lang="en-US" dirty="0"/>
          </a:p>
          <a:p>
            <a:r>
              <a:rPr lang="en-US" dirty="0"/>
              <a:t>Numbering on map must match MSF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61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Projects – Water and Sewer System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B03C95A-4C23-4E9A-9699-D03EB977D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r>
              <a:rPr lang="en-US" dirty="0"/>
              <a:t>Water and Sewer System categories will be divided into large and small population</a:t>
            </a:r>
          </a:p>
          <a:p>
            <a:pPr lvl="1"/>
            <a:r>
              <a:rPr lang="en-US" dirty="0"/>
              <a:t>Number of residential connections will determine large or small</a:t>
            </a:r>
          </a:p>
          <a:p>
            <a:pPr lvl="1"/>
            <a:r>
              <a:rPr lang="en-US" dirty="0"/>
              <a:t>1,500 connections for water</a:t>
            </a:r>
          </a:p>
          <a:p>
            <a:pPr lvl="1"/>
            <a:r>
              <a:rPr lang="en-US" dirty="0"/>
              <a:t>1,000 connections for sewer</a:t>
            </a:r>
          </a:p>
          <a:p>
            <a:pPr lvl="1"/>
            <a:r>
              <a:rPr lang="en-US" dirty="0"/>
              <a:t>Number of connections will be collected in online applications and additional questions</a:t>
            </a:r>
          </a:p>
          <a:p>
            <a:pPr lvl="1"/>
            <a:r>
              <a:rPr lang="en-US" dirty="0"/>
              <a:t>Water and Sewer Rehabilitation costs must include service laterals to the property line</a:t>
            </a:r>
          </a:p>
          <a:p>
            <a:pPr lvl="1"/>
            <a:r>
              <a:rPr lang="en-US" dirty="0"/>
              <a:t>Treatment projects require a Preliminary Project Discussion with TDEC.</a:t>
            </a:r>
          </a:p>
          <a:p>
            <a:endParaRPr lang="en-US" dirty="0"/>
          </a:p>
          <a:p>
            <a:r>
              <a:rPr lang="en-US" dirty="0"/>
              <a:t>Sewer System plant and collection applications will be merged like last year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825234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Application– Water and Sewer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 Application informs Project Need scoring</a:t>
            </a:r>
          </a:p>
          <a:p>
            <a:endParaRPr lang="en-US" dirty="0"/>
          </a:p>
          <a:p>
            <a:r>
              <a:rPr lang="en-US" dirty="0"/>
              <a:t>Make sure all attachments are included in a single PDF with the Technical Application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If a PER has been prepared, please copy and paste sections into Technical Application instead of stating the information is in the PER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a question does not apply to the project (such as failing septic tanks), an answer does not need to be provided. Scores will not be affected.</a:t>
            </a:r>
          </a:p>
        </p:txBody>
      </p:sp>
    </p:spTree>
    <p:extLst>
      <p:ext uri="{BB962C8B-B14F-4D97-AF65-F5344CB8AC3E}">
        <p14:creationId xmlns:p14="http://schemas.microsoft.com/office/powerpoint/2010/main" val="746504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8EB54-96EE-4A21-AF36-866F7B34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Application– Water and Sewer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41FA1-EFE9-4CA6-B4B5-FB71663DF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 Loss or I/I projects are not eligible for the Quality and Operations score</a:t>
            </a:r>
          </a:p>
          <a:p>
            <a:endParaRPr lang="en-US" dirty="0"/>
          </a:p>
          <a:p>
            <a:r>
              <a:rPr lang="en-US" dirty="0"/>
              <a:t>Multiple scores may be calculated,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the highest score will be applied.</a:t>
            </a:r>
          </a:p>
          <a:p>
            <a:endParaRPr lang="en-US" dirty="0"/>
          </a:p>
          <a:p>
            <a:r>
              <a:rPr lang="en-US" dirty="0"/>
              <a:t>Include documentation as verification for points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9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and Rural Development Staff</a:t>
            </a:r>
          </a:p>
          <a:p>
            <a:pPr lvl="1"/>
            <a:r>
              <a:rPr lang="en-US" dirty="0" err="1"/>
              <a:t>Brooxie</a:t>
            </a:r>
            <a:r>
              <a:rPr lang="en-US" dirty="0"/>
              <a:t> Carlton, Deputy Assistant Commissioner </a:t>
            </a:r>
          </a:p>
          <a:p>
            <a:pPr lvl="1"/>
            <a:r>
              <a:rPr lang="en-US" dirty="0"/>
              <a:t>Kent Archer, CDBG Director</a:t>
            </a:r>
          </a:p>
          <a:p>
            <a:pPr lvl="1"/>
            <a:r>
              <a:rPr lang="en-US" dirty="0"/>
              <a:t>Lynn Tutor, Grants Coordinator</a:t>
            </a:r>
          </a:p>
          <a:p>
            <a:pPr lvl="1"/>
            <a:r>
              <a:rPr lang="en-US" dirty="0"/>
              <a:t>Tracey Davis, Grants Coordinator</a:t>
            </a:r>
          </a:p>
          <a:p>
            <a:pPr lvl="1"/>
            <a:r>
              <a:rPr lang="en-US" dirty="0"/>
              <a:t>Rice Pritchard, Grants Analyst</a:t>
            </a:r>
          </a:p>
          <a:p>
            <a:pPr lvl="1"/>
            <a:r>
              <a:rPr lang="en-US" dirty="0"/>
              <a:t>Lee Peterson, Grants Analyst</a:t>
            </a:r>
          </a:p>
          <a:p>
            <a:pPr lvl="1"/>
            <a:r>
              <a:rPr lang="en-US" dirty="0"/>
              <a:t>Max Dotson, Grants Analyst</a:t>
            </a:r>
          </a:p>
          <a:p>
            <a:pPr lvl="1"/>
            <a:r>
              <a:rPr lang="en-US" dirty="0"/>
              <a:t>Lindsay Gainous, ARC Program Coordinator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39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Impact </a:t>
            </a:r>
          </a:p>
          <a:p>
            <a:pPr lvl="1"/>
            <a:r>
              <a:rPr lang="en-US" dirty="0"/>
              <a:t>Water and sewer system will be split into large and small population pools</a:t>
            </a:r>
          </a:p>
          <a:p>
            <a:pPr lvl="1"/>
            <a:r>
              <a:rPr lang="en-US" dirty="0"/>
              <a:t>Other categories remain the same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Line Extensions</a:t>
            </a:r>
          </a:p>
          <a:p>
            <a:pPr lvl="1"/>
            <a:r>
              <a:rPr lang="en-US" dirty="0"/>
              <a:t>Scoring will be based only on what is initially submitted</a:t>
            </a:r>
          </a:p>
          <a:p>
            <a:pPr lvl="1"/>
            <a:r>
              <a:rPr lang="en-US" dirty="0"/>
              <a:t>We will follow up for corrections still</a:t>
            </a:r>
          </a:p>
          <a:p>
            <a:pPr lvl="1"/>
            <a:r>
              <a:rPr lang="en-US" dirty="0"/>
              <a:t>Please pay close attention, this may impact your scores</a:t>
            </a:r>
          </a:p>
          <a:p>
            <a:pPr lvl="1"/>
            <a:r>
              <a:rPr lang="en-US" dirty="0"/>
              <a:t>Will use the same scoring model as systems</a:t>
            </a:r>
          </a:p>
          <a:p>
            <a:pPr marL="457200" lvl="1" indent="0">
              <a:buNone/>
              <a:tabLst>
                <a:tab pos="738188" algn="l"/>
              </a:tabLst>
            </a:pPr>
            <a:r>
              <a:rPr lang="en-US" dirty="0"/>
              <a:t>	(90 base / 10 planning and operations)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2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Need Scoring - Water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100 points total</a:t>
            </a:r>
          </a:p>
          <a:p>
            <a:pPr lvl="1"/>
            <a:r>
              <a:rPr lang="en-US" dirty="0"/>
              <a:t>Format (1)</a:t>
            </a:r>
          </a:p>
          <a:p>
            <a:pPr lvl="1"/>
            <a:r>
              <a:rPr lang="en-US" dirty="0"/>
              <a:t>Measurement (2 points)</a:t>
            </a:r>
          </a:p>
          <a:p>
            <a:pPr lvl="1"/>
            <a:r>
              <a:rPr lang="en-US" dirty="0"/>
              <a:t>Mapping (4 points)</a:t>
            </a:r>
          </a:p>
          <a:p>
            <a:pPr lvl="1"/>
            <a:r>
              <a:rPr lang="en-US" dirty="0"/>
              <a:t>Planning/Repair (3 points)</a:t>
            </a:r>
          </a:p>
          <a:p>
            <a:pPr lvl="1"/>
            <a:r>
              <a:rPr lang="en-US" dirty="0"/>
              <a:t>Project Need (90 Points)</a:t>
            </a:r>
          </a:p>
          <a:p>
            <a:pPr lvl="2">
              <a:tabLst>
                <a:tab pos="3657600" algn="l"/>
              </a:tabLst>
            </a:pPr>
            <a:r>
              <a:rPr lang="en-US" dirty="0"/>
              <a:t>Source Capacity 		(50% – 90% or greater)</a:t>
            </a:r>
          </a:p>
          <a:p>
            <a:pPr lvl="2">
              <a:tabLst>
                <a:tab pos="3657600" algn="l"/>
              </a:tabLst>
            </a:pPr>
            <a:r>
              <a:rPr lang="en-US" dirty="0"/>
              <a:t>Treatment Plant Capacity	(50% – 90% or greater)</a:t>
            </a:r>
          </a:p>
          <a:p>
            <a:pPr lvl="2">
              <a:tabLst>
                <a:tab pos="3657600" algn="l"/>
              </a:tabLst>
            </a:pPr>
            <a:r>
              <a:rPr lang="en-US" dirty="0"/>
              <a:t>Storage Capacity		(150% – 59% or greater)</a:t>
            </a:r>
          </a:p>
          <a:p>
            <a:pPr lvl="2">
              <a:tabLst>
                <a:tab pos="3657600" algn="l"/>
              </a:tabLst>
            </a:pPr>
            <a:r>
              <a:rPr lang="en-US" dirty="0"/>
              <a:t>Water loss (Leakage)		(20% – 60% or greater)</a:t>
            </a:r>
          </a:p>
          <a:p>
            <a:pPr lvl="2">
              <a:tabLst>
                <a:tab pos="3657600" algn="l"/>
              </a:tabLst>
            </a:pPr>
            <a:r>
              <a:rPr lang="en-US" dirty="0"/>
              <a:t>Pressure ≤20 psi		(20% – 50% or greater, customers)</a:t>
            </a:r>
          </a:p>
          <a:p>
            <a:pPr lvl="2">
              <a:tabLst>
                <a:tab pos="3657600" algn="l"/>
              </a:tabLst>
            </a:pPr>
            <a:r>
              <a:rPr lang="en-US" dirty="0"/>
              <a:t>Quality and Operational Issues</a:t>
            </a:r>
          </a:p>
          <a:p>
            <a:pPr lvl="2">
              <a:tabLst>
                <a:tab pos="3657600" algn="l"/>
              </a:tabLst>
            </a:pPr>
            <a:r>
              <a:rPr lang="en-US" dirty="0">
                <a:solidFill>
                  <a:srgbClr val="FF0F00"/>
                </a:solidFill>
              </a:rPr>
              <a:t>Aging Equipment 		(50% - 120% or greater)</a:t>
            </a:r>
          </a:p>
          <a:p>
            <a:pPr marL="914400" lvl="2" indent="0">
              <a:buNone/>
              <a:tabLst>
                <a:tab pos="1144588" algn="l"/>
                <a:tab pos="3657600" algn="l"/>
              </a:tabLst>
            </a:pPr>
            <a:r>
              <a:rPr lang="en-US" dirty="0">
                <a:solidFill>
                  <a:srgbClr val="FF0F00"/>
                </a:solidFill>
              </a:rPr>
              <a:t>	(Age / Life Expectancy)</a:t>
            </a:r>
          </a:p>
        </p:txBody>
      </p:sp>
    </p:spTree>
    <p:extLst>
      <p:ext uri="{BB962C8B-B14F-4D97-AF65-F5344CB8AC3E}">
        <p14:creationId xmlns:p14="http://schemas.microsoft.com/office/powerpoint/2010/main" val="2803788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Need Scoring - Sewer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100 points total</a:t>
            </a:r>
          </a:p>
          <a:p>
            <a:pPr lvl="1"/>
            <a:r>
              <a:rPr lang="en-US" dirty="0"/>
              <a:t>Format (1)</a:t>
            </a:r>
          </a:p>
          <a:p>
            <a:pPr lvl="1"/>
            <a:r>
              <a:rPr lang="en-US" dirty="0"/>
              <a:t>Measurement (3 points)</a:t>
            </a:r>
          </a:p>
          <a:p>
            <a:pPr lvl="1"/>
            <a:r>
              <a:rPr lang="en-US" dirty="0"/>
              <a:t>Mapping (3 points)</a:t>
            </a:r>
          </a:p>
          <a:p>
            <a:pPr lvl="1"/>
            <a:r>
              <a:rPr lang="en-US" dirty="0"/>
              <a:t>Planning/Repair (3 points)</a:t>
            </a:r>
          </a:p>
          <a:p>
            <a:pPr lvl="1"/>
            <a:r>
              <a:rPr lang="en-US" dirty="0"/>
              <a:t>Project Need (90 points)</a:t>
            </a:r>
          </a:p>
          <a:p>
            <a:pPr lvl="2">
              <a:tabLst>
                <a:tab pos="3657600" algn="l"/>
              </a:tabLst>
            </a:pPr>
            <a:r>
              <a:rPr lang="en-US" dirty="0"/>
              <a:t>Treatment Plant Capacity 	(50% – 90% or greater)</a:t>
            </a:r>
          </a:p>
          <a:p>
            <a:pPr lvl="2">
              <a:tabLst>
                <a:tab pos="3657600" algn="l"/>
              </a:tabLst>
            </a:pPr>
            <a:r>
              <a:rPr lang="en-US" dirty="0"/>
              <a:t>Infiltration/Inflow 		(25% – 50% or greater)</a:t>
            </a:r>
            <a:endParaRPr lang="en-US" sz="1400" i="1" dirty="0"/>
          </a:p>
          <a:p>
            <a:pPr lvl="2">
              <a:tabLst>
                <a:tab pos="3657600" algn="l"/>
              </a:tabLst>
            </a:pPr>
            <a:r>
              <a:rPr lang="en-US" dirty="0"/>
              <a:t>Lift Station Capacity		</a:t>
            </a:r>
            <a:r>
              <a:rPr lang="en-US" dirty="0">
                <a:solidFill>
                  <a:srgbClr val="FF0F00"/>
                </a:solidFill>
              </a:rPr>
              <a:t>(2.5 – 4.5 or greater)</a:t>
            </a:r>
          </a:p>
          <a:p>
            <a:pPr lvl="2">
              <a:tabLst>
                <a:tab pos="3657600" algn="l"/>
              </a:tabLst>
            </a:pPr>
            <a:r>
              <a:rPr lang="en-US" dirty="0"/>
              <a:t>Failing Septic Tanks		(10% – 100%)</a:t>
            </a:r>
          </a:p>
          <a:p>
            <a:pPr lvl="2">
              <a:tabLst>
                <a:tab pos="3657600" algn="l"/>
              </a:tabLst>
            </a:pPr>
            <a:r>
              <a:rPr lang="en-US" dirty="0"/>
              <a:t>Quality and Operational Issues</a:t>
            </a:r>
          </a:p>
          <a:p>
            <a:pPr lvl="2">
              <a:tabLst>
                <a:tab pos="3657600" algn="l"/>
              </a:tabLst>
            </a:pPr>
            <a:r>
              <a:rPr lang="en-US" dirty="0">
                <a:solidFill>
                  <a:srgbClr val="FF0F00"/>
                </a:solidFill>
              </a:rPr>
              <a:t>Aging Equipment 		(50% - 120% or greater)</a:t>
            </a:r>
          </a:p>
          <a:p>
            <a:pPr marL="914400" lvl="2" indent="0">
              <a:buNone/>
              <a:tabLst>
                <a:tab pos="1144588" algn="l"/>
                <a:tab pos="3657600" algn="l"/>
              </a:tabLst>
            </a:pPr>
            <a:r>
              <a:rPr lang="en-US" dirty="0">
                <a:solidFill>
                  <a:srgbClr val="FF0F00"/>
                </a:solidFill>
              </a:rPr>
              <a:t>	(Age / Life Expectancy)</a:t>
            </a:r>
          </a:p>
          <a:p>
            <a:pPr marL="914400" lvl="2" indent="0">
              <a:buNone/>
              <a:tabLst>
                <a:tab pos="3657600" algn="l"/>
              </a:tabLst>
            </a:pP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11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3962400"/>
            <a:ext cx="3200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PermianSlabSerifTypeface" pitchFamily="50" charset="0"/>
              </a:rPr>
              <a:t>Kent Archer</a:t>
            </a:r>
          </a:p>
          <a:p>
            <a:r>
              <a:rPr lang="en-US" sz="2400" dirty="0">
                <a:solidFill>
                  <a:schemeClr val="bg1"/>
                </a:solidFill>
                <a:latin typeface="PermianSlabSerifTypeface" pitchFamily="50" charset="0"/>
              </a:rPr>
              <a:t>(615) 354-3591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PermianSlabSerifTypeface" pitchFamily="50" charset="0"/>
              </a:rPr>
              <a:t>kent.archer@tn.gov</a:t>
            </a:r>
          </a:p>
          <a:p>
            <a:endParaRPr lang="en-US" sz="4400" dirty="0">
              <a:solidFill>
                <a:schemeClr val="bg1"/>
              </a:solidFill>
              <a:latin typeface="PermianSlabSerifTypeface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6651A-33A8-4EE2-8F00-521BD3A6A464}"/>
              </a:ext>
            </a:extLst>
          </p:cNvPr>
          <p:cNvSpPr txBox="1"/>
          <p:nvPr/>
        </p:nvSpPr>
        <p:spPr>
          <a:xfrm>
            <a:off x="5715000" y="3962400"/>
            <a:ext cx="3429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PermianSlabSerifTypeface" pitchFamily="50" charset="0"/>
              </a:rPr>
              <a:t>Angela Jones</a:t>
            </a:r>
          </a:p>
          <a:p>
            <a:r>
              <a:rPr lang="en-US" sz="2400" dirty="0">
                <a:solidFill>
                  <a:schemeClr val="bg1"/>
                </a:solidFill>
                <a:latin typeface="PermianSlabSerifTypeface" pitchFamily="50" charset="0"/>
              </a:rPr>
              <a:t>(615) 762-7388</a:t>
            </a:r>
          </a:p>
          <a:p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  <a:latin typeface="PermianSlabSerifTypeface" pitchFamily="50" charset="0"/>
              </a:rPr>
              <a:t>angela.jones@tn.gov</a:t>
            </a:r>
            <a:endParaRPr lang="en-US" sz="4400" dirty="0">
              <a:solidFill>
                <a:schemeClr val="bg1"/>
              </a:solidFill>
              <a:latin typeface="PermianSlabSerifTypefac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4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Public Meetings held by January 8, 2021</a:t>
            </a:r>
          </a:p>
          <a:p>
            <a:r>
              <a:rPr lang="en-US" dirty="0"/>
              <a:t>Final change orders due March 10, 2021</a:t>
            </a:r>
          </a:p>
          <a:p>
            <a:r>
              <a:rPr lang="en-US" dirty="0"/>
              <a:t>Final RFPs due March 24, 2021</a:t>
            </a:r>
          </a:p>
          <a:p>
            <a:r>
              <a:rPr lang="en-US" dirty="0"/>
              <a:t>Closeouts due March 31, 2021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/>
              <a:t>Applications due February 26, 2021</a:t>
            </a:r>
          </a:p>
          <a:p>
            <a:pPr marL="0" indent="0">
              <a:buNone/>
            </a:pPr>
            <a:endParaRPr lang="en-US" dirty="0"/>
          </a:p>
          <a:p>
            <a:pPr marL="341313" indent="-341313">
              <a:buNone/>
            </a:pPr>
            <a:r>
              <a:rPr lang="en-US" i="1" dirty="0"/>
              <a:t>* 	Applications may be submitted contingent on closeout. If closeout deadline is missed, contingent applications will be deemed ineligible.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Account for holidays</a:t>
            </a:r>
          </a:p>
          <a:p>
            <a:pPr lvl="1"/>
            <a:r>
              <a:rPr lang="en-US" dirty="0"/>
              <a:t>January 18: Martin Luther King Jr. Day</a:t>
            </a:r>
          </a:p>
          <a:p>
            <a:pPr lvl="1"/>
            <a:r>
              <a:rPr lang="en-US" dirty="0"/>
              <a:t>February 15: President’s Day</a:t>
            </a:r>
          </a:p>
        </p:txBody>
      </p:sp>
    </p:spTree>
    <p:extLst>
      <p:ext uri="{BB962C8B-B14F-4D97-AF65-F5344CB8AC3E}">
        <p14:creationId xmlns:p14="http://schemas.microsoft.com/office/powerpoint/2010/main" val="99726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application; same as last year</a:t>
            </a:r>
          </a:p>
          <a:p>
            <a:r>
              <a:rPr lang="en-US" dirty="0"/>
              <a:t>Working on application now</a:t>
            </a:r>
          </a:p>
          <a:p>
            <a:r>
              <a:rPr lang="en-US" dirty="0"/>
              <a:t>Jurisdiction calculations are in Excel again</a:t>
            </a:r>
          </a:p>
          <a:p>
            <a:r>
              <a:rPr lang="en-US" dirty="0"/>
              <a:t>No SFTP uploads this year</a:t>
            </a:r>
          </a:p>
          <a:p>
            <a:r>
              <a:rPr lang="en-US" dirty="0"/>
              <a:t>New Ability-to-Pay this year</a:t>
            </a:r>
          </a:p>
          <a:p>
            <a:r>
              <a:rPr lang="en-US" dirty="0"/>
              <a:t>Use this and the Application Notices (to be published in the coming weeks) as a guide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NOTE: If any information is inconsistent, the information in the Application Notices will supersede.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1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items stay the same</a:t>
            </a:r>
          </a:p>
          <a:p>
            <a:pPr lvl="1"/>
            <a:r>
              <a:rPr lang="en-US" dirty="0"/>
              <a:t>Application information</a:t>
            </a:r>
          </a:p>
          <a:p>
            <a:pPr lvl="1"/>
            <a:r>
              <a:rPr lang="en-US" dirty="0"/>
              <a:t>Project Funding</a:t>
            </a:r>
          </a:p>
          <a:p>
            <a:pPr lvl="1"/>
            <a:r>
              <a:rPr lang="en-US" dirty="0" err="1"/>
              <a:t>ThreeStar</a:t>
            </a:r>
            <a:r>
              <a:rPr lang="en-US" dirty="0"/>
              <a:t> community</a:t>
            </a:r>
          </a:p>
          <a:p>
            <a:endParaRPr lang="en-US" dirty="0"/>
          </a:p>
          <a:p>
            <a:r>
              <a:rPr lang="en-US" dirty="0"/>
              <a:t>Brief project description</a:t>
            </a:r>
          </a:p>
          <a:p>
            <a:pPr lvl="1"/>
            <a:r>
              <a:rPr lang="en-US" dirty="0"/>
              <a:t>One or two sentences</a:t>
            </a:r>
          </a:p>
          <a:p>
            <a:pPr lvl="1"/>
            <a:r>
              <a:rPr lang="en-US" dirty="0"/>
              <a:t>Think about the contract scope</a:t>
            </a:r>
          </a:p>
          <a:p>
            <a:pPr lvl="1"/>
            <a:endParaRPr lang="en-US" dirty="0"/>
          </a:p>
          <a:p>
            <a:r>
              <a:rPr lang="en-US" dirty="0"/>
              <a:t>Beneficiary Information</a:t>
            </a:r>
          </a:p>
          <a:p>
            <a:pPr lvl="1"/>
            <a:r>
              <a:rPr lang="en-US" dirty="0"/>
              <a:t>Total people</a:t>
            </a:r>
          </a:p>
          <a:p>
            <a:pPr lvl="1"/>
            <a:r>
              <a:rPr lang="en-US" dirty="0"/>
              <a:t>Residential connections, if water or sewer system</a:t>
            </a:r>
          </a:p>
        </p:txBody>
      </p:sp>
    </p:spTree>
    <p:extLst>
      <p:ext uri="{BB962C8B-B14F-4D97-AF65-F5344CB8AC3E}">
        <p14:creationId xmlns:p14="http://schemas.microsoft.com/office/powerpoint/2010/main" val="401723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description</a:t>
            </a:r>
          </a:p>
          <a:p>
            <a:pPr lvl="1"/>
            <a:r>
              <a:rPr lang="en-US" dirty="0"/>
              <a:t>What the project will accomplish, and what problem will be solved?</a:t>
            </a:r>
          </a:p>
          <a:p>
            <a:pPr lvl="1"/>
            <a:r>
              <a:rPr lang="en-US" dirty="0"/>
              <a:t>Note anything unusual </a:t>
            </a:r>
          </a:p>
          <a:p>
            <a:pPr lvl="1"/>
            <a:r>
              <a:rPr lang="en-US" dirty="0"/>
              <a:t>Tell us how this fits with prior projects, other current projects, and any projects in the future (not only CDBG) – show that you are strategic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specific describing economic development</a:t>
            </a:r>
          </a:p>
          <a:p>
            <a:pPr lvl="1"/>
            <a:r>
              <a:rPr lang="en-US" dirty="0"/>
              <a:t>Lost employment</a:t>
            </a:r>
          </a:p>
          <a:p>
            <a:pPr lvl="1"/>
            <a:r>
              <a:rPr lang="en-US" dirty="0"/>
              <a:t>Sites passed over</a:t>
            </a:r>
          </a:p>
          <a:p>
            <a:pPr lvl="1"/>
            <a:r>
              <a:rPr lang="en-US" dirty="0"/>
              <a:t>Inability to expand</a:t>
            </a:r>
          </a:p>
          <a:p>
            <a:pPr lvl="1"/>
            <a:r>
              <a:rPr lang="en-US" dirty="0"/>
              <a:t>Provide backup documentation</a:t>
            </a:r>
          </a:p>
        </p:txBody>
      </p:sp>
    </p:spTree>
    <p:extLst>
      <p:ext uri="{BB962C8B-B14F-4D97-AF65-F5344CB8AC3E}">
        <p14:creationId xmlns:p14="http://schemas.microsoft.com/office/powerpoint/2010/main" val="6800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Improvements toward more standard measures</a:t>
            </a:r>
          </a:p>
          <a:p>
            <a:endParaRPr lang="en-US" dirty="0"/>
          </a:p>
          <a:p>
            <a:r>
              <a:rPr lang="en-US" dirty="0"/>
              <a:t>At least one measurable output and outcome to be measured over the life of the project is required</a:t>
            </a:r>
          </a:p>
          <a:p>
            <a:endParaRPr lang="en-US" dirty="0"/>
          </a:p>
          <a:p>
            <a:r>
              <a:rPr lang="en-US" dirty="0"/>
              <a:t>Options contingent of project type </a:t>
            </a:r>
          </a:p>
          <a:p>
            <a:endParaRPr lang="en-US" dirty="0"/>
          </a:p>
          <a:p>
            <a:pPr fontAlgn="base"/>
            <a:r>
              <a:rPr lang="en-US" dirty="0"/>
              <a:t>Output - This is a measure of the direct result of the grant funds. 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Outcome - This is a quantitative measure of how the project is impacting a goal of the community. </a:t>
            </a:r>
          </a:p>
        </p:txBody>
      </p:sp>
    </p:spTree>
    <p:extLst>
      <p:ext uri="{BB962C8B-B14F-4D97-AF65-F5344CB8AC3E}">
        <p14:creationId xmlns:p14="http://schemas.microsoft.com/office/powerpoint/2010/main" val="31516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construction project tell us length of construction in months (not length of grant)</a:t>
            </a:r>
          </a:p>
          <a:p>
            <a:endParaRPr lang="en-US" dirty="0"/>
          </a:p>
          <a:p>
            <a:r>
              <a:rPr lang="en-US" dirty="0"/>
              <a:t>If not a construction project enter “0”</a:t>
            </a:r>
          </a:p>
          <a:p>
            <a:endParaRPr lang="en-US" dirty="0"/>
          </a:p>
          <a:p>
            <a:r>
              <a:rPr lang="en-US" dirty="0"/>
              <a:t>Indicate level of construction inspection</a:t>
            </a:r>
          </a:p>
        </p:txBody>
      </p:sp>
    </p:spTree>
    <p:extLst>
      <p:ext uri="{BB962C8B-B14F-4D97-AF65-F5344CB8AC3E}">
        <p14:creationId xmlns:p14="http://schemas.microsoft.com/office/powerpoint/2010/main" val="51285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BD56-788E-4416-AB72-21204521C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Acquisition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2A565-BF84-4285-9093-362E24111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the project require any acquisition of property?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the estimated cost of acquisition?</a:t>
            </a:r>
          </a:p>
          <a:p>
            <a:endParaRPr lang="en-US" dirty="0"/>
          </a:p>
          <a:p>
            <a:r>
              <a:rPr lang="en-US" dirty="0"/>
              <a:t>Are there any unique details related to acquisition?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6891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897F2C936BE44B6863D24478B02B9" ma:contentTypeVersion="0" ma:contentTypeDescription="Create a new document." ma:contentTypeScope="" ma:versionID="1c9123e080190ddb10c68a0b50c9df6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EB2005-2FD2-44C1-8CB2-5467871E7DC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496377B-A3F5-4D3A-B941-A7C57B4A8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0FDE7E-9978-4F03-B3A0-0B4C94D4FB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9367</TotalTime>
  <Words>1328</Words>
  <Application>Microsoft Office PowerPoint</Application>
  <PresentationFormat>On-screen Show (4:3)</PresentationFormat>
  <Paragraphs>220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Open Sans</vt:lpstr>
      <vt:lpstr>PermianSlabSerifTypeface</vt:lpstr>
      <vt:lpstr>PowerPoint B</vt:lpstr>
      <vt:lpstr>CDBG Application Workshop for Engineers</vt:lpstr>
      <vt:lpstr>Program Staff</vt:lpstr>
      <vt:lpstr>Schedule</vt:lpstr>
      <vt:lpstr>Process</vt:lpstr>
      <vt:lpstr>Online Application</vt:lpstr>
      <vt:lpstr>Project Narrative</vt:lpstr>
      <vt:lpstr>Performance Measures</vt:lpstr>
      <vt:lpstr>Construction Information</vt:lpstr>
      <vt:lpstr>Property Acquisition</vt:lpstr>
      <vt:lpstr>Additional Documents</vt:lpstr>
      <vt:lpstr>Additional Documents</vt:lpstr>
      <vt:lpstr>Application Process Flow</vt:lpstr>
      <vt:lpstr>Procurement</vt:lpstr>
      <vt:lpstr>Ability to Pay</vt:lpstr>
      <vt:lpstr>Specific Projects – Water and Sewer Line</vt:lpstr>
      <vt:lpstr>Specific Projects – Water and Sewer Line</vt:lpstr>
      <vt:lpstr>Specific Projects – Water and Sewer System</vt:lpstr>
      <vt:lpstr>Technical Application– Water and Sewer</vt:lpstr>
      <vt:lpstr>Technical Application– Water and Sewer</vt:lpstr>
      <vt:lpstr>Scoring</vt:lpstr>
      <vt:lpstr>Project Need Scoring - Water System</vt:lpstr>
      <vt:lpstr>Project Need Scoring - Sewer System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Kent Archer</cp:lastModifiedBy>
  <cp:revision>84</cp:revision>
  <dcterms:created xsi:type="dcterms:W3CDTF">2015-04-23T14:05:52Z</dcterms:created>
  <dcterms:modified xsi:type="dcterms:W3CDTF">2020-11-17T19:03:54Z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0x010100213897F2C936BE44B6863D24478B02B9</vt:lpwstr>
  </property>
</Properties>
</file>