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 id="260" r:id="rId9"/>
    <p:sldId id="261" r:id="rId10"/>
    <p:sldId id="262" r:id="rId11"/>
    <p:sldId id="267" r:id="rId12"/>
    <p:sldId id="264" r:id="rId13"/>
    <p:sldId id="266" r:id="rId14"/>
    <p:sldId id="268" r:id="rId15"/>
    <p:sldId id="269" r:id="rId16"/>
    <p:sldId id="271" r:id="rId17"/>
    <p:sldId id="272" r:id="rId18"/>
    <p:sldId id="273" r:id="rId19"/>
    <p:sldId id="274" r:id="rId20"/>
    <p:sldId id="275" r:id="rId21"/>
  </p:sldIdLst>
  <p:sldSz cx="18288000" cy="10287000"/>
  <p:notesSz cx="18288000" cy="10287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5B505D-96C5-348A-7E21-D86C22C2664D}" name="Shelby Marx" initials="SM" userId="S::dd01764@tn.gov::8719cb64-5213-493f-8d17-dd6735a796bb" providerId="AD"/>
  <p188:author id="{F41C8CA2-A06A-5C0A-B452-EE23AEE21BB2}" name="Elizabeth Barrows" initials="EB" userId="S::DD01547@tn.gov::8139cead-4e46-4f7c-b0da-bc8d9d2c04a4" providerId="AD"/>
  <p188:author id="{6132C8A8-2319-52D9-B083-5A234AD4CCA4}" name="Trey King" initials="TK" userId="S::dd01406@tn.gov::aefc79ad-0a18-458e-adbc-5f005839ad6a" providerId="AD"/>
  <p188:author id="{678218D8-2E4B-4774-3D81-4F6FBDB8B318}" name="Babs Tierno" initials="BT" userId="S::dd01464@tn.gov::8032e0cd-ecbd-460b-bb05-ace2c464a327"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28D1C9-F207-E1DD-0C44-0FE9D269322C}" v="107" dt="2026-05-05T16:19:21.771"/>
    <p1510:client id="{FB0F1020-FCF9-AAE6-56BB-D2F18C9A4E52}" v="277" dt="2026-05-05T20:24:59.73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78" y="174"/>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sz="4000" b="1" i="0">
                <a:solidFill>
                  <a:srgbClr val="174A7C"/>
                </a:solidFill>
                <a:latin typeface="Open Sans Extrabold"/>
                <a:cs typeface="Open Sans Extrabold"/>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sz="2200" b="1" i="0">
                <a:solidFill>
                  <a:srgbClr val="ED3424"/>
                </a:solidFill>
                <a:latin typeface="Open Sans"/>
                <a:cs typeface="Open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5/13/2026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174A7C"/>
                </a:solidFill>
                <a:latin typeface="Open Sans Extrabold"/>
                <a:cs typeface="Open Sans Extrabold"/>
              </a:defRPr>
            </a:lvl1pPr>
          </a:lstStyle>
          <a:p>
            <a:endParaRPr/>
          </a:p>
        </p:txBody>
      </p:sp>
      <p:sp>
        <p:nvSpPr>
          <p:cNvPr id="3" name="Holder 3"/>
          <p:cNvSpPr>
            <a:spLocks noGrp="1"/>
          </p:cNvSpPr>
          <p:nvPr>
            <p:ph type="body" idx="1"/>
          </p:nvPr>
        </p:nvSpPr>
        <p:spPr/>
        <p:txBody>
          <a:bodyPr lIns="0" tIns="0" rIns="0" bIns="0"/>
          <a:lstStyle>
            <a:lvl1pPr>
              <a:defRPr sz="2200" b="1" i="0">
                <a:solidFill>
                  <a:srgbClr val="ED3424"/>
                </a:solidFill>
                <a:latin typeface="Open Sans"/>
                <a:cs typeface="Open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5/13/2026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174A7C"/>
                </a:solidFill>
                <a:latin typeface="Open Sans Extrabold"/>
                <a:cs typeface="Open Sans Extrabold"/>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5/13/2026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a:solidFill>
                  <a:srgbClr val="174A7C"/>
                </a:solidFill>
                <a:latin typeface="Open Sans Extrabold"/>
                <a:cs typeface="Open Sans Extrabol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5/13/2026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5/13/2026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028699" cy="10286999"/>
          </a:xfrm>
          <a:prstGeom prst="rect">
            <a:avLst/>
          </a:prstGeom>
        </p:spPr>
      </p:pic>
      <p:sp>
        <p:nvSpPr>
          <p:cNvPr id="2" name="Holder 2"/>
          <p:cNvSpPr>
            <a:spLocks noGrp="1"/>
          </p:cNvSpPr>
          <p:nvPr>
            <p:ph type="title"/>
          </p:nvPr>
        </p:nvSpPr>
        <p:spPr>
          <a:xfrm>
            <a:off x="1861906" y="1000156"/>
            <a:ext cx="12663169" cy="635000"/>
          </a:xfrm>
          <a:prstGeom prst="rect">
            <a:avLst/>
          </a:prstGeom>
        </p:spPr>
        <p:txBody>
          <a:bodyPr wrap="square" lIns="0" tIns="0" rIns="0" bIns="0">
            <a:spAutoFit/>
          </a:bodyPr>
          <a:lstStyle>
            <a:lvl1pPr>
              <a:defRPr sz="4000" b="1" i="0">
                <a:solidFill>
                  <a:srgbClr val="174A7C"/>
                </a:solidFill>
                <a:latin typeface="Open Sans Extrabold"/>
                <a:cs typeface="Open Sans Extrabold"/>
              </a:defRPr>
            </a:lvl1pPr>
          </a:lstStyle>
          <a:p>
            <a:endParaRPr/>
          </a:p>
        </p:txBody>
      </p:sp>
      <p:sp>
        <p:nvSpPr>
          <p:cNvPr id="3" name="Holder 3"/>
          <p:cNvSpPr>
            <a:spLocks noGrp="1"/>
          </p:cNvSpPr>
          <p:nvPr>
            <p:ph type="body" idx="1"/>
          </p:nvPr>
        </p:nvSpPr>
        <p:spPr>
          <a:xfrm>
            <a:off x="1071158" y="1997729"/>
            <a:ext cx="16145683" cy="4854575"/>
          </a:xfrm>
          <a:prstGeom prst="rect">
            <a:avLst/>
          </a:prstGeom>
        </p:spPr>
        <p:txBody>
          <a:bodyPr wrap="square" lIns="0" tIns="0" rIns="0" bIns="0">
            <a:spAutoFit/>
          </a:bodyPr>
          <a:lstStyle>
            <a:lvl1pPr>
              <a:defRPr sz="2200" b="1" i="0">
                <a:solidFill>
                  <a:srgbClr val="ED3424"/>
                </a:solidFill>
                <a:latin typeface="Open Sans"/>
                <a:cs typeface="Open Sans"/>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5/13/2026</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tn.gov/generalservices/procurement/central-procurement-office--cpo-/library-.html" TargetMode="External"/><Relationship Id="rId2" Type="http://schemas.openxmlformats.org/officeDocument/2006/relationships/hyperlink" Target="https://www.ecfr.gov/current/title-2/subtitle-A/chapter-II/part-200/subpart-E"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DDA.Invoicing@tn.gov"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2014306" y="2895856"/>
            <a:ext cx="14469110" cy="4204934"/>
          </a:xfrm>
          <a:prstGeom prst="rect">
            <a:avLst/>
          </a:prstGeom>
        </p:spPr>
        <p:txBody>
          <a:bodyPr vert="horz" wrap="square" lIns="0" tIns="12700" rIns="0" bIns="0" rtlCol="0">
            <a:spAutoFit/>
          </a:bodyPr>
          <a:lstStyle/>
          <a:p>
            <a:pPr marL="12700" marR="5080">
              <a:lnSpc>
                <a:spcPct val="116399"/>
              </a:lnSpc>
              <a:spcBef>
                <a:spcPts val="100"/>
              </a:spcBef>
            </a:pPr>
            <a:r>
              <a:rPr lang="en-US" sz="8000" spc="-20"/>
              <a:t>YOUTH DEVELOPMENTAL CAMP </a:t>
            </a:r>
            <a:r>
              <a:rPr sz="8000" spc="-20"/>
              <a:t>GRANT </a:t>
            </a:r>
            <a:br>
              <a:rPr lang="en-US" sz="8000" spc="-20"/>
            </a:br>
            <a:r>
              <a:rPr sz="8000"/>
              <a:t>APPLICATION</a:t>
            </a:r>
            <a:r>
              <a:rPr sz="8000" spc="-345"/>
              <a:t> </a:t>
            </a:r>
            <a:r>
              <a:rPr sz="8000" spc="-10"/>
              <a:t>OVERVIEW</a:t>
            </a:r>
            <a:endParaRPr sz="8000"/>
          </a:p>
        </p:txBody>
      </p:sp>
      <p:pic>
        <p:nvPicPr>
          <p:cNvPr id="5" name="Picture 4" descr="Tennessee Department of Disability &amp; Aging Logo">
            <a:extLst>
              <a:ext uri="{FF2B5EF4-FFF2-40B4-BE49-F238E27FC236}">
                <a16:creationId xmlns:a16="http://schemas.microsoft.com/office/drawing/2014/main" id="{B0D01C8F-6AE6-4EE8-64AF-5C60ACDA72E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524000" y="647700"/>
            <a:ext cx="3505200" cy="1066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lang="en-US"/>
              <a:t>HEALTH &amp; SAFETY PROTOCOLS</a:t>
            </a:r>
            <a:endParaRPr spc="-10"/>
          </a:p>
        </p:txBody>
      </p:sp>
      <p:sp>
        <p:nvSpPr>
          <p:cNvPr id="3" name="object 3"/>
          <p:cNvSpPr txBox="1"/>
          <p:nvPr/>
        </p:nvSpPr>
        <p:spPr>
          <a:xfrm>
            <a:off x="1861906" y="2348556"/>
            <a:ext cx="9843770" cy="5134611"/>
          </a:xfrm>
          <a:prstGeom prst="rect">
            <a:avLst/>
          </a:prstGeom>
        </p:spPr>
        <p:txBody>
          <a:bodyPr vert="horz" wrap="square" lIns="0" tIns="67945" rIns="0" bIns="0" rtlCol="0">
            <a:spAutoFit/>
          </a:bodyPr>
          <a:lstStyle/>
          <a:p>
            <a:pPr marL="12700">
              <a:lnSpc>
                <a:spcPct val="100000"/>
              </a:lnSpc>
              <a:spcBef>
                <a:spcPts val="535"/>
              </a:spcBef>
            </a:pPr>
            <a:r>
              <a:rPr sz="2200" b="1" spc="-10">
                <a:solidFill>
                  <a:srgbClr val="ED3424"/>
                </a:solidFill>
                <a:latin typeface="Open Sans"/>
                <a:cs typeface="Open Sans"/>
              </a:rPr>
              <a:t>Instructions</a:t>
            </a:r>
            <a:endParaRPr sz="2200">
              <a:latin typeface="Open Sans"/>
              <a:cs typeface="Open Sans"/>
            </a:endParaRPr>
          </a:p>
          <a:p>
            <a:pPr marL="12700" marR="5080">
              <a:lnSpc>
                <a:spcPct val="116500"/>
              </a:lnSpc>
            </a:pPr>
            <a:r>
              <a:rPr lang="en-US" sz="2200">
                <a:latin typeface="Open Sans"/>
                <a:cs typeface="Open Sans"/>
              </a:rPr>
              <a:t>In this section, provide an outline for how your organization will ensure the health and safety of all individuals involved in this program. </a:t>
            </a:r>
          </a:p>
          <a:p>
            <a:pPr marL="12700" marR="5080">
              <a:lnSpc>
                <a:spcPct val="116500"/>
              </a:lnSpc>
            </a:pPr>
            <a:endParaRPr lang="en-US" sz="2200">
              <a:latin typeface="Open Sans"/>
              <a:cs typeface="Open Sans"/>
            </a:endParaRPr>
          </a:p>
          <a:p>
            <a:pPr marL="355600" marR="5080" indent="-342900">
              <a:lnSpc>
                <a:spcPct val="116500"/>
              </a:lnSpc>
              <a:buFont typeface="Arial" panose="020B0604020202020204" pitchFamily="34" charset="0"/>
              <a:buChar char="•"/>
            </a:pPr>
            <a:r>
              <a:rPr lang="en-US" sz="2200">
                <a:latin typeface="Open Sans"/>
                <a:cs typeface="Open Sans"/>
              </a:rPr>
              <a:t>Confirm that your facilities are ADA compliant and that your building codes are compliant with applicable codes and regulations. </a:t>
            </a:r>
          </a:p>
          <a:p>
            <a:pPr marL="355600" marR="5080" indent="-342900">
              <a:lnSpc>
                <a:spcPct val="116500"/>
              </a:lnSpc>
              <a:buFont typeface="Arial" panose="020B0604020202020204" pitchFamily="34" charset="0"/>
              <a:buChar char="•"/>
            </a:pPr>
            <a:r>
              <a:rPr lang="en-US" sz="2200">
                <a:latin typeface="Open Sans"/>
                <a:cs typeface="Open Sans"/>
              </a:rPr>
              <a:t>Provide explanation of program experience and training serving medically fragile youth. </a:t>
            </a:r>
          </a:p>
          <a:p>
            <a:pPr marL="355600" marR="5080" indent="-342900">
              <a:lnSpc>
                <a:spcPct val="116500"/>
              </a:lnSpc>
              <a:buFont typeface="Arial" panose="020B0604020202020204" pitchFamily="34" charset="0"/>
              <a:buChar char="•"/>
            </a:pPr>
            <a:r>
              <a:rPr lang="en-US" sz="2200">
                <a:latin typeface="Open Sans"/>
                <a:cs typeface="Open Sans"/>
              </a:rPr>
              <a:t>Lastly, confirm that your staff/volunteers have experience and/or training supporting individuals with intellectual and developmental disabilities, and explain the process by which additional new staff/volunteers will be trained to support the individuals they will be serving.</a:t>
            </a:r>
            <a:endParaRPr sz="2200">
              <a:latin typeface="Open Sans"/>
              <a:cs typeface="Open Sans"/>
            </a:endParaRPr>
          </a:p>
        </p:txBody>
      </p:sp>
      <p:pic>
        <p:nvPicPr>
          <p:cNvPr id="4" name="object 4" descr="Group of smiling people standing in a greenhouse"/>
          <p:cNvPicPr/>
          <p:nvPr/>
        </p:nvPicPr>
        <p:blipFill>
          <a:blip r:embed="rId2" cstate="print">
            <a:extLst>
              <a:ext uri="{28A0092B-C50C-407E-A947-70E740481C1C}">
                <a14:useLocalDpi xmlns:a14="http://schemas.microsoft.com/office/drawing/2010/main" val="0"/>
              </a:ext>
            </a:extLst>
          </a:blip>
          <a:srcRect/>
          <a:stretch/>
        </p:blipFill>
        <p:spPr>
          <a:xfrm>
            <a:off x="12521538" y="3246611"/>
            <a:ext cx="4737761" cy="310168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t>BUDGET</a:t>
            </a:r>
            <a:r>
              <a:rPr spc="-125"/>
              <a:t> </a:t>
            </a:r>
            <a:r>
              <a:t>AND</a:t>
            </a:r>
            <a:r>
              <a:rPr spc="-125"/>
              <a:t> </a:t>
            </a:r>
            <a:r>
              <a:t>FINANCIAL</a:t>
            </a:r>
            <a:r>
              <a:rPr spc="-125"/>
              <a:t> </a:t>
            </a:r>
            <a:r>
              <a:rPr lang="en-US" spc="-10"/>
              <a:t>RESOURCES</a:t>
            </a:r>
            <a:endParaRPr spc="-10"/>
          </a:p>
        </p:txBody>
      </p:sp>
      <p:sp>
        <p:nvSpPr>
          <p:cNvPr id="5" name="object 5"/>
          <p:cNvSpPr txBox="1"/>
          <p:nvPr/>
        </p:nvSpPr>
        <p:spPr>
          <a:xfrm>
            <a:off x="1861906" y="2117425"/>
            <a:ext cx="15340330" cy="7161319"/>
          </a:xfrm>
          <a:prstGeom prst="rect">
            <a:avLst/>
          </a:prstGeom>
        </p:spPr>
        <p:txBody>
          <a:bodyPr vert="horz" wrap="square" lIns="0" tIns="64135" rIns="0" bIns="0" rtlCol="0" anchor="t">
            <a:spAutoFit/>
          </a:bodyPr>
          <a:lstStyle/>
          <a:p>
            <a:pPr marL="12700">
              <a:lnSpc>
                <a:spcPct val="100000"/>
              </a:lnSpc>
              <a:spcBef>
                <a:spcPts val="505"/>
              </a:spcBef>
            </a:pPr>
            <a:r>
              <a:rPr sz="2100" b="1" spc="-10">
                <a:solidFill>
                  <a:srgbClr val="ED3424"/>
                </a:solidFill>
                <a:latin typeface="Open Sans"/>
                <a:cs typeface="Open Sans"/>
              </a:rPr>
              <a:t>Instructions</a:t>
            </a:r>
            <a:endParaRPr sz="2100">
              <a:latin typeface="Open Sans"/>
              <a:cs typeface="Open Sans"/>
            </a:endParaRPr>
          </a:p>
          <a:p>
            <a:pPr marL="12700" marR="125730">
              <a:lnSpc>
                <a:spcPct val="116100"/>
              </a:lnSpc>
            </a:pPr>
            <a:r>
              <a:rPr lang="en-US" sz="2100">
                <a:latin typeface="Open Sans"/>
                <a:cs typeface="Open Sans"/>
              </a:rPr>
              <a:t>In this section, provide a brief explanation of how much funding you are requesting and how you plan on using the grant funding. Provide estimates of the expenditures you plan on accruing (Please make these estimates as accurate as reasonably possible, but we understand that you may not know the exact dollar amounts for every purchase). Finally, provide an outline of how you plan on making this program financially self-sustaining after grant funding is expended (this can be through tithes, donations, etc.).</a:t>
            </a:r>
          </a:p>
          <a:p>
            <a:pPr marL="12700" marR="125730">
              <a:lnSpc>
                <a:spcPct val="116100"/>
              </a:lnSpc>
            </a:pPr>
            <a:endParaRPr lang="en-US" sz="2100">
              <a:solidFill>
                <a:srgbClr val="FF0000"/>
              </a:solidFill>
              <a:latin typeface="Open Sans"/>
              <a:cs typeface="Open Sans"/>
            </a:endParaRPr>
          </a:p>
          <a:p>
            <a:r>
              <a:rPr lang="en-US" sz="2100">
                <a:latin typeface="Open Sans" panose="020B0606030504020204" pitchFamily="34" charset="0"/>
                <a:ea typeface="Open Sans" panose="020B0606030504020204" pitchFamily="34" charset="0"/>
                <a:cs typeface="Open Sans" panose="020B0606030504020204" pitchFamily="34" charset="0"/>
              </a:rPr>
              <a:t>Applicants must clearly state the total funding requested (up to $25,000) and describe how funds will be used to support program expansion and increase the number of individuals served. Provide reasonable cost estimates and ensure all expenses align with the purpose of expanding non-academic recreational opportunities.</a:t>
            </a:r>
          </a:p>
          <a:p>
            <a:endParaRPr lang="en-US" sz="2100">
              <a:latin typeface="Open Sans" panose="020B0606030504020204" pitchFamily="34" charset="0"/>
              <a:ea typeface="Open Sans" panose="020B0606030504020204" pitchFamily="34" charset="0"/>
              <a:cs typeface="Open Sans" panose="020B0606030504020204" pitchFamily="34" charset="0"/>
            </a:endParaRPr>
          </a:p>
          <a:p>
            <a:r>
              <a:rPr lang="en-US" sz="2100">
                <a:latin typeface="Open Sans" panose="020B0606030504020204" pitchFamily="34" charset="0"/>
                <a:ea typeface="Open Sans" panose="020B0606030504020204" pitchFamily="34" charset="0"/>
                <a:cs typeface="Open Sans" panose="020B0606030504020204" pitchFamily="34" charset="0"/>
              </a:rPr>
              <a:t>Include a budget breakdown (materials, equipment, staffing, accessibility, outreach) </a:t>
            </a:r>
          </a:p>
          <a:p>
            <a:endParaRPr lang="en-US" sz="2100">
              <a:latin typeface="Open Sans" panose="020B0606030504020204" pitchFamily="34" charset="0"/>
              <a:ea typeface="Open Sans" panose="020B0606030504020204" pitchFamily="34" charset="0"/>
              <a:cs typeface="Open Sans" panose="020B0606030504020204" pitchFamily="34" charset="0"/>
            </a:endParaRPr>
          </a:p>
          <a:p>
            <a:r>
              <a:rPr lang="en-US" sz="2100">
                <a:latin typeface="Open Sans" panose="020B0606030504020204" pitchFamily="34" charset="0"/>
                <a:ea typeface="Open Sans" panose="020B0606030504020204" pitchFamily="34" charset="0"/>
                <a:cs typeface="Open Sans" panose="020B0606030504020204" pitchFamily="34" charset="0"/>
              </a:rPr>
              <a:t>Identify one-time vs. ongoing expenses (grant funds should support expansion) </a:t>
            </a:r>
          </a:p>
          <a:p>
            <a:endParaRPr lang="en-US" sz="2100">
              <a:latin typeface="Open Sans" panose="020B0606030504020204" pitchFamily="34" charset="0"/>
              <a:ea typeface="Open Sans" panose="020B0606030504020204" pitchFamily="34" charset="0"/>
              <a:cs typeface="Open Sans" panose="020B0606030504020204" pitchFamily="34" charset="0"/>
            </a:endParaRPr>
          </a:p>
          <a:p>
            <a:r>
              <a:rPr lang="en-US" sz="2100">
                <a:latin typeface="Open Sans" panose="020B0606030504020204" pitchFamily="34" charset="0"/>
                <a:ea typeface="Open Sans" panose="020B0606030504020204" pitchFamily="34" charset="0"/>
                <a:cs typeface="Open Sans" panose="020B0606030504020204" pitchFamily="34" charset="0"/>
              </a:rPr>
              <a:t>Describe how funds will be tracked and managed for accountability and ensure there is an auditable record of all services and goods purchased with the Youth Developmental Camp Grant funds.</a:t>
            </a:r>
          </a:p>
          <a:p>
            <a:endParaRPr lang="en-US" sz="2100">
              <a:latin typeface="Open Sans" panose="020B0606030504020204" pitchFamily="34" charset="0"/>
              <a:ea typeface="Open Sans" panose="020B0606030504020204" pitchFamily="34" charset="0"/>
              <a:cs typeface="Open Sans" panose="020B0606030504020204" pitchFamily="34" charset="0"/>
            </a:endParaRPr>
          </a:p>
          <a:p>
            <a:r>
              <a:rPr lang="en-US" sz="2100">
                <a:latin typeface="Open Sans" panose="020B0606030504020204" pitchFamily="34" charset="0"/>
                <a:ea typeface="Open Sans" panose="020B0606030504020204" pitchFamily="34" charset="0"/>
                <a:cs typeface="Open Sans" panose="020B0606030504020204" pitchFamily="34" charset="0"/>
              </a:rPr>
              <a:t>Because this is a non-recurring grant, applicants must outline how the program will be financially sustained after grant funds have been expended. This may include strategies such as partnerships, fundraising, donations, program fees, or other revenue sources to maintain the expanded level of service.</a:t>
            </a:r>
            <a:endParaRPr sz="210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descr="$PPTXTitle"/>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lang="en-US"/>
              <a:t>GRANT </a:t>
            </a:r>
            <a:r>
              <a:t>BUDGET</a:t>
            </a:r>
            <a:endParaRPr spc="-10"/>
          </a:p>
        </p:txBody>
      </p:sp>
      <p:sp>
        <p:nvSpPr>
          <p:cNvPr id="3" name="object 3"/>
          <p:cNvSpPr txBox="1"/>
          <p:nvPr/>
        </p:nvSpPr>
        <p:spPr>
          <a:xfrm>
            <a:off x="1861906" y="2365374"/>
            <a:ext cx="8306434" cy="2254250"/>
          </a:xfrm>
          <a:prstGeom prst="rect">
            <a:avLst/>
          </a:prstGeom>
        </p:spPr>
        <p:txBody>
          <a:bodyPr vert="horz" wrap="square" lIns="0" tIns="64135" rIns="0" bIns="0" rtlCol="0">
            <a:spAutoFit/>
          </a:bodyPr>
          <a:lstStyle/>
          <a:p>
            <a:pPr marL="12700">
              <a:lnSpc>
                <a:spcPct val="100000"/>
              </a:lnSpc>
              <a:spcBef>
                <a:spcPts val="505"/>
              </a:spcBef>
            </a:pPr>
            <a:r>
              <a:rPr sz="2100" b="1">
                <a:latin typeface="Open Sans"/>
                <a:cs typeface="Open Sans"/>
              </a:rPr>
              <a:t>Submitting the </a:t>
            </a:r>
            <a:r>
              <a:rPr sz="2100" b="1" spc="-10">
                <a:latin typeface="Open Sans"/>
                <a:cs typeface="Open Sans"/>
              </a:rPr>
              <a:t>Budget</a:t>
            </a:r>
            <a:endParaRPr sz="2100">
              <a:latin typeface="Open Sans"/>
              <a:cs typeface="Open Sans"/>
            </a:endParaRPr>
          </a:p>
          <a:p>
            <a:pPr marL="12700" marR="5080">
              <a:lnSpc>
                <a:spcPct val="116100"/>
              </a:lnSpc>
            </a:pPr>
            <a:r>
              <a:rPr sz="2100">
                <a:latin typeface="Open Sans"/>
                <a:cs typeface="Open Sans"/>
              </a:rPr>
              <a:t>Attachment</a:t>
            </a:r>
            <a:r>
              <a:rPr sz="2100" spc="-15">
                <a:latin typeface="Open Sans"/>
                <a:cs typeface="Open Sans"/>
              </a:rPr>
              <a:t> </a:t>
            </a:r>
            <a:r>
              <a:rPr sz="2100">
                <a:latin typeface="Open Sans"/>
                <a:cs typeface="Open Sans"/>
              </a:rPr>
              <a:t>A,</a:t>
            </a:r>
            <a:r>
              <a:rPr sz="2100" spc="-10">
                <a:latin typeface="Open Sans"/>
                <a:cs typeface="Open Sans"/>
              </a:rPr>
              <a:t> </a:t>
            </a:r>
            <a:r>
              <a:rPr sz="2100">
                <a:latin typeface="Open Sans"/>
                <a:cs typeface="Open Sans"/>
              </a:rPr>
              <a:t>the</a:t>
            </a:r>
            <a:r>
              <a:rPr sz="2100" spc="-10">
                <a:latin typeface="Open Sans"/>
                <a:cs typeface="Open Sans"/>
              </a:rPr>
              <a:t> </a:t>
            </a:r>
            <a:r>
              <a:rPr sz="2100">
                <a:latin typeface="Open Sans"/>
                <a:cs typeface="Open Sans"/>
              </a:rPr>
              <a:t>grant</a:t>
            </a:r>
            <a:r>
              <a:rPr sz="2100" spc="-10">
                <a:latin typeface="Open Sans"/>
                <a:cs typeface="Open Sans"/>
              </a:rPr>
              <a:t> </a:t>
            </a:r>
            <a:r>
              <a:rPr sz="2100">
                <a:latin typeface="Open Sans"/>
                <a:cs typeface="Open Sans"/>
              </a:rPr>
              <a:t>budget,</a:t>
            </a:r>
            <a:r>
              <a:rPr sz="2100" spc="-15">
                <a:latin typeface="Open Sans"/>
                <a:cs typeface="Open Sans"/>
              </a:rPr>
              <a:t> </a:t>
            </a:r>
            <a:r>
              <a:rPr sz="2100">
                <a:latin typeface="Open Sans"/>
                <a:cs typeface="Open Sans"/>
              </a:rPr>
              <a:t>from</a:t>
            </a:r>
            <a:r>
              <a:rPr sz="2100" spc="-10">
                <a:latin typeface="Open Sans"/>
                <a:cs typeface="Open Sans"/>
              </a:rPr>
              <a:t> </a:t>
            </a:r>
            <a:r>
              <a:rPr sz="2100">
                <a:latin typeface="Open Sans"/>
                <a:cs typeface="Open Sans"/>
              </a:rPr>
              <a:t>the</a:t>
            </a:r>
            <a:r>
              <a:rPr sz="2100" spc="-10">
                <a:latin typeface="Open Sans"/>
                <a:cs typeface="Open Sans"/>
              </a:rPr>
              <a:t> </a:t>
            </a:r>
            <a:r>
              <a:rPr sz="2100">
                <a:latin typeface="Open Sans"/>
                <a:cs typeface="Open Sans"/>
              </a:rPr>
              <a:t>Proforma</a:t>
            </a:r>
            <a:r>
              <a:rPr sz="2100" spc="-10">
                <a:latin typeface="Open Sans"/>
                <a:cs typeface="Open Sans"/>
              </a:rPr>
              <a:t> </a:t>
            </a:r>
            <a:r>
              <a:rPr sz="2100">
                <a:latin typeface="Open Sans"/>
                <a:cs typeface="Open Sans"/>
              </a:rPr>
              <a:t>can</a:t>
            </a:r>
            <a:r>
              <a:rPr sz="2100" spc="-15">
                <a:latin typeface="Open Sans"/>
                <a:cs typeface="Open Sans"/>
              </a:rPr>
              <a:t> </a:t>
            </a:r>
            <a:r>
              <a:rPr sz="2100">
                <a:latin typeface="Open Sans"/>
                <a:cs typeface="Open Sans"/>
              </a:rPr>
              <a:t>be</a:t>
            </a:r>
            <a:r>
              <a:rPr sz="2100" spc="-10">
                <a:latin typeface="Open Sans"/>
                <a:cs typeface="Open Sans"/>
              </a:rPr>
              <a:t> </a:t>
            </a:r>
            <a:r>
              <a:rPr sz="2100">
                <a:latin typeface="Open Sans"/>
                <a:cs typeface="Open Sans"/>
              </a:rPr>
              <a:t>used</a:t>
            </a:r>
            <a:r>
              <a:rPr sz="2100" spc="-10">
                <a:latin typeface="Open Sans"/>
                <a:cs typeface="Open Sans"/>
              </a:rPr>
              <a:t> </a:t>
            </a:r>
            <a:r>
              <a:rPr sz="2100" spc="-25">
                <a:latin typeface="Open Sans"/>
                <a:cs typeface="Open Sans"/>
              </a:rPr>
              <a:t>to </a:t>
            </a:r>
            <a:r>
              <a:rPr sz="2100">
                <a:latin typeface="Open Sans"/>
                <a:cs typeface="Open Sans"/>
              </a:rPr>
              <a:t>provide</a:t>
            </a:r>
            <a:r>
              <a:rPr sz="2100" spc="-55">
                <a:latin typeface="Open Sans"/>
                <a:cs typeface="Open Sans"/>
              </a:rPr>
              <a:t> </a:t>
            </a:r>
            <a:r>
              <a:rPr sz="2100">
                <a:latin typeface="Open Sans"/>
                <a:cs typeface="Open Sans"/>
              </a:rPr>
              <a:t>the</a:t>
            </a:r>
            <a:r>
              <a:rPr sz="2100" spc="-40">
                <a:latin typeface="Open Sans"/>
                <a:cs typeface="Open Sans"/>
              </a:rPr>
              <a:t> </a:t>
            </a:r>
            <a:r>
              <a:rPr sz="2100">
                <a:latin typeface="Open Sans"/>
                <a:cs typeface="Open Sans"/>
              </a:rPr>
              <a:t>State</a:t>
            </a:r>
            <a:r>
              <a:rPr sz="2100" spc="-45">
                <a:latin typeface="Open Sans"/>
                <a:cs typeface="Open Sans"/>
              </a:rPr>
              <a:t> </a:t>
            </a:r>
            <a:r>
              <a:rPr sz="2100">
                <a:latin typeface="Open Sans"/>
                <a:cs typeface="Open Sans"/>
              </a:rPr>
              <a:t>with</a:t>
            </a:r>
            <a:r>
              <a:rPr sz="2100" spc="-45">
                <a:latin typeface="Open Sans"/>
                <a:cs typeface="Open Sans"/>
              </a:rPr>
              <a:t> </a:t>
            </a:r>
            <a:r>
              <a:rPr sz="2100">
                <a:latin typeface="Open Sans"/>
                <a:cs typeface="Open Sans"/>
              </a:rPr>
              <a:t>your</a:t>
            </a:r>
            <a:r>
              <a:rPr sz="2100" spc="-40">
                <a:latin typeface="Open Sans"/>
                <a:cs typeface="Open Sans"/>
              </a:rPr>
              <a:t> </a:t>
            </a:r>
            <a:r>
              <a:rPr sz="2100">
                <a:latin typeface="Open Sans"/>
                <a:cs typeface="Open Sans"/>
              </a:rPr>
              <a:t>proposed</a:t>
            </a:r>
            <a:r>
              <a:rPr sz="2100" spc="-45">
                <a:latin typeface="Open Sans"/>
                <a:cs typeface="Open Sans"/>
              </a:rPr>
              <a:t> </a:t>
            </a:r>
            <a:r>
              <a:rPr sz="2100">
                <a:latin typeface="Open Sans"/>
                <a:cs typeface="Open Sans"/>
              </a:rPr>
              <a:t>budget.</a:t>
            </a:r>
            <a:r>
              <a:rPr sz="2100" spc="-40">
                <a:latin typeface="Open Sans"/>
                <a:cs typeface="Open Sans"/>
              </a:rPr>
              <a:t> </a:t>
            </a:r>
            <a:r>
              <a:rPr sz="2100">
                <a:latin typeface="Open Sans"/>
                <a:cs typeface="Open Sans"/>
              </a:rPr>
              <a:t>Office</a:t>
            </a:r>
            <a:r>
              <a:rPr sz="2100" spc="-45">
                <a:latin typeface="Open Sans"/>
                <a:cs typeface="Open Sans"/>
              </a:rPr>
              <a:t> </a:t>
            </a:r>
            <a:r>
              <a:rPr sz="2100" spc="-25">
                <a:latin typeface="Open Sans"/>
                <a:cs typeface="Open Sans"/>
              </a:rPr>
              <a:t>of </a:t>
            </a:r>
            <a:r>
              <a:rPr sz="2100">
                <a:latin typeface="Open Sans"/>
                <a:cs typeface="Open Sans"/>
              </a:rPr>
              <a:t>Management</a:t>
            </a:r>
            <a:r>
              <a:rPr sz="2100" spc="-55">
                <a:latin typeface="Open Sans"/>
                <a:cs typeface="Open Sans"/>
              </a:rPr>
              <a:t> </a:t>
            </a:r>
            <a:r>
              <a:rPr sz="2100">
                <a:latin typeface="Open Sans"/>
                <a:cs typeface="Open Sans"/>
              </a:rPr>
              <a:t>and</a:t>
            </a:r>
            <a:r>
              <a:rPr sz="2100" spc="-50">
                <a:latin typeface="Open Sans"/>
                <a:cs typeface="Open Sans"/>
              </a:rPr>
              <a:t> </a:t>
            </a:r>
            <a:r>
              <a:rPr sz="2100">
                <a:latin typeface="Open Sans"/>
                <a:cs typeface="Open Sans"/>
              </a:rPr>
              <a:t>Budget’s</a:t>
            </a:r>
            <a:r>
              <a:rPr sz="2100" spc="-50">
                <a:latin typeface="Open Sans"/>
                <a:cs typeface="Open Sans"/>
              </a:rPr>
              <a:t> </a:t>
            </a:r>
            <a:r>
              <a:rPr sz="2100">
                <a:latin typeface="Open Sans"/>
                <a:cs typeface="Open Sans"/>
              </a:rPr>
              <a:t>(“OMB’s”)</a:t>
            </a:r>
            <a:r>
              <a:rPr sz="2100" spc="-50">
                <a:latin typeface="Open Sans"/>
                <a:cs typeface="Open Sans"/>
              </a:rPr>
              <a:t> </a:t>
            </a:r>
            <a:r>
              <a:rPr sz="2100">
                <a:latin typeface="Open Sans"/>
                <a:cs typeface="Open Sans"/>
              </a:rPr>
              <a:t>Uniform</a:t>
            </a:r>
            <a:r>
              <a:rPr sz="2100" spc="-50">
                <a:latin typeface="Open Sans"/>
                <a:cs typeface="Open Sans"/>
              </a:rPr>
              <a:t> </a:t>
            </a:r>
            <a:r>
              <a:rPr sz="2100" spc="-10">
                <a:latin typeface="Open Sans"/>
                <a:cs typeface="Open Sans"/>
              </a:rPr>
              <a:t>Administrative </a:t>
            </a:r>
            <a:r>
              <a:rPr sz="2100">
                <a:latin typeface="Open Sans"/>
                <a:cs typeface="Open Sans"/>
              </a:rPr>
              <a:t>Requirements,</a:t>
            </a:r>
            <a:r>
              <a:rPr sz="2100" spc="-20">
                <a:latin typeface="Open Sans"/>
                <a:cs typeface="Open Sans"/>
              </a:rPr>
              <a:t> </a:t>
            </a:r>
            <a:r>
              <a:rPr sz="2100">
                <a:latin typeface="Open Sans"/>
                <a:cs typeface="Open Sans"/>
              </a:rPr>
              <a:t>Cost</a:t>
            </a:r>
            <a:r>
              <a:rPr sz="2100" spc="-15">
                <a:latin typeface="Open Sans"/>
                <a:cs typeface="Open Sans"/>
              </a:rPr>
              <a:t> </a:t>
            </a:r>
            <a:r>
              <a:rPr sz="2100">
                <a:latin typeface="Open Sans"/>
                <a:cs typeface="Open Sans"/>
              </a:rPr>
              <a:t>Principals</a:t>
            </a:r>
            <a:r>
              <a:rPr sz="2100" spc="-15">
                <a:latin typeface="Open Sans"/>
                <a:cs typeface="Open Sans"/>
              </a:rPr>
              <a:t> </a:t>
            </a:r>
            <a:r>
              <a:rPr sz="2100">
                <a:latin typeface="Open Sans"/>
                <a:cs typeface="Open Sans"/>
              </a:rPr>
              <a:t>should</a:t>
            </a:r>
            <a:r>
              <a:rPr sz="2100" spc="-20">
                <a:latin typeface="Open Sans"/>
                <a:cs typeface="Open Sans"/>
              </a:rPr>
              <a:t> </a:t>
            </a:r>
            <a:r>
              <a:rPr sz="2100">
                <a:latin typeface="Open Sans"/>
                <a:cs typeface="Open Sans"/>
              </a:rPr>
              <a:t>be</a:t>
            </a:r>
            <a:r>
              <a:rPr sz="2100" spc="-15">
                <a:latin typeface="Open Sans"/>
                <a:cs typeface="Open Sans"/>
              </a:rPr>
              <a:t> </a:t>
            </a:r>
            <a:r>
              <a:rPr sz="2100">
                <a:latin typeface="Open Sans"/>
                <a:cs typeface="Open Sans"/>
              </a:rPr>
              <a:t>used</a:t>
            </a:r>
            <a:r>
              <a:rPr sz="2100" spc="-15">
                <a:latin typeface="Open Sans"/>
                <a:cs typeface="Open Sans"/>
              </a:rPr>
              <a:t> </a:t>
            </a:r>
            <a:r>
              <a:rPr sz="2100">
                <a:latin typeface="Open Sans"/>
                <a:cs typeface="Open Sans"/>
              </a:rPr>
              <a:t>when</a:t>
            </a:r>
            <a:r>
              <a:rPr sz="2100" spc="-15">
                <a:latin typeface="Open Sans"/>
                <a:cs typeface="Open Sans"/>
              </a:rPr>
              <a:t> </a:t>
            </a:r>
            <a:r>
              <a:rPr sz="2100">
                <a:latin typeface="Open Sans"/>
                <a:cs typeface="Open Sans"/>
              </a:rPr>
              <a:t>drafting</a:t>
            </a:r>
            <a:r>
              <a:rPr sz="2100" spc="-20">
                <a:latin typeface="Open Sans"/>
                <a:cs typeface="Open Sans"/>
              </a:rPr>
              <a:t> </a:t>
            </a:r>
            <a:r>
              <a:rPr sz="2100" spc="-10">
                <a:latin typeface="Open Sans"/>
                <a:cs typeface="Open Sans"/>
              </a:rPr>
              <a:t>this. </a:t>
            </a:r>
            <a:r>
              <a:rPr sz="2100">
                <a:latin typeface="Open Sans"/>
                <a:cs typeface="Open Sans"/>
              </a:rPr>
              <a:t>(See</a:t>
            </a:r>
            <a:r>
              <a:rPr sz="2100" spc="-5">
                <a:latin typeface="Open Sans"/>
                <a:cs typeface="Open Sans"/>
              </a:rPr>
              <a:t> </a:t>
            </a:r>
            <a:r>
              <a:rPr sz="2100">
                <a:latin typeface="Open Sans"/>
                <a:cs typeface="Open Sans"/>
              </a:rPr>
              <a:t>the</a:t>
            </a:r>
            <a:r>
              <a:rPr sz="2100" spc="-5">
                <a:latin typeface="Open Sans"/>
                <a:cs typeface="Open Sans"/>
              </a:rPr>
              <a:t> </a:t>
            </a:r>
            <a:r>
              <a:rPr sz="2100">
                <a:latin typeface="Open Sans"/>
                <a:cs typeface="Open Sans"/>
              </a:rPr>
              <a:t>link</a:t>
            </a:r>
            <a:r>
              <a:rPr sz="2100" spc="-5">
                <a:latin typeface="Open Sans"/>
                <a:cs typeface="Open Sans"/>
              </a:rPr>
              <a:t> </a:t>
            </a:r>
            <a:r>
              <a:rPr sz="2100">
                <a:latin typeface="Open Sans"/>
                <a:cs typeface="Open Sans"/>
              </a:rPr>
              <a:t>at</a:t>
            </a:r>
            <a:r>
              <a:rPr sz="2100" spc="-5">
                <a:latin typeface="Open Sans"/>
                <a:cs typeface="Open Sans"/>
              </a:rPr>
              <a:t> </a:t>
            </a:r>
            <a:r>
              <a:rPr sz="2100">
                <a:latin typeface="Open Sans"/>
                <a:cs typeface="Open Sans"/>
              </a:rPr>
              <a:t>the</a:t>
            </a:r>
            <a:r>
              <a:rPr sz="2100" spc="-5">
                <a:latin typeface="Open Sans"/>
                <a:cs typeface="Open Sans"/>
              </a:rPr>
              <a:t> </a:t>
            </a:r>
            <a:r>
              <a:rPr sz="2100">
                <a:latin typeface="Open Sans"/>
                <a:cs typeface="Open Sans"/>
              </a:rPr>
              <a:t>bottom</a:t>
            </a:r>
            <a:r>
              <a:rPr sz="2100" spc="-5">
                <a:latin typeface="Open Sans"/>
                <a:cs typeface="Open Sans"/>
              </a:rPr>
              <a:t> </a:t>
            </a:r>
            <a:r>
              <a:rPr sz="2100">
                <a:latin typeface="Open Sans"/>
                <a:cs typeface="Open Sans"/>
              </a:rPr>
              <a:t>of</a:t>
            </a:r>
            <a:r>
              <a:rPr sz="2100" spc="-5">
                <a:latin typeface="Open Sans"/>
                <a:cs typeface="Open Sans"/>
              </a:rPr>
              <a:t> </a:t>
            </a:r>
            <a:r>
              <a:rPr sz="2100">
                <a:latin typeface="Open Sans"/>
                <a:cs typeface="Open Sans"/>
              </a:rPr>
              <a:t>Proforma,</a:t>
            </a:r>
            <a:r>
              <a:rPr sz="2100" spc="-5">
                <a:latin typeface="Open Sans"/>
                <a:cs typeface="Open Sans"/>
              </a:rPr>
              <a:t> </a:t>
            </a:r>
            <a:r>
              <a:rPr sz="2100">
                <a:latin typeface="Open Sans"/>
                <a:cs typeface="Open Sans"/>
              </a:rPr>
              <a:t>Attachment</a:t>
            </a:r>
            <a:r>
              <a:rPr sz="2100" spc="-5">
                <a:latin typeface="Open Sans"/>
                <a:cs typeface="Open Sans"/>
              </a:rPr>
              <a:t> </a:t>
            </a:r>
            <a:r>
              <a:rPr sz="2100">
                <a:latin typeface="Open Sans"/>
                <a:cs typeface="Open Sans"/>
              </a:rPr>
              <a:t>A, page</a:t>
            </a:r>
            <a:r>
              <a:rPr sz="2100" spc="-5">
                <a:latin typeface="Open Sans"/>
                <a:cs typeface="Open Sans"/>
              </a:rPr>
              <a:t> </a:t>
            </a:r>
            <a:r>
              <a:rPr sz="2100" spc="-25">
                <a:latin typeface="Open Sans"/>
                <a:cs typeface="Open Sans"/>
              </a:rPr>
              <a:t>1.)</a:t>
            </a:r>
            <a:endParaRPr sz="2100">
              <a:latin typeface="Open Sans"/>
              <a:cs typeface="Open Sans"/>
            </a:endParaRPr>
          </a:p>
        </p:txBody>
      </p:sp>
      <p:sp>
        <p:nvSpPr>
          <p:cNvPr id="4" name="object 4"/>
          <p:cNvSpPr txBox="1"/>
          <p:nvPr/>
        </p:nvSpPr>
        <p:spPr>
          <a:xfrm>
            <a:off x="1861906" y="5708650"/>
            <a:ext cx="8430895" cy="3011209"/>
          </a:xfrm>
          <a:prstGeom prst="rect">
            <a:avLst/>
          </a:prstGeom>
        </p:spPr>
        <p:txBody>
          <a:bodyPr vert="horz" wrap="square" lIns="0" tIns="12700" rIns="0" bIns="0" rtlCol="0" anchor="t">
            <a:spAutoFit/>
          </a:bodyPr>
          <a:lstStyle/>
          <a:p>
            <a:pPr marL="12700" marR="5080" indent="222250">
              <a:lnSpc>
                <a:spcPct val="116100"/>
              </a:lnSpc>
              <a:spcBef>
                <a:spcPts val="100"/>
              </a:spcBef>
              <a:buAutoNum type="arabicPlain"/>
              <a:tabLst>
                <a:tab pos="234950" algn="l"/>
              </a:tabLst>
            </a:pPr>
            <a:r>
              <a:rPr sz="2100">
                <a:latin typeface="Open Sans"/>
                <a:cs typeface="Open Sans"/>
              </a:rPr>
              <a:t>Each</a:t>
            </a:r>
            <a:r>
              <a:rPr sz="2100" spc="-5">
                <a:latin typeface="Open Sans"/>
                <a:cs typeface="Open Sans"/>
              </a:rPr>
              <a:t> </a:t>
            </a:r>
            <a:r>
              <a:rPr sz="2100">
                <a:latin typeface="Open Sans"/>
                <a:cs typeface="Open Sans"/>
              </a:rPr>
              <a:t>expense object</a:t>
            </a:r>
            <a:r>
              <a:rPr sz="2100" spc="-5">
                <a:latin typeface="Open Sans"/>
                <a:cs typeface="Open Sans"/>
              </a:rPr>
              <a:t> </a:t>
            </a:r>
            <a:r>
              <a:rPr sz="2100">
                <a:latin typeface="Open Sans"/>
                <a:cs typeface="Open Sans"/>
              </a:rPr>
              <a:t>line-item is</a:t>
            </a:r>
            <a:r>
              <a:rPr sz="2100" spc="-5">
                <a:latin typeface="Open Sans"/>
                <a:cs typeface="Open Sans"/>
              </a:rPr>
              <a:t> </a:t>
            </a:r>
            <a:r>
              <a:rPr sz="2100">
                <a:latin typeface="Open Sans"/>
                <a:cs typeface="Open Sans"/>
              </a:rPr>
              <a:t>defined by</a:t>
            </a:r>
            <a:r>
              <a:rPr sz="2100" spc="-5">
                <a:latin typeface="Open Sans"/>
                <a:cs typeface="Open Sans"/>
              </a:rPr>
              <a:t> </a:t>
            </a:r>
            <a:r>
              <a:rPr sz="2100">
                <a:latin typeface="Open Sans"/>
                <a:cs typeface="Open Sans"/>
              </a:rPr>
              <a:t>the </a:t>
            </a:r>
            <a:r>
              <a:rPr sz="2100" i="1">
                <a:latin typeface="Open Sans"/>
                <a:cs typeface="Open Sans"/>
              </a:rPr>
              <a:t>U.S.</a:t>
            </a:r>
            <a:r>
              <a:rPr sz="2100" i="1" spc="-5">
                <a:latin typeface="Open Sans"/>
                <a:cs typeface="Open Sans"/>
              </a:rPr>
              <a:t> </a:t>
            </a:r>
            <a:r>
              <a:rPr sz="2100" i="1">
                <a:latin typeface="Open Sans"/>
                <a:cs typeface="Open Sans"/>
              </a:rPr>
              <a:t>OMB’s </a:t>
            </a:r>
            <a:r>
              <a:rPr sz="2100" i="1" spc="-10">
                <a:latin typeface="Open Sans"/>
                <a:cs typeface="Open Sans"/>
              </a:rPr>
              <a:t>Uniform </a:t>
            </a:r>
            <a:r>
              <a:rPr sz="2100" i="1">
                <a:latin typeface="Open Sans"/>
                <a:cs typeface="Open Sans"/>
              </a:rPr>
              <a:t>Administrative</a:t>
            </a:r>
            <a:r>
              <a:rPr sz="2100" i="1" spc="-10">
                <a:latin typeface="Open Sans"/>
                <a:cs typeface="Open Sans"/>
              </a:rPr>
              <a:t> </a:t>
            </a:r>
            <a:r>
              <a:rPr sz="2100" i="1">
                <a:latin typeface="Open Sans"/>
                <a:cs typeface="Open Sans"/>
              </a:rPr>
              <a:t>Requirements,</a:t>
            </a:r>
            <a:r>
              <a:rPr sz="2100" i="1" spc="-5">
                <a:latin typeface="Open Sans"/>
                <a:cs typeface="Open Sans"/>
              </a:rPr>
              <a:t> </a:t>
            </a:r>
            <a:r>
              <a:rPr sz="2100" i="1">
                <a:latin typeface="Open Sans"/>
                <a:cs typeface="Open Sans"/>
              </a:rPr>
              <a:t>Cost</a:t>
            </a:r>
            <a:r>
              <a:rPr sz="2100" i="1" spc="-5">
                <a:latin typeface="Open Sans"/>
                <a:cs typeface="Open Sans"/>
              </a:rPr>
              <a:t> </a:t>
            </a:r>
            <a:r>
              <a:rPr sz="2100" i="1">
                <a:latin typeface="Open Sans"/>
                <a:cs typeface="Open Sans"/>
              </a:rPr>
              <a:t>Principles,</a:t>
            </a:r>
            <a:r>
              <a:rPr sz="2100" i="1" spc="-5">
                <a:latin typeface="Open Sans"/>
                <a:cs typeface="Open Sans"/>
              </a:rPr>
              <a:t> </a:t>
            </a:r>
            <a:r>
              <a:rPr sz="2100" i="1">
                <a:latin typeface="Open Sans"/>
                <a:cs typeface="Open Sans"/>
              </a:rPr>
              <a:t>and</a:t>
            </a:r>
            <a:r>
              <a:rPr sz="2100" i="1" spc="-10">
                <a:latin typeface="Open Sans"/>
                <a:cs typeface="Open Sans"/>
              </a:rPr>
              <a:t> </a:t>
            </a:r>
            <a:r>
              <a:rPr sz="2100" i="1">
                <a:latin typeface="Open Sans"/>
                <a:cs typeface="Open Sans"/>
              </a:rPr>
              <a:t>Audit</a:t>
            </a:r>
            <a:r>
              <a:rPr sz="2100" i="1" spc="-5">
                <a:latin typeface="Open Sans"/>
                <a:cs typeface="Open Sans"/>
              </a:rPr>
              <a:t> </a:t>
            </a:r>
            <a:r>
              <a:rPr sz="2100" i="1" spc="-10">
                <a:latin typeface="Open Sans"/>
                <a:cs typeface="Open Sans"/>
              </a:rPr>
              <a:t>Requirements </a:t>
            </a:r>
            <a:r>
              <a:rPr sz="2100" i="1">
                <a:latin typeface="Open Sans"/>
                <a:cs typeface="Open Sans"/>
              </a:rPr>
              <a:t>for</a:t>
            </a:r>
            <a:r>
              <a:rPr sz="2100" i="1" spc="-15">
                <a:latin typeface="Open Sans"/>
                <a:cs typeface="Open Sans"/>
              </a:rPr>
              <a:t> </a:t>
            </a:r>
            <a:r>
              <a:rPr sz="2100" i="1">
                <a:latin typeface="Open Sans"/>
                <a:cs typeface="Open Sans"/>
              </a:rPr>
              <a:t>Federal</a:t>
            </a:r>
            <a:r>
              <a:rPr sz="2100" i="1" spc="-10">
                <a:latin typeface="Open Sans"/>
                <a:cs typeface="Open Sans"/>
              </a:rPr>
              <a:t> </a:t>
            </a:r>
            <a:r>
              <a:rPr sz="2100" i="1">
                <a:latin typeface="Open Sans"/>
                <a:cs typeface="Open Sans"/>
              </a:rPr>
              <a:t>Awards,</a:t>
            </a:r>
            <a:r>
              <a:rPr sz="2100" i="1" spc="-10">
                <a:latin typeface="Open Sans"/>
                <a:cs typeface="Open Sans"/>
              </a:rPr>
              <a:t> </a:t>
            </a:r>
            <a:r>
              <a:rPr sz="2100" i="1">
                <a:latin typeface="Open Sans"/>
                <a:cs typeface="Open Sans"/>
              </a:rPr>
              <a:t>Subpart</a:t>
            </a:r>
            <a:r>
              <a:rPr sz="2100" i="1" spc="-15">
                <a:latin typeface="Open Sans"/>
                <a:cs typeface="Open Sans"/>
              </a:rPr>
              <a:t> </a:t>
            </a:r>
            <a:r>
              <a:rPr sz="2100" i="1">
                <a:latin typeface="Open Sans"/>
                <a:cs typeface="Open Sans"/>
              </a:rPr>
              <a:t>E</a:t>
            </a:r>
            <a:r>
              <a:rPr sz="2100" i="1" spc="-10">
                <a:latin typeface="Open Sans"/>
                <a:cs typeface="Open Sans"/>
              </a:rPr>
              <a:t> </a:t>
            </a:r>
            <a:r>
              <a:rPr sz="2100" i="1">
                <a:latin typeface="Open Sans"/>
                <a:cs typeface="Open Sans"/>
              </a:rPr>
              <a:t>Cost</a:t>
            </a:r>
            <a:r>
              <a:rPr sz="2100" i="1" spc="-10">
                <a:latin typeface="Open Sans"/>
                <a:cs typeface="Open Sans"/>
              </a:rPr>
              <a:t> </a:t>
            </a:r>
            <a:r>
              <a:rPr sz="2100" i="1">
                <a:latin typeface="Open Sans"/>
                <a:cs typeface="Open Sans"/>
              </a:rPr>
              <a:t>Principles</a:t>
            </a:r>
            <a:r>
              <a:rPr sz="2100" i="1" spc="-15">
                <a:latin typeface="Open Sans"/>
                <a:cs typeface="Open Sans"/>
              </a:rPr>
              <a:t> </a:t>
            </a:r>
            <a:r>
              <a:rPr sz="2100">
                <a:latin typeface="Open Sans"/>
                <a:cs typeface="Open Sans"/>
              </a:rPr>
              <a:t>(posted</a:t>
            </a:r>
            <a:r>
              <a:rPr sz="2100" spc="-10">
                <a:latin typeface="Open Sans"/>
                <a:cs typeface="Open Sans"/>
              </a:rPr>
              <a:t> </a:t>
            </a:r>
            <a:r>
              <a:rPr sz="2100">
                <a:latin typeface="Open Sans"/>
                <a:cs typeface="Open Sans"/>
              </a:rPr>
              <a:t>on</a:t>
            </a:r>
            <a:r>
              <a:rPr sz="2100" spc="-10">
                <a:latin typeface="Open Sans"/>
                <a:cs typeface="Open Sans"/>
              </a:rPr>
              <a:t> </a:t>
            </a:r>
            <a:r>
              <a:rPr sz="2100">
                <a:latin typeface="Open Sans"/>
                <a:cs typeface="Open Sans"/>
              </a:rPr>
              <a:t>the</a:t>
            </a:r>
            <a:r>
              <a:rPr sz="2100" spc="-15">
                <a:latin typeface="Open Sans"/>
                <a:cs typeface="Open Sans"/>
              </a:rPr>
              <a:t> </a:t>
            </a:r>
            <a:r>
              <a:rPr sz="2100" spc="-10">
                <a:latin typeface="Open Sans"/>
                <a:cs typeface="Open Sans"/>
              </a:rPr>
              <a:t>Internet </a:t>
            </a:r>
            <a:r>
              <a:rPr sz="2100">
                <a:latin typeface="Open Sans"/>
                <a:cs typeface="Open Sans"/>
              </a:rPr>
              <a:t>at:</a:t>
            </a:r>
            <a:r>
              <a:rPr sz="2100" spc="-5">
                <a:latin typeface="Open Sans"/>
                <a:cs typeface="Open Sans"/>
              </a:rPr>
              <a:t> </a:t>
            </a:r>
            <a:r>
              <a:rPr sz="2100" u="heavy">
                <a:solidFill>
                  <a:srgbClr val="0000ED"/>
                </a:solidFill>
                <a:uFill>
                  <a:solidFill>
                    <a:srgbClr val="0000ED"/>
                  </a:solidFill>
                </a:uFill>
                <a:latin typeface="Open Sans"/>
                <a:cs typeface="Open Sans"/>
                <a:hlinkClick r:id="rId2"/>
              </a:rPr>
              <a:t>https://www.ecfr.gov/current/title-2/subtitle-A/chapter-</a:t>
            </a:r>
            <a:r>
              <a:rPr sz="2100" u="heavy" spc="-10">
                <a:solidFill>
                  <a:srgbClr val="0000ED"/>
                </a:solidFill>
                <a:uFill>
                  <a:solidFill>
                    <a:srgbClr val="0000ED"/>
                  </a:solidFill>
                </a:uFill>
                <a:latin typeface="Open Sans"/>
                <a:cs typeface="Open Sans"/>
                <a:hlinkClick r:id="rId2"/>
              </a:rPr>
              <a:t>II/part-</a:t>
            </a:r>
            <a:r>
              <a:rPr sz="2100" u="heavy">
                <a:solidFill>
                  <a:srgbClr val="0000ED"/>
                </a:solidFill>
                <a:uFill>
                  <a:solidFill>
                    <a:srgbClr val="0000ED"/>
                  </a:solidFill>
                </a:uFill>
                <a:latin typeface="Open Sans"/>
                <a:cs typeface="Open Sans"/>
                <a:hlinkClick r:id="rId2"/>
              </a:rPr>
              <a:t>200/subpart-E</a:t>
            </a:r>
            <a:r>
              <a:rPr sz="2100" u="none">
                <a:solidFill>
                  <a:srgbClr val="0000ED"/>
                </a:solidFill>
                <a:latin typeface="Open Sans"/>
                <a:cs typeface="Open Sans"/>
              </a:rPr>
              <a:t>)</a:t>
            </a:r>
            <a:r>
              <a:rPr sz="2100" u="none" spc="-10">
                <a:solidFill>
                  <a:srgbClr val="0000ED"/>
                </a:solidFill>
                <a:latin typeface="Open Sans"/>
                <a:cs typeface="Open Sans"/>
              </a:rPr>
              <a:t> </a:t>
            </a:r>
            <a:r>
              <a:rPr sz="2100" u="none">
                <a:latin typeface="Open Sans"/>
                <a:cs typeface="Open Sans"/>
              </a:rPr>
              <a:t>and</a:t>
            </a:r>
            <a:r>
              <a:rPr sz="2100" u="none" spc="-5">
                <a:latin typeface="Open Sans"/>
                <a:cs typeface="Open Sans"/>
              </a:rPr>
              <a:t> </a:t>
            </a:r>
            <a:r>
              <a:rPr sz="2100" u="none">
                <a:latin typeface="Open Sans"/>
                <a:cs typeface="Open Sans"/>
              </a:rPr>
              <a:t>CPO</a:t>
            </a:r>
            <a:r>
              <a:rPr sz="2100" u="none" spc="-10">
                <a:latin typeface="Open Sans"/>
                <a:cs typeface="Open Sans"/>
              </a:rPr>
              <a:t> </a:t>
            </a:r>
            <a:r>
              <a:rPr sz="2100" u="none">
                <a:latin typeface="Open Sans"/>
                <a:cs typeface="Open Sans"/>
              </a:rPr>
              <a:t>Policy</a:t>
            </a:r>
            <a:r>
              <a:rPr sz="2100" u="none" spc="-5">
                <a:latin typeface="Open Sans"/>
                <a:cs typeface="Open Sans"/>
              </a:rPr>
              <a:t> </a:t>
            </a:r>
            <a:r>
              <a:rPr sz="2100" u="none">
                <a:latin typeface="Open Sans"/>
                <a:cs typeface="Open Sans"/>
              </a:rPr>
              <a:t>2013-007</a:t>
            </a:r>
            <a:r>
              <a:rPr sz="2100" u="none" spc="-5">
                <a:latin typeface="Open Sans"/>
                <a:cs typeface="Open Sans"/>
              </a:rPr>
              <a:t> </a:t>
            </a:r>
            <a:r>
              <a:rPr sz="2100" u="none">
                <a:latin typeface="Open Sans"/>
                <a:cs typeface="Open Sans"/>
              </a:rPr>
              <a:t>(posted</a:t>
            </a:r>
            <a:r>
              <a:rPr sz="2100" u="none" spc="-10">
                <a:latin typeface="Open Sans"/>
                <a:cs typeface="Open Sans"/>
              </a:rPr>
              <a:t> </a:t>
            </a:r>
            <a:r>
              <a:rPr sz="2100" u="none">
                <a:latin typeface="Open Sans"/>
                <a:cs typeface="Open Sans"/>
              </a:rPr>
              <a:t>online</a:t>
            </a:r>
            <a:r>
              <a:rPr sz="2100" u="none" spc="-5">
                <a:latin typeface="Open Sans"/>
                <a:cs typeface="Open Sans"/>
              </a:rPr>
              <a:t> </a:t>
            </a:r>
            <a:r>
              <a:rPr sz="2100" u="none" spc="-25">
                <a:latin typeface="Open Sans"/>
                <a:cs typeface="Open Sans"/>
              </a:rPr>
              <a:t>at </a:t>
            </a:r>
            <a:r>
              <a:rPr lang="en-US" sz="2100" u="none" spc="-10">
                <a:latin typeface="Open Sans"/>
                <a:cs typeface="Open Sans"/>
                <a:hlinkClick r:id="rId3"/>
              </a:rPr>
              <a:t>https://www.tn.gov/generalservices/procurement/central-procurement-office--cpo-/library-.html</a:t>
            </a:r>
            <a:r>
              <a:rPr lang="en-US" sz="2100" spc="-10">
                <a:latin typeface="Open Sans"/>
                <a:cs typeface="Open Sans"/>
              </a:rPr>
              <a:t>)</a:t>
            </a:r>
          </a:p>
          <a:p>
            <a:pPr marL="234950" indent="-222250">
              <a:lnSpc>
                <a:spcPct val="100000"/>
              </a:lnSpc>
              <a:spcBef>
                <a:spcPts val="405"/>
              </a:spcBef>
              <a:buAutoNum type="arabicPlain"/>
              <a:tabLst>
                <a:tab pos="234950" algn="l"/>
              </a:tabLst>
            </a:pPr>
            <a:r>
              <a:rPr sz="2100">
                <a:latin typeface="Open Sans"/>
                <a:cs typeface="Open Sans"/>
              </a:rPr>
              <a:t>Applicable</a:t>
            </a:r>
            <a:r>
              <a:rPr sz="2100" spc="-20">
                <a:latin typeface="Open Sans"/>
                <a:cs typeface="Open Sans"/>
              </a:rPr>
              <a:t> </a:t>
            </a:r>
            <a:r>
              <a:rPr sz="2100">
                <a:latin typeface="Open Sans"/>
                <a:cs typeface="Open Sans"/>
              </a:rPr>
              <a:t>detail</a:t>
            </a:r>
            <a:r>
              <a:rPr sz="2100" spc="-15">
                <a:latin typeface="Open Sans"/>
                <a:cs typeface="Open Sans"/>
              </a:rPr>
              <a:t> </a:t>
            </a:r>
            <a:r>
              <a:rPr sz="2100">
                <a:latin typeface="Open Sans"/>
                <a:cs typeface="Open Sans"/>
              </a:rPr>
              <a:t>follows</a:t>
            </a:r>
            <a:r>
              <a:rPr sz="2100" spc="-15">
                <a:latin typeface="Open Sans"/>
                <a:cs typeface="Open Sans"/>
              </a:rPr>
              <a:t> </a:t>
            </a:r>
            <a:r>
              <a:rPr sz="2100">
                <a:latin typeface="Open Sans"/>
                <a:cs typeface="Open Sans"/>
              </a:rPr>
              <a:t>this</a:t>
            </a:r>
            <a:r>
              <a:rPr sz="2100" spc="-15">
                <a:latin typeface="Open Sans"/>
                <a:cs typeface="Open Sans"/>
              </a:rPr>
              <a:t> </a:t>
            </a:r>
            <a:r>
              <a:rPr sz="2100">
                <a:latin typeface="Open Sans"/>
                <a:cs typeface="Open Sans"/>
              </a:rPr>
              <a:t>page</a:t>
            </a:r>
            <a:r>
              <a:rPr sz="2100" spc="-20">
                <a:latin typeface="Open Sans"/>
                <a:cs typeface="Open Sans"/>
              </a:rPr>
              <a:t> </a:t>
            </a:r>
            <a:r>
              <a:rPr sz="2100">
                <a:latin typeface="Open Sans"/>
                <a:cs typeface="Open Sans"/>
              </a:rPr>
              <a:t>if</a:t>
            </a:r>
            <a:r>
              <a:rPr sz="2100" spc="-15">
                <a:latin typeface="Open Sans"/>
                <a:cs typeface="Open Sans"/>
              </a:rPr>
              <a:t> </a:t>
            </a:r>
            <a:r>
              <a:rPr sz="2100">
                <a:latin typeface="Open Sans"/>
                <a:cs typeface="Open Sans"/>
              </a:rPr>
              <a:t>line-item</a:t>
            </a:r>
            <a:r>
              <a:rPr sz="2100" spc="-15">
                <a:latin typeface="Open Sans"/>
                <a:cs typeface="Open Sans"/>
              </a:rPr>
              <a:t> </a:t>
            </a:r>
            <a:r>
              <a:rPr sz="2100">
                <a:latin typeface="Open Sans"/>
                <a:cs typeface="Open Sans"/>
              </a:rPr>
              <a:t>is</a:t>
            </a:r>
            <a:r>
              <a:rPr sz="2100" spc="-15">
                <a:latin typeface="Open Sans"/>
                <a:cs typeface="Open Sans"/>
              </a:rPr>
              <a:t> </a:t>
            </a:r>
            <a:r>
              <a:rPr sz="2100" spc="-10">
                <a:latin typeface="Open Sans"/>
                <a:cs typeface="Open Sans"/>
              </a:rPr>
              <a:t>funded.</a:t>
            </a:r>
            <a:endParaRPr sz="2100">
              <a:latin typeface="Open Sans"/>
              <a:cs typeface="Open Sans"/>
            </a:endParaRPr>
          </a:p>
        </p:txBody>
      </p:sp>
      <p:pic>
        <p:nvPicPr>
          <p:cNvPr id="2" name="object 2" descr="This attachment is a snippet of the grant budget that it is outlines int he grant contract. It is Attachment A in the grant contract. "/>
          <p:cNvPicPr/>
          <p:nvPr/>
        </p:nvPicPr>
        <p:blipFill>
          <a:blip r:embed="rId4"/>
          <a:srcRect l="5119"/>
          <a:stretch>
            <a:fillRect/>
          </a:stretch>
        </p:blipFill>
        <p:spPr>
          <a:xfrm>
            <a:off x="11658600" y="2247900"/>
            <a:ext cx="6096000" cy="7449464"/>
          </a:xfrm>
          <a:prstGeom prst="rect">
            <a:avLst/>
          </a:prstGeom>
        </p:spPr>
      </p:pic>
      <p:sp>
        <p:nvSpPr>
          <p:cNvPr id="5" name="object 5">
            <a:extLst>
              <a:ext uri="{C183D7F6-B498-43B3-948B-1728B52AA6E4}">
                <adec:decorative xmlns:adec="http://schemas.microsoft.com/office/drawing/2017/decorative" val="1"/>
              </a:ext>
            </a:extLst>
          </p:cNvPr>
          <p:cNvSpPr/>
          <p:nvPr/>
        </p:nvSpPr>
        <p:spPr>
          <a:xfrm>
            <a:off x="9920125" y="7636952"/>
            <a:ext cx="1417320" cy="508634"/>
          </a:xfrm>
          <a:custGeom>
            <a:avLst/>
            <a:gdLst/>
            <a:ahLst/>
            <a:cxnLst/>
            <a:rect l="l" t="t" r="r" b="b"/>
            <a:pathLst>
              <a:path w="1417320" h="508634">
                <a:moveTo>
                  <a:pt x="348120" y="508007"/>
                </a:moveTo>
                <a:lnTo>
                  <a:pt x="0" y="254003"/>
                </a:lnTo>
                <a:lnTo>
                  <a:pt x="348120" y="0"/>
                </a:lnTo>
                <a:lnTo>
                  <a:pt x="348120" y="174059"/>
                </a:lnTo>
                <a:lnTo>
                  <a:pt x="1416863" y="174059"/>
                </a:lnTo>
                <a:lnTo>
                  <a:pt x="1416863" y="333947"/>
                </a:lnTo>
                <a:lnTo>
                  <a:pt x="348120" y="333947"/>
                </a:lnTo>
                <a:lnTo>
                  <a:pt x="348120" y="508007"/>
                </a:lnTo>
                <a:close/>
              </a:path>
            </a:pathLst>
          </a:custGeom>
          <a:solidFill>
            <a:srgbClr val="ED3424"/>
          </a:solid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xfrm>
            <a:off x="1900006" y="736118"/>
            <a:ext cx="12663169" cy="1613262"/>
          </a:xfrm>
          <a:prstGeom prst="rect">
            <a:avLst/>
          </a:prstGeom>
        </p:spPr>
        <p:txBody>
          <a:bodyPr vert="horz" wrap="square" lIns="0" tIns="12700" rIns="0" bIns="0" rtlCol="0">
            <a:spAutoFit/>
          </a:bodyPr>
          <a:lstStyle/>
          <a:p>
            <a:pPr marL="12700">
              <a:lnSpc>
                <a:spcPct val="100000"/>
              </a:lnSpc>
              <a:spcBef>
                <a:spcPts val="100"/>
              </a:spcBef>
            </a:pPr>
            <a:r>
              <a:t>GRANT</a:t>
            </a:r>
            <a:r>
              <a:rPr spc="-120"/>
              <a:t> </a:t>
            </a:r>
            <a:r>
              <a:rPr spc="-10"/>
              <a:t>EVALUATION</a:t>
            </a:r>
            <a:br>
              <a:rPr lang="en-US" spc="-10"/>
            </a:br>
            <a:br>
              <a:rPr lang="en-US" spc="-10"/>
            </a:br>
            <a:r>
              <a:rPr lang="en-US" sz="2400" spc="-10">
                <a:solidFill>
                  <a:srgbClr val="FF0000"/>
                </a:solidFill>
              </a:rPr>
              <a:t>Considerations</a:t>
            </a:r>
            <a:endParaRPr sz="2400" spc="-10">
              <a:solidFill>
                <a:srgbClr val="FF0000"/>
              </a:solidFill>
            </a:endParaRPr>
          </a:p>
        </p:txBody>
      </p:sp>
      <p:sp>
        <p:nvSpPr>
          <p:cNvPr id="20" name="object 20"/>
          <p:cNvSpPr txBox="1"/>
          <p:nvPr/>
        </p:nvSpPr>
        <p:spPr>
          <a:xfrm>
            <a:off x="1900006" y="2568093"/>
            <a:ext cx="11411584" cy="7065909"/>
          </a:xfrm>
          <a:prstGeom prst="rect">
            <a:avLst/>
          </a:prstGeom>
        </p:spPr>
        <p:txBody>
          <a:bodyPr vert="horz" wrap="square" lIns="0" tIns="60325" rIns="0" bIns="0" rtlCol="0" anchor="t">
            <a:spAutoFit/>
          </a:bodyPr>
          <a:lstStyle/>
          <a:p>
            <a:pPr marL="12700">
              <a:lnSpc>
                <a:spcPct val="100000"/>
              </a:lnSpc>
              <a:spcBef>
                <a:spcPts val="475"/>
              </a:spcBef>
            </a:pPr>
            <a:endParaRPr lang="en-US" sz="2000">
              <a:latin typeface="Open Sans"/>
              <a:cs typeface="Open Sans"/>
            </a:endParaRPr>
          </a:p>
          <a:p>
            <a:pPr marL="443865" marR="5080">
              <a:lnSpc>
                <a:spcPct val="115599"/>
              </a:lnSpc>
            </a:pPr>
            <a:r>
              <a:rPr lang="en-US" sz="2000">
                <a:latin typeface="Open Sans"/>
                <a:cs typeface="Open Sans"/>
              </a:rPr>
              <a:t>Mirror</a:t>
            </a:r>
            <a:r>
              <a:rPr lang="en-US" sz="2000" spc="-55" dirty="0">
                <a:latin typeface="Open Sans"/>
                <a:cs typeface="Open Sans"/>
              </a:rPr>
              <a:t> </a:t>
            </a:r>
            <a:r>
              <a:rPr lang="en-US" sz="2000">
                <a:latin typeface="Open Sans"/>
                <a:cs typeface="Open Sans"/>
              </a:rPr>
              <a:t>the</a:t>
            </a:r>
            <a:r>
              <a:rPr lang="en-US" sz="2000" spc="-50" dirty="0">
                <a:latin typeface="Open Sans"/>
                <a:cs typeface="Open Sans"/>
              </a:rPr>
              <a:t> </a:t>
            </a:r>
            <a:r>
              <a:rPr lang="en-US" sz="2000">
                <a:latin typeface="Open Sans"/>
                <a:cs typeface="Open Sans"/>
              </a:rPr>
              <a:t>structure,</a:t>
            </a:r>
            <a:r>
              <a:rPr lang="en-US" sz="2000" spc="-55" dirty="0">
                <a:latin typeface="Open Sans"/>
                <a:cs typeface="Open Sans"/>
              </a:rPr>
              <a:t> </a:t>
            </a:r>
            <a:r>
              <a:rPr lang="en-US" sz="2000">
                <a:latin typeface="Open Sans"/>
                <a:cs typeface="Open Sans"/>
              </a:rPr>
              <a:t>terminology,</a:t>
            </a:r>
            <a:r>
              <a:rPr lang="en-US" sz="2000" spc="-50" dirty="0">
                <a:latin typeface="Open Sans"/>
                <a:cs typeface="Open Sans"/>
              </a:rPr>
              <a:t> </a:t>
            </a:r>
            <a:r>
              <a:rPr lang="en-US" sz="2000">
                <a:latin typeface="Open Sans"/>
                <a:cs typeface="Open Sans"/>
              </a:rPr>
              <a:t>and</a:t>
            </a:r>
            <a:r>
              <a:rPr lang="en-US" sz="2000" spc="-55" dirty="0">
                <a:latin typeface="Open Sans"/>
                <a:cs typeface="Open Sans"/>
              </a:rPr>
              <a:t> </a:t>
            </a:r>
            <a:r>
              <a:rPr lang="en-US" sz="2000">
                <a:latin typeface="Open Sans"/>
                <a:cs typeface="Open Sans"/>
              </a:rPr>
              <a:t>order</a:t>
            </a:r>
            <a:r>
              <a:rPr lang="en-US" sz="2000" spc="-50" dirty="0">
                <a:latin typeface="Open Sans"/>
                <a:cs typeface="Open Sans"/>
              </a:rPr>
              <a:t> </a:t>
            </a:r>
            <a:r>
              <a:rPr lang="en-US" sz="2000">
                <a:latin typeface="Open Sans"/>
                <a:cs typeface="Open Sans"/>
              </a:rPr>
              <a:t>of</a:t>
            </a:r>
            <a:r>
              <a:rPr lang="en-US" sz="2000" spc="-55" dirty="0">
                <a:latin typeface="Open Sans"/>
                <a:cs typeface="Open Sans"/>
              </a:rPr>
              <a:t> </a:t>
            </a:r>
            <a:r>
              <a:rPr lang="en-US" sz="2000">
                <a:latin typeface="Open Sans"/>
                <a:cs typeface="Open Sans"/>
              </a:rPr>
              <a:t>the</a:t>
            </a:r>
            <a:r>
              <a:rPr lang="en-US" sz="2000" spc="-50" dirty="0">
                <a:latin typeface="Open Sans"/>
                <a:cs typeface="Open Sans"/>
              </a:rPr>
              <a:t> </a:t>
            </a:r>
            <a:r>
              <a:rPr lang="en-US" sz="2000">
                <a:latin typeface="Open Sans"/>
                <a:cs typeface="Open Sans"/>
              </a:rPr>
              <a:t>Request</a:t>
            </a:r>
            <a:r>
              <a:rPr lang="en-US" sz="2000" spc="-50" dirty="0">
                <a:latin typeface="Open Sans"/>
                <a:cs typeface="Open Sans"/>
              </a:rPr>
              <a:t> </a:t>
            </a:r>
            <a:r>
              <a:rPr lang="en-US" sz="2000">
                <a:latin typeface="Open Sans"/>
                <a:cs typeface="Open Sans"/>
              </a:rPr>
              <a:t>for</a:t>
            </a:r>
            <a:r>
              <a:rPr lang="en-US" sz="2000" spc="-55" dirty="0">
                <a:latin typeface="Open Sans"/>
                <a:cs typeface="Open Sans"/>
              </a:rPr>
              <a:t> </a:t>
            </a:r>
            <a:r>
              <a:rPr lang="en-US" sz="2000">
                <a:latin typeface="Open Sans"/>
                <a:cs typeface="Open Sans"/>
              </a:rPr>
              <a:t>Applications</a:t>
            </a:r>
            <a:r>
              <a:rPr lang="en-US" sz="2000" spc="-50" dirty="0">
                <a:latin typeface="Open Sans"/>
                <a:cs typeface="Open Sans"/>
              </a:rPr>
              <a:t> </a:t>
            </a:r>
            <a:r>
              <a:rPr lang="en-US" sz="2000" spc="-10">
                <a:latin typeface="Open Sans"/>
                <a:cs typeface="Open Sans"/>
              </a:rPr>
              <a:t>(RFA). </a:t>
            </a:r>
            <a:br>
              <a:rPr lang="en-US" sz="2000" spc="-10" dirty="0">
                <a:latin typeface="Open Sans"/>
                <a:cs typeface="Open Sans"/>
              </a:rPr>
            </a:br>
            <a:r>
              <a:rPr lang="en-US" sz="2000">
                <a:latin typeface="Open Sans"/>
                <a:cs typeface="Open Sans"/>
              </a:rPr>
              <a:t>Use</a:t>
            </a:r>
            <a:r>
              <a:rPr lang="en-US" sz="2000" spc="-50" dirty="0">
                <a:latin typeface="Open Sans"/>
                <a:cs typeface="Open Sans"/>
              </a:rPr>
              <a:t> </a:t>
            </a:r>
            <a:r>
              <a:rPr lang="en-US" sz="2000">
                <a:latin typeface="Open Sans"/>
                <a:cs typeface="Open Sans"/>
              </a:rPr>
              <a:t>the</a:t>
            </a:r>
            <a:r>
              <a:rPr lang="en-US" sz="2000" spc="-50" dirty="0">
                <a:latin typeface="Open Sans"/>
                <a:cs typeface="Open Sans"/>
              </a:rPr>
              <a:t> </a:t>
            </a:r>
            <a:r>
              <a:rPr lang="en-US" sz="2000">
                <a:latin typeface="Open Sans"/>
                <a:cs typeface="Open Sans"/>
              </a:rPr>
              <a:t>same</a:t>
            </a:r>
            <a:r>
              <a:rPr lang="en-US" sz="2000" spc="-45" dirty="0">
                <a:latin typeface="Open Sans"/>
                <a:cs typeface="Open Sans"/>
              </a:rPr>
              <a:t> </a:t>
            </a:r>
            <a:r>
              <a:rPr lang="en-US" sz="2000">
                <a:latin typeface="Open Sans"/>
                <a:cs typeface="Open Sans"/>
              </a:rPr>
              <a:t>headings</a:t>
            </a:r>
            <a:r>
              <a:rPr lang="en-US" sz="2000" spc="-50" dirty="0">
                <a:latin typeface="Open Sans"/>
                <a:cs typeface="Open Sans"/>
              </a:rPr>
              <a:t> </a:t>
            </a:r>
            <a:r>
              <a:rPr lang="en-US" sz="2000">
                <a:latin typeface="Open Sans"/>
                <a:cs typeface="Open Sans"/>
              </a:rPr>
              <a:t>and</a:t>
            </a:r>
            <a:r>
              <a:rPr lang="en-US" sz="2000" spc="-50" dirty="0">
                <a:latin typeface="Open Sans"/>
                <a:cs typeface="Open Sans"/>
              </a:rPr>
              <a:t> </a:t>
            </a:r>
            <a:r>
              <a:rPr lang="en-US" sz="2000" spc="-10">
                <a:latin typeface="Open Sans"/>
                <a:cs typeface="Open Sans"/>
              </a:rPr>
              <a:t>subheadings.</a:t>
            </a:r>
            <a:endParaRPr lang="en-US" sz="2000">
              <a:latin typeface="Open Sans"/>
              <a:cs typeface="Open Sans"/>
            </a:endParaRPr>
          </a:p>
          <a:p>
            <a:pPr marL="443865">
              <a:lnSpc>
                <a:spcPct val="100000"/>
              </a:lnSpc>
              <a:spcBef>
                <a:spcPts val="375"/>
              </a:spcBef>
            </a:pPr>
            <a:r>
              <a:rPr lang="en-US" sz="2000">
                <a:latin typeface="Open Sans"/>
                <a:cs typeface="Open Sans"/>
              </a:rPr>
              <a:t>Answer</a:t>
            </a:r>
            <a:r>
              <a:rPr lang="en-US" sz="2000" spc="-45" dirty="0">
                <a:latin typeface="Open Sans"/>
                <a:cs typeface="Open Sans"/>
              </a:rPr>
              <a:t> </a:t>
            </a:r>
            <a:r>
              <a:rPr lang="en-US" sz="2000">
                <a:latin typeface="Open Sans"/>
                <a:cs typeface="Open Sans"/>
              </a:rPr>
              <a:t>every</a:t>
            </a:r>
            <a:r>
              <a:rPr lang="en-US" sz="2000" spc="-40" dirty="0">
                <a:latin typeface="Open Sans"/>
                <a:cs typeface="Open Sans"/>
              </a:rPr>
              <a:t> </a:t>
            </a:r>
            <a:r>
              <a:rPr lang="en-US" sz="2000">
                <a:latin typeface="Open Sans"/>
                <a:cs typeface="Open Sans"/>
              </a:rPr>
              <a:t>part</a:t>
            </a:r>
            <a:r>
              <a:rPr lang="en-US" sz="2000" spc="-40" dirty="0">
                <a:latin typeface="Open Sans"/>
                <a:cs typeface="Open Sans"/>
              </a:rPr>
              <a:t> </a:t>
            </a:r>
            <a:r>
              <a:rPr lang="en-US" sz="2000">
                <a:latin typeface="Open Sans"/>
                <a:cs typeface="Open Sans"/>
              </a:rPr>
              <a:t>of</a:t>
            </a:r>
            <a:r>
              <a:rPr lang="en-US" sz="2000" spc="-40" dirty="0">
                <a:latin typeface="Open Sans"/>
                <a:cs typeface="Open Sans"/>
              </a:rPr>
              <a:t> </a:t>
            </a:r>
            <a:r>
              <a:rPr lang="en-US" sz="2000" spc="-10">
                <a:latin typeface="Open Sans"/>
                <a:cs typeface="Open Sans"/>
              </a:rPr>
              <a:t>multi</a:t>
            </a:r>
            <a:r>
              <a:rPr lang="en-US" sz="2000" spc="-10">
                <a:latin typeface="Lucida Sans Unicode"/>
                <a:cs typeface="Lucida Sans Unicode"/>
              </a:rPr>
              <a:t>‑</a:t>
            </a:r>
            <a:r>
              <a:rPr lang="en-US" sz="2000" spc="-10">
                <a:latin typeface="Open Sans"/>
                <a:cs typeface="Open Sans"/>
              </a:rPr>
              <a:t>component</a:t>
            </a:r>
            <a:r>
              <a:rPr lang="en-US" sz="2000" spc="-40" dirty="0">
                <a:latin typeface="Open Sans"/>
                <a:cs typeface="Open Sans"/>
              </a:rPr>
              <a:t> </a:t>
            </a:r>
            <a:r>
              <a:rPr lang="en-US" sz="2000" spc="-10">
                <a:latin typeface="Open Sans"/>
                <a:cs typeface="Open Sans"/>
              </a:rPr>
              <a:t>questions.</a:t>
            </a:r>
            <a:endParaRPr lang="en-US" sz="2000">
              <a:latin typeface="Open Sans"/>
              <a:cs typeface="Open Sans"/>
            </a:endParaRPr>
          </a:p>
          <a:p>
            <a:pPr marL="443865" marR="546735">
              <a:lnSpc>
                <a:spcPct val="115599"/>
              </a:lnSpc>
            </a:pPr>
            <a:r>
              <a:rPr lang="en-US" sz="2000">
                <a:latin typeface="Open Sans"/>
                <a:cs typeface="Open Sans"/>
              </a:rPr>
              <a:t>Provide</a:t>
            </a:r>
            <a:r>
              <a:rPr lang="en-US" sz="2000" spc="-65" dirty="0">
                <a:latin typeface="Open Sans"/>
                <a:cs typeface="Open Sans"/>
              </a:rPr>
              <a:t> </a:t>
            </a:r>
            <a:r>
              <a:rPr lang="en-US" sz="2000">
                <a:latin typeface="Open Sans"/>
                <a:cs typeface="Open Sans"/>
              </a:rPr>
              <a:t>responses</a:t>
            </a:r>
            <a:r>
              <a:rPr lang="en-US" sz="2000" spc="-60" dirty="0">
                <a:latin typeface="Open Sans"/>
                <a:cs typeface="Open Sans"/>
              </a:rPr>
              <a:t> </a:t>
            </a:r>
            <a:r>
              <a:rPr lang="en-US" sz="2000">
                <a:latin typeface="Open Sans"/>
                <a:cs typeface="Open Sans"/>
              </a:rPr>
              <a:t>that</a:t>
            </a:r>
            <a:r>
              <a:rPr lang="en-US" sz="2000" spc="-60" dirty="0">
                <a:latin typeface="Open Sans"/>
                <a:cs typeface="Open Sans"/>
              </a:rPr>
              <a:t> </a:t>
            </a:r>
            <a:r>
              <a:rPr lang="en-US" sz="2000">
                <a:latin typeface="Open Sans"/>
                <a:cs typeface="Open Sans"/>
              </a:rPr>
              <a:t>address</a:t>
            </a:r>
            <a:r>
              <a:rPr lang="en-US" sz="2000" spc="-60" dirty="0">
                <a:latin typeface="Open Sans"/>
                <a:cs typeface="Open Sans"/>
              </a:rPr>
              <a:t> </a:t>
            </a:r>
            <a:r>
              <a:rPr lang="en-US" sz="2000">
                <a:latin typeface="Open Sans"/>
                <a:cs typeface="Open Sans"/>
              </a:rPr>
              <a:t>each</a:t>
            </a:r>
            <a:r>
              <a:rPr lang="en-US" sz="2000" spc="-60" dirty="0">
                <a:latin typeface="Open Sans"/>
                <a:cs typeface="Open Sans"/>
              </a:rPr>
              <a:t> </a:t>
            </a:r>
            <a:r>
              <a:rPr lang="en-US" sz="2000">
                <a:latin typeface="Open Sans"/>
                <a:cs typeface="Open Sans"/>
              </a:rPr>
              <a:t>category</a:t>
            </a:r>
            <a:r>
              <a:rPr lang="en-US" sz="2000" spc="-60" dirty="0">
                <a:latin typeface="Open Sans"/>
                <a:cs typeface="Open Sans"/>
              </a:rPr>
              <a:t> </a:t>
            </a:r>
            <a:r>
              <a:rPr lang="en-US" sz="2000" spc="-10">
                <a:latin typeface="Open Sans"/>
                <a:cs typeface="Open Sans"/>
              </a:rPr>
              <a:t>independently</a:t>
            </a:r>
            <a:r>
              <a:rPr lang="en-US" sz="2000" spc="-60" dirty="0">
                <a:latin typeface="Open Sans"/>
                <a:cs typeface="Open Sans"/>
              </a:rPr>
              <a:t> </a:t>
            </a:r>
            <a:r>
              <a:rPr lang="en-US" sz="2000">
                <a:latin typeface="Open Sans"/>
                <a:cs typeface="Open Sans"/>
              </a:rPr>
              <a:t>and</a:t>
            </a:r>
            <a:r>
              <a:rPr lang="en-US" sz="2000" spc="-60" dirty="0">
                <a:latin typeface="Open Sans"/>
                <a:cs typeface="Open Sans"/>
              </a:rPr>
              <a:t> </a:t>
            </a:r>
            <a:r>
              <a:rPr lang="en-US" sz="2000" spc="-10">
                <a:latin typeface="Open Sans"/>
                <a:cs typeface="Open Sans"/>
              </a:rPr>
              <a:t>exclusively. </a:t>
            </a:r>
            <a:br>
              <a:rPr lang="en-US" sz="2000" spc="-10" dirty="0">
                <a:latin typeface="Open Sans"/>
                <a:cs typeface="Open Sans"/>
              </a:rPr>
            </a:br>
            <a:r>
              <a:rPr lang="en-US" sz="2000">
                <a:latin typeface="Open Sans"/>
                <a:cs typeface="Open Sans"/>
              </a:rPr>
              <a:t>Avoid</a:t>
            </a:r>
            <a:r>
              <a:rPr lang="en-US" sz="2000" spc="-70" dirty="0">
                <a:latin typeface="Open Sans"/>
                <a:cs typeface="Open Sans"/>
              </a:rPr>
              <a:t> </a:t>
            </a:r>
            <a:r>
              <a:rPr lang="en-US" sz="2000">
                <a:latin typeface="Open Sans"/>
                <a:cs typeface="Open Sans"/>
              </a:rPr>
              <a:t>vague</a:t>
            </a:r>
            <a:r>
              <a:rPr lang="en-US" sz="2000" spc="-70" dirty="0">
                <a:latin typeface="Open Sans"/>
                <a:cs typeface="Open Sans"/>
              </a:rPr>
              <a:t> </a:t>
            </a:r>
            <a:r>
              <a:rPr lang="en-US" sz="2000" spc="-10">
                <a:latin typeface="Open Sans"/>
                <a:cs typeface="Open Sans"/>
              </a:rPr>
              <a:t>language.</a:t>
            </a:r>
            <a:br>
              <a:rPr lang="en-US" sz="2000" spc="-10" dirty="0">
                <a:solidFill>
                  <a:srgbClr val="000000"/>
                </a:solidFill>
                <a:latin typeface="Open Sans"/>
                <a:ea typeface="Open Sans"/>
                <a:cs typeface="Open Sans"/>
              </a:rPr>
            </a:br>
            <a:r>
              <a:rPr lang="en-US" sz="2000" spc="-10">
                <a:latin typeface="Open Sans"/>
                <a:cs typeface="Open Sans"/>
              </a:rPr>
              <a:t>Avoid jargon or internal acronyms.</a:t>
            </a:r>
            <a:endParaRPr lang="en-US" sz="2000" spc="-10" dirty="0">
              <a:latin typeface="Open Sans"/>
              <a:cs typeface="Open Sans"/>
            </a:endParaRPr>
          </a:p>
          <a:p>
            <a:pPr marL="443865">
              <a:lnSpc>
                <a:spcPct val="100000"/>
              </a:lnSpc>
              <a:spcBef>
                <a:spcPts val="375"/>
              </a:spcBef>
            </a:pPr>
            <a:r>
              <a:rPr lang="en-US" sz="2000">
                <a:latin typeface="Open Sans"/>
                <a:cs typeface="Open Sans"/>
              </a:rPr>
              <a:t>Use</a:t>
            </a:r>
            <a:r>
              <a:rPr lang="en-US" sz="2000" spc="-80" dirty="0">
                <a:latin typeface="Open Sans"/>
                <a:cs typeface="Open Sans"/>
              </a:rPr>
              <a:t> </a:t>
            </a:r>
            <a:r>
              <a:rPr lang="en-US" sz="2000">
                <a:latin typeface="Open Sans"/>
                <a:cs typeface="Open Sans"/>
              </a:rPr>
              <a:t>quantifiable</a:t>
            </a:r>
            <a:r>
              <a:rPr lang="en-US" sz="2000" spc="-75" dirty="0">
                <a:latin typeface="Open Sans"/>
                <a:cs typeface="Open Sans"/>
              </a:rPr>
              <a:t> </a:t>
            </a:r>
            <a:r>
              <a:rPr lang="en-US" sz="2000">
                <a:latin typeface="Open Sans"/>
                <a:cs typeface="Open Sans"/>
              </a:rPr>
              <a:t>details</a:t>
            </a:r>
            <a:r>
              <a:rPr lang="en-US" sz="2000" spc="-75" dirty="0">
                <a:latin typeface="Open Sans"/>
                <a:cs typeface="Open Sans"/>
              </a:rPr>
              <a:t> </a:t>
            </a:r>
            <a:r>
              <a:rPr lang="en-US" sz="2000">
                <a:latin typeface="Open Sans"/>
                <a:cs typeface="Open Sans"/>
              </a:rPr>
              <a:t>whenever</a:t>
            </a:r>
            <a:r>
              <a:rPr lang="en-US" sz="2000" spc="-80" dirty="0">
                <a:latin typeface="Open Sans"/>
                <a:cs typeface="Open Sans"/>
              </a:rPr>
              <a:t> </a:t>
            </a:r>
            <a:r>
              <a:rPr lang="en-US" sz="2000" spc="-10">
                <a:latin typeface="Open Sans"/>
                <a:cs typeface="Open Sans"/>
              </a:rPr>
              <a:t>possible.</a:t>
            </a:r>
            <a:endParaRPr lang="en-US" sz="2000">
              <a:latin typeface="Open Sans"/>
              <a:cs typeface="Open Sans"/>
            </a:endParaRPr>
          </a:p>
          <a:p>
            <a:pPr marL="443865" marR="3798570">
              <a:lnSpc>
                <a:spcPct val="115599"/>
              </a:lnSpc>
            </a:pPr>
            <a:r>
              <a:rPr lang="en-US" sz="2000">
                <a:latin typeface="Open Sans"/>
                <a:cs typeface="Open Sans"/>
              </a:rPr>
              <a:t>Use</a:t>
            </a:r>
            <a:r>
              <a:rPr lang="en-US" sz="2000" spc="-55" dirty="0">
                <a:latin typeface="Open Sans"/>
                <a:cs typeface="Open Sans"/>
              </a:rPr>
              <a:t> </a:t>
            </a:r>
            <a:r>
              <a:rPr lang="en-US" sz="2000">
                <a:latin typeface="Open Sans"/>
                <a:cs typeface="Open Sans"/>
              </a:rPr>
              <a:t>data</a:t>
            </a:r>
            <a:r>
              <a:rPr lang="en-US" sz="2000" spc="-50" dirty="0">
                <a:latin typeface="Open Sans"/>
                <a:cs typeface="Open Sans"/>
              </a:rPr>
              <a:t> </a:t>
            </a:r>
            <a:r>
              <a:rPr lang="en-US" sz="2000">
                <a:latin typeface="Open Sans"/>
                <a:cs typeface="Open Sans"/>
              </a:rPr>
              <a:t>from</a:t>
            </a:r>
            <a:r>
              <a:rPr lang="en-US" sz="2000" spc="-50" dirty="0">
                <a:latin typeface="Open Sans"/>
                <a:cs typeface="Open Sans"/>
              </a:rPr>
              <a:t> </a:t>
            </a:r>
            <a:r>
              <a:rPr lang="en-US" sz="2000">
                <a:latin typeface="Open Sans"/>
                <a:cs typeface="Open Sans"/>
              </a:rPr>
              <a:t>credible</a:t>
            </a:r>
            <a:r>
              <a:rPr lang="en-US" sz="2000" spc="-50" dirty="0">
                <a:latin typeface="Open Sans"/>
                <a:cs typeface="Open Sans"/>
              </a:rPr>
              <a:t> </a:t>
            </a:r>
            <a:r>
              <a:rPr lang="en-US" sz="2000">
                <a:latin typeface="Open Sans"/>
                <a:cs typeface="Open Sans"/>
              </a:rPr>
              <a:t>sources</a:t>
            </a:r>
            <a:r>
              <a:rPr lang="en-US" sz="2000" spc="-50" dirty="0">
                <a:latin typeface="Open Sans"/>
                <a:cs typeface="Open Sans"/>
              </a:rPr>
              <a:t> </a:t>
            </a:r>
            <a:r>
              <a:rPr lang="en-US" sz="2000">
                <a:latin typeface="Open Sans"/>
                <a:cs typeface="Open Sans"/>
              </a:rPr>
              <a:t>to</a:t>
            </a:r>
            <a:r>
              <a:rPr lang="en-US" sz="2000" spc="-55" dirty="0">
                <a:latin typeface="Open Sans"/>
                <a:cs typeface="Open Sans"/>
              </a:rPr>
              <a:t> </a:t>
            </a:r>
            <a:r>
              <a:rPr lang="en-US" sz="2000">
                <a:latin typeface="Open Sans"/>
                <a:cs typeface="Open Sans"/>
              </a:rPr>
              <a:t>support</a:t>
            </a:r>
            <a:r>
              <a:rPr lang="en-US" sz="2000" spc="-50" dirty="0">
                <a:latin typeface="Open Sans"/>
                <a:cs typeface="Open Sans"/>
              </a:rPr>
              <a:t> </a:t>
            </a:r>
            <a:r>
              <a:rPr lang="en-US" sz="2000" spc="-10">
                <a:latin typeface="Open Sans"/>
                <a:cs typeface="Open Sans"/>
              </a:rPr>
              <a:t>claims. </a:t>
            </a:r>
            <a:endParaRPr lang="en-US" sz="2000">
              <a:latin typeface="Open Sans"/>
              <a:cs typeface="Open Sans"/>
            </a:endParaRPr>
          </a:p>
          <a:p>
            <a:pPr marL="443865" marR="3798570">
              <a:lnSpc>
                <a:spcPct val="115599"/>
              </a:lnSpc>
            </a:pPr>
            <a:r>
              <a:rPr lang="en-US" sz="2000">
                <a:latin typeface="Open Sans"/>
                <a:cs typeface="Open Sans"/>
              </a:rPr>
              <a:t>Identify</a:t>
            </a:r>
            <a:r>
              <a:rPr lang="en-US" sz="2000" spc="-55" dirty="0">
                <a:latin typeface="Open Sans"/>
                <a:cs typeface="Open Sans"/>
              </a:rPr>
              <a:t> </a:t>
            </a:r>
            <a:r>
              <a:rPr lang="en-US" sz="2000">
                <a:latin typeface="Open Sans"/>
                <a:cs typeface="Open Sans"/>
              </a:rPr>
              <a:t>the</a:t>
            </a:r>
            <a:r>
              <a:rPr lang="en-US" sz="2000" spc="-55" dirty="0">
                <a:latin typeface="Open Sans"/>
                <a:cs typeface="Open Sans"/>
              </a:rPr>
              <a:t> </a:t>
            </a:r>
            <a:r>
              <a:rPr lang="en-US" sz="2000">
                <a:latin typeface="Open Sans"/>
                <a:cs typeface="Open Sans"/>
              </a:rPr>
              <a:t>mission</a:t>
            </a:r>
            <a:r>
              <a:rPr lang="en-US" sz="2000" spc="-50" dirty="0">
                <a:latin typeface="Open Sans"/>
                <a:cs typeface="Open Sans"/>
              </a:rPr>
              <a:t> </a:t>
            </a:r>
            <a:r>
              <a:rPr lang="en-US" sz="2000">
                <a:latin typeface="Open Sans"/>
                <a:cs typeface="Open Sans"/>
              </a:rPr>
              <a:t>and</a:t>
            </a:r>
            <a:r>
              <a:rPr lang="en-US" sz="2000" spc="-55" dirty="0">
                <a:latin typeface="Open Sans"/>
                <a:cs typeface="Open Sans"/>
              </a:rPr>
              <a:t> </a:t>
            </a:r>
            <a:r>
              <a:rPr lang="en-US" sz="2000" spc="-10">
                <a:latin typeface="Open Sans"/>
                <a:cs typeface="Open Sans"/>
              </a:rPr>
              <a:t>objectives.</a:t>
            </a:r>
            <a:endParaRPr lang="en-US" sz="2000">
              <a:latin typeface="Open Sans"/>
              <a:cs typeface="Open Sans"/>
            </a:endParaRPr>
          </a:p>
          <a:p>
            <a:pPr marL="443865">
              <a:lnSpc>
                <a:spcPct val="100000"/>
              </a:lnSpc>
              <a:spcBef>
                <a:spcPts val="375"/>
              </a:spcBef>
            </a:pPr>
            <a:r>
              <a:rPr lang="en-US" sz="2000">
                <a:latin typeface="Open Sans"/>
                <a:cs typeface="Open Sans"/>
              </a:rPr>
              <a:t>Show</a:t>
            </a:r>
            <a:r>
              <a:rPr lang="en-US" sz="2000" spc="-65" dirty="0">
                <a:latin typeface="Open Sans"/>
                <a:cs typeface="Open Sans"/>
              </a:rPr>
              <a:t> </a:t>
            </a:r>
            <a:r>
              <a:rPr lang="en-US" sz="2000">
                <a:latin typeface="Open Sans"/>
                <a:cs typeface="Open Sans"/>
              </a:rPr>
              <a:t>how</a:t>
            </a:r>
            <a:r>
              <a:rPr lang="en-US" sz="2000" spc="-65" dirty="0">
                <a:latin typeface="Open Sans"/>
                <a:cs typeface="Open Sans"/>
              </a:rPr>
              <a:t> </a:t>
            </a:r>
            <a:r>
              <a:rPr lang="en-US" sz="2000">
                <a:latin typeface="Open Sans"/>
                <a:cs typeface="Open Sans"/>
              </a:rPr>
              <a:t>your</a:t>
            </a:r>
            <a:r>
              <a:rPr lang="en-US" sz="2000" spc="-65" dirty="0">
                <a:latin typeface="Open Sans"/>
                <a:cs typeface="Open Sans"/>
              </a:rPr>
              <a:t> </a:t>
            </a:r>
            <a:r>
              <a:rPr lang="en-US" sz="2000">
                <a:latin typeface="Open Sans"/>
                <a:cs typeface="Open Sans"/>
              </a:rPr>
              <a:t>project</a:t>
            </a:r>
            <a:r>
              <a:rPr lang="en-US" sz="2000" spc="-65" dirty="0">
                <a:latin typeface="Open Sans"/>
                <a:cs typeface="Open Sans"/>
              </a:rPr>
              <a:t> </a:t>
            </a:r>
            <a:r>
              <a:rPr lang="en-US" sz="2000">
                <a:latin typeface="Open Sans"/>
                <a:cs typeface="Open Sans"/>
              </a:rPr>
              <a:t>advances</a:t>
            </a:r>
            <a:r>
              <a:rPr lang="en-US" sz="2000" spc="-65" dirty="0">
                <a:latin typeface="Open Sans"/>
                <a:cs typeface="Open Sans"/>
              </a:rPr>
              <a:t> </a:t>
            </a:r>
            <a:r>
              <a:rPr lang="en-US" sz="2000">
                <a:latin typeface="Open Sans"/>
                <a:cs typeface="Open Sans"/>
              </a:rPr>
              <a:t>the</a:t>
            </a:r>
            <a:r>
              <a:rPr lang="en-US" sz="2000" spc="-60" dirty="0">
                <a:latin typeface="Open Sans"/>
                <a:cs typeface="Open Sans"/>
              </a:rPr>
              <a:t> </a:t>
            </a:r>
            <a:r>
              <a:rPr lang="en-US" sz="2000">
                <a:latin typeface="Open Sans"/>
                <a:cs typeface="Open Sans"/>
              </a:rPr>
              <a:t>program’s</a:t>
            </a:r>
            <a:r>
              <a:rPr lang="en-US" sz="2000" spc="-65" dirty="0">
                <a:latin typeface="Open Sans"/>
                <a:cs typeface="Open Sans"/>
              </a:rPr>
              <a:t> </a:t>
            </a:r>
            <a:r>
              <a:rPr lang="en-US" sz="2000" spc="-10">
                <a:latin typeface="Open Sans"/>
                <a:cs typeface="Open Sans"/>
              </a:rPr>
              <a:t>goals.</a:t>
            </a:r>
            <a:endParaRPr lang="en-US" sz="2000">
              <a:latin typeface="Open Sans"/>
              <a:cs typeface="Open Sans"/>
            </a:endParaRPr>
          </a:p>
          <a:p>
            <a:pPr marL="443865" marR="1763395">
              <a:lnSpc>
                <a:spcPct val="115599"/>
              </a:lnSpc>
            </a:pPr>
            <a:r>
              <a:rPr lang="en-US" sz="2000">
                <a:latin typeface="Open Sans"/>
                <a:cs typeface="Open Sans"/>
              </a:rPr>
              <a:t>Describe</a:t>
            </a:r>
            <a:r>
              <a:rPr lang="en-US" sz="2000" spc="-75" dirty="0">
                <a:latin typeface="Open Sans"/>
                <a:cs typeface="Open Sans"/>
              </a:rPr>
              <a:t> </a:t>
            </a:r>
            <a:r>
              <a:rPr lang="en-US" sz="2000">
                <a:latin typeface="Open Sans"/>
                <a:cs typeface="Open Sans"/>
              </a:rPr>
              <a:t>relevant</a:t>
            </a:r>
            <a:r>
              <a:rPr lang="en-US" sz="2000" spc="-75" dirty="0">
                <a:latin typeface="Open Sans"/>
                <a:cs typeface="Open Sans"/>
              </a:rPr>
              <a:t> </a:t>
            </a:r>
            <a:r>
              <a:rPr lang="en-US" sz="2000">
                <a:latin typeface="Open Sans"/>
                <a:cs typeface="Open Sans"/>
              </a:rPr>
              <a:t>experience,</a:t>
            </a:r>
            <a:r>
              <a:rPr lang="en-US" sz="2000" spc="-75" dirty="0">
                <a:latin typeface="Open Sans"/>
                <a:cs typeface="Open Sans"/>
              </a:rPr>
              <a:t> </a:t>
            </a:r>
            <a:r>
              <a:rPr lang="en-US" sz="2000">
                <a:latin typeface="Open Sans"/>
                <a:cs typeface="Open Sans"/>
              </a:rPr>
              <a:t>past</a:t>
            </a:r>
            <a:r>
              <a:rPr lang="en-US" sz="2000" spc="-75" dirty="0">
                <a:latin typeface="Open Sans"/>
                <a:cs typeface="Open Sans"/>
              </a:rPr>
              <a:t> </a:t>
            </a:r>
            <a:r>
              <a:rPr lang="en-US" sz="2000">
                <a:latin typeface="Open Sans"/>
                <a:cs typeface="Open Sans"/>
              </a:rPr>
              <a:t>performance,</a:t>
            </a:r>
            <a:r>
              <a:rPr lang="en-US" sz="2000" spc="-75" dirty="0">
                <a:latin typeface="Open Sans"/>
                <a:cs typeface="Open Sans"/>
              </a:rPr>
              <a:t> </a:t>
            </a:r>
            <a:r>
              <a:rPr lang="en-US" sz="2000">
                <a:latin typeface="Open Sans"/>
                <a:cs typeface="Open Sans"/>
              </a:rPr>
              <a:t>and</a:t>
            </a:r>
            <a:r>
              <a:rPr lang="en-US" sz="2000" spc="-75" dirty="0">
                <a:latin typeface="Open Sans"/>
                <a:cs typeface="Open Sans"/>
              </a:rPr>
              <a:t> </a:t>
            </a:r>
            <a:r>
              <a:rPr lang="en-US" sz="2000" spc="-10">
                <a:latin typeface="Open Sans"/>
                <a:cs typeface="Open Sans"/>
              </a:rPr>
              <a:t>partnerships. </a:t>
            </a:r>
            <a:endParaRPr lang="en-US" sz="2000">
              <a:latin typeface="Open Sans"/>
              <a:cs typeface="Open Sans"/>
            </a:endParaRPr>
          </a:p>
          <a:p>
            <a:pPr marL="443865" marR="1763395">
              <a:lnSpc>
                <a:spcPct val="115599"/>
              </a:lnSpc>
            </a:pPr>
            <a:r>
              <a:rPr lang="en-US" sz="2000">
                <a:latin typeface="Open Sans"/>
                <a:cs typeface="Open Sans"/>
              </a:rPr>
              <a:t>Showcase</a:t>
            </a:r>
            <a:r>
              <a:rPr lang="en-US" sz="2000" spc="-70" dirty="0">
                <a:latin typeface="Open Sans"/>
                <a:cs typeface="Open Sans"/>
              </a:rPr>
              <a:t> </a:t>
            </a:r>
            <a:r>
              <a:rPr lang="en-US" sz="2000">
                <a:latin typeface="Open Sans"/>
                <a:cs typeface="Open Sans"/>
              </a:rPr>
              <a:t>staff</a:t>
            </a:r>
            <a:r>
              <a:rPr lang="en-US" sz="2000" spc="-70" dirty="0">
                <a:latin typeface="Open Sans"/>
                <a:cs typeface="Open Sans"/>
              </a:rPr>
              <a:t> </a:t>
            </a:r>
            <a:r>
              <a:rPr lang="en-US" sz="2000">
                <a:latin typeface="Open Sans"/>
                <a:cs typeface="Open Sans"/>
              </a:rPr>
              <a:t>expertise</a:t>
            </a:r>
            <a:r>
              <a:rPr lang="en-US" sz="2000" spc="-70" dirty="0">
                <a:latin typeface="Open Sans"/>
                <a:cs typeface="Open Sans"/>
              </a:rPr>
              <a:t> </a:t>
            </a:r>
            <a:r>
              <a:rPr lang="en-US" sz="2000">
                <a:latin typeface="Open Sans"/>
                <a:cs typeface="Open Sans"/>
              </a:rPr>
              <a:t>and</a:t>
            </a:r>
            <a:r>
              <a:rPr lang="en-US" sz="2000" spc="-70" dirty="0">
                <a:latin typeface="Open Sans"/>
                <a:cs typeface="Open Sans"/>
              </a:rPr>
              <a:t> </a:t>
            </a:r>
            <a:r>
              <a:rPr lang="en-US" sz="2000" spc="-10">
                <a:latin typeface="Open Sans"/>
                <a:cs typeface="Open Sans"/>
              </a:rPr>
              <a:t>infrastructure.</a:t>
            </a:r>
            <a:endParaRPr lang="en-US" sz="2000">
              <a:latin typeface="Open Sans"/>
              <a:cs typeface="Open Sans"/>
            </a:endParaRPr>
          </a:p>
          <a:p>
            <a:pPr marL="443865" marR="2191385">
              <a:lnSpc>
                <a:spcPct val="115599"/>
              </a:lnSpc>
            </a:pPr>
            <a:r>
              <a:rPr lang="en-US" sz="2000">
                <a:latin typeface="Open Sans"/>
                <a:cs typeface="Open Sans"/>
              </a:rPr>
              <a:t>Distinguish</a:t>
            </a:r>
            <a:r>
              <a:rPr lang="en-US" sz="2000" spc="-75" dirty="0">
                <a:latin typeface="Open Sans"/>
                <a:cs typeface="Open Sans"/>
              </a:rPr>
              <a:t> </a:t>
            </a:r>
            <a:r>
              <a:rPr lang="en-US" sz="2000">
                <a:latin typeface="Open Sans"/>
                <a:cs typeface="Open Sans"/>
              </a:rPr>
              <a:t>between</a:t>
            </a:r>
            <a:r>
              <a:rPr lang="en-US" sz="2000" spc="-70" dirty="0">
                <a:latin typeface="Open Sans"/>
                <a:cs typeface="Open Sans"/>
              </a:rPr>
              <a:t> </a:t>
            </a:r>
            <a:r>
              <a:rPr lang="en-US" sz="2000">
                <a:latin typeface="Open Sans"/>
                <a:cs typeface="Open Sans"/>
              </a:rPr>
              <a:t>outputs</a:t>
            </a:r>
            <a:r>
              <a:rPr lang="en-US" sz="2000" spc="-70" dirty="0">
                <a:latin typeface="Open Sans"/>
                <a:cs typeface="Open Sans"/>
              </a:rPr>
              <a:t> </a:t>
            </a:r>
            <a:r>
              <a:rPr lang="en-US" sz="2000">
                <a:latin typeface="Open Sans"/>
                <a:cs typeface="Open Sans"/>
              </a:rPr>
              <a:t>(activities)</a:t>
            </a:r>
            <a:r>
              <a:rPr lang="en-US" sz="2000" spc="-70" dirty="0">
                <a:latin typeface="Open Sans"/>
                <a:cs typeface="Open Sans"/>
              </a:rPr>
              <a:t> </a:t>
            </a:r>
            <a:r>
              <a:rPr lang="en-US" sz="2000">
                <a:latin typeface="Open Sans"/>
                <a:cs typeface="Open Sans"/>
              </a:rPr>
              <a:t>and</a:t>
            </a:r>
            <a:r>
              <a:rPr lang="en-US" sz="2000" spc="-70" dirty="0">
                <a:latin typeface="Open Sans"/>
                <a:cs typeface="Open Sans"/>
              </a:rPr>
              <a:t> </a:t>
            </a:r>
            <a:r>
              <a:rPr lang="en-US" sz="2000">
                <a:latin typeface="Open Sans"/>
                <a:cs typeface="Open Sans"/>
              </a:rPr>
              <a:t>outcomes</a:t>
            </a:r>
            <a:r>
              <a:rPr lang="en-US" sz="2000" spc="-70" dirty="0">
                <a:latin typeface="Open Sans"/>
                <a:cs typeface="Open Sans"/>
              </a:rPr>
              <a:t> </a:t>
            </a:r>
            <a:r>
              <a:rPr lang="en-US" sz="2000" spc="-10">
                <a:latin typeface="Open Sans"/>
                <a:cs typeface="Open Sans"/>
              </a:rPr>
              <a:t>(impact). </a:t>
            </a:r>
            <a:endParaRPr lang="en-US" sz="2000">
              <a:latin typeface="Open Sans"/>
              <a:cs typeface="Open Sans"/>
            </a:endParaRPr>
          </a:p>
          <a:p>
            <a:pPr marL="443865" marR="2191385">
              <a:lnSpc>
                <a:spcPct val="115599"/>
              </a:lnSpc>
            </a:pPr>
            <a:r>
              <a:rPr lang="en-US" sz="2000">
                <a:latin typeface="Open Sans"/>
                <a:cs typeface="Open Sans"/>
              </a:rPr>
              <a:t>Show</a:t>
            </a:r>
            <a:r>
              <a:rPr lang="en-US" sz="2000" spc="-50" dirty="0">
                <a:latin typeface="Open Sans"/>
                <a:cs typeface="Open Sans"/>
              </a:rPr>
              <a:t> </a:t>
            </a:r>
            <a:r>
              <a:rPr lang="en-US" sz="2000" spc="-10">
                <a:latin typeface="Open Sans"/>
                <a:cs typeface="Open Sans"/>
              </a:rPr>
              <a:t>cost</a:t>
            </a:r>
            <a:r>
              <a:rPr lang="en-US" sz="2000" spc="-10">
                <a:latin typeface="Lucida Sans Unicode"/>
                <a:cs typeface="Lucida Sans Unicode"/>
              </a:rPr>
              <a:t>‑</a:t>
            </a:r>
            <a:r>
              <a:rPr lang="en-US" sz="2000" spc="-10">
                <a:latin typeface="Open Sans"/>
                <a:cs typeface="Open Sans"/>
              </a:rPr>
              <a:t>effectiveness</a:t>
            </a:r>
            <a:r>
              <a:rPr lang="en-US" sz="2000" spc="-45" dirty="0">
                <a:latin typeface="Open Sans"/>
                <a:cs typeface="Open Sans"/>
              </a:rPr>
              <a:t> </a:t>
            </a:r>
            <a:r>
              <a:rPr lang="en-US" sz="2000">
                <a:latin typeface="Open Sans"/>
                <a:cs typeface="Open Sans"/>
              </a:rPr>
              <a:t>and</a:t>
            </a:r>
            <a:r>
              <a:rPr lang="en-US" sz="2000" spc="-45" dirty="0">
                <a:latin typeface="Open Sans"/>
                <a:cs typeface="Open Sans"/>
              </a:rPr>
              <a:t> </a:t>
            </a:r>
            <a:r>
              <a:rPr lang="en-US" sz="2000">
                <a:latin typeface="Open Sans"/>
                <a:cs typeface="Open Sans"/>
              </a:rPr>
              <a:t>stewardship</a:t>
            </a:r>
            <a:r>
              <a:rPr lang="en-US" sz="2000" spc="-45" dirty="0">
                <a:latin typeface="Open Sans"/>
                <a:cs typeface="Open Sans"/>
              </a:rPr>
              <a:t> </a:t>
            </a:r>
            <a:r>
              <a:rPr lang="en-US" sz="2000">
                <a:latin typeface="Open Sans"/>
                <a:cs typeface="Open Sans"/>
              </a:rPr>
              <a:t>of</a:t>
            </a:r>
            <a:r>
              <a:rPr lang="en-US" sz="2000" spc="-45" dirty="0">
                <a:latin typeface="Open Sans"/>
                <a:cs typeface="Open Sans"/>
              </a:rPr>
              <a:t> </a:t>
            </a:r>
            <a:r>
              <a:rPr lang="en-US" sz="2000">
                <a:latin typeface="Open Sans"/>
                <a:cs typeface="Open Sans"/>
              </a:rPr>
              <a:t>public</a:t>
            </a:r>
            <a:r>
              <a:rPr lang="en-US" sz="2000" spc="-45" dirty="0">
                <a:latin typeface="Open Sans"/>
                <a:cs typeface="Open Sans"/>
              </a:rPr>
              <a:t> </a:t>
            </a:r>
            <a:r>
              <a:rPr lang="en-US" sz="2000" spc="-10">
                <a:latin typeface="Open Sans"/>
                <a:cs typeface="Open Sans"/>
              </a:rPr>
              <a:t>funds.</a:t>
            </a:r>
            <a:endParaRPr lang="en-US" sz="2000">
              <a:latin typeface="Open Sans"/>
              <a:cs typeface="Open Sans"/>
            </a:endParaRPr>
          </a:p>
          <a:p>
            <a:pPr marL="443865">
              <a:spcBef>
                <a:spcPts val="375"/>
              </a:spcBef>
            </a:pPr>
            <a:r>
              <a:rPr lang="en-US" sz="2000">
                <a:latin typeface="Open Sans"/>
                <a:cs typeface="Open Sans"/>
              </a:rPr>
              <a:t>Reference</a:t>
            </a:r>
            <a:r>
              <a:rPr lang="en-US" sz="2000" spc="-80" dirty="0">
                <a:latin typeface="Open Sans"/>
                <a:cs typeface="Open Sans"/>
              </a:rPr>
              <a:t> </a:t>
            </a:r>
            <a:r>
              <a:rPr lang="en-US" sz="2000">
                <a:latin typeface="Open Sans"/>
                <a:cs typeface="Open Sans"/>
              </a:rPr>
              <a:t>proven</a:t>
            </a:r>
            <a:r>
              <a:rPr lang="en-US" sz="2000" spc="-75" dirty="0">
                <a:latin typeface="Open Sans"/>
                <a:cs typeface="Open Sans"/>
              </a:rPr>
              <a:t> </a:t>
            </a:r>
            <a:r>
              <a:rPr lang="en-US" sz="2000">
                <a:latin typeface="Open Sans"/>
                <a:cs typeface="Open Sans"/>
              </a:rPr>
              <a:t>models</a:t>
            </a:r>
            <a:r>
              <a:rPr lang="en-US" sz="2000" spc="-80" dirty="0">
                <a:latin typeface="Open Sans"/>
                <a:cs typeface="Open Sans"/>
              </a:rPr>
              <a:t> </a:t>
            </a:r>
            <a:r>
              <a:rPr lang="en-US" sz="2000">
                <a:latin typeface="Open Sans"/>
                <a:cs typeface="Open Sans"/>
              </a:rPr>
              <a:t>or</a:t>
            </a:r>
            <a:r>
              <a:rPr lang="en-US" sz="2000" spc="-75" dirty="0">
                <a:latin typeface="Open Sans"/>
                <a:cs typeface="Open Sans"/>
              </a:rPr>
              <a:t> </a:t>
            </a:r>
            <a:r>
              <a:rPr lang="en-US" sz="2000">
                <a:latin typeface="Open Sans"/>
                <a:cs typeface="Open Sans"/>
              </a:rPr>
              <a:t>frameworks</a:t>
            </a:r>
            <a:r>
              <a:rPr lang="en-US" sz="2000" spc="-80" dirty="0">
                <a:latin typeface="Open Sans"/>
                <a:cs typeface="Open Sans"/>
              </a:rPr>
              <a:t> </a:t>
            </a:r>
            <a:r>
              <a:rPr lang="en-US" sz="2000">
                <a:latin typeface="Open Sans"/>
                <a:cs typeface="Open Sans"/>
              </a:rPr>
              <a:t>when</a:t>
            </a:r>
            <a:r>
              <a:rPr lang="en-US" sz="2000" spc="-75" dirty="0">
                <a:latin typeface="Open Sans"/>
                <a:cs typeface="Open Sans"/>
              </a:rPr>
              <a:t> </a:t>
            </a:r>
            <a:r>
              <a:rPr lang="en-US" sz="2000" spc="-10">
                <a:latin typeface="Open Sans"/>
                <a:cs typeface="Open Sans"/>
              </a:rPr>
              <a:t>applicable. </a:t>
            </a:r>
            <a:br>
              <a:rPr lang="en-US" sz="2000" spc="-10" dirty="0">
                <a:latin typeface="Open Sans"/>
                <a:cs typeface="Open Sans"/>
              </a:rPr>
            </a:br>
            <a:r>
              <a:rPr lang="en-US" sz="2000">
                <a:latin typeface="Open Sans"/>
                <a:cs typeface="Open Sans"/>
              </a:rPr>
              <a:t>Explain</a:t>
            </a:r>
            <a:r>
              <a:rPr lang="en-US" sz="2000" spc="-50" dirty="0">
                <a:latin typeface="Open Sans"/>
                <a:cs typeface="Open Sans"/>
              </a:rPr>
              <a:t> </a:t>
            </a:r>
            <a:r>
              <a:rPr lang="en-US" sz="2000">
                <a:latin typeface="Open Sans"/>
                <a:cs typeface="Open Sans"/>
              </a:rPr>
              <a:t>how</a:t>
            </a:r>
            <a:r>
              <a:rPr lang="en-US" sz="2000" spc="-45" dirty="0">
                <a:latin typeface="Open Sans"/>
                <a:cs typeface="Open Sans"/>
              </a:rPr>
              <a:t> </a:t>
            </a:r>
            <a:r>
              <a:rPr lang="en-US" sz="2000">
                <a:latin typeface="Open Sans"/>
                <a:cs typeface="Open Sans"/>
              </a:rPr>
              <a:t>the</a:t>
            </a:r>
            <a:r>
              <a:rPr lang="en-US" sz="2000" spc="-45" dirty="0">
                <a:latin typeface="Open Sans"/>
                <a:cs typeface="Open Sans"/>
              </a:rPr>
              <a:t> </a:t>
            </a:r>
            <a:r>
              <a:rPr lang="en-US" sz="2000">
                <a:latin typeface="Open Sans"/>
                <a:cs typeface="Open Sans"/>
              </a:rPr>
              <a:t>project</a:t>
            </a:r>
            <a:r>
              <a:rPr lang="en-US" sz="2000" spc="-45" dirty="0">
                <a:latin typeface="Open Sans"/>
                <a:cs typeface="Open Sans"/>
              </a:rPr>
              <a:t> </a:t>
            </a:r>
            <a:r>
              <a:rPr lang="en-US" sz="2000">
                <a:latin typeface="Open Sans"/>
                <a:cs typeface="Open Sans"/>
              </a:rPr>
              <a:t>will</a:t>
            </a:r>
            <a:r>
              <a:rPr lang="en-US" sz="2000" spc="-50" dirty="0">
                <a:latin typeface="Open Sans"/>
                <a:cs typeface="Open Sans"/>
              </a:rPr>
              <a:t> </a:t>
            </a:r>
            <a:r>
              <a:rPr lang="en-US" sz="2000">
                <a:latin typeface="Open Sans"/>
                <a:cs typeface="Open Sans"/>
              </a:rPr>
              <a:t>continue</a:t>
            </a:r>
            <a:r>
              <a:rPr lang="en-US" sz="2000" spc="-45" dirty="0">
                <a:latin typeface="Open Sans"/>
                <a:cs typeface="Open Sans"/>
              </a:rPr>
              <a:t> </a:t>
            </a:r>
            <a:r>
              <a:rPr lang="en-US" sz="2000">
                <a:latin typeface="Open Sans"/>
                <a:cs typeface="Open Sans"/>
              </a:rPr>
              <a:t>after</a:t>
            </a:r>
            <a:r>
              <a:rPr lang="en-US" sz="2000" spc="-45" dirty="0">
                <a:latin typeface="Open Sans"/>
                <a:cs typeface="Open Sans"/>
              </a:rPr>
              <a:t> </a:t>
            </a:r>
            <a:r>
              <a:rPr lang="en-US" sz="2000">
                <a:latin typeface="Open Sans"/>
                <a:cs typeface="Open Sans"/>
              </a:rPr>
              <a:t>the</a:t>
            </a:r>
            <a:r>
              <a:rPr lang="en-US" sz="2000" spc="-45" dirty="0">
                <a:latin typeface="Open Sans"/>
                <a:cs typeface="Open Sans"/>
              </a:rPr>
              <a:t> </a:t>
            </a:r>
            <a:r>
              <a:rPr lang="en-US" sz="2000">
                <a:latin typeface="Open Sans"/>
                <a:cs typeface="Open Sans"/>
              </a:rPr>
              <a:t>grant</a:t>
            </a:r>
            <a:r>
              <a:rPr lang="en-US" sz="2000" spc="-45" dirty="0">
                <a:latin typeface="Open Sans"/>
                <a:cs typeface="Open Sans"/>
              </a:rPr>
              <a:t> </a:t>
            </a:r>
            <a:r>
              <a:rPr lang="en-US" sz="2000" spc="-10">
                <a:latin typeface="Open Sans"/>
                <a:cs typeface="Open Sans"/>
              </a:rPr>
              <a:t>period.</a:t>
            </a:r>
            <a:endParaRPr lang="en-US" sz="2000">
              <a:latin typeface="Open Sans"/>
              <a:cs typeface="Open Sans"/>
            </a:endParaRPr>
          </a:p>
          <a:p>
            <a:pPr marL="443865">
              <a:spcBef>
                <a:spcPts val="375"/>
              </a:spcBef>
            </a:pPr>
            <a:r>
              <a:rPr lang="en-US" sz="2000" dirty="0">
                <a:latin typeface="Open Sans"/>
                <a:cs typeface="Open Sans"/>
              </a:rPr>
              <a:t>Identify</a:t>
            </a:r>
            <a:r>
              <a:rPr lang="en-US" sz="2000" spc="-60" dirty="0">
                <a:latin typeface="Open Sans"/>
                <a:cs typeface="Open Sans"/>
              </a:rPr>
              <a:t> </a:t>
            </a:r>
            <a:r>
              <a:rPr lang="en-US" sz="2000" dirty="0">
                <a:latin typeface="Open Sans"/>
                <a:cs typeface="Open Sans"/>
              </a:rPr>
              <a:t>future</a:t>
            </a:r>
            <a:r>
              <a:rPr lang="en-US" sz="2000" spc="-60" dirty="0">
                <a:latin typeface="Open Sans"/>
                <a:cs typeface="Open Sans"/>
              </a:rPr>
              <a:t> </a:t>
            </a:r>
            <a:r>
              <a:rPr lang="en-US" sz="2000" dirty="0">
                <a:latin typeface="Open Sans"/>
                <a:cs typeface="Open Sans"/>
              </a:rPr>
              <a:t>funding</a:t>
            </a:r>
            <a:r>
              <a:rPr lang="en-US" sz="2000" spc="-55" dirty="0">
                <a:latin typeface="Open Sans"/>
                <a:cs typeface="Open Sans"/>
              </a:rPr>
              <a:t> </a:t>
            </a:r>
            <a:r>
              <a:rPr lang="en-US" sz="2000" dirty="0">
                <a:latin typeface="Open Sans"/>
                <a:cs typeface="Open Sans"/>
              </a:rPr>
              <a:t>sources,</a:t>
            </a:r>
            <a:r>
              <a:rPr lang="en-US" sz="2000" spc="-60" dirty="0">
                <a:latin typeface="Open Sans"/>
                <a:cs typeface="Open Sans"/>
              </a:rPr>
              <a:t> </a:t>
            </a:r>
            <a:r>
              <a:rPr lang="en-US" sz="2000" dirty="0">
                <a:latin typeface="Open Sans"/>
                <a:cs typeface="Open Sans"/>
              </a:rPr>
              <a:t>partnerships,</a:t>
            </a:r>
            <a:r>
              <a:rPr lang="en-US" sz="2000" spc="-55" dirty="0">
                <a:latin typeface="Open Sans"/>
                <a:cs typeface="Open Sans"/>
              </a:rPr>
              <a:t> </a:t>
            </a:r>
            <a:r>
              <a:rPr lang="en-US" sz="2000" dirty="0">
                <a:latin typeface="Open Sans"/>
                <a:cs typeface="Open Sans"/>
              </a:rPr>
              <a:t>or</a:t>
            </a:r>
            <a:r>
              <a:rPr lang="en-US" sz="2000" spc="-60" dirty="0">
                <a:latin typeface="Open Sans"/>
                <a:cs typeface="Open Sans"/>
              </a:rPr>
              <a:t> </a:t>
            </a:r>
            <a:r>
              <a:rPr lang="en-US" sz="2000" dirty="0">
                <a:latin typeface="Open Sans"/>
                <a:cs typeface="Open Sans"/>
              </a:rPr>
              <a:t>institutional</a:t>
            </a:r>
            <a:r>
              <a:rPr lang="en-US" sz="2000" spc="-60" dirty="0">
                <a:latin typeface="Open Sans"/>
                <a:cs typeface="Open Sans"/>
              </a:rPr>
              <a:t> </a:t>
            </a:r>
            <a:r>
              <a:rPr lang="en-US" sz="2000" spc="-10" dirty="0">
                <a:latin typeface="Open Sans"/>
                <a:cs typeface="Open Sans"/>
              </a:rPr>
              <a:t>commitments.</a:t>
            </a:r>
            <a:br>
              <a:rPr lang="en-US" sz="2000" spc="-10" dirty="0">
                <a:latin typeface="Open Sans"/>
                <a:cs typeface="Open Sans"/>
              </a:rPr>
            </a:br>
            <a:r>
              <a:rPr lang="en-US" sz="2000" spc="-10">
                <a:latin typeface="Open Sans"/>
                <a:cs typeface="Open Sans"/>
              </a:rPr>
              <a:t>Describe your experience or strategies for engaging children in custody or at-risk.</a:t>
            </a:r>
          </a:p>
          <a:p>
            <a:pPr marL="443865">
              <a:spcBef>
                <a:spcPts val="375"/>
              </a:spcBef>
            </a:pPr>
            <a:r>
              <a:rPr lang="en-US" sz="2000" spc="-10">
                <a:latin typeface="Open Sans"/>
                <a:cs typeface="Open Sans"/>
              </a:rPr>
              <a:t>Be sure to submit all required documents including the W9 and IRS Determination Letter.</a:t>
            </a:r>
            <a:endParaRPr lang="en-US" sz="2000" spc="-10" dirty="0">
              <a:latin typeface="Open Sans"/>
              <a:cs typeface="Open Sans"/>
            </a:endParaRPr>
          </a:p>
        </p:txBody>
      </p:sp>
      <p:pic>
        <p:nvPicPr>
          <p:cNvPr id="22" name="object 22" descr="Checklist outline"/>
          <p:cNvPicPr/>
          <p:nvPr/>
        </p:nvPicPr>
        <p:blipFill>
          <a:blip r:embed="rId2">
            <a:extLst>
              <a:ext uri="{96DAC541-7B7A-43D3-8B79-37D633B846F1}">
                <asvg:svgBlip xmlns:asvg="http://schemas.microsoft.com/office/drawing/2016/SVG/main" r:embed="rId3"/>
              </a:ext>
            </a:extLst>
          </a:blip>
          <a:srcRect/>
          <a:stretch/>
        </p:blipFill>
        <p:spPr>
          <a:xfrm>
            <a:off x="12585746" y="2964111"/>
            <a:ext cx="5181599" cy="518159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descr="$PPTXTitle"/>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t>GRANT</a:t>
            </a:r>
            <a:r>
              <a:rPr spc="-120"/>
              <a:t> </a:t>
            </a:r>
            <a:r>
              <a:rPr spc="-10"/>
              <a:t>EVALUATION</a:t>
            </a:r>
          </a:p>
        </p:txBody>
      </p:sp>
      <p:pic>
        <p:nvPicPr>
          <p:cNvPr id="3" name="object 3" descr="The image is the rubric for the grant. It includes the rubric items, maximum score for each item, and the score the  applicant recieves is blank. The rubric items are as follows: overview of program, identification of need, program description, health and safety protocols, and budget/financial resources"/>
          <p:cNvPicPr/>
          <p:nvPr/>
        </p:nvPicPr>
        <p:blipFill>
          <a:blip r:embed="rId2"/>
          <a:srcRect l="2883" t="4564" r="3338"/>
          <a:stretch>
            <a:fillRect/>
          </a:stretch>
        </p:blipFill>
        <p:spPr>
          <a:xfrm>
            <a:off x="3474421" y="6150183"/>
            <a:ext cx="10290472" cy="3661236"/>
          </a:xfrm>
          <a:prstGeom prst="rect">
            <a:avLst/>
          </a:prstGeom>
        </p:spPr>
      </p:pic>
      <p:sp>
        <p:nvSpPr>
          <p:cNvPr id="8" name="object 8"/>
          <p:cNvSpPr txBox="1"/>
          <p:nvPr/>
        </p:nvSpPr>
        <p:spPr>
          <a:xfrm>
            <a:off x="1861906" y="1884529"/>
            <a:ext cx="15095855" cy="3902075"/>
          </a:xfrm>
          <a:prstGeom prst="rect">
            <a:avLst/>
          </a:prstGeom>
        </p:spPr>
        <p:txBody>
          <a:bodyPr vert="horz" wrap="square" lIns="0" tIns="12700" rIns="0" bIns="0" rtlCol="0" anchor="t">
            <a:spAutoFit/>
          </a:bodyPr>
          <a:lstStyle/>
          <a:p>
            <a:pPr marL="12700" marR="69215">
              <a:lnSpc>
                <a:spcPct val="115599"/>
              </a:lnSpc>
              <a:spcBef>
                <a:spcPts val="100"/>
              </a:spcBef>
            </a:pPr>
            <a:r>
              <a:rPr lang="en-US" sz="2000">
                <a:solidFill>
                  <a:schemeClr val="tx1"/>
                </a:solidFill>
                <a:latin typeface="Open Sans"/>
                <a:cs typeface="Open Sans"/>
              </a:rPr>
              <a:t>Grant</a:t>
            </a:r>
            <a:r>
              <a:rPr lang="en-US" sz="2000" spc="-55">
                <a:solidFill>
                  <a:schemeClr val="tx1"/>
                </a:solidFill>
                <a:latin typeface="Open Sans"/>
                <a:cs typeface="Open Sans"/>
              </a:rPr>
              <a:t> </a:t>
            </a:r>
            <a:r>
              <a:rPr lang="en-US" sz="2000">
                <a:solidFill>
                  <a:schemeClr val="tx1"/>
                </a:solidFill>
                <a:latin typeface="Open Sans"/>
                <a:cs typeface="Open Sans"/>
              </a:rPr>
              <a:t>awards</a:t>
            </a:r>
            <a:r>
              <a:rPr lang="en-US" sz="2000" spc="-50">
                <a:solidFill>
                  <a:schemeClr val="tx1"/>
                </a:solidFill>
                <a:latin typeface="Open Sans"/>
                <a:cs typeface="Open Sans"/>
              </a:rPr>
              <a:t> </a:t>
            </a:r>
            <a:r>
              <a:rPr lang="en-US" sz="2000">
                <a:solidFill>
                  <a:schemeClr val="tx1"/>
                </a:solidFill>
                <a:latin typeface="Open Sans"/>
                <a:cs typeface="Open Sans"/>
              </a:rPr>
              <a:t>shall</a:t>
            </a:r>
            <a:r>
              <a:rPr lang="en-US" sz="2000" spc="-55">
                <a:solidFill>
                  <a:schemeClr val="tx1"/>
                </a:solidFill>
                <a:latin typeface="Open Sans"/>
                <a:cs typeface="Open Sans"/>
              </a:rPr>
              <a:t> </a:t>
            </a:r>
            <a:r>
              <a:rPr lang="en-US" sz="2000">
                <a:solidFill>
                  <a:schemeClr val="tx1"/>
                </a:solidFill>
                <a:latin typeface="Open Sans"/>
                <a:cs typeface="Open Sans"/>
              </a:rPr>
              <a:t>be</a:t>
            </a:r>
            <a:r>
              <a:rPr lang="en-US" sz="2000" spc="-50">
                <a:solidFill>
                  <a:schemeClr val="tx1"/>
                </a:solidFill>
                <a:latin typeface="Open Sans"/>
                <a:cs typeface="Open Sans"/>
              </a:rPr>
              <a:t> </a:t>
            </a:r>
            <a:r>
              <a:rPr lang="en-US" sz="2000">
                <a:solidFill>
                  <a:schemeClr val="tx1"/>
                </a:solidFill>
                <a:latin typeface="Open Sans"/>
                <a:cs typeface="Open Sans"/>
              </a:rPr>
              <a:t>made</a:t>
            </a:r>
            <a:r>
              <a:rPr lang="en-US" sz="2000" spc="-55">
                <a:solidFill>
                  <a:schemeClr val="tx1"/>
                </a:solidFill>
                <a:latin typeface="Open Sans"/>
                <a:cs typeface="Open Sans"/>
              </a:rPr>
              <a:t> </a:t>
            </a:r>
            <a:r>
              <a:rPr lang="en-US" sz="2000">
                <a:solidFill>
                  <a:schemeClr val="tx1"/>
                </a:solidFill>
                <a:latin typeface="Open Sans"/>
                <a:cs typeface="Open Sans"/>
              </a:rPr>
              <a:t>beginning</a:t>
            </a:r>
            <a:r>
              <a:rPr lang="en-US" sz="2000" spc="-50">
                <a:solidFill>
                  <a:schemeClr val="tx1"/>
                </a:solidFill>
                <a:latin typeface="Open Sans"/>
                <a:cs typeface="Open Sans"/>
              </a:rPr>
              <a:t> </a:t>
            </a:r>
            <a:r>
              <a:rPr lang="en-US" sz="2000">
                <a:solidFill>
                  <a:schemeClr val="tx1"/>
                </a:solidFill>
                <a:latin typeface="Open Sans"/>
                <a:cs typeface="Open Sans"/>
              </a:rPr>
              <a:t>with</a:t>
            </a:r>
            <a:r>
              <a:rPr lang="en-US" sz="2000" spc="-55">
                <a:solidFill>
                  <a:schemeClr val="tx1"/>
                </a:solidFill>
                <a:latin typeface="Open Sans"/>
                <a:cs typeface="Open Sans"/>
              </a:rPr>
              <a:t> </a:t>
            </a:r>
            <a:r>
              <a:rPr lang="en-US" sz="2000">
                <a:solidFill>
                  <a:schemeClr val="tx1"/>
                </a:solidFill>
                <a:latin typeface="Open Sans"/>
                <a:cs typeface="Open Sans"/>
              </a:rPr>
              <a:t>the</a:t>
            </a:r>
            <a:r>
              <a:rPr lang="en-US" sz="2000" spc="-50">
                <a:solidFill>
                  <a:schemeClr val="tx1"/>
                </a:solidFill>
                <a:latin typeface="Open Sans"/>
                <a:cs typeface="Open Sans"/>
              </a:rPr>
              <a:t> </a:t>
            </a:r>
            <a:r>
              <a:rPr lang="en-US" sz="2000" spc="-10">
                <a:solidFill>
                  <a:schemeClr val="tx1"/>
                </a:solidFill>
                <a:latin typeface="Open Sans"/>
                <a:cs typeface="Open Sans"/>
              </a:rPr>
              <a:t>highest-</a:t>
            </a:r>
            <a:r>
              <a:rPr lang="en-US" sz="2000">
                <a:solidFill>
                  <a:schemeClr val="tx1"/>
                </a:solidFill>
                <a:latin typeface="Open Sans"/>
                <a:cs typeface="Open Sans"/>
              </a:rPr>
              <a:t>scoring</a:t>
            </a:r>
            <a:r>
              <a:rPr lang="en-US" sz="2000" spc="-55">
                <a:solidFill>
                  <a:schemeClr val="tx1"/>
                </a:solidFill>
                <a:latin typeface="Open Sans"/>
                <a:cs typeface="Open Sans"/>
              </a:rPr>
              <a:t> </a:t>
            </a:r>
            <a:r>
              <a:rPr lang="en-US" sz="2000">
                <a:solidFill>
                  <a:schemeClr val="tx1"/>
                </a:solidFill>
                <a:latin typeface="Open Sans"/>
                <a:cs typeface="Open Sans"/>
              </a:rPr>
              <a:t>applicants</a:t>
            </a:r>
            <a:r>
              <a:rPr lang="en-US" sz="2000" spc="-50">
                <a:solidFill>
                  <a:schemeClr val="tx1"/>
                </a:solidFill>
                <a:latin typeface="Open Sans"/>
                <a:cs typeface="Open Sans"/>
              </a:rPr>
              <a:t> </a:t>
            </a:r>
            <a:r>
              <a:rPr lang="en-US" sz="2000">
                <a:solidFill>
                  <a:schemeClr val="tx1"/>
                </a:solidFill>
                <a:latin typeface="Open Sans"/>
                <a:cs typeface="Open Sans"/>
              </a:rPr>
              <a:t>and</a:t>
            </a:r>
            <a:r>
              <a:rPr lang="en-US" sz="2000" spc="-55">
                <a:solidFill>
                  <a:schemeClr val="tx1"/>
                </a:solidFill>
                <a:latin typeface="Open Sans"/>
                <a:cs typeface="Open Sans"/>
              </a:rPr>
              <a:t> </a:t>
            </a:r>
            <a:r>
              <a:rPr lang="en-US" sz="2000">
                <a:solidFill>
                  <a:schemeClr val="tx1"/>
                </a:solidFill>
                <a:latin typeface="Open Sans"/>
                <a:cs typeface="Open Sans"/>
              </a:rPr>
              <a:t>shall</a:t>
            </a:r>
            <a:r>
              <a:rPr lang="en-US" sz="2000" spc="-50">
                <a:solidFill>
                  <a:schemeClr val="tx1"/>
                </a:solidFill>
                <a:latin typeface="Open Sans"/>
                <a:cs typeface="Open Sans"/>
              </a:rPr>
              <a:t> </a:t>
            </a:r>
            <a:r>
              <a:rPr lang="en-US" sz="2000">
                <a:solidFill>
                  <a:schemeClr val="tx1"/>
                </a:solidFill>
                <a:latin typeface="Open Sans"/>
                <a:cs typeface="Open Sans"/>
              </a:rPr>
              <a:t>continue</a:t>
            </a:r>
            <a:r>
              <a:rPr lang="en-US" sz="2000" spc="-50">
                <a:solidFill>
                  <a:schemeClr val="tx1"/>
                </a:solidFill>
                <a:latin typeface="Open Sans"/>
                <a:cs typeface="Open Sans"/>
              </a:rPr>
              <a:t> </a:t>
            </a:r>
            <a:r>
              <a:rPr lang="en-US" sz="2000">
                <a:solidFill>
                  <a:schemeClr val="tx1"/>
                </a:solidFill>
                <a:latin typeface="Open Sans"/>
                <a:cs typeface="Open Sans"/>
              </a:rPr>
              <a:t>in</a:t>
            </a:r>
            <a:r>
              <a:rPr lang="en-US" sz="2000" spc="-55">
                <a:solidFill>
                  <a:schemeClr val="tx1"/>
                </a:solidFill>
                <a:latin typeface="Open Sans"/>
                <a:cs typeface="Open Sans"/>
              </a:rPr>
              <a:t> </a:t>
            </a:r>
            <a:r>
              <a:rPr lang="en-US" sz="2000">
                <a:solidFill>
                  <a:schemeClr val="tx1"/>
                </a:solidFill>
                <a:latin typeface="Open Sans"/>
                <a:cs typeface="Open Sans"/>
              </a:rPr>
              <a:t>descending</a:t>
            </a:r>
            <a:r>
              <a:rPr lang="en-US" sz="2000" spc="-50">
                <a:solidFill>
                  <a:schemeClr val="tx1"/>
                </a:solidFill>
                <a:latin typeface="Open Sans"/>
                <a:cs typeface="Open Sans"/>
              </a:rPr>
              <a:t> </a:t>
            </a:r>
            <a:r>
              <a:rPr lang="en-US" sz="2000">
                <a:solidFill>
                  <a:schemeClr val="tx1"/>
                </a:solidFill>
                <a:latin typeface="Open Sans"/>
                <a:cs typeface="Open Sans"/>
              </a:rPr>
              <a:t>order</a:t>
            </a:r>
            <a:r>
              <a:rPr lang="en-US" sz="2000" spc="-55">
                <a:solidFill>
                  <a:schemeClr val="tx1"/>
                </a:solidFill>
                <a:latin typeface="Open Sans"/>
                <a:cs typeface="Open Sans"/>
              </a:rPr>
              <a:t> </a:t>
            </a:r>
            <a:r>
              <a:rPr lang="en-US" sz="2000">
                <a:solidFill>
                  <a:schemeClr val="tx1"/>
                </a:solidFill>
                <a:latin typeface="Open Sans"/>
                <a:cs typeface="Open Sans"/>
              </a:rPr>
              <a:t>of</a:t>
            </a:r>
            <a:r>
              <a:rPr lang="en-US" sz="2000" spc="-50">
                <a:solidFill>
                  <a:schemeClr val="tx1"/>
                </a:solidFill>
                <a:latin typeface="Open Sans"/>
                <a:cs typeface="Open Sans"/>
              </a:rPr>
              <a:t> </a:t>
            </a:r>
            <a:r>
              <a:rPr lang="en-US" sz="2000">
                <a:solidFill>
                  <a:schemeClr val="tx1"/>
                </a:solidFill>
                <a:latin typeface="Open Sans"/>
                <a:cs typeface="Open Sans"/>
              </a:rPr>
              <a:t>total</a:t>
            </a:r>
            <a:r>
              <a:rPr lang="en-US" sz="2000" spc="-55">
                <a:solidFill>
                  <a:schemeClr val="tx1"/>
                </a:solidFill>
                <a:latin typeface="Open Sans"/>
                <a:cs typeface="Open Sans"/>
              </a:rPr>
              <a:t> </a:t>
            </a:r>
            <a:r>
              <a:rPr lang="en-US" sz="2000" spc="-20">
                <a:solidFill>
                  <a:schemeClr val="tx1"/>
                </a:solidFill>
                <a:latin typeface="Open Sans"/>
                <a:cs typeface="Open Sans"/>
              </a:rPr>
              <a:t>score </a:t>
            </a:r>
            <a:r>
              <a:rPr lang="en-US" sz="2000">
                <a:solidFill>
                  <a:schemeClr val="tx1"/>
                </a:solidFill>
                <a:latin typeface="Open Sans"/>
                <a:cs typeface="Open Sans"/>
              </a:rPr>
              <a:t>until</a:t>
            </a:r>
            <a:r>
              <a:rPr lang="en-US" sz="2000" spc="-70">
                <a:solidFill>
                  <a:schemeClr val="tx1"/>
                </a:solidFill>
                <a:latin typeface="Open Sans"/>
                <a:cs typeface="Open Sans"/>
              </a:rPr>
              <a:t> </a:t>
            </a:r>
            <a:r>
              <a:rPr lang="en-US" sz="2000">
                <a:solidFill>
                  <a:schemeClr val="tx1"/>
                </a:solidFill>
                <a:latin typeface="Open Sans"/>
                <a:cs typeface="Open Sans"/>
              </a:rPr>
              <a:t>all</a:t>
            </a:r>
            <a:r>
              <a:rPr lang="en-US" sz="2000" spc="-60">
                <a:solidFill>
                  <a:schemeClr val="tx1"/>
                </a:solidFill>
                <a:latin typeface="Open Sans"/>
                <a:cs typeface="Open Sans"/>
              </a:rPr>
              <a:t> </a:t>
            </a:r>
            <a:r>
              <a:rPr lang="en-US" sz="2000">
                <a:solidFill>
                  <a:schemeClr val="tx1"/>
                </a:solidFill>
                <a:latin typeface="Open Sans"/>
                <a:cs typeface="Open Sans"/>
              </a:rPr>
              <a:t>available</a:t>
            </a:r>
            <a:r>
              <a:rPr lang="en-US" sz="2000" spc="-65">
                <a:solidFill>
                  <a:schemeClr val="tx1"/>
                </a:solidFill>
                <a:latin typeface="Open Sans"/>
                <a:cs typeface="Open Sans"/>
              </a:rPr>
              <a:t> </a:t>
            </a:r>
            <a:r>
              <a:rPr lang="en-US" sz="2000">
                <a:solidFill>
                  <a:schemeClr val="tx1"/>
                </a:solidFill>
                <a:latin typeface="Open Sans"/>
                <a:cs typeface="Open Sans"/>
              </a:rPr>
              <a:t>program</a:t>
            </a:r>
            <a:r>
              <a:rPr lang="en-US" sz="2000" spc="-65">
                <a:solidFill>
                  <a:schemeClr val="tx1"/>
                </a:solidFill>
                <a:latin typeface="Open Sans"/>
                <a:cs typeface="Open Sans"/>
              </a:rPr>
              <a:t> </a:t>
            </a:r>
            <a:r>
              <a:rPr lang="en-US" sz="2000">
                <a:solidFill>
                  <a:schemeClr val="tx1"/>
                </a:solidFill>
                <a:latin typeface="Open Sans"/>
                <a:cs typeface="Open Sans"/>
              </a:rPr>
              <a:t>funds</a:t>
            </a:r>
            <a:r>
              <a:rPr lang="en-US" sz="2000" spc="-65">
                <a:solidFill>
                  <a:schemeClr val="tx1"/>
                </a:solidFill>
                <a:latin typeface="Open Sans"/>
                <a:cs typeface="Open Sans"/>
              </a:rPr>
              <a:t> </a:t>
            </a:r>
            <a:r>
              <a:rPr lang="en-US" sz="2000">
                <a:solidFill>
                  <a:schemeClr val="tx1"/>
                </a:solidFill>
                <a:latin typeface="Open Sans"/>
                <a:cs typeface="Open Sans"/>
              </a:rPr>
              <a:t>have</a:t>
            </a:r>
            <a:r>
              <a:rPr lang="en-US" sz="2000" spc="-70">
                <a:solidFill>
                  <a:schemeClr val="tx1"/>
                </a:solidFill>
                <a:latin typeface="Open Sans"/>
                <a:cs typeface="Open Sans"/>
              </a:rPr>
              <a:t> </a:t>
            </a:r>
            <a:r>
              <a:rPr lang="en-US" sz="2000">
                <a:solidFill>
                  <a:schemeClr val="tx1"/>
                </a:solidFill>
                <a:latin typeface="Open Sans"/>
                <a:cs typeface="Open Sans"/>
              </a:rPr>
              <a:t>been</a:t>
            </a:r>
            <a:r>
              <a:rPr lang="en-US" sz="2000" spc="-65">
                <a:solidFill>
                  <a:schemeClr val="tx1"/>
                </a:solidFill>
                <a:latin typeface="Open Sans"/>
                <a:cs typeface="Open Sans"/>
              </a:rPr>
              <a:t> </a:t>
            </a:r>
            <a:r>
              <a:rPr lang="en-US" sz="2000">
                <a:solidFill>
                  <a:schemeClr val="tx1"/>
                </a:solidFill>
                <a:latin typeface="Open Sans"/>
                <a:cs typeface="Open Sans"/>
              </a:rPr>
              <a:t>exhausted.</a:t>
            </a:r>
            <a:r>
              <a:rPr lang="en-US" sz="2000" spc="-65">
                <a:solidFill>
                  <a:schemeClr val="tx1"/>
                </a:solidFill>
                <a:latin typeface="Open Sans"/>
                <a:cs typeface="Open Sans"/>
              </a:rPr>
              <a:t> </a:t>
            </a:r>
            <a:r>
              <a:rPr lang="en-US" sz="2000">
                <a:solidFill>
                  <a:schemeClr val="tx1"/>
                </a:solidFill>
                <a:latin typeface="Open Sans"/>
                <a:cs typeface="Open Sans"/>
              </a:rPr>
              <a:t>The</a:t>
            </a:r>
            <a:r>
              <a:rPr lang="en-US" sz="2000" spc="-65">
                <a:solidFill>
                  <a:schemeClr val="tx1"/>
                </a:solidFill>
                <a:latin typeface="Open Sans"/>
                <a:cs typeface="Open Sans"/>
              </a:rPr>
              <a:t> </a:t>
            </a:r>
            <a:r>
              <a:rPr lang="en-US" sz="2000">
                <a:solidFill>
                  <a:schemeClr val="tx1"/>
                </a:solidFill>
                <a:latin typeface="Open Sans"/>
                <a:cs typeface="Open Sans"/>
              </a:rPr>
              <a:t>applicant’s</a:t>
            </a:r>
            <a:r>
              <a:rPr lang="en-US" sz="2000" spc="-65">
                <a:solidFill>
                  <a:schemeClr val="tx1"/>
                </a:solidFill>
                <a:latin typeface="Open Sans"/>
                <a:cs typeface="Open Sans"/>
              </a:rPr>
              <a:t> </a:t>
            </a:r>
            <a:r>
              <a:rPr lang="en-US" sz="2000">
                <a:solidFill>
                  <a:schemeClr val="tx1"/>
                </a:solidFill>
                <a:latin typeface="Open Sans"/>
                <a:cs typeface="Open Sans"/>
              </a:rPr>
              <a:t>proposed</a:t>
            </a:r>
            <a:r>
              <a:rPr lang="en-US" sz="2000" spc="-65">
                <a:solidFill>
                  <a:schemeClr val="tx1"/>
                </a:solidFill>
                <a:latin typeface="Open Sans"/>
                <a:cs typeface="Open Sans"/>
              </a:rPr>
              <a:t> </a:t>
            </a:r>
            <a:r>
              <a:rPr lang="en-US" sz="2000">
                <a:solidFill>
                  <a:schemeClr val="tx1"/>
                </a:solidFill>
                <a:latin typeface="Open Sans"/>
                <a:cs typeface="Open Sans"/>
              </a:rPr>
              <a:t>budget</a:t>
            </a:r>
            <a:r>
              <a:rPr lang="en-US" sz="2000" spc="-65">
                <a:solidFill>
                  <a:schemeClr val="tx1"/>
                </a:solidFill>
                <a:latin typeface="Open Sans"/>
                <a:cs typeface="Open Sans"/>
              </a:rPr>
              <a:t> </a:t>
            </a:r>
            <a:r>
              <a:rPr lang="en-US" sz="2000">
                <a:solidFill>
                  <a:schemeClr val="tx1"/>
                </a:solidFill>
                <a:latin typeface="Open Sans"/>
                <a:cs typeface="Open Sans"/>
              </a:rPr>
              <a:t>will</a:t>
            </a:r>
            <a:r>
              <a:rPr lang="en-US" sz="2000" spc="-70">
                <a:solidFill>
                  <a:schemeClr val="tx1"/>
                </a:solidFill>
                <a:latin typeface="Open Sans"/>
                <a:cs typeface="Open Sans"/>
              </a:rPr>
              <a:t> </a:t>
            </a:r>
            <a:r>
              <a:rPr lang="en-US" sz="2000">
                <a:solidFill>
                  <a:schemeClr val="tx1"/>
                </a:solidFill>
                <a:latin typeface="Open Sans"/>
                <a:cs typeface="Open Sans"/>
              </a:rPr>
              <a:t>be</a:t>
            </a:r>
            <a:r>
              <a:rPr lang="en-US" sz="2000" spc="-65">
                <a:solidFill>
                  <a:schemeClr val="tx1"/>
                </a:solidFill>
                <a:latin typeface="Open Sans"/>
                <a:cs typeface="Open Sans"/>
              </a:rPr>
              <a:t> </a:t>
            </a:r>
            <a:r>
              <a:rPr lang="en-US" sz="2000">
                <a:solidFill>
                  <a:schemeClr val="tx1"/>
                </a:solidFill>
                <a:latin typeface="Open Sans"/>
                <a:cs typeface="Open Sans"/>
              </a:rPr>
              <a:t>awarded</a:t>
            </a:r>
            <a:r>
              <a:rPr lang="en-US" sz="2000" spc="-65">
                <a:solidFill>
                  <a:schemeClr val="tx1"/>
                </a:solidFill>
                <a:latin typeface="Open Sans"/>
                <a:cs typeface="Open Sans"/>
              </a:rPr>
              <a:t> </a:t>
            </a:r>
            <a:r>
              <a:rPr lang="en-US" sz="2000">
                <a:solidFill>
                  <a:schemeClr val="tx1"/>
                </a:solidFill>
                <a:latin typeface="Open Sans"/>
                <a:cs typeface="Open Sans"/>
              </a:rPr>
              <a:t>as</a:t>
            </a:r>
            <a:r>
              <a:rPr lang="en-US" sz="2000" spc="-65">
                <a:solidFill>
                  <a:schemeClr val="tx1"/>
                </a:solidFill>
                <a:latin typeface="Open Sans"/>
                <a:cs typeface="Open Sans"/>
              </a:rPr>
              <a:t> </a:t>
            </a:r>
            <a:r>
              <a:rPr lang="en-US" sz="2000" spc="-10">
                <a:solidFill>
                  <a:schemeClr val="tx1"/>
                </a:solidFill>
                <a:latin typeface="Open Sans"/>
                <a:cs typeface="Open Sans"/>
              </a:rPr>
              <a:t>determined </a:t>
            </a:r>
            <a:r>
              <a:rPr lang="en-US" sz="2000">
                <a:solidFill>
                  <a:schemeClr val="tx1"/>
                </a:solidFill>
                <a:latin typeface="Open Sans"/>
                <a:cs typeface="Open Sans"/>
              </a:rPr>
              <a:t>appropriate</a:t>
            </a:r>
            <a:r>
              <a:rPr lang="en-US" sz="2000" spc="-60">
                <a:solidFill>
                  <a:schemeClr val="tx1"/>
                </a:solidFill>
                <a:latin typeface="Open Sans"/>
                <a:cs typeface="Open Sans"/>
              </a:rPr>
              <a:t> </a:t>
            </a:r>
            <a:r>
              <a:rPr lang="en-US" sz="2000">
                <a:solidFill>
                  <a:schemeClr val="tx1"/>
                </a:solidFill>
                <a:latin typeface="Open Sans"/>
                <a:cs typeface="Open Sans"/>
              </a:rPr>
              <a:t>by</a:t>
            </a:r>
            <a:r>
              <a:rPr lang="en-US" sz="2000" spc="-55">
                <a:solidFill>
                  <a:schemeClr val="tx1"/>
                </a:solidFill>
                <a:latin typeface="Open Sans"/>
                <a:cs typeface="Open Sans"/>
              </a:rPr>
              <a:t> </a:t>
            </a:r>
            <a:r>
              <a:rPr lang="en-US" sz="2000">
                <a:solidFill>
                  <a:schemeClr val="tx1"/>
                </a:solidFill>
                <a:latin typeface="Open Sans"/>
                <a:cs typeface="Open Sans"/>
              </a:rPr>
              <a:t>the</a:t>
            </a:r>
            <a:r>
              <a:rPr lang="en-US" sz="2000" spc="-60">
                <a:solidFill>
                  <a:schemeClr val="tx1"/>
                </a:solidFill>
                <a:latin typeface="Open Sans"/>
                <a:cs typeface="Open Sans"/>
              </a:rPr>
              <a:t> </a:t>
            </a:r>
            <a:r>
              <a:rPr lang="en-US" sz="2000" spc="-10">
                <a:solidFill>
                  <a:schemeClr val="tx1"/>
                </a:solidFill>
                <a:latin typeface="Open Sans"/>
                <a:cs typeface="Open Sans"/>
              </a:rPr>
              <a:t>Department.</a:t>
            </a:r>
            <a:r>
              <a:rPr lang="en-US" sz="2000" spc="-55">
                <a:solidFill>
                  <a:schemeClr val="tx1"/>
                </a:solidFill>
                <a:latin typeface="Open Sans"/>
                <a:cs typeface="Open Sans"/>
              </a:rPr>
              <a:t> </a:t>
            </a:r>
            <a:r>
              <a:rPr lang="en-US" sz="2000">
                <a:solidFill>
                  <a:schemeClr val="tx1"/>
                </a:solidFill>
                <a:latin typeface="Open Sans"/>
                <a:cs typeface="Open Sans"/>
              </a:rPr>
              <a:t>The</a:t>
            </a:r>
            <a:r>
              <a:rPr lang="en-US" sz="2000" spc="-60">
                <a:solidFill>
                  <a:schemeClr val="tx1"/>
                </a:solidFill>
                <a:latin typeface="Open Sans"/>
                <a:cs typeface="Open Sans"/>
              </a:rPr>
              <a:t> </a:t>
            </a:r>
            <a:r>
              <a:rPr lang="en-US" sz="2000">
                <a:solidFill>
                  <a:schemeClr val="tx1"/>
                </a:solidFill>
                <a:latin typeface="Open Sans"/>
                <a:cs typeface="Open Sans"/>
              </a:rPr>
              <a:t>Department</a:t>
            </a:r>
            <a:r>
              <a:rPr lang="en-US" sz="2000" spc="-55">
                <a:solidFill>
                  <a:schemeClr val="tx1"/>
                </a:solidFill>
                <a:latin typeface="Open Sans"/>
                <a:cs typeface="Open Sans"/>
              </a:rPr>
              <a:t> </a:t>
            </a:r>
            <a:r>
              <a:rPr lang="en-US" sz="2000">
                <a:solidFill>
                  <a:schemeClr val="tx1"/>
                </a:solidFill>
                <a:latin typeface="Open Sans"/>
                <a:cs typeface="Open Sans"/>
              </a:rPr>
              <a:t>reserves</a:t>
            </a:r>
            <a:r>
              <a:rPr lang="en-US" sz="2000" spc="-55">
                <a:solidFill>
                  <a:schemeClr val="tx1"/>
                </a:solidFill>
                <a:latin typeface="Open Sans"/>
                <a:cs typeface="Open Sans"/>
              </a:rPr>
              <a:t> </a:t>
            </a:r>
            <a:r>
              <a:rPr lang="en-US" sz="2000">
                <a:solidFill>
                  <a:schemeClr val="tx1"/>
                </a:solidFill>
                <a:latin typeface="Open Sans"/>
                <a:cs typeface="Open Sans"/>
              </a:rPr>
              <a:t>the</a:t>
            </a:r>
            <a:r>
              <a:rPr lang="en-US" sz="2000" spc="-60">
                <a:solidFill>
                  <a:schemeClr val="tx1"/>
                </a:solidFill>
                <a:latin typeface="Open Sans"/>
                <a:cs typeface="Open Sans"/>
              </a:rPr>
              <a:t> </a:t>
            </a:r>
            <a:r>
              <a:rPr lang="en-US" sz="2000">
                <a:solidFill>
                  <a:schemeClr val="tx1"/>
                </a:solidFill>
                <a:latin typeface="Open Sans"/>
                <a:cs typeface="Open Sans"/>
              </a:rPr>
              <a:t>right</a:t>
            </a:r>
            <a:r>
              <a:rPr lang="en-US" sz="2000" spc="-55">
                <a:solidFill>
                  <a:schemeClr val="tx1"/>
                </a:solidFill>
                <a:latin typeface="Open Sans"/>
                <a:cs typeface="Open Sans"/>
              </a:rPr>
              <a:t> </a:t>
            </a:r>
            <a:r>
              <a:rPr lang="en-US" sz="2000" spc="-25">
                <a:solidFill>
                  <a:schemeClr val="tx1"/>
                </a:solidFill>
                <a:latin typeface="Open Sans"/>
                <a:cs typeface="Open Sans"/>
              </a:rPr>
              <a:t>to:</a:t>
            </a:r>
            <a:endParaRPr lang="en-US" sz="2000">
              <a:solidFill>
                <a:schemeClr val="tx1"/>
              </a:solidFill>
              <a:latin typeface="Open Sans"/>
              <a:ea typeface="Open Sans"/>
              <a:cs typeface="Open Sans"/>
            </a:endParaRPr>
          </a:p>
          <a:p>
            <a:pPr>
              <a:lnSpc>
                <a:spcPct val="100000"/>
              </a:lnSpc>
              <a:spcBef>
                <a:spcPts val="50"/>
              </a:spcBef>
            </a:pPr>
            <a:endParaRPr lang="en-US" sz="2000">
              <a:solidFill>
                <a:schemeClr val="tx1"/>
              </a:solidFill>
              <a:latin typeface="Open Sans"/>
              <a:ea typeface="Open Sans"/>
              <a:cs typeface="Open Sans"/>
            </a:endParaRPr>
          </a:p>
          <a:p>
            <a:pPr marL="443865" marR="225425">
              <a:lnSpc>
                <a:spcPct val="115599"/>
              </a:lnSpc>
            </a:pPr>
            <a:r>
              <a:rPr lang="en-US" sz="2000">
                <a:solidFill>
                  <a:schemeClr val="tx1"/>
                </a:solidFill>
                <a:latin typeface="Open Sans"/>
                <a:cs typeface="Open Sans"/>
              </a:rPr>
              <a:t>Determine</a:t>
            </a:r>
            <a:r>
              <a:rPr lang="en-US" sz="2000" spc="-55">
                <a:solidFill>
                  <a:schemeClr val="tx1"/>
                </a:solidFill>
                <a:latin typeface="Open Sans"/>
                <a:cs typeface="Open Sans"/>
              </a:rPr>
              <a:t> </a:t>
            </a:r>
            <a:r>
              <a:rPr lang="en-US" sz="2000">
                <a:solidFill>
                  <a:schemeClr val="tx1"/>
                </a:solidFill>
                <a:latin typeface="Open Sans"/>
                <a:cs typeface="Open Sans"/>
              </a:rPr>
              <a:t>final</a:t>
            </a:r>
            <a:r>
              <a:rPr lang="en-US" sz="2000" spc="-55">
                <a:solidFill>
                  <a:schemeClr val="tx1"/>
                </a:solidFill>
                <a:latin typeface="Open Sans"/>
                <a:cs typeface="Open Sans"/>
              </a:rPr>
              <a:t> </a:t>
            </a:r>
            <a:r>
              <a:rPr lang="en-US" sz="2000">
                <a:solidFill>
                  <a:schemeClr val="tx1"/>
                </a:solidFill>
                <a:latin typeface="Open Sans"/>
                <a:cs typeface="Open Sans"/>
              </a:rPr>
              <a:t>award</a:t>
            </a:r>
            <a:r>
              <a:rPr lang="en-US" sz="2000" spc="-50">
                <a:solidFill>
                  <a:schemeClr val="tx1"/>
                </a:solidFill>
                <a:latin typeface="Open Sans"/>
                <a:cs typeface="Open Sans"/>
              </a:rPr>
              <a:t> </a:t>
            </a:r>
            <a:r>
              <a:rPr lang="en-US" sz="2000">
                <a:solidFill>
                  <a:schemeClr val="tx1"/>
                </a:solidFill>
                <a:latin typeface="Open Sans"/>
                <a:cs typeface="Open Sans"/>
              </a:rPr>
              <a:t>amounts</a:t>
            </a:r>
            <a:r>
              <a:rPr lang="en-US" sz="2000" spc="-55">
                <a:solidFill>
                  <a:schemeClr val="tx1"/>
                </a:solidFill>
                <a:latin typeface="Open Sans"/>
                <a:cs typeface="Open Sans"/>
              </a:rPr>
              <a:t> </a:t>
            </a:r>
            <a:r>
              <a:rPr lang="en-US" sz="2000">
                <a:solidFill>
                  <a:schemeClr val="tx1"/>
                </a:solidFill>
                <a:latin typeface="Open Sans"/>
                <a:cs typeface="Open Sans"/>
              </a:rPr>
              <a:t>based</a:t>
            </a:r>
            <a:r>
              <a:rPr lang="en-US" sz="2000" spc="-55">
                <a:solidFill>
                  <a:schemeClr val="tx1"/>
                </a:solidFill>
                <a:latin typeface="Open Sans"/>
                <a:cs typeface="Open Sans"/>
              </a:rPr>
              <a:t> </a:t>
            </a:r>
            <a:r>
              <a:rPr lang="en-US" sz="2000">
                <a:solidFill>
                  <a:schemeClr val="tx1"/>
                </a:solidFill>
                <a:latin typeface="Open Sans"/>
                <a:cs typeface="Open Sans"/>
              </a:rPr>
              <a:t>on</a:t>
            </a:r>
            <a:r>
              <a:rPr lang="en-US" sz="2000" spc="-50">
                <a:solidFill>
                  <a:schemeClr val="tx1"/>
                </a:solidFill>
                <a:latin typeface="Open Sans"/>
                <a:cs typeface="Open Sans"/>
              </a:rPr>
              <a:t> </a:t>
            </a:r>
            <a:r>
              <a:rPr lang="en-US" sz="2000">
                <a:solidFill>
                  <a:schemeClr val="tx1"/>
                </a:solidFill>
                <a:latin typeface="Open Sans"/>
                <a:cs typeface="Open Sans"/>
              </a:rPr>
              <a:t>the</a:t>
            </a:r>
            <a:r>
              <a:rPr lang="en-US" sz="2000" spc="-55">
                <a:solidFill>
                  <a:schemeClr val="tx1"/>
                </a:solidFill>
                <a:latin typeface="Open Sans"/>
                <a:cs typeface="Open Sans"/>
              </a:rPr>
              <a:t> </a:t>
            </a:r>
            <a:r>
              <a:rPr lang="en-US" sz="2000">
                <a:solidFill>
                  <a:schemeClr val="tx1"/>
                </a:solidFill>
                <a:latin typeface="Open Sans"/>
                <a:cs typeface="Open Sans"/>
              </a:rPr>
              <a:t>availability</a:t>
            </a:r>
            <a:r>
              <a:rPr lang="en-US" sz="2000" spc="-50">
                <a:solidFill>
                  <a:schemeClr val="tx1"/>
                </a:solidFill>
                <a:latin typeface="Open Sans"/>
                <a:cs typeface="Open Sans"/>
              </a:rPr>
              <a:t> </a:t>
            </a:r>
            <a:r>
              <a:rPr lang="en-US" sz="2000">
                <a:solidFill>
                  <a:schemeClr val="tx1"/>
                </a:solidFill>
                <a:latin typeface="Open Sans"/>
                <a:cs typeface="Open Sans"/>
              </a:rPr>
              <a:t>of</a:t>
            </a:r>
            <a:r>
              <a:rPr lang="en-US" sz="2000" spc="-55">
                <a:solidFill>
                  <a:schemeClr val="tx1"/>
                </a:solidFill>
                <a:latin typeface="Open Sans"/>
                <a:cs typeface="Open Sans"/>
              </a:rPr>
              <a:t> </a:t>
            </a:r>
            <a:r>
              <a:rPr lang="en-US" sz="2000">
                <a:solidFill>
                  <a:schemeClr val="tx1"/>
                </a:solidFill>
                <a:latin typeface="Open Sans"/>
                <a:cs typeface="Open Sans"/>
              </a:rPr>
              <a:t>funds,</a:t>
            </a:r>
            <a:r>
              <a:rPr lang="en-US" sz="2000" spc="-55">
                <a:solidFill>
                  <a:schemeClr val="tx1"/>
                </a:solidFill>
                <a:latin typeface="Open Sans"/>
                <a:cs typeface="Open Sans"/>
              </a:rPr>
              <a:t> </a:t>
            </a:r>
            <a:r>
              <a:rPr lang="en-US" sz="2000" spc="-10">
                <a:solidFill>
                  <a:schemeClr val="tx1"/>
                </a:solidFill>
                <a:latin typeface="Open Sans"/>
                <a:cs typeface="Open Sans"/>
              </a:rPr>
              <a:t>reasonableness</a:t>
            </a:r>
            <a:r>
              <a:rPr lang="en-US" sz="2000" spc="-50">
                <a:solidFill>
                  <a:schemeClr val="tx1"/>
                </a:solidFill>
                <a:latin typeface="Open Sans"/>
                <a:cs typeface="Open Sans"/>
              </a:rPr>
              <a:t> </a:t>
            </a:r>
            <a:r>
              <a:rPr lang="en-US" sz="2000">
                <a:solidFill>
                  <a:schemeClr val="tx1"/>
                </a:solidFill>
                <a:latin typeface="Open Sans"/>
                <a:cs typeface="Open Sans"/>
              </a:rPr>
              <a:t>of</a:t>
            </a:r>
            <a:r>
              <a:rPr lang="en-US" sz="2000" spc="-55">
                <a:solidFill>
                  <a:schemeClr val="tx1"/>
                </a:solidFill>
                <a:latin typeface="Open Sans"/>
                <a:cs typeface="Open Sans"/>
              </a:rPr>
              <a:t> </a:t>
            </a:r>
            <a:r>
              <a:rPr lang="en-US" sz="2000">
                <a:solidFill>
                  <a:schemeClr val="tx1"/>
                </a:solidFill>
                <a:latin typeface="Open Sans"/>
                <a:cs typeface="Open Sans"/>
              </a:rPr>
              <a:t>the</a:t>
            </a:r>
            <a:r>
              <a:rPr lang="en-US" sz="2000" spc="-50">
                <a:solidFill>
                  <a:schemeClr val="tx1"/>
                </a:solidFill>
                <a:latin typeface="Open Sans"/>
                <a:cs typeface="Open Sans"/>
              </a:rPr>
              <a:t> </a:t>
            </a:r>
            <a:r>
              <a:rPr lang="en-US" sz="2000">
                <a:solidFill>
                  <a:schemeClr val="tx1"/>
                </a:solidFill>
                <a:latin typeface="Open Sans"/>
                <a:cs typeface="Open Sans"/>
              </a:rPr>
              <a:t>proposed</a:t>
            </a:r>
            <a:r>
              <a:rPr lang="en-US" sz="2000" spc="-55">
                <a:solidFill>
                  <a:schemeClr val="tx1"/>
                </a:solidFill>
                <a:latin typeface="Open Sans"/>
                <a:cs typeface="Open Sans"/>
              </a:rPr>
              <a:t> </a:t>
            </a:r>
            <a:r>
              <a:rPr lang="en-US" sz="2000">
                <a:solidFill>
                  <a:schemeClr val="tx1"/>
                </a:solidFill>
                <a:latin typeface="Open Sans"/>
                <a:cs typeface="Open Sans"/>
              </a:rPr>
              <a:t>budget,</a:t>
            </a:r>
            <a:r>
              <a:rPr lang="en-US" sz="2000" spc="-55">
                <a:solidFill>
                  <a:schemeClr val="tx1"/>
                </a:solidFill>
                <a:latin typeface="Open Sans"/>
                <a:cs typeface="Open Sans"/>
              </a:rPr>
              <a:t> </a:t>
            </a:r>
            <a:r>
              <a:rPr lang="en-US" sz="2000">
                <a:solidFill>
                  <a:schemeClr val="tx1"/>
                </a:solidFill>
                <a:latin typeface="Open Sans"/>
                <a:cs typeface="Open Sans"/>
              </a:rPr>
              <a:t>and</a:t>
            </a:r>
            <a:r>
              <a:rPr lang="en-US" sz="2000" spc="-50">
                <a:solidFill>
                  <a:schemeClr val="tx1"/>
                </a:solidFill>
                <a:latin typeface="Open Sans"/>
                <a:cs typeface="Open Sans"/>
              </a:rPr>
              <a:t> </a:t>
            </a:r>
            <a:r>
              <a:rPr lang="en-US" sz="2000" spc="-10">
                <a:solidFill>
                  <a:schemeClr val="tx1"/>
                </a:solidFill>
                <a:latin typeface="Open Sans"/>
                <a:cs typeface="Open Sans"/>
              </a:rPr>
              <a:t>alignment </a:t>
            </a:r>
            <a:r>
              <a:rPr lang="en-US" sz="2000">
                <a:solidFill>
                  <a:schemeClr val="tx1"/>
                </a:solidFill>
                <a:latin typeface="Open Sans"/>
                <a:cs typeface="Open Sans"/>
              </a:rPr>
              <a:t>with</a:t>
            </a:r>
            <a:r>
              <a:rPr lang="en-US" sz="2000" spc="-70">
                <a:solidFill>
                  <a:schemeClr val="tx1"/>
                </a:solidFill>
                <a:latin typeface="Open Sans"/>
                <a:cs typeface="Open Sans"/>
              </a:rPr>
              <a:t> </a:t>
            </a:r>
            <a:r>
              <a:rPr lang="en-US" sz="2000">
                <a:solidFill>
                  <a:schemeClr val="tx1"/>
                </a:solidFill>
                <a:latin typeface="Open Sans"/>
                <a:cs typeface="Open Sans"/>
              </a:rPr>
              <a:t>program</a:t>
            </a:r>
            <a:r>
              <a:rPr lang="en-US" sz="2000" spc="-70">
                <a:solidFill>
                  <a:schemeClr val="tx1"/>
                </a:solidFill>
                <a:latin typeface="Open Sans"/>
                <a:cs typeface="Open Sans"/>
              </a:rPr>
              <a:t> </a:t>
            </a:r>
            <a:r>
              <a:rPr lang="en-US" sz="2000" spc="-10">
                <a:solidFill>
                  <a:schemeClr val="tx1"/>
                </a:solidFill>
                <a:latin typeface="Open Sans"/>
                <a:cs typeface="Open Sans"/>
              </a:rPr>
              <a:t>priorities;</a:t>
            </a:r>
            <a:endParaRPr lang="en-US" sz="2000">
              <a:solidFill>
                <a:schemeClr val="tx1"/>
              </a:solidFill>
              <a:latin typeface="Open Sans"/>
              <a:ea typeface="Open Sans"/>
              <a:cs typeface="Open Sans"/>
            </a:endParaRPr>
          </a:p>
          <a:p>
            <a:pPr marL="443865">
              <a:lnSpc>
                <a:spcPct val="100000"/>
              </a:lnSpc>
              <a:spcBef>
                <a:spcPts val="375"/>
              </a:spcBef>
            </a:pPr>
            <a:r>
              <a:rPr lang="en-US" sz="2000">
                <a:solidFill>
                  <a:schemeClr val="tx1"/>
                </a:solidFill>
                <a:latin typeface="Open Sans"/>
                <a:cs typeface="Open Sans"/>
              </a:rPr>
              <a:t>Make</a:t>
            </a:r>
            <a:r>
              <a:rPr lang="en-US" sz="2000" spc="-70">
                <a:solidFill>
                  <a:schemeClr val="tx1"/>
                </a:solidFill>
                <a:latin typeface="Open Sans"/>
                <a:cs typeface="Open Sans"/>
              </a:rPr>
              <a:t> </a:t>
            </a:r>
            <a:r>
              <a:rPr lang="en-US" sz="2000">
                <a:solidFill>
                  <a:schemeClr val="tx1"/>
                </a:solidFill>
                <a:latin typeface="Open Sans"/>
                <a:cs typeface="Open Sans"/>
              </a:rPr>
              <a:t>partial</a:t>
            </a:r>
            <a:r>
              <a:rPr lang="en-US" sz="2000" spc="-70">
                <a:solidFill>
                  <a:schemeClr val="tx1"/>
                </a:solidFill>
                <a:latin typeface="Open Sans"/>
                <a:cs typeface="Open Sans"/>
              </a:rPr>
              <a:t> </a:t>
            </a:r>
            <a:r>
              <a:rPr lang="en-US" sz="2000">
                <a:solidFill>
                  <a:schemeClr val="tx1"/>
                </a:solidFill>
                <a:latin typeface="Open Sans"/>
                <a:cs typeface="Open Sans"/>
              </a:rPr>
              <a:t>or</a:t>
            </a:r>
            <a:r>
              <a:rPr lang="en-US" sz="2000" spc="-70">
                <a:solidFill>
                  <a:schemeClr val="tx1"/>
                </a:solidFill>
                <a:latin typeface="Open Sans"/>
                <a:cs typeface="Open Sans"/>
              </a:rPr>
              <a:t> </a:t>
            </a:r>
            <a:r>
              <a:rPr lang="en-US" sz="2000">
                <a:solidFill>
                  <a:schemeClr val="tx1"/>
                </a:solidFill>
                <a:latin typeface="Open Sans"/>
                <a:cs typeface="Open Sans"/>
              </a:rPr>
              <a:t>conditional</a:t>
            </a:r>
            <a:r>
              <a:rPr lang="en-US" sz="2000" spc="-65">
                <a:solidFill>
                  <a:schemeClr val="tx1"/>
                </a:solidFill>
                <a:latin typeface="Open Sans"/>
                <a:cs typeface="Open Sans"/>
              </a:rPr>
              <a:t> </a:t>
            </a:r>
            <a:r>
              <a:rPr lang="en-US" sz="2000">
                <a:solidFill>
                  <a:schemeClr val="tx1"/>
                </a:solidFill>
                <a:latin typeface="Open Sans"/>
                <a:cs typeface="Open Sans"/>
              </a:rPr>
              <a:t>awards;</a:t>
            </a:r>
            <a:r>
              <a:rPr lang="en-US" sz="2000" spc="-70">
                <a:solidFill>
                  <a:schemeClr val="tx1"/>
                </a:solidFill>
                <a:latin typeface="Open Sans"/>
                <a:cs typeface="Open Sans"/>
              </a:rPr>
              <a:t> </a:t>
            </a:r>
            <a:r>
              <a:rPr lang="en-US" sz="2000" spc="-25">
                <a:solidFill>
                  <a:schemeClr val="tx1"/>
                </a:solidFill>
                <a:latin typeface="Open Sans"/>
                <a:cs typeface="Open Sans"/>
              </a:rPr>
              <a:t>and</a:t>
            </a:r>
            <a:endParaRPr lang="en-US" sz="2000">
              <a:solidFill>
                <a:schemeClr val="tx1"/>
              </a:solidFill>
              <a:latin typeface="Open Sans"/>
              <a:ea typeface="Open Sans"/>
              <a:cs typeface="Open Sans"/>
            </a:endParaRPr>
          </a:p>
          <a:p>
            <a:pPr marL="443865">
              <a:lnSpc>
                <a:spcPct val="100000"/>
              </a:lnSpc>
              <a:spcBef>
                <a:spcPts val="375"/>
              </a:spcBef>
            </a:pPr>
            <a:r>
              <a:rPr lang="en-US" sz="2000">
                <a:solidFill>
                  <a:schemeClr val="tx1"/>
                </a:solidFill>
                <a:latin typeface="Open Sans"/>
                <a:cs typeface="Open Sans"/>
              </a:rPr>
              <a:t>Deny</a:t>
            </a:r>
            <a:r>
              <a:rPr lang="en-US" sz="2000" spc="-65">
                <a:solidFill>
                  <a:schemeClr val="tx1"/>
                </a:solidFill>
                <a:latin typeface="Open Sans"/>
                <a:cs typeface="Open Sans"/>
              </a:rPr>
              <a:t> </a:t>
            </a:r>
            <a:r>
              <a:rPr lang="en-US" sz="2000">
                <a:solidFill>
                  <a:schemeClr val="tx1"/>
                </a:solidFill>
                <a:latin typeface="Open Sans"/>
                <a:cs typeface="Open Sans"/>
              </a:rPr>
              <a:t>or</a:t>
            </a:r>
            <a:r>
              <a:rPr lang="en-US" sz="2000" spc="-65">
                <a:solidFill>
                  <a:schemeClr val="tx1"/>
                </a:solidFill>
                <a:latin typeface="Open Sans"/>
                <a:cs typeface="Open Sans"/>
              </a:rPr>
              <a:t> </a:t>
            </a:r>
            <a:r>
              <a:rPr lang="en-US" sz="2000">
                <a:solidFill>
                  <a:schemeClr val="tx1"/>
                </a:solidFill>
                <a:latin typeface="Open Sans"/>
                <a:cs typeface="Open Sans"/>
              </a:rPr>
              <a:t>adjust</a:t>
            </a:r>
            <a:r>
              <a:rPr lang="en-US" sz="2000" spc="-65">
                <a:solidFill>
                  <a:schemeClr val="tx1"/>
                </a:solidFill>
                <a:latin typeface="Open Sans"/>
                <a:cs typeface="Open Sans"/>
              </a:rPr>
              <a:t> </a:t>
            </a:r>
            <a:r>
              <a:rPr lang="en-US" sz="2000">
                <a:solidFill>
                  <a:schemeClr val="tx1"/>
                </a:solidFill>
                <a:latin typeface="Open Sans"/>
                <a:cs typeface="Open Sans"/>
              </a:rPr>
              <a:t>any</a:t>
            </a:r>
            <a:r>
              <a:rPr lang="en-US" sz="2000" spc="-65">
                <a:solidFill>
                  <a:schemeClr val="tx1"/>
                </a:solidFill>
                <a:latin typeface="Open Sans"/>
                <a:cs typeface="Open Sans"/>
              </a:rPr>
              <a:t> </a:t>
            </a:r>
            <a:r>
              <a:rPr lang="en-US" sz="2000">
                <a:solidFill>
                  <a:schemeClr val="tx1"/>
                </a:solidFill>
                <a:latin typeface="Open Sans"/>
                <a:cs typeface="Open Sans"/>
              </a:rPr>
              <a:t>proposed</a:t>
            </a:r>
            <a:r>
              <a:rPr lang="en-US" sz="2000" spc="-65">
                <a:solidFill>
                  <a:schemeClr val="tx1"/>
                </a:solidFill>
                <a:latin typeface="Open Sans"/>
                <a:cs typeface="Open Sans"/>
              </a:rPr>
              <a:t> </a:t>
            </a:r>
            <a:r>
              <a:rPr lang="en-US" sz="2000">
                <a:solidFill>
                  <a:schemeClr val="tx1"/>
                </a:solidFill>
                <a:latin typeface="Open Sans"/>
                <a:cs typeface="Open Sans"/>
              </a:rPr>
              <a:t>budget</a:t>
            </a:r>
            <a:r>
              <a:rPr lang="en-US" sz="2000" spc="-65">
                <a:solidFill>
                  <a:schemeClr val="tx1"/>
                </a:solidFill>
                <a:latin typeface="Open Sans"/>
                <a:cs typeface="Open Sans"/>
              </a:rPr>
              <a:t> </a:t>
            </a:r>
            <a:r>
              <a:rPr lang="en-US" sz="2000">
                <a:solidFill>
                  <a:schemeClr val="tx1"/>
                </a:solidFill>
                <a:latin typeface="Open Sans"/>
                <a:cs typeface="Open Sans"/>
              </a:rPr>
              <a:t>that</a:t>
            </a:r>
            <a:r>
              <a:rPr lang="en-US" sz="2000" spc="-65">
                <a:solidFill>
                  <a:schemeClr val="tx1"/>
                </a:solidFill>
                <a:latin typeface="Open Sans"/>
                <a:cs typeface="Open Sans"/>
              </a:rPr>
              <a:t> </a:t>
            </a:r>
            <a:r>
              <a:rPr lang="en-US" sz="2000">
                <a:solidFill>
                  <a:schemeClr val="tx1"/>
                </a:solidFill>
                <a:latin typeface="Open Sans"/>
                <a:cs typeface="Open Sans"/>
              </a:rPr>
              <a:t>includes</a:t>
            </a:r>
            <a:r>
              <a:rPr lang="en-US" sz="2000" spc="-65">
                <a:solidFill>
                  <a:schemeClr val="tx1"/>
                </a:solidFill>
                <a:latin typeface="Open Sans"/>
                <a:cs typeface="Open Sans"/>
              </a:rPr>
              <a:t> </a:t>
            </a:r>
            <a:r>
              <a:rPr lang="en-US" sz="2000">
                <a:solidFill>
                  <a:schemeClr val="tx1"/>
                </a:solidFill>
                <a:latin typeface="Open Sans"/>
                <a:cs typeface="Open Sans"/>
              </a:rPr>
              <a:t>unallowable</a:t>
            </a:r>
            <a:r>
              <a:rPr lang="en-US" sz="2000" spc="-65">
                <a:solidFill>
                  <a:schemeClr val="tx1"/>
                </a:solidFill>
                <a:latin typeface="Open Sans"/>
                <a:cs typeface="Open Sans"/>
              </a:rPr>
              <a:t> </a:t>
            </a:r>
            <a:r>
              <a:rPr lang="en-US" sz="2000">
                <a:solidFill>
                  <a:schemeClr val="tx1"/>
                </a:solidFill>
                <a:latin typeface="Open Sans"/>
                <a:cs typeface="Open Sans"/>
              </a:rPr>
              <a:t>or</a:t>
            </a:r>
            <a:r>
              <a:rPr lang="en-US" sz="2000" spc="-65">
                <a:solidFill>
                  <a:schemeClr val="tx1"/>
                </a:solidFill>
                <a:latin typeface="Open Sans"/>
                <a:cs typeface="Open Sans"/>
              </a:rPr>
              <a:t> </a:t>
            </a:r>
            <a:r>
              <a:rPr lang="en-US" sz="2000">
                <a:solidFill>
                  <a:schemeClr val="tx1"/>
                </a:solidFill>
                <a:latin typeface="Open Sans"/>
                <a:cs typeface="Open Sans"/>
              </a:rPr>
              <a:t>unsupported</a:t>
            </a:r>
            <a:r>
              <a:rPr lang="en-US" sz="2000" spc="-65">
                <a:solidFill>
                  <a:schemeClr val="tx1"/>
                </a:solidFill>
                <a:latin typeface="Open Sans"/>
                <a:cs typeface="Open Sans"/>
              </a:rPr>
              <a:t> </a:t>
            </a:r>
            <a:r>
              <a:rPr lang="en-US" sz="2000" spc="-10">
                <a:solidFill>
                  <a:schemeClr val="tx1"/>
                </a:solidFill>
                <a:latin typeface="Open Sans"/>
                <a:cs typeface="Open Sans"/>
              </a:rPr>
              <a:t>costs.</a:t>
            </a:r>
            <a:endParaRPr lang="en-US" sz="2000">
              <a:solidFill>
                <a:schemeClr val="tx1"/>
              </a:solidFill>
              <a:latin typeface="Open Sans"/>
              <a:ea typeface="Open Sans"/>
              <a:cs typeface="Open Sans"/>
            </a:endParaRPr>
          </a:p>
          <a:p>
            <a:pPr>
              <a:lnSpc>
                <a:spcPct val="100000"/>
              </a:lnSpc>
              <a:spcBef>
                <a:spcPts val="50"/>
              </a:spcBef>
            </a:pPr>
            <a:endParaRPr lang="en-US" sz="2000">
              <a:solidFill>
                <a:schemeClr val="tx1"/>
              </a:solidFill>
              <a:latin typeface="Open Sans"/>
              <a:ea typeface="Open Sans"/>
              <a:cs typeface="Open Sans"/>
            </a:endParaRPr>
          </a:p>
          <a:p>
            <a:pPr marL="12700" marR="5080">
              <a:lnSpc>
                <a:spcPct val="115599"/>
              </a:lnSpc>
              <a:spcBef>
                <a:spcPts val="5"/>
              </a:spcBef>
            </a:pPr>
            <a:r>
              <a:rPr lang="en-US" sz="2000">
                <a:solidFill>
                  <a:schemeClr val="tx1"/>
                </a:solidFill>
                <a:latin typeface="Open Sans"/>
                <a:cs typeface="Open Sans"/>
              </a:rPr>
              <a:t>In</a:t>
            </a:r>
            <a:r>
              <a:rPr lang="en-US" sz="2000" spc="-50">
                <a:solidFill>
                  <a:schemeClr val="tx1"/>
                </a:solidFill>
                <a:latin typeface="Open Sans"/>
                <a:cs typeface="Open Sans"/>
              </a:rPr>
              <a:t> </a:t>
            </a:r>
            <a:r>
              <a:rPr lang="en-US" sz="2000">
                <a:solidFill>
                  <a:schemeClr val="tx1"/>
                </a:solidFill>
                <a:latin typeface="Open Sans"/>
                <a:cs typeface="Open Sans"/>
              </a:rPr>
              <a:t>the</a:t>
            </a:r>
            <a:r>
              <a:rPr lang="en-US" sz="2000" spc="-50">
                <a:solidFill>
                  <a:schemeClr val="tx1"/>
                </a:solidFill>
                <a:latin typeface="Open Sans"/>
                <a:cs typeface="Open Sans"/>
              </a:rPr>
              <a:t> </a:t>
            </a:r>
            <a:r>
              <a:rPr lang="en-US" sz="2000">
                <a:solidFill>
                  <a:schemeClr val="tx1"/>
                </a:solidFill>
                <a:latin typeface="Open Sans"/>
                <a:cs typeface="Open Sans"/>
              </a:rPr>
              <a:t>event</a:t>
            </a:r>
            <a:r>
              <a:rPr lang="en-US" sz="2000" spc="-50">
                <a:solidFill>
                  <a:schemeClr val="tx1"/>
                </a:solidFill>
                <a:latin typeface="Open Sans"/>
                <a:cs typeface="Open Sans"/>
              </a:rPr>
              <a:t> </a:t>
            </a:r>
            <a:r>
              <a:rPr lang="en-US" sz="2000">
                <a:solidFill>
                  <a:schemeClr val="tx1"/>
                </a:solidFill>
                <a:latin typeface="Open Sans"/>
                <a:cs typeface="Open Sans"/>
              </a:rPr>
              <a:t>that</a:t>
            </a:r>
            <a:r>
              <a:rPr lang="en-US" sz="2000" spc="-50">
                <a:solidFill>
                  <a:schemeClr val="tx1"/>
                </a:solidFill>
                <a:latin typeface="Open Sans"/>
                <a:cs typeface="Open Sans"/>
              </a:rPr>
              <a:t> </a:t>
            </a:r>
            <a:r>
              <a:rPr lang="en-US" sz="2000">
                <a:solidFill>
                  <a:schemeClr val="tx1"/>
                </a:solidFill>
                <a:latin typeface="Open Sans"/>
                <a:cs typeface="Open Sans"/>
              </a:rPr>
              <a:t>available</a:t>
            </a:r>
            <a:r>
              <a:rPr lang="en-US" sz="2000" spc="-50">
                <a:solidFill>
                  <a:schemeClr val="tx1"/>
                </a:solidFill>
                <a:latin typeface="Open Sans"/>
                <a:cs typeface="Open Sans"/>
              </a:rPr>
              <a:t> </a:t>
            </a:r>
            <a:r>
              <a:rPr lang="en-US" sz="2000">
                <a:solidFill>
                  <a:schemeClr val="tx1"/>
                </a:solidFill>
                <a:latin typeface="Open Sans"/>
                <a:cs typeface="Open Sans"/>
              </a:rPr>
              <a:t>program</a:t>
            </a:r>
            <a:r>
              <a:rPr lang="en-US" sz="2000" spc="-50">
                <a:solidFill>
                  <a:schemeClr val="tx1"/>
                </a:solidFill>
                <a:latin typeface="Open Sans"/>
                <a:cs typeface="Open Sans"/>
              </a:rPr>
              <a:t> </a:t>
            </a:r>
            <a:r>
              <a:rPr lang="en-US" sz="2000">
                <a:solidFill>
                  <a:schemeClr val="tx1"/>
                </a:solidFill>
                <a:latin typeface="Open Sans"/>
                <a:cs typeface="Open Sans"/>
              </a:rPr>
              <a:t>funds</a:t>
            </a:r>
            <a:r>
              <a:rPr lang="en-US" sz="2000" spc="-50">
                <a:solidFill>
                  <a:schemeClr val="tx1"/>
                </a:solidFill>
                <a:latin typeface="Open Sans"/>
                <a:cs typeface="Open Sans"/>
              </a:rPr>
              <a:t> </a:t>
            </a:r>
            <a:r>
              <a:rPr lang="en-US" sz="2000">
                <a:solidFill>
                  <a:schemeClr val="tx1"/>
                </a:solidFill>
                <a:latin typeface="Open Sans"/>
                <a:cs typeface="Open Sans"/>
              </a:rPr>
              <a:t>remain</a:t>
            </a:r>
            <a:r>
              <a:rPr lang="en-US" sz="2000" spc="-45">
                <a:solidFill>
                  <a:schemeClr val="tx1"/>
                </a:solidFill>
                <a:latin typeface="Open Sans"/>
                <a:cs typeface="Open Sans"/>
              </a:rPr>
              <a:t> </a:t>
            </a:r>
            <a:r>
              <a:rPr lang="en-US" sz="2000">
                <a:solidFill>
                  <a:schemeClr val="tx1"/>
                </a:solidFill>
                <a:latin typeface="Open Sans"/>
                <a:cs typeface="Open Sans"/>
              </a:rPr>
              <a:t>following</a:t>
            </a:r>
            <a:r>
              <a:rPr lang="en-US" sz="2000" spc="-50">
                <a:solidFill>
                  <a:schemeClr val="tx1"/>
                </a:solidFill>
                <a:latin typeface="Open Sans"/>
                <a:cs typeface="Open Sans"/>
              </a:rPr>
              <a:t> </a:t>
            </a:r>
            <a:r>
              <a:rPr lang="en-US" sz="2000">
                <a:solidFill>
                  <a:schemeClr val="tx1"/>
                </a:solidFill>
                <a:latin typeface="Open Sans"/>
                <a:cs typeface="Open Sans"/>
              </a:rPr>
              <a:t>the</a:t>
            </a:r>
            <a:r>
              <a:rPr lang="en-US" sz="2000" spc="-50">
                <a:solidFill>
                  <a:schemeClr val="tx1"/>
                </a:solidFill>
                <a:latin typeface="Open Sans"/>
                <a:cs typeface="Open Sans"/>
              </a:rPr>
              <a:t> </a:t>
            </a:r>
            <a:r>
              <a:rPr lang="en-US" sz="2000">
                <a:solidFill>
                  <a:schemeClr val="tx1"/>
                </a:solidFill>
                <a:latin typeface="Open Sans"/>
                <a:cs typeface="Open Sans"/>
              </a:rPr>
              <a:t>initial</a:t>
            </a:r>
            <a:r>
              <a:rPr lang="en-US" sz="2000" spc="-50">
                <a:solidFill>
                  <a:schemeClr val="tx1"/>
                </a:solidFill>
                <a:latin typeface="Open Sans"/>
                <a:cs typeface="Open Sans"/>
              </a:rPr>
              <a:t> </a:t>
            </a:r>
            <a:r>
              <a:rPr lang="en-US" sz="2000">
                <a:solidFill>
                  <a:schemeClr val="tx1"/>
                </a:solidFill>
                <a:latin typeface="Open Sans"/>
                <a:cs typeface="Open Sans"/>
              </a:rPr>
              <a:t>round</a:t>
            </a:r>
            <a:r>
              <a:rPr lang="en-US" sz="2000" spc="-50">
                <a:solidFill>
                  <a:schemeClr val="tx1"/>
                </a:solidFill>
                <a:latin typeface="Open Sans"/>
                <a:cs typeface="Open Sans"/>
              </a:rPr>
              <a:t> </a:t>
            </a:r>
            <a:r>
              <a:rPr lang="en-US" sz="2000">
                <a:solidFill>
                  <a:schemeClr val="tx1"/>
                </a:solidFill>
                <a:latin typeface="Open Sans"/>
                <a:cs typeface="Open Sans"/>
              </a:rPr>
              <a:t>of</a:t>
            </a:r>
            <a:r>
              <a:rPr lang="en-US" sz="2000" spc="-50">
                <a:solidFill>
                  <a:schemeClr val="tx1"/>
                </a:solidFill>
                <a:latin typeface="Open Sans"/>
                <a:cs typeface="Open Sans"/>
              </a:rPr>
              <a:t> </a:t>
            </a:r>
            <a:r>
              <a:rPr lang="en-US" sz="2000">
                <a:solidFill>
                  <a:schemeClr val="tx1"/>
                </a:solidFill>
                <a:latin typeface="Open Sans"/>
                <a:cs typeface="Open Sans"/>
              </a:rPr>
              <a:t>awards,</a:t>
            </a:r>
            <a:r>
              <a:rPr lang="en-US" sz="2000" spc="-50">
                <a:solidFill>
                  <a:schemeClr val="tx1"/>
                </a:solidFill>
                <a:latin typeface="Open Sans"/>
                <a:cs typeface="Open Sans"/>
              </a:rPr>
              <a:t> </a:t>
            </a:r>
            <a:r>
              <a:rPr lang="en-US" sz="2000">
                <a:solidFill>
                  <a:schemeClr val="tx1"/>
                </a:solidFill>
                <a:latin typeface="Open Sans"/>
                <a:cs typeface="Open Sans"/>
              </a:rPr>
              <a:t>such</a:t>
            </a:r>
            <a:r>
              <a:rPr lang="en-US" sz="2000" spc="-50">
                <a:solidFill>
                  <a:schemeClr val="tx1"/>
                </a:solidFill>
                <a:latin typeface="Open Sans"/>
                <a:cs typeface="Open Sans"/>
              </a:rPr>
              <a:t> </a:t>
            </a:r>
            <a:r>
              <a:rPr lang="en-US" sz="2000">
                <a:solidFill>
                  <a:schemeClr val="tx1"/>
                </a:solidFill>
                <a:latin typeface="Open Sans"/>
                <a:cs typeface="Open Sans"/>
              </a:rPr>
              <a:t>funds</a:t>
            </a:r>
            <a:r>
              <a:rPr lang="en-US" sz="2000" spc="-45">
                <a:solidFill>
                  <a:schemeClr val="tx1"/>
                </a:solidFill>
                <a:latin typeface="Open Sans"/>
                <a:cs typeface="Open Sans"/>
              </a:rPr>
              <a:t> </a:t>
            </a:r>
            <a:r>
              <a:rPr lang="en-US" sz="2000">
                <a:solidFill>
                  <a:schemeClr val="tx1"/>
                </a:solidFill>
                <a:latin typeface="Open Sans"/>
                <a:cs typeface="Open Sans"/>
              </a:rPr>
              <a:t>may</a:t>
            </a:r>
            <a:r>
              <a:rPr lang="en-US" sz="2000" spc="-50">
                <a:solidFill>
                  <a:schemeClr val="tx1"/>
                </a:solidFill>
                <a:latin typeface="Open Sans"/>
                <a:cs typeface="Open Sans"/>
              </a:rPr>
              <a:t> </a:t>
            </a:r>
            <a:r>
              <a:rPr lang="en-US" sz="2000">
                <a:solidFill>
                  <a:schemeClr val="tx1"/>
                </a:solidFill>
                <a:latin typeface="Open Sans"/>
                <a:cs typeface="Open Sans"/>
              </a:rPr>
              <a:t>be</a:t>
            </a:r>
            <a:r>
              <a:rPr lang="en-US" sz="2000" spc="-50">
                <a:solidFill>
                  <a:schemeClr val="tx1"/>
                </a:solidFill>
                <a:latin typeface="Open Sans"/>
                <a:cs typeface="Open Sans"/>
              </a:rPr>
              <a:t> </a:t>
            </a:r>
            <a:r>
              <a:rPr lang="en-US" sz="2000">
                <a:solidFill>
                  <a:schemeClr val="tx1"/>
                </a:solidFill>
                <a:latin typeface="Open Sans"/>
                <a:cs typeface="Open Sans"/>
              </a:rPr>
              <a:t>disbursed</a:t>
            </a:r>
            <a:r>
              <a:rPr lang="en-US" sz="2000" spc="-50">
                <a:solidFill>
                  <a:schemeClr val="tx1"/>
                </a:solidFill>
                <a:latin typeface="Open Sans"/>
                <a:cs typeface="Open Sans"/>
              </a:rPr>
              <a:t> </a:t>
            </a:r>
            <a:r>
              <a:rPr lang="en-US" sz="2000">
                <a:solidFill>
                  <a:schemeClr val="tx1"/>
                </a:solidFill>
                <a:latin typeface="Open Sans"/>
                <a:cs typeface="Open Sans"/>
              </a:rPr>
              <a:t>to</a:t>
            </a:r>
            <a:r>
              <a:rPr lang="en-US" sz="2000" spc="-50">
                <a:solidFill>
                  <a:schemeClr val="tx1"/>
                </a:solidFill>
                <a:latin typeface="Open Sans"/>
                <a:cs typeface="Open Sans"/>
              </a:rPr>
              <a:t> </a:t>
            </a:r>
            <a:r>
              <a:rPr lang="en-US" sz="2000">
                <a:solidFill>
                  <a:schemeClr val="tx1"/>
                </a:solidFill>
                <a:latin typeface="Open Sans"/>
                <a:cs typeface="Open Sans"/>
              </a:rPr>
              <a:t>the</a:t>
            </a:r>
            <a:r>
              <a:rPr lang="en-US" sz="2000" spc="-50">
                <a:solidFill>
                  <a:schemeClr val="tx1"/>
                </a:solidFill>
                <a:latin typeface="Open Sans"/>
                <a:cs typeface="Open Sans"/>
              </a:rPr>
              <a:t> </a:t>
            </a:r>
            <a:r>
              <a:rPr lang="en-US" sz="2000" spc="-20">
                <a:solidFill>
                  <a:schemeClr val="tx1"/>
                </a:solidFill>
                <a:latin typeface="Open Sans"/>
                <a:cs typeface="Open Sans"/>
              </a:rPr>
              <a:t>next </a:t>
            </a:r>
            <a:r>
              <a:rPr lang="en-US" sz="2000" spc="-10">
                <a:solidFill>
                  <a:schemeClr val="tx1"/>
                </a:solidFill>
                <a:latin typeface="Open Sans"/>
                <a:cs typeface="Open Sans"/>
              </a:rPr>
              <a:t>highest-</a:t>
            </a:r>
            <a:r>
              <a:rPr lang="en-US" sz="2000">
                <a:solidFill>
                  <a:schemeClr val="tx1"/>
                </a:solidFill>
                <a:latin typeface="Open Sans"/>
                <a:cs typeface="Open Sans"/>
              </a:rPr>
              <a:t>scoring</a:t>
            </a:r>
            <a:r>
              <a:rPr lang="en-US" sz="2000" spc="-50">
                <a:solidFill>
                  <a:schemeClr val="tx1"/>
                </a:solidFill>
                <a:latin typeface="Open Sans"/>
                <a:cs typeface="Open Sans"/>
              </a:rPr>
              <a:t> </a:t>
            </a:r>
            <a:r>
              <a:rPr lang="en-US" sz="2000">
                <a:solidFill>
                  <a:schemeClr val="tx1"/>
                </a:solidFill>
                <a:latin typeface="Open Sans"/>
                <a:cs typeface="Open Sans"/>
              </a:rPr>
              <a:t>applicant(s)</a:t>
            </a:r>
            <a:r>
              <a:rPr lang="en-US" sz="2000" spc="-45">
                <a:solidFill>
                  <a:schemeClr val="tx1"/>
                </a:solidFill>
                <a:latin typeface="Open Sans"/>
                <a:cs typeface="Open Sans"/>
              </a:rPr>
              <a:t> </a:t>
            </a:r>
            <a:r>
              <a:rPr lang="en-US" sz="2000">
                <a:solidFill>
                  <a:schemeClr val="tx1"/>
                </a:solidFill>
                <a:latin typeface="Open Sans"/>
                <a:cs typeface="Open Sans"/>
              </a:rPr>
              <a:t>in</a:t>
            </a:r>
            <a:r>
              <a:rPr lang="en-US" sz="2000" spc="-45">
                <a:solidFill>
                  <a:schemeClr val="tx1"/>
                </a:solidFill>
                <a:latin typeface="Open Sans"/>
                <a:cs typeface="Open Sans"/>
              </a:rPr>
              <a:t> </a:t>
            </a:r>
            <a:r>
              <a:rPr lang="en-US" sz="2000">
                <a:solidFill>
                  <a:schemeClr val="tx1"/>
                </a:solidFill>
                <a:latin typeface="Open Sans"/>
                <a:cs typeface="Open Sans"/>
              </a:rPr>
              <a:t>rank</a:t>
            </a:r>
            <a:r>
              <a:rPr lang="en-US" sz="2000" spc="-45">
                <a:solidFill>
                  <a:schemeClr val="tx1"/>
                </a:solidFill>
                <a:latin typeface="Open Sans"/>
                <a:cs typeface="Open Sans"/>
              </a:rPr>
              <a:t> </a:t>
            </a:r>
            <a:r>
              <a:rPr lang="en-US" sz="2000">
                <a:solidFill>
                  <a:schemeClr val="tx1"/>
                </a:solidFill>
                <a:latin typeface="Open Sans"/>
                <a:cs typeface="Open Sans"/>
              </a:rPr>
              <a:t>order</a:t>
            </a:r>
            <a:r>
              <a:rPr lang="en-US" sz="2000" spc="-45">
                <a:solidFill>
                  <a:schemeClr val="tx1"/>
                </a:solidFill>
                <a:latin typeface="Open Sans"/>
                <a:cs typeface="Open Sans"/>
              </a:rPr>
              <a:t> </a:t>
            </a:r>
            <a:r>
              <a:rPr lang="en-US" sz="2000">
                <a:solidFill>
                  <a:schemeClr val="tx1"/>
                </a:solidFill>
                <a:latin typeface="Open Sans"/>
                <a:cs typeface="Open Sans"/>
              </a:rPr>
              <a:t>until</a:t>
            </a:r>
            <a:r>
              <a:rPr lang="en-US" sz="2000" spc="-45">
                <a:solidFill>
                  <a:schemeClr val="tx1"/>
                </a:solidFill>
                <a:latin typeface="Open Sans"/>
                <a:cs typeface="Open Sans"/>
              </a:rPr>
              <a:t> </a:t>
            </a:r>
            <a:r>
              <a:rPr lang="en-US" sz="2000">
                <a:solidFill>
                  <a:schemeClr val="tx1"/>
                </a:solidFill>
                <a:latin typeface="Open Sans"/>
                <a:cs typeface="Open Sans"/>
              </a:rPr>
              <a:t>all</a:t>
            </a:r>
            <a:r>
              <a:rPr lang="en-US" sz="2000" spc="-45">
                <a:solidFill>
                  <a:schemeClr val="tx1"/>
                </a:solidFill>
                <a:latin typeface="Open Sans"/>
                <a:cs typeface="Open Sans"/>
              </a:rPr>
              <a:t> </a:t>
            </a:r>
            <a:r>
              <a:rPr lang="en-US" sz="2000">
                <a:solidFill>
                  <a:schemeClr val="tx1"/>
                </a:solidFill>
                <a:latin typeface="Open Sans"/>
                <a:cs typeface="Open Sans"/>
              </a:rPr>
              <a:t>funds</a:t>
            </a:r>
            <a:r>
              <a:rPr lang="en-US" sz="2000" spc="-45">
                <a:solidFill>
                  <a:schemeClr val="tx1"/>
                </a:solidFill>
                <a:latin typeface="Open Sans"/>
                <a:cs typeface="Open Sans"/>
              </a:rPr>
              <a:t> </a:t>
            </a:r>
            <a:r>
              <a:rPr lang="en-US" sz="2000">
                <a:solidFill>
                  <a:schemeClr val="tx1"/>
                </a:solidFill>
                <a:latin typeface="Open Sans"/>
                <a:cs typeface="Open Sans"/>
              </a:rPr>
              <a:t>have</a:t>
            </a:r>
            <a:r>
              <a:rPr lang="en-US" sz="2000" spc="-45">
                <a:solidFill>
                  <a:schemeClr val="tx1"/>
                </a:solidFill>
                <a:latin typeface="Open Sans"/>
                <a:cs typeface="Open Sans"/>
              </a:rPr>
              <a:t> </a:t>
            </a:r>
            <a:r>
              <a:rPr lang="en-US" sz="2000">
                <a:solidFill>
                  <a:schemeClr val="tx1"/>
                </a:solidFill>
                <a:latin typeface="Open Sans"/>
                <a:cs typeface="Open Sans"/>
              </a:rPr>
              <a:t>been</a:t>
            </a:r>
            <a:r>
              <a:rPr lang="en-US" sz="2000" spc="-45">
                <a:solidFill>
                  <a:schemeClr val="tx1"/>
                </a:solidFill>
                <a:latin typeface="Open Sans"/>
                <a:cs typeface="Open Sans"/>
              </a:rPr>
              <a:t> </a:t>
            </a:r>
            <a:r>
              <a:rPr lang="en-US" sz="2000" spc="-10">
                <a:solidFill>
                  <a:schemeClr val="tx1"/>
                </a:solidFill>
                <a:latin typeface="Open Sans"/>
                <a:cs typeface="Open Sans"/>
              </a:rPr>
              <a:t>obligated.</a:t>
            </a:r>
            <a:endParaRPr lang="en-US" sz="2000">
              <a:solidFill>
                <a:schemeClr val="tx1"/>
              </a:solidFill>
              <a:latin typeface="Open Sans"/>
              <a:cs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descr="$PPTXTitle"/>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
              <a:t>CONTRACTS</a:t>
            </a:r>
          </a:p>
        </p:txBody>
      </p:sp>
      <p:sp>
        <p:nvSpPr>
          <p:cNvPr id="13" name="object 13"/>
          <p:cNvSpPr txBox="1"/>
          <p:nvPr/>
        </p:nvSpPr>
        <p:spPr>
          <a:xfrm>
            <a:off x="1693054" y="1999875"/>
            <a:ext cx="9965546" cy="7220951"/>
          </a:xfrm>
          <a:prstGeom prst="rect">
            <a:avLst/>
          </a:prstGeom>
        </p:spPr>
        <p:txBody>
          <a:bodyPr vert="horz" wrap="square" lIns="0" tIns="64135" rIns="0" bIns="0" rtlCol="0" anchor="t">
            <a:spAutoFit/>
          </a:bodyPr>
          <a:lstStyle/>
          <a:p>
            <a:pPr marL="12700">
              <a:lnSpc>
                <a:spcPct val="100000"/>
              </a:lnSpc>
              <a:spcBef>
                <a:spcPts val="505"/>
              </a:spcBef>
            </a:pPr>
            <a:r>
              <a:rPr sz="2100" b="1">
                <a:solidFill>
                  <a:srgbClr val="ED3424"/>
                </a:solidFill>
                <a:latin typeface="Open Sans"/>
                <a:cs typeface="Open Sans"/>
              </a:rPr>
              <a:t>Pro Forma Grant </a:t>
            </a:r>
            <a:r>
              <a:rPr sz="2100" b="1" spc="-10">
                <a:solidFill>
                  <a:srgbClr val="ED3424"/>
                </a:solidFill>
                <a:latin typeface="Open Sans"/>
                <a:cs typeface="Open Sans"/>
              </a:rPr>
              <a:t>Contract</a:t>
            </a:r>
            <a:endParaRPr lang="en-US" sz="2100" b="1" spc="-10">
              <a:solidFill>
                <a:srgbClr val="ED3424"/>
              </a:solidFill>
              <a:latin typeface="Open Sans"/>
              <a:cs typeface="Open Sans"/>
            </a:endParaRPr>
          </a:p>
          <a:p>
            <a:pPr marL="12700" algn="l">
              <a:spcBef>
                <a:spcPts val="505"/>
              </a:spcBef>
            </a:pPr>
            <a:r>
              <a:rPr lang="en-US" sz="2100">
                <a:latin typeface="Open Sans"/>
                <a:cs typeface="Open Sans"/>
              </a:rPr>
              <a:t>This</a:t>
            </a:r>
            <a:r>
              <a:rPr lang="en-US" sz="2100" spc="-10">
                <a:latin typeface="Open Sans"/>
                <a:cs typeface="Open Sans"/>
              </a:rPr>
              <a:t> </a:t>
            </a:r>
            <a:r>
              <a:rPr lang="en-US" sz="2100">
                <a:latin typeface="Open Sans"/>
                <a:cs typeface="Open Sans"/>
              </a:rPr>
              <a:t>represents</a:t>
            </a:r>
            <a:r>
              <a:rPr lang="en-US" sz="2100" spc="-5">
                <a:latin typeface="Open Sans"/>
                <a:cs typeface="Open Sans"/>
              </a:rPr>
              <a:t> </a:t>
            </a:r>
            <a:r>
              <a:rPr lang="en-US" sz="2100">
                <a:latin typeface="Open Sans"/>
                <a:cs typeface="Open Sans"/>
              </a:rPr>
              <a:t>the</a:t>
            </a:r>
            <a:r>
              <a:rPr lang="en-US" sz="2100" spc="-5">
                <a:latin typeface="Open Sans"/>
                <a:cs typeface="Open Sans"/>
              </a:rPr>
              <a:t> </a:t>
            </a:r>
            <a:r>
              <a:rPr lang="en-US" sz="2100">
                <a:latin typeface="Open Sans"/>
                <a:cs typeface="Open Sans"/>
              </a:rPr>
              <a:t>final</a:t>
            </a:r>
            <a:r>
              <a:rPr lang="en-US" sz="2100" spc="-5">
                <a:latin typeface="Open Sans"/>
                <a:cs typeface="Open Sans"/>
              </a:rPr>
              <a:t> </a:t>
            </a:r>
            <a:r>
              <a:rPr lang="en-US" sz="2100">
                <a:latin typeface="Open Sans"/>
                <a:cs typeface="Open Sans"/>
              </a:rPr>
              <a:t>form</a:t>
            </a:r>
            <a:r>
              <a:rPr lang="en-US" sz="2100" spc="-10">
                <a:latin typeface="Open Sans"/>
                <a:cs typeface="Open Sans"/>
              </a:rPr>
              <a:t> </a:t>
            </a:r>
            <a:r>
              <a:rPr lang="en-US" sz="2100">
                <a:latin typeface="Open Sans"/>
                <a:cs typeface="Open Sans"/>
              </a:rPr>
              <a:t>of</a:t>
            </a:r>
            <a:r>
              <a:rPr lang="en-US" sz="2100" spc="-5">
                <a:latin typeface="Open Sans"/>
                <a:cs typeface="Open Sans"/>
              </a:rPr>
              <a:t> </a:t>
            </a:r>
            <a:r>
              <a:rPr lang="en-US" sz="2100">
                <a:latin typeface="Open Sans"/>
                <a:cs typeface="Open Sans"/>
              </a:rPr>
              <a:t>the</a:t>
            </a:r>
            <a:r>
              <a:rPr lang="en-US" sz="2100" spc="-5">
                <a:latin typeface="Open Sans"/>
                <a:cs typeface="Open Sans"/>
              </a:rPr>
              <a:t> </a:t>
            </a:r>
            <a:r>
              <a:rPr lang="en-US" sz="2100">
                <a:latin typeface="Open Sans"/>
                <a:cs typeface="Open Sans"/>
              </a:rPr>
              <a:t>contract</a:t>
            </a:r>
            <a:r>
              <a:rPr lang="en-US" sz="2100" spc="-5">
                <a:latin typeface="Open Sans"/>
                <a:cs typeface="Open Sans"/>
              </a:rPr>
              <a:t> </a:t>
            </a:r>
            <a:r>
              <a:rPr lang="en-US" sz="2100">
                <a:latin typeface="Open Sans"/>
                <a:cs typeface="Open Sans"/>
              </a:rPr>
              <a:t>that</a:t>
            </a:r>
            <a:r>
              <a:rPr lang="en-US" sz="2100" spc="-10">
                <a:latin typeface="Open Sans"/>
                <a:cs typeface="Open Sans"/>
              </a:rPr>
              <a:t> </a:t>
            </a:r>
            <a:r>
              <a:rPr lang="en-US" sz="2100">
                <a:latin typeface="Open Sans"/>
                <a:cs typeface="Open Sans"/>
              </a:rPr>
              <a:t>will</a:t>
            </a:r>
            <a:r>
              <a:rPr lang="en-US" sz="2100" spc="-5">
                <a:latin typeface="Open Sans"/>
                <a:cs typeface="Open Sans"/>
              </a:rPr>
              <a:t> </a:t>
            </a:r>
            <a:r>
              <a:rPr lang="en-US" sz="2100">
                <a:latin typeface="Open Sans"/>
                <a:cs typeface="Open Sans"/>
              </a:rPr>
              <a:t>be</a:t>
            </a:r>
            <a:r>
              <a:rPr lang="en-US" sz="2100" spc="-5">
                <a:latin typeface="Open Sans"/>
                <a:cs typeface="Open Sans"/>
              </a:rPr>
              <a:t> </a:t>
            </a:r>
            <a:r>
              <a:rPr lang="en-US" sz="2100" spc="-10">
                <a:latin typeface="Open Sans"/>
                <a:cs typeface="Open Sans"/>
              </a:rPr>
              <a:t>executed </a:t>
            </a:r>
            <a:r>
              <a:rPr lang="en-US" sz="2100">
                <a:latin typeface="Open Sans"/>
                <a:cs typeface="Open Sans"/>
              </a:rPr>
              <a:t>between the State and the </a:t>
            </a:r>
            <a:r>
              <a:rPr lang="en-US" sz="2100" spc="-10">
                <a:latin typeface="Open Sans"/>
                <a:cs typeface="Open Sans"/>
              </a:rPr>
              <a:t>Grantee:</a:t>
            </a:r>
            <a:endParaRPr lang="en-US" sz="2100">
              <a:latin typeface="Open Sans"/>
              <a:cs typeface="Open Sans"/>
            </a:endParaRPr>
          </a:p>
          <a:p>
            <a:pPr marL="12700">
              <a:lnSpc>
                <a:spcPct val="100000"/>
              </a:lnSpc>
              <a:spcBef>
                <a:spcPts val="505"/>
              </a:spcBef>
            </a:pPr>
            <a:endParaRPr lang="en-US" sz="2100">
              <a:latin typeface="Open Sans"/>
              <a:cs typeface="Open Sans"/>
            </a:endParaRPr>
          </a:p>
          <a:p>
            <a:pPr marL="12700" marR="6802120" lvl="1" algn="l">
              <a:lnSpc>
                <a:spcPct val="116100"/>
              </a:lnSpc>
            </a:pPr>
            <a:endParaRPr lang="en-US" sz="2100">
              <a:latin typeface="Open Sans"/>
              <a:cs typeface="Open Sans"/>
            </a:endParaRPr>
          </a:p>
          <a:p>
            <a:pPr marL="12700">
              <a:lnSpc>
                <a:spcPct val="100000"/>
              </a:lnSpc>
              <a:spcBef>
                <a:spcPts val="5"/>
              </a:spcBef>
            </a:pPr>
            <a:r>
              <a:rPr sz="2100" b="1" spc="-10">
                <a:latin typeface="Open Sans"/>
                <a:cs typeface="Open Sans"/>
              </a:rPr>
              <a:t>Sections</a:t>
            </a:r>
            <a:endParaRPr sz="2100">
              <a:latin typeface="Open Sans"/>
              <a:cs typeface="Open Sans"/>
            </a:endParaRPr>
          </a:p>
          <a:p>
            <a:pPr marL="808355" indent="-342900">
              <a:lnSpc>
                <a:spcPct val="100000"/>
              </a:lnSpc>
              <a:spcBef>
                <a:spcPts val="405"/>
              </a:spcBef>
              <a:buFont typeface="Arial"/>
              <a:buChar char="•"/>
            </a:pPr>
            <a:r>
              <a:rPr sz="2100" spc="-10">
                <a:latin typeface="Open Sans"/>
                <a:cs typeface="Open Sans"/>
              </a:rPr>
              <a:t>Coversheet</a:t>
            </a:r>
            <a:endParaRPr sz="2100">
              <a:latin typeface="Open Sans"/>
              <a:cs typeface="Open Sans"/>
            </a:endParaRPr>
          </a:p>
          <a:p>
            <a:pPr marL="808355" indent="-342900">
              <a:spcBef>
                <a:spcPts val="405"/>
              </a:spcBef>
              <a:buFont typeface="Arial"/>
              <a:buChar char="•"/>
            </a:pPr>
            <a:r>
              <a:rPr lang="en-US" sz="2000" spc="-10">
                <a:latin typeface="Open Sans"/>
                <a:cs typeface="Open Sans"/>
              </a:rPr>
              <a:t>Section A – Scope of services</a:t>
            </a:r>
          </a:p>
          <a:p>
            <a:pPr marL="808355" indent="-342900">
              <a:spcBef>
                <a:spcPts val="405"/>
              </a:spcBef>
              <a:buFont typeface="Arial"/>
              <a:buChar char="•"/>
            </a:pPr>
            <a:r>
              <a:rPr sz="2100">
                <a:latin typeface="Open Sans"/>
                <a:cs typeface="Open Sans"/>
              </a:rPr>
              <a:t>Section</a:t>
            </a:r>
            <a:r>
              <a:rPr sz="2100" spc="-20">
                <a:latin typeface="Open Sans"/>
                <a:cs typeface="Open Sans"/>
              </a:rPr>
              <a:t> </a:t>
            </a:r>
            <a:r>
              <a:rPr sz="2100">
                <a:latin typeface="Open Sans"/>
                <a:cs typeface="Open Sans"/>
              </a:rPr>
              <a:t>B</a:t>
            </a:r>
            <a:r>
              <a:rPr sz="2100" spc="-15">
                <a:latin typeface="Open Sans"/>
                <a:cs typeface="Open Sans"/>
              </a:rPr>
              <a:t> </a:t>
            </a:r>
            <a:r>
              <a:rPr sz="2100">
                <a:latin typeface="Open Sans"/>
                <a:cs typeface="Open Sans"/>
              </a:rPr>
              <a:t>–</a:t>
            </a:r>
            <a:r>
              <a:rPr sz="2100" spc="-20">
                <a:latin typeface="Open Sans"/>
                <a:cs typeface="Open Sans"/>
              </a:rPr>
              <a:t> </a:t>
            </a:r>
            <a:r>
              <a:rPr sz="2100">
                <a:latin typeface="Open Sans"/>
                <a:cs typeface="Open Sans"/>
              </a:rPr>
              <a:t>Term</a:t>
            </a:r>
            <a:r>
              <a:rPr sz="2100" spc="-15">
                <a:latin typeface="Open Sans"/>
                <a:cs typeface="Open Sans"/>
              </a:rPr>
              <a:t> </a:t>
            </a:r>
            <a:r>
              <a:rPr sz="2100">
                <a:latin typeface="Open Sans"/>
                <a:cs typeface="Open Sans"/>
              </a:rPr>
              <a:t>of</a:t>
            </a:r>
            <a:r>
              <a:rPr sz="2100" spc="-15">
                <a:latin typeface="Open Sans"/>
                <a:cs typeface="Open Sans"/>
              </a:rPr>
              <a:t> </a:t>
            </a:r>
            <a:r>
              <a:rPr sz="2100" spc="-10">
                <a:latin typeface="Open Sans"/>
                <a:cs typeface="Open Sans"/>
              </a:rPr>
              <a:t>contract </a:t>
            </a:r>
            <a:endParaRPr lang="en-US" sz="2100">
              <a:latin typeface="Open Sans"/>
              <a:cs typeface="Open Sans"/>
            </a:endParaRPr>
          </a:p>
          <a:p>
            <a:pPr marL="808355" indent="-342900">
              <a:spcBef>
                <a:spcPts val="405"/>
              </a:spcBef>
              <a:buFont typeface="Arial"/>
              <a:buChar char="•"/>
            </a:pPr>
            <a:r>
              <a:rPr sz="2100">
                <a:latin typeface="Open Sans"/>
                <a:cs typeface="Open Sans"/>
              </a:rPr>
              <a:t>Section</a:t>
            </a:r>
            <a:r>
              <a:rPr sz="2100" spc="-5">
                <a:latin typeface="Open Sans"/>
                <a:cs typeface="Open Sans"/>
              </a:rPr>
              <a:t> </a:t>
            </a:r>
            <a:r>
              <a:rPr sz="2100">
                <a:latin typeface="Open Sans"/>
                <a:cs typeface="Open Sans"/>
              </a:rPr>
              <a:t>C</a:t>
            </a:r>
            <a:r>
              <a:rPr sz="2100" spc="-5">
                <a:latin typeface="Open Sans"/>
                <a:cs typeface="Open Sans"/>
              </a:rPr>
              <a:t> </a:t>
            </a:r>
            <a:r>
              <a:rPr sz="2100">
                <a:latin typeface="Open Sans"/>
                <a:cs typeface="Open Sans"/>
              </a:rPr>
              <a:t>– Payment</a:t>
            </a:r>
            <a:r>
              <a:rPr sz="2100" spc="-5">
                <a:latin typeface="Open Sans"/>
                <a:cs typeface="Open Sans"/>
              </a:rPr>
              <a:t> </a:t>
            </a:r>
            <a:r>
              <a:rPr lang="en-US" sz="2100" spc="-10">
                <a:latin typeface="Open Sans"/>
                <a:cs typeface="Open Sans"/>
              </a:rPr>
              <a:t>terms</a:t>
            </a:r>
            <a:endParaRPr lang="en-US" sz="2100">
              <a:latin typeface="Open Sans"/>
              <a:cs typeface="Open Sans"/>
            </a:endParaRPr>
          </a:p>
          <a:p>
            <a:pPr marL="808355" indent="-342900">
              <a:spcBef>
                <a:spcPts val="405"/>
              </a:spcBef>
              <a:buFont typeface="Arial"/>
              <a:buChar char="•"/>
            </a:pPr>
            <a:r>
              <a:rPr lang="en-US" sz="2100">
                <a:latin typeface="Open Sans"/>
                <a:cs typeface="Open Sans"/>
              </a:rPr>
              <a:t>Section</a:t>
            </a:r>
            <a:r>
              <a:rPr sz="2100" spc="-5">
                <a:latin typeface="Open Sans"/>
                <a:cs typeface="Open Sans"/>
              </a:rPr>
              <a:t> </a:t>
            </a:r>
            <a:r>
              <a:rPr sz="2100">
                <a:latin typeface="Open Sans"/>
                <a:cs typeface="Open Sans"/>
              </a:rPr>
              <a:t>D</a:t>
            </a:r>
            <a:r>
              <a:rPr sz="2100" spc="-5">
                <a:latin typeface="Open Sans"/>
                <a:cs typeface="Open Sans"/>
              </a:rPr>
              <a:t> </a:t>
            </a:r>
            <a:r>
              <a:rPr sz="2100">
                <a:latin typeface="Open Sans"/>
                <a:cs typeface="Open Sans"/>
              </a:rPr>
              <a:t>– Standard</a:t>
            </a:r>
            <a:r>
              <a:rPr sz="2100" spc="-5">
                <a:latin typeface="Open Sans"/>
                <a:cs typeface="Open Sans"/>
              </a:rPr>
              <a:t> </a:t>
            </a:r>
            <a:r>
              <a:rPr sz="2100">
                <a:latin typeface="Open Sans"/>
                <a:cs typeface="Open Sans"/>
              </a:rPr>
              <a:t>terms and</a:t>
            </a:r>
            <a:r>
              <a:rPr sz="2100" spc="-5">
                <a:latin typeface="Open Sans"/>
                <a:cs typeface="Open Sans"/>
              </a:rPr>
              <a:t> </a:t>
            </a:r>
            <a:r>
              <a:rPr sz="2100" spc="-10">
                <a:latin typeface="Open Sans"/>
                <a:cs typeface="Open Sans"/>
              </a:rPr>
              <a:t>conditions </a:t>
            </a:r>
            <a:endParaRPr lang="en-US" sz="2100">
              <a:latin typeface="Open Sans"/>
              <a:cs typeface="Open Sans"/>
            </a:endParaRPr>
          </a:p>
          <a:p>
            <a:pPr marL="808355" indent="-342900">
              <a:spcBef>
                <a:spcPts val="405"/>
              </a:spcBef>
              <a:buFont typeface="Arial"/>
              <a:buChar char="•"/>
            </a:pPr>
            <a:r>
              <a:rPr sz="2100">
                <a:latin typeface="Open Sans"/>
                <a:cs typeface="Open Sans"/>
              </a:rPr>
              <a:t>Section E – Special terms and </a:t>
            </a:r>
            <a:r>
              <a:rPr sz="2100" spc="-10">
                <a:latin typeface="Open Sans"/>
                <a:cs typeface="Open Sans"/>
              </a:rPr>
              <a:t>conditions </a:t>
            </a:r>
            <a:r>
              <a:rPr lang="en-US" sz="2100" spc="-10">
                <a:latin typeface="Open Sans"/>
                <a:cs typeface="Open Sans"/>
              </a:rPr>
              <a:t>Signatures</a:t>
            </a:r>
            <a:endParaRPr lang="en-US" sz="2100">
              <a:latin typeface="Open Sans"/>
              <a:cs typeface="Open Sans"/>
            </a:endParaRPr>
          </a:p>
          <a:p>
            <a:pPr marL="808355" indent="-342900">
              <a:spcBef>
                <a:spcPts val="405"/>
              </a:spcBef>
              <a:buFont typeface="Arial"/>
              <a:buChar char="•"/>
            </a:pPr>
            <a:r>
              <a:rPr lang="en-US" sz="2100">
                <a:latin typeface="Open Sans"/>
                <a:cs typeface="Open Sans"/>
              </a:rPr>
              <a:t>Attachment</a:t>
            </a:r>
            <a:r>
              <a:rPr sz="2100">
                <a:latin typeface="Open Sans"/>
                <a:cs typeface="Open Sans"/>
              </a:rPr>
              <a:t> A – Grant </a:t>
            </a:r>
            <a:r>
              <a:rPr sz="2100" spc="-10">
                <a:latin typeface="Open Sans"/>
                <a:cs typeface="Open Sans"/>
              </a:rPr>
              <a:t>budget</a:t>
            </a:r>
            <a:r>
              <a:rPr sz="2100" spc="525">
                <a:latin typeface="Open Sans"/>
                <a:cs typeface="Open Sans"/>
              </a:rPr>
              <a:t> </a:t>
            </a:r>
            <a:endParaRPr lang="en-US" sz="2100">
              <a:latin typeface="Open Sans"/>
              <a:cs typeface="Open Sans"/>
            </a:endParaRPr>
          </a:p>
          <a:p>
            <a:pPr marL="808355" indent="-342900">
              <a:spcBef>
                <a:spcPts val="405"/>
              </a:spcBef>
              <a:buFont typeface="Arial"/>
              <a:buChar char="•"/>
            </a:pPr>
            <a:r>
              <a:rPr sz="2100">
                <a:latin typeface="Open Sans"/>
                <a:cs typeface="Open Sans"/>
              </a:rPr>
              <a:t>Attachment</a:t>
            </a:r>
            <a:r>
              <a:rPr sz="2100" spc="-5">
                <a:latin typeface="Open Sans"/>
                <a:cs typeface="Open Sans"/>
              </a:rPr>
              <a:t> </a:t>
            </a:r>
            <a:r>
              <a:rPr sz="2100">
                <a:latin typeface="Open Sans"/>
                <a:cs typeface="Open Sans"/>
              </a:rPr>
              <a:t>B</a:t>
            </a:r>
            <a:r>
              <a:rPr sz="2100" spc="-5">
                <a:latin typeface="Open Sans"/>
                <a:cs typeface="Open Sans"/>
              </a:rPr>
              <a:t> </a:t>
            </a:r>
            <a:r>
              <a:rPr sz="2100">
                <a:latin typeface="Open Sans"/>
                <a:cs typeface="Open Sans"/>
              </a:rPr>
              <a:t>– Original</a:t>
            </a:r>
            <a:r>
              <a:rPr sz="2100" spc="-5">
                <a:latin typeface="Open Sans"/>
                <a:cs typeface="Open Sans"/>
              </a:rPr>
              <a:t> </a:t>
            </a:r>
            <a:r>
              <a:rPr lang="en-US" sz="2100">
                <a:latin typeface="Open Sans"/>
                <a:cs typeface="Open Sans"/>
              </a:rPr>
              <a:t>grantee </a:t>
            </a:r>
            <a:r>
              <a:rPr sz="2100" spc="-10">
                <a:latin typeface="Open Sans"/>
                <a:cs typeface="Open Sans"/>
              </a:rPr>
              <a:t>proposal</a:t>
            </a:r>
            <a:endParaRPr sz="2100">
              <a:latin typeface="Open Sans"/>
              <a:cs typeface="Open Sans"/>
            </a:endParaRPr>
          </a:p>
          <a:p>
            <a:pPr marL="808355" indent="-342900">
              <a:spcBef>
                <a:spcPts val="405"/>
              </a:spcBef>
              <a:buFont typeface="Arial"/>
              <a:buChar char="•"/>
            </a:pPr>
            <a:endParaRPr lang="en-US" sz="2100" spc="-10">
              <a:latin typeface="Open Sans"/>
              <a:cs typeface="Open Sans"/>
            </a:endParaRPr>
          </a:p>
          <a:p>
            <a:pPr marL="12700"/>
            <a:r>
              <a:rPr sz="2100" b="1" i="1">
                <a:latin typeface="Open Sans"/>
                <a:cs typeface="Open Sans"/>
              </a:rPr>
              <a:t>Note:</a:t>
            </a:r>
            <a:r>
              <a:rPr sz="2100" b="1" i="1" spc="-15">
                <a:latin typeface="Open Sans"/>
                <a:cs typeface="Open Sans"/>
              </a:rPr>
              <a:t> </a:t>
            </a:r>
            <a:r>
              <a:rPr sz="2100">
                <a:latin typeface="Open Sans"/>
                <a:cs typeface="Open Sans"/>
              </a:rPr>
              <a:t>Sections</a:t>
            </a:r>
            <a:r>
              <a:rPr sz="2100" spc="-15">
                <a:latin typeface="Open Sans"/>
                <a:cs typeface="Open Sans"/>
              </a:rPr>
              <a:t> </a:t>
            </a:r>
            <a:r>
              <a:rPr lang="en-US" sz="2100" spc="-20">
                <a:latin typeface="Open Sans"/>
                <a:cs typeface="Open Sans"/>
              </a:rPr>
              <a:t>A</a:t>
            </a:r>
            <a:r>
              <a:rPr sz="2100" spc="-20">
                <a:latin typeface="Open Sans"/>
                <a:cs typeface="Open Sans"/>
              </a:rPr>
              <a:t>-</a:t>
            </a:r>
            <a:r>
              <a:rPr lang="en-US" sz="2100" spc="-20">
                <a:latin typeface="Open Sans"/>
                <a:cs typeface="Open Sans"/>
              </a:rPr>
              <a:t>E</a:t>
            </a:r>
            <a:r>
              <a:rPr sz="2100" spc="-10">
                <a:latin typeface="Open Sans"/>
                <a:cs typeface="Open Sans"/>
              </a:rPr>
              <a:t> </a:t>
            </a:r>
            <a:r>
              <a:rPr sz="2100">
                <a:latin typeface="Open Sans"/>
                <a:cs typeface="Open Sans"/>
              </a:rPr>
              <a:t>are</a:t>
            </a:r>
            <a:r>
              <a:rPr sz="2100" spc="-15">
                <a:latin typeface="Open Sans"/>
                <a:cs typeface="Open Sans"/>
              </a:rPr>
              <a:t> </a:t>
            </a:r>
            <a:r>
              <a:rPr sz="2100">
                <a:latin typeface="Open Sans"/>
                <a:cs typeface="Open Sans"/>
              </a:rPr>
              <a:t>non-</a:t>
            </a:r>
            <a:r>
              <a:rPr sz="2100" spc="-10">
                <a:latin typeface="Open Sans"/>
                <a:cs typeface="Open Sans"/>
              </a:rPr>
              <a:t>negotiable.</a:t>
            </a:r>
            <a:endParaRPr sz="2100">
              <a:latin typeface="Open Sans"/>
              <a:cs typeface="Open Sans"/>
            </a:endParaRPr>
          </a:p>
          <a:p>
            <a:pPr>
              <a:lnSpc>
                <a:spcPct val="100000"/>
              </a:lnSpc>
              <a:spcBef>
                <a:spcPts val="2750"/>
              </a:spcBef>
            </a:pPr>
            <a:endParaRPr sz="2100">
              <a:latin typeface="Open Sans"/>
              <a:cs typeface="Open Sans"/>
            </a:endParaRPr>
          </a:p>
          <a:p>
            <a:pPr marL="12700">
              <a:lnSpc>
                <a:spcPct val="100000"/>
              </a:lnSpc>
            </a:pPr>
            <a:r>
              <a:rPr sz="2200" b="1" i="1">
                <a:solidFill>
                  <a:srgbClr val="ED3424"/>
                </a:solidFill>
                <a:latin typeface="Open Sans"/>
                <a:cs typeface="Open Sans"/>
              </a:rPr>
              <a:t>*It</a:t>
            </a:r>
            <a:r>
              <a:rPr sz="2200" b="1" i="1" spc="-35">
                <a:solidFill>
                  <a:srgbClr val="ED3424"/>
                </a:solidFill>
                <a:latin typeface="Open Sans"/>
                <a:cs typeface="Open Sans"/>
              </a:rPr>
              <a:t> </a:t>
            </a:r>
            <a:r>
              <a:rPr sz="2200" b="1" i="1">
                <a:solidFill>
                  <a:srgbClr val="ED3424"/>
                </a:solidFill>
                <a:latin typeface="Open Sans"/>
                <a:cs typeface="Open Sans"/>
              </a:rPr>
              <a:t>is</a:t>
            </a:r>
            <a:r>
              <a:rPr sz="2200" b="1" i="1" spc="-35">
                <a:solidFill>
                  <a:srgbClr val="ED3424"/>
                </a:solidFill>
                <a:latin typeface="Open Sans"/>
                <a:cs typeface="Open Sans"/>
              </a:rPr>
              <a:t> </a:t>
            </a:r>
            <a:r>
              <a:rPr sz="2200" b="1" i="1">
                <a:solidFill>
                  <a:srgbClr val="ED3424"/>
                </a:solidFill>
                <a:latin typeface="Open Sans"/>
                <a:cs typeface="Open Sans"/>
              </a:rPr>
              <a:t>important</a:t>
            </a:r>
            <a:r>
              <a:rPr sz="2200" b="1" i="1" spc="-35">
                <a:solidFill>
                  <a:srgbClr val="ED3424"/>
                </a:solidFill>
                <a:latin typeface="Open Sans"/>
                <a:cs typeface="Open Sans"/>
              </a:rPr>
              <a:t> </a:t>
            </a:r>
            <a:r>
              <a:rPr sz="2200" b="1" i="1">
                <a:solidFill>
                  <a:srgbClr val="ED3424"/>
                </a:solidFill>
                <a:latin typeface="Open Sans"/>
                <a:cs typeface="Open Sans"/>
              </a:rPr>
              <a:t>to</a:t>
            </a:r>
            <a:r>
              <a:rPr sz="2200" b="1" i="1" spc="-35">
                <a:solidFill>
                  <a:srgbClr val="ED3424"/>
                </a:solidFill>
                <a:latin typeface="Open Sans"/>
                <a:cs typeface="Open Sans"/>
              </a:rPr>
              <a:t> </a:t>
            </a:r>
            <a:r>
              <a:rPr sz="2200" b="1" i="1">
                <a:solidFill>
                  <a:srgbClr val="ED3424"/>
                </a:solidFill>
                <a:latin typeface="Open Sans"/>
                <a:cs typeface="Open Sans"/>
              </a:rPr>
              <a:t>read</a:t>
            </a:r>
            <a:r>
              <a:rPr sz="2200" b="1" i="1" spc="-35">
                <a:solidFill>
                  <a:srgbClr val="ED3424"/>
                </a:solidFill>
                <a:latin typeface="Open Sans"/>
                <a:cs typeface="Open Sans"/>
              </a:rPr>
              <a:t> </a:t>
            </a:r>
            <a:r>
              <a:rPr sz="2200" b="1" i="1">
                <a:solidFill>
                  <a:srgbClr val="ED3424"/>
                </a:solidFill>
                <a:latin typeface="Open Sans"/>
                <a:cs typeface="Open Sans"/>
              </a:rPr>
              <a:t>and</a:t>
            </a:r>
            <a:r>
              <a:rPr sz="2200" b="1" i="1" spc="-35">
                <a:solidFill>
                  <a:srgbClr val="ED3424"/>
                </a:solidFill>
                <a:latin typeface="Open Sans"/>
                <a:cs typeface="Open Sans"/>
              </a:rPr>
              <a:t> </a:t>
            </a:r>
            <a:r>
              <a:rPr sz="2200" b="1" i="1">
                <a:solidFill>
                  <a:srgbClr val="ED3424"/>
                </a:solidFill>
                <a:latin typeface="Open Sans"/>
                <a:cs typeface="Open Sans"/>
              </a:rPr>
              <a:t>understand</a:t>
            </a:r>
            <a:r>
              <a:rPr sz="2200" b="1" i="1" spc="-35">
                <a:solidFill>
                  <a:srgbClr val="ED3424"/>
                </a:solidFill>
                <a:latin typeface="Open Sans"/>
                <a:cs typeface="Open Sans"/>
              </a:rPr>
              <a:t> </a:t>
            </a:r>
            <a:r>
              <a:rPr sz="2200" b="1" i="1">
                <a:solidFill>
                  <a:srgbClr val="ED3424"/>
                </a:solidFill>
                <a:latin typeface="Open Sans"/>
                <a:cs typeface="Open Sans"/>
              </a:rPr>
              <a:t>the</a:t>
            </a:r>
            <a:r>
              <a:rPr sz="2200" b="1" i="1" spc="-35">
                <a:solidFill>
                  <a:srgbClr val="ED3424"/>
                </a:solidFill>
                <a:latin typeface="Open Sans"/>
                <a:cs typeface="Open Sans"/>
              </a:rPr>
              <a:t> </a:t>
            </a:r>
            <a:r>
              <a:rPr sz="2200" b="1" i="1">
                <a:solidFill>
                  <a:srgbClr val="ED3424"/>
                </a:solidFill>
                <a:latin typeface="Open Sans"/>
                <a:cs typeface="Open Sans"/>
              </a:rPr>
              <a:t>terms</a:t>
            </a:r>
            <a:r>
              <a:rPr sz="2200" b="1" i="1" spc="-35">
                <a:solidFill>
                  <a:srgbClr val="ED3424"/>
                </a:solidFill>
                <a:latin typeface="Open Sans"/>
                <a:cs typeface="Open Sans"/>
              </a:rPr>
              <a:t> </a:t>
            </a:r>
            <a:r>
              <a:rPr sz="2200" b="1" i="1">
                <a:solidFill>
                  <a:srgbClr val="ED3424"/>
                </a:solidFill>
                <a:latin typeface="Open Sans"/>
                <a:cs typeface="Open Sans"/>
              </a:rPr>
              <a:t>and</a:t>
            </a:r>
            <a:r>
              <a:rPr sz="2200" b="1" i="1" spc="-35">
                <a:solidFill>
                  <a:srgbClr val="ED3424"/>
                </a:solidFill>
                <a:latin typeface="Open Sans"/>
                <a:cs typeface="Open Sans"/>
              </a:rPr>
              <a:t> </a:t>
            </a:r>
            <a:r>
              <a:rPr sz="2200" b="1" i="1">
                <a:solidFill>
                  <a:srgbClr val="ED3424"/>
                </a:solidFill>
                <a:latin typeface="Open Sans"/>
                <a:cs typeface="Open Sans"/>
              </a:rPr>
              <a:t>expectations</a:t>
            </a:r>
            <a:r>
              <a:rPr sz="2200" b="1" i="1" spc="-35">
                <a:solidFill>
                  <a:srgbClr val="ED3424"/>
                </a:solidFill>
                <a:latin typeface="Open Sans"/>
                <a:cs typeface="Open Sans"/>
              </a:rPr>
              <a:t> </a:t>
            </a:r>
            <a:r>
              <a:rPr sz="2200" b="1" i="1">
                <a:solidFill>
                  <a:srgbClr val="ED3424"/>
                </a:solidFill>
                <a:latin typeface="Open Sans"/>
                <a:cs typeface="Open Sans"/>
              </a:rPr>
              <a:t>of</a:t>
            </a:r>
            <a:r>
              <a:rPr sz="2200" b="1" i="1" spc="-35">
                <a:solidFill>
                  <a:srgbClr val="ED3424"/>
                </a:solidFill>
                <a:latin typeface="Open Sans"/>
                <a:cs typeface="Open Sans"/>
              </a:rPr>
              <a:t> </a:t>
            </a:r>
            <a:r>
              <a:rPr sz="2200" b="1" i="1">
                <a:solidFill>
                  <a:srgbClr val="ED3424"/>
                </a:solidFill>
                <a:latin typeface="Open Sans"/>
                <a:cs typeface="Open Sans"/>
              </a:rPr>
              <a:t>the</a:t>
            </a:r>
            <a:r>
              <a:rPr sz="2200" b="1" i="1" spc="-35">
                <a:solidFill>
                  <a:srgbClr val="ED3424"/>
                </a:solidFill>
                <a:latin typeface="Open Sans"/>
                <a:cs typeface="Open Sans"/>
              </a:rPr>
              <a:t> </a:t>
            </a:r>
            <a:r>
              <a:rPr sz="2200" b="1" i="1">
                <a:solidFill>
                  <a:srgbClr val="ED3424"/>
                </a:solidFill>
                <a:latin typeface="Open Sans"/>
                <a:cs typeface="Open Sans"/>
              </a:rPr>
              <a:t>State</a:t>
            </a:r>
            <a:r>
              <a:rPr sz="2200" b="1" i="1" spc="-35">
                <a:solidFill>
                  <a:srgbClr val="ED3424"/>
                </a:solidFill>
                <a:latin typeface="Open Sans"/>
                <a:cs typeface="Open Sans"/>
              </a:rPr>
              <a:t> </a:t>
            </a:r>
            <a:r>
              <a:rPr sz="2200" b="1" i="1">
                <a:solidFill>
                  <a:srgbClr val="ED3424"/>
                </a:solidFill>
                <a:latin typeface="Open Sans"/>
                <a:cs typeface="Open Sans"/>
              </a:rPr>
              <a:t>in</a:t>
            </a:r>
            <a:r>
              <a:rPr sz="2200" b="1" i="1" spc="-35">
                <a:solidFill>
                  <a:srgbClr val="ED3424"/>
                </a:solidFill>
                <a:latin typeface="Open Sans"/>
                <a:cs typeface="Open Sans"/>
              </a:rPr>
              <a:t> </a:t>
            </a:r>
            <a:r>
              <a:rPr sz="2200" b="1" i="1">
                <a:solidFill>
                  <a:srgbClr val="ED3424"/>
                </a:solidFill>
                <a:latin typeface="Open Sans"/>
                <a:cs typeface="Open Sans"/>
              </a:rPr>
              <a:t>the</a:t>
            </a:r>
            <a:r>
              <a:rPr sz="2200" b="1" i="1" spc="-35">
                <a:solidFill>
                  <a:srgbClr val="ED3424"/>
                </a:solidFill>
                <a:latin typeface="Open Sans"/>
                <a:cs typeface="Open Sans"/>
              </a:rPr>
              <a:t> </a:t>
            </a:r>
            <a:r>
              <a:rPr sz="2200" b="1" i="1">
                <a:solidFill>
                  <a:srgbClr val="ED3424"/>
                </a:solidFill>
                <a:latin typeface="Open Sans"/>
                <a:cs typeface="Open Sans"/>
              </a:rPr>
              <a:t>Pro</a:t>
            </a:r>
            <a:r>
              <a:rPr sz="2200" b="1" i="1" spc="-35">
                <a:solidFill>
                  <a:srgbClr val="ED3424"/>
                </a:solidFill>
                <a:latin typeface="Open Sans"/>
                <a:cs typeface="Open Sans"/>
              </a:rPr>
              <a:t> </a:t>
            </a:r>
            <a:r>
              <a:rPr sz="2200" b="1" i="1">
                <a:solidFill>
                  <a:srgbClr val="ED3424"/>
                </a:solidFill>
                <a:latin typeface="Open Sans"/>
                <a:cs typeface="Open Sans"/>
              </a:rPr>
              <a:t>Forma</a:t>
            </a:r>
            <a:r>
              <a:rPr sz="2200" b="1" i="1" spc="-35">
                <a:solidFill>
                  <a:srgbClr val="ED3424"/>
                </a:solidFill>
                <a:latin typeface="Open Sans"/>
                <a:cs typeface="Open Sans"/>
              </a:rPr>
              <a:t> </a:t>
            </a:r>
            <a:r>
              <a:rPr sz="2200" b="1" i="1">
                <a:solidFill>
                  <a:srgbClr val="ED3424"/>
                </a:solidFill>
                <a:latin typeface="Open Sans"/>
                <a:cs typeface="Open Sans"/>
              </a:rPr>
              <a:t>Grant</a:t>
            </a:r>
            <a:r>
              <a:rPr sz="2200" b="1" i="1" spc="-35">
                <a:solidFill>
                  <a:srgbClr val="ED3424"/>
                </a:solidFill>
                <a:latin typeface="Open Sans"/>
                <a:cs typeface="Open Sans"/>
              </a:rPr>
              <a:t> </a:t>
            </a:r>
            <a:r>
              <a:rPr sz="2200" b="1" i="1" spc="-10">
                <a:solidFill>
                  <a:srgbClr val="ED3424"/>
                </a:solidFill>
                <a:latin typeface="Open Sans"/>
                <a:cs typeface="Open Sans"/>
              </a:rPr>
              <a:t>Contract.</a:t>
            </a:r>
            <a:endParaRPr sz="2200">
              <a:latin typeface="Open Sans"/>
              <a:cs typeface="Open Sans"/>
            </a:endParaRPr>
          </a:p>
        </p:txBody>
      </p:sp>
      <p:pic>
        <p:nvPicPr>
          <p:cNvPr id="16" name="Picture 15" descr="This attachment is from the grant contract. It is a snippet of Section A. the scope of services and deliverables on the contract. ">
            <a:extLst>
              <a:ext uri="{FF2B5EF4-FFF2-40B4-BE49-F238E27FC236}">
                <a16:creationId xmlns:a16="http://schemas.microsoft.com/office/drawing/2014/main" id="{0179DD4E-A516-6AA2-BB55-2A041A334122}"/>
              </a:ext>
            </a:extLst>
          </p:cNvPr>
          <p:cNvPicPr>
            <a:picLocks noChangeAspect="1"/>
          </p:cNvPicPr>
          <p:nvPr/>
        </p:nvPicPr>
        <p:blipFill>
          <a:blip r:embed="rId2"/>
          <a:stretch>
            <a:fillRect/>
          </a:stretch>
        </p:blipFill>
        <p:spPr>
          <a:xfrm>
            <a:off x="11658600" y="1999875"/>
            <a:ext cx="6261390" cy="612284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t>FREQUENTLY</a:t>
            </a:r>
            <a:r>
              <a:rPr spc="-165"/>
              <a:t> </a:t>
            </a:r>
            <a:r>
              <a:t>ASKED</a:t>
            </a:r>
            <a:r>
              <a:rPr spc="-165"/>
              <a:t> </a:t>
            </a:r>
            <a:r>
              <a:rPr spc="-10"/>
              <a:t>QUESTIONS</a:t>
            </a:r>
          </a:p>
        </p:txBody>
      </p:sp>
      <p:sp>
        <p:nvSpPr>
          <p:cNvPr id="6" name="object 6"/>
          <p:cNvSpPr txBox="1"/>
          <p:nvPr/>
        </p:nvSpPr>
        <p:spPr>
          <a:xfrm>
            <a:off x="1720876" y="2115291"/>
            <a:ext cx="14061258" cy="7263720"/>
          </a:xfrm>
          <a:prstGeom prst="rect">
            <a:avLst/>
          </a:prstGeom>
        </p:spPr>
        <p:txBody>
          <a:bodyPr vert="horz" wrap="square" lIns="0" tIns="12700" rIns="0" bIns="0" rtlCol="0" anchor="t">
            <a:spAutoFit/>
          </a:bodyPr>
          <a:lstStyle/>
          <a:p>
            <a:pPr marL="12700" marR="612140">
              <a:lnSpc>
                <a:spcPct val="116100"/>
              </a:lnSpc>
              <a:spcBef>
                <a:spcPts val="100"/>
              </a:spcBef>
            </a:pPr>
            <a:r>
              <a:rPr lang="en-US" sz="2100" b="1" spc="-10">
                <a:solidFill>
                  <a:schemeClr val="accent1">
                    <a:lumMod val="49000"/>
                  </a:schemeClr>
                </a:solidFill>
                <a:latin typeface="Open Sans"/>
                <a:ea typeface="Open Sans"/>
                <a:cs typeface="Open Sans"/>
              </a:rPr>
              <a:t>Can the funds be used for general operating expenses? </a:t>
            </a:r>
            <a:r>
              <a:rPr lang="en-US" sz="2100" spc="-10">
                <a:solidFill>
                  <a:schemeClr val="accent1">
                    <a:lumMod val="49000"/>
                  </a:schemeClr>
                </a:solidFill>
                <a:latin typeface="Open Sans"/>
                <a:ea typeface="Open Sans"/>
                <a:cs typeface="Open Sans"/>
              </a:rPr>
              <a:t>No. These funds are specifically earmarked for growth-related costs. While the grant can cover staff salaries for </a:t>
            </a:r>
            <a:r>
              <a:rPr lang="en-US" sz="2100" i="1" spc="-10">
                <a:solidFill>
                  <a:schemeClr val="accent1">
                    <a:lumMod val="49000"/>
                  </a:schemeClr>
                </a:solidFill>
                <a:latin typeface="Open Sans"/>
                <a:ea typeface="Open Sans"/>
                <a:cs typeface="Open Sans"/>
              </a:rPr>
              <a:t>new</a:t>
            </a:r>
            <a:r>
              <a:rPr lang="en-US" sz="2100" spc="-10">
                <a:solidFill>
                  <a:schemeClr val="accent1">
                    <a:lumMod val="49000"/>
                  </a:schemeClr>
                </a:solidFill>
                <a:latin typeface="Open Sans"/>
                <a:ea typeface="Open Sans"/>
                <a:cs typeface="Open Sans"/>
              </a:rPr>
              <a:t> positions required by the expansion, it is not intended to cover the existing overhead of current operations. Provide sustainability plan.</a:t>
            </a:r>
          </a:p>
          <a:p>
            <a:pPr>
              <a:spcBef>
                <a:spcPts val="60"/>
              </a:spcBef>
            </a:pPr>
            <a:endParaRPr lang="en-US" sz="2100">
              <a:solidFill>
                <a:schemeClr val="accent1">
                  <a:lumMod val="49000"/>
                </a:schemeClr>
              </a:solidFill>
              <a:latin typeface="Open Sans"/>
              <a:ea typeface="Open Sans"/>
              <a:cs typeface="Open Sans"/>
            </a:endParaRPr>
          </a:p>
          <a:p>
            <a:pPr marL="12700" marR="835660">
              <a:lnSpc>
                <a:spcPct val="116100"/>
              </a:lnSpc>
            </a:pPr>
            <a:r>
              <a:rPr sz="2100" b="1">
                <a:solidFill>
                  <a:schemeClr val="accent1">
                    <a:lumMod val="49000"/>
                  </a:schemeClr>
                </a:solidFill>
                <a:latin typeface="Open Sans"/>
                <a:cs typeface="Open Sans"/>
              </a:rPr>
              <a:t>How</a:t>
            </a:r>
            <a:r>
              <a:rPr sz="2100" b="1" spc="-10">
                <a:solidFill>
                  <a:schemeClr val="accent1">
                    <a:lumMod val="49000"/>
                  </a:schemeClr>
                </a:solidFill>
                <a:latin typeface="Open Sans"/>
                <a:cs typeface="Open Sans"/>
              </a:rPr>
              <a:t> </a:t>
            </a:r>
            <a:r>
              <a:rPr sz="2100" b="1">
                <a:solidFill>
                  <a:schemeClr val="accent1">
                    <a:lumMod val="49000"/>
                  </a:schemeClr>
                </a:solidFill>
                <a:latin typeface="Open Sans"/>
                <a:cs typeface="Open Sans"/>
              </a:rPr>
              <a:t>do</a:t>
            </a:r>
            <a:r>
              <a:rPr sz="2100" b="1" spc="-5">
                <a:solidFill>
                  <a:schemeClr val="accent1">
                    <a:lumMod val="49000"/>
                  </a:schemeClr>
                </a:solidFill>
                <a:latin typeface="Open Sans"/>
                <a:cs typeface="Open Sans"/>
              </a:rPr>
              <a:t> </a:t>
            </a:r>
            <a:r>
              <a:rPr sz="2100" b="1">
                <a:solidFill>
                  <a:schemeClr val="accent1">
                    <a:lumMod val="49000"/>
                  </a:schemeClr>
                </a:solidFill>
                <a:latin typeface="Open Sans"/>
                <a:cs typeface="Open Sans"/>
              </a:rPr>
              <a:t>I</a:t>
            </a:r>
            <a:r>
              <a:rPr sz="2100" b="1" spc="-5">
                <a:solidFill>
                  <a:schemeClr val="accent1">
                    <a:lumMod val="49000"/>
                  </a:schemeClr>
                </a:solidFill>
                <a:latin typeface="Open Sans"/>
                <a:cs typeface="Open Sans"/>
              </a:rPr>
              <a:t> </a:t>
            </a:r>
            <a:r>
              <a:rPr sz="2100" b="1">
                <a:solidFill>
                  <a:schemeClr val="accent1">
                    <a:lumMod val="49000"/>
                  </a:schemeClr>
                </a:solidFill>
                <a:latin typeface="Open Sans"/>
                <a:cs typeface="Open Sans"/>
              </a:rPr>
              <a:t>submit</a:t>
            </a:r>
            <a:r>
              <a:rPr sz="2100" b="1" spc="-5">
                <a:solidFill>
                  <a:schemeClr val="accent1">
                    <a:lumMod val="49000"/>
                  </a:schemeClr>
                </a:solidFill>
                <a:latin typeface="Open Sans"/>
                <a:cs typeface="Open Sans"/>
              </a:rPr>
              <a:t> </a:t>
            </a:r>
            <a:r>
              <a:rPr sz="2100" b="1">
                <a:solidFill>
                  <a:schemeClr val="accent1">
                    <a:lumMod val="49000"/>
                  </a:schemeClr>
                </a:solidFill>
                <a:latin typeface="Open Sans"/>
                <a:cs typeface="Open Sans"/>
              </a:rPr>
              <a:t>invoices?</a:t>
            </a:r>
            <a:r>
              <a:rPr sz="2100" b="1" spc="-5">
                <a:solidFill>
                  <a:schemeClr val="accent1">
                    <a:lumMod val="49000"/>
                  </a:schemeClr>
                </a:solidFill>
                <a:latin typeface="Open Sans"/>
                <a:cs typeface="Open Sans"/>
              </a:rPr>
              <a:t> </a:t>
            </a:r>
            <a:r>
              <a:rPr sz="2100">
                <a:solidFill>
                  <a:schemeClr val="accent1">
                    <a:lumMod val="49000"/>
                  </a:schemeClr>
                </a:solidFill>
                <a:latin typeface="Open Sans"/>
                <a:cs typeface="Open Sans"/>
              </a:rPr>
              <a:t>Invoices</a:t>
            </a:r>
            <a:r>
              <a:rPr sz="2100" spc="-5">
                <a:solidFill>
                  <a:schemeClr val="accent1">
                    <a:lumMod val="49000"/>
                  </a:schemeClr>
                </a:solidFill>
                <a:latin typeface="Open Sans"/>
                <a:cs typeface="Open Sans"/>
              </a:rPr>
              <a:t> </a:t>
            </a:r>
            <a:r>
              <a:rPr sz="2100">
                <a:solidFill>
                  <a:schemeClr val="accent1">
                    <a:lumMod val="49000"/>
                  </a:schemeClr>
                </a:solidFill>
                <a:latin typeface="Open Sans"/>
                <a:cs typeface="Open Sans"/>
              </a:rPr>
              <a:t>should</a:t>
            </a:r>
            <a:r>
              <a:rPr sz="2100" spc="-10">
                <a:solidFill>
                  <a:schemeClr val="accent1">
                    <a:lumMod val="49000"/>
                  </a:schemeClr>
                </a:solidFill>
                <a:latin typeface="Open Sans"/>
                <a:cs typeface="Open Sans"/>
              </a:rPr>
              <a:t> </a:t>
            </a:r>
            <a:r>
              <a:rPr sz="2100">
                <a:solidFill>
                  <a:schemeClr val="accent1">
                    <a:lumMod val="49000"/>
                  </a:schemeClr>
                </a:solidFill>
                <a:latin typeface="Open Sans"/>
                <a:cs typeface="Open Sans"/>
              </a:rPr>
              <a:t>be</a:t>
            </a:r>
            <a:r>
              <a:rPr sz="2100" spc="-5">
                <a:solidFill>
                  <a:schemeClr val="accent1">
                    <a:lumMod val="49000"/>
                  </a:schemeClr>
                </a:solidFill>
                <a:latin typeface="Open Sans"/>
                <a:cs typeface="Open Sans"/>
              </a:rPr>
              <a:t> </a:t>
            </a:r>
            <a:r>
              <a:rPr sz="2100">
                <a:solidFill>
                  <a:schemeClr val="accent1">
                    <a:lumMod val="49000"/>
                  </a:schemeClr>
                </a:solidFill>
                <a:latin typeface="Open Sans"/>
                <a:cs typeface="Open Sans"/>
              </a:rPr>
              <a:t>submitted</a:t>
            </a:r>
            <a:r>
              <a:rPr sz="2100" spc="-5">
                <a:solidFill>
                  <a:schemeClr val="accent1">
                    <a:lumMod val="49000"/>
                  </a:schemeClr>
                </a:solidFill>
                <a:latin typeface="Open Sans"/>
                <a:cs typeface="Open Sans"/>
              </a:rPr>
              <a:t> </a:t>
            </a:r>
            <a:r>
              <a:rPr sz="2100">
                <a:solidFill>
                  <a:schemeClr val="accent1">
                    <a:lumMod val="49000"/>
                  </a:schemeClr>
                </a:solidFill>
                <a:latin typeface="Open Sans"/>
                <a:cs typeface="Open Sans"/>
              </a:rPr>
              <a:t>to</a:t>
            </a:r>
            <a:r>
              <a:rPr sz="2100" spc="-5">
                <a:solidFill>
                  <a:schemeClr val="accent1">
                    <a:lumMod val="49000"/>
                  </a:schemeClr>
                </a:solidFill>
                <a:latin typeface="Open Sans"/>
                <a:cs typeface="Open Sans"/>
              </a:rPr>
              <a:t> </a:t>
            </a:r>
            <a:r>
              <a:rPr sz="2100" spc="-10">
                <a:solidFill>
                  <a:schemeClr val="accent1">
                    <a:lumMod val="49000"/>
                  </a:schemeClr>
                </a:solidFill>
                <a:latin typeface="Open Sans"/>
                <a:cs typeface="Open Sans"/>
                <a:hlinkClick r:id="rId2">
                  <a:extLst>
                    <a:ext uri="{A12FA001-AC4F-418D-AE19-62706E023703}">
                      <ahyp:hlinkClr xmlns:ahyp="http://schemas.microsoft.com/office/drawing/2018/hyperlinkcolor" val="tx"/>
                    </a:ext>
                  </a:extLst>
                </a:hlinkClick>
              </a:rPr>
              <a:t>DDA.Invoicing@tn.gov</a:t>
            </a:r>
            <a:r>
              <a:rPr sz="2100" spc="-5">
                <a:solidFill>
                  <a:schemeClr val="accent1">
                    <a:lumMod val="49000"/>
                  </a:schemeClr>
                </a:solidFill>
                <a:latin typeface="Open Sans"/>
                <a:cs typeface="Open Sans"/>
              </a:rPr>
              <a:t> </a:t>
            </a:r>
            <a:r>
              <a:rPr sz="2100">
                <a:solidFill>
                  <a:schemeClr val="accent1">
                    <a:lumMod val="49000"/>
                  </a:schemeClr>
                </a:solidFill>
                <a:latin typeface="Open Sans"/>
                <a:cs typeface="Open Sans"/>
              </a:rPr>
              <a:t>with</a:t>
            </a:r>
            <a:r>
              <a:rPr sz="2100" spc="-5">
                <a:solidFill>
                  <a:schemeClr val="accent1">
                    <a:lumMod val="49000"/>
                  </a:schemeClr>
                </a:solidFill>
                <a:latin typeface="Open Sans"/>
                <a:cs typeface="Open Sans"/>
              </a:rPr>
              <a:t> </a:t>
            </a:r>
            <a:r>
              <a:rPr sz="2100" spc="-25">
                <a:solidFill>
                  <a:schemeClr val="accent1">
                    <a:lumMod val="49000"/>
                  </a:schemeClr>
                </a:solidFill>
                <a:latin typeface="Open Sans"/>
                <a:cs typeface="Open Sans"/>
              </a:rPr>
              <a:t>the </a:t>
            </a:r>
            <a:r>
              <a:rPr sz="2100">
                <a:solidFill>
                  <a:schemeClr val="accent1">
                    <a:lumMod val="49000"/>
                  </a:schemeClr>
                </a:solidFill>
                <a:latin typeface="Open Sans"/>
                <a:cs typeface="Open Sans"/>
              </a:rPr>
              <a:t>designated</a:t>
            </a:r>
            <a:r>
              <a:rPr sz="2100" spc="-5">
                <a:solidFill>
                  <a:schemeClr val="accent1">
                    <a:lumMod val="49000"/>
                  </a:schemeClr>
                </a:solidFill>
                <a:latin typeface="Open Sans"/>
                <a:cs typeface="Open Sans"/>
              </a:rPr>
              <a:t> </a:t>
            </a:r>
            <a:r>
              <a:rPr sz="2100">
                <a:solidFill>
                  <a:schemeClr val="accent1">
                    <a:lumMod val="49000"/>
                  </a:schemeClr>
                </a:solidFill>
                <a:latin typeface="Open Sans"/>
                <a:cs typeface="Open Sans"/>
              </a:rPr>
              <a:t>point</a:t>
            </a:r>
            <a:r>
              <a:rPr sz="2100" spc="-5">
                <a:solidFill>
                  <a:schemeClr val="accent1">
                    <a:lumMod val="49000"/>
                  </a:schemeClr>
                </a:solidFill>
                <a:latin typeface="Open Sans"/>
                <a:cs typeface="Open Sans"/>
              </a:rPr>
              <a:t> </a:t>
            </a:r>
            <a:r>
              <a:rPr sz="2100">
                <a:solidFill>
                  <a:schemeClr val="accent1">
                    <a:lumMod val="49000"/>
                  </a:schemeClr>
                </a:solidFill>
                <a:latin typeface="Open Sans"/>
                <a:cs typeface="Open Sans"/>
              </a:rPr>
              <a:t>of</a:t>
            </a:r>
            <a:r>
              <a:rPr sz="2100" spc="-5">
                <a:solidFill>
                  <a:schemeClr val="accent1">
                    <a:lumMod val="49000"/>
                  </a:schemeClr>
                </a:solidFill>
                <a:latin typeface="Open Sans"/>
                <a:cs typeface="Open Sans"/>
              </a:rPr>
              <a:t> </a:t>
            </a:r>
            <a:r>
              <a:rPr sz="2100">
                <a:solidFill>
                  <a:schemeClr val="accent1">
                    <a:lumMod val="49000"/>
                  </a:schemeClr>
                </a:solidFill>
                <a:latin typeface="Open Sans"/>
                <a:cs typeface="Open Sans"/>
              </a:rPr>
              <a:t>contact</a:t>
            </a:r>
            <a:r>
              <a:rPr sz="2100" spc="-5">
                <a:solidFill>
                  <a:schemeClr val="accent1">
                    <a:lumMod val="49000"/>
                  </a:schemeClr>
                </a:solidFill>
                <a:latin typeface="Open Sans"/>
                <a:cs typeface="Open Sans"/>
              </a:rPr>
              <a:t> </a:t>
            </a:r>
            <a:r>
              <a:rPr sz="2100" spc="-10">
                <a:solidFill>
                  <a:schemeClr val="accent1">
                    <a:lumMod val="49000"/>
                  </a:schemeClr>
                </a:solidFill>
                <a:latin typeface="Open Sans"/>
                <a:cs typeface="Open Sans"/>
              </a:rPr>
              <a:t>copied.</a:t>
            </a:r>
            <a:endParaRPr sz="2100">
              <a:solidFill>
                <a:schemeClr val="accent1">
                  <a:lumMod val="49000"/>
                </a:schemeClr>
              </a:solidFill>
              <a:latin typeface="Open Sans"/>
              <a:ea typeface="Open Sans"/>
              <a:cs typeface="Open Sans"/>
            </a:endParaRPr>
          </a:p>
          <a:p>
            <a:pPr>
              <a:lnSpc>
                <a:spcPct val="100000"/>
              </a:lnSpc>
              <a:spcBef>
                <a:spcPts val="65"/>
              </a:spcBef>
            </a:pPr>
            <a:endParaRPr sz="2100">
              <a:solidFill>
                <a:schemeClr val="accent1">
                  <a:lumMod val="49000"/>
                </a:schemeClr>
              </a:solidFill>
              <a:latin typeface="Open Sans"/>
              <a:ea typeface="Open Sans"/>
              <a:cs typeface="Open Sans"/>
            </a:endParaRPr>
          </a:p>
          <a:p>
            <a:pPr marL="12700" marR="629920">
              <a:lnSpc>
                <a:spcPct val="116100"/>
              </a:lnSpc>
            </a:pPr>
            <a:r>
              <a:rPr sz="2100" b="1">
                <a:solidFill>
                  <a:schemeClr val="accent1">
                    <a:lumMod val="49000"/>
                  </a:schemeClr>
                </a:solidFill>
                <a:latin typeface="Open Sans"/>
                <a:cs typeface="Open Sans"/>
              </a:rPr>
              <a:t>What are the reimbursement timeframes? </a:t>
            </a:r>
            <a:r>
              <a:rPr sz="2100">
                <a:solidFill>
                  <a:schemeClr val="accent1">
                    <a:lumMod val="49000"/>
                  </a:schemeClr>
                </a:solidFill>
                <a:latin typeface="Open Sans"/>
                <a:cs typeface="Open Sans"/>
              </a:rPr>
              <a:t>Reimbursements are typically processed </a:t>
            </a:r>
            <a:r>
              <a:rPr sz="2100" spc="-10">
                <a:solidFill>
                  <a:schemeClr val="accent1">
                    <a:lumMod val="49000"/>
                  </a:schemeClr>
                </a:solidFill>
                <a:latin typeface="Open Sans"/>
                <a:cs typeface="Open Sans"/>
              </a:rPr>
              <a:t>within </a:t>
            </a:r>
            <a:r>
              <a:rPr sz="2100">
                <a:solidFill>
                  <a:schemeClr val="accent1">
                    <a:lumMod val="49000"/>
                  </a:schemeClr>
                </a:solidFill>
                <a:latin typeface="Open Sans"/>
                <a:cs typeface="Open Sans"/>
              </a:rPr>
              <a:t>approximately 4–6 </a:t>
            </a:r>
            <a:r>
              <a:rPr sz="2100" spc="-10">
                <a:solidFill>
                  <a:schemeClr val="accent1">
                    <a:lumMod val="49000"/>
                  </a:schemeClr>
                </a:solidFill>
                <a:latin typeface="Open Sans"/>
                <a:cs typeface="Open Sans"/>
              </a:rPr>
              <a:t>weeks.</a:t>
            </a:r>
            <a:br>
              <a:rPr lang="en-US" sz="2100" spc="-10">
                <a:solidFill>
                  <a:schemeClr val="accent1">
                    <a:lumMod val="49000"/>
                  </a:schemeClr>
                </a:solidFill>
                <a:latin typeface="Open Sans"/>
                <a:cs typeface="Open Sans"/>
              </a:rPr>
            </a:br>
            <a:endParaRPr sz="2100">
              <a:solidFill>
                <a:schemeClr val="accent1">
                  <a:lumMod val="49000"/>
                </a:schemeClr>
              </a:solidFill>
              <a:latin typeface="Open Sans"/>
              <a:ea typeface="Open Sans"/>
              <a:cs typeface="Open Sans"/>
            </a:endParaRPr>
          </a:p>
          <a:p>
            <a:pPr>
              <a:spcBef>
                <a:spcPts val="470"/>
              </a:spcBef>
            </a:pPr>
            <a:r>
              <a:rPr lang="en-US" sz="2100" b="1">
                <a:solidFill>
                  <a:schemeClr val="accent1">
                    <a:lumMod val="49000"/>
                  </a:schemeClr>
                </a:solidFill>
                <a:latin typeface="Open Sans"/>
                <a:cs typeface="Open Sans"/>
              </a:rPr>
              <a:t>Is this a reacurring grant</a:t>
            </a:r>
            <a:r>
              <a:rPr sz="2100" b="1">
                <a:solidFill>
                  <a:schemeClr val="accent1">
                    <a:lumMod val="49000"/>
                  </a:schemeClr>
                </a:solidFill>
                <a:latin typeface="Open Sans"/>
                <a:cs typeface="Open Sans"/>
              </a:rPr>
              <a:t>?</a:t>
            </a:r>
            <a:r>
              <a:rPr sz="2100" b="1" spc="-15">
                <a:solidFill>
                  <a:schemeClr val="accent1">
                    <a:lumMod val="49000"/>
                  </a:schemeClr>
                </a:solidFill>
                <a:latin typeface="Open Sans"/>
                <a:cs typeface="Open Sans"/>
              </a:rPr>
              <a:t> </a:t>
            </a:r>
            <a:r>
              <a:rPr lang="en-US" sz="2100">
                <a:solidFill>
                  <a:schemeClr val="accent1">
                    <a:lumMod val="49000"/>
                  </a:schemeClr>
                </a:solidFill>
                <a:latin typeface="Open Sans"/>
                <a:cs typeface="Open Sans"/>
              </a:rPr>
              <a:t>No.</a:t>
            </a:r>
            <a:r>
              <a:rPr lang="en-US" sz="2100" spc="-10">
                <a:solidFill>
                  <a:schemeClr val="accent1">
                    <a:lumMod val="49000"/>
                  </a:schemeClr>
                </a:solidFill>
                <a:latin typeface="Open Sans"/>
                <a:cs typeface="Open Sans"/>
              </a:rPr>
              <a:t> Not at this time.</a:t>
            </a:r>
            <a:endParaRPr lang="en-US" sz="2100">
              <a:solidFill>
                <a:schemeClr val="accent1">
                  <a:lumMod val="49000"/>
                </a:schemeClr>
              </a:solidFill>
              <a:latin typeface="Open Sans"/>
              <a:ea typeface="Open Sans"/>
              <a:cs typeface="Open Sans"/>
            </a:endParaRPr>
          </a:p>
          <a:p>
            <a:pPr>
              <a:lnSpc>
                <a:spcPct val="100000"/>
              </a:lnSpc>
              <a:spcBef>
                <a:spcPts val="470"/>
              </a:spcBef>
            </a:pPr>
            <a:endParaRPr sz="2100">
              <a:solidFill>
                <a:schemeClr val="accent1">
                  <a:lumMod val="49000"/>
                </a:schemeClr>
              </a:solidFill>
              <a:latin typeface="Open Sans"/>
              <a:ea typeface="Open Sans"/>
              <a:cs typeface="Open Sans"/>
            </a:endParaRPr>
          </a:p>
          <a:p>
            <a:pPr marL="12700"/>
            <a:r>
              <a:rPr sz="2100" b="1">
                <a:solidFill>
                  <a:schemeClr val="accent1">
                    <a:lumMod val="49000"/>
                  </a:schemeClr>
                </a:solidFill>
                <a:latin typeface="Open Sans"/>
                <a:cs typeface="Open Sans"/>
              </a:rPr>
              <a:t>Are</a:t>
            </a:r>
            <a:r>
              <a:rPr sz="2100" b="1" spc="-5">
                <a:solidFill>
                  <a:schemeClr val="accent1">
                    <a:lumMod val="49000"/>
                  </a:schemeClr>
                </a:solidFill>
                <a:latin typeface="Open Sans"/>
                <a:cs typeface="Open Sans"/>
              </a:rPr>
              <a:t> </a:t>
            </a:r>
            <a:r>
              <a:rPr sz="2100" b="1">
                <a:solidFill>
                  <a:schemeClr val="accent1">
                    <a:lumMod val="49000"/>
                  </a:schemeClr>
                </a:solidFill>
                <a:latin typeface="Open Sans"/>
                <a:cs typeface="Open Sans"/>
              </a:rPr>
              <a:t>there</a:t>
            </a:r>
            <a:r>
              <a:rPr sz="2100" b="1" spc="-5">
                <a:solidFill>
                  <a:schemeClr val="accent1">
                    <a:lumMod val="49000"/>
                  </a:schemeClr>
                </a:solidFill>
                <a:latin typeface="Open Sans"/>
                <a:cs typeface="Open Sans"/>
              </a:rPr>
              <a:t> </a:t>
            </a:r>
            <a:r>
              <a:rPr sz="2100" b="1">
                <a:solidFill>
                  <a:schemeClr val="accent1">
                    <a:lumMod val="49000"/>
                  </a:schemeClr>
                </a:solidFill>
                <a:latin typeface="Open Sans"/>
                <a:cs typeface="Open Sans"/>
              </a:rPr>
              <a:t>data</a:t>
            </a:r>
            <a:r>
              <a:rPr sz="2100" b="1" spc="-5">
                <a:solidFill>
                  <a:schemeClr val="accent1">
                    <a:lumMod val="49000"/>
                  </a:schemeClr>
                </a:solidFill>
                <a:latin typeface="Open Sans"/>
                <a:cs typeface="Open Sans"/>
              </a:rPr>
              <a:t> </a:t>
            </a:r>
            <a:r>
              <a:rPr sz="2100" b="1">
                <a:solidFill>
                  <a:schemeClr val="accent1">
                    <a:lumMod val="49000"/>
                  </a:schemeClr>
                </a:solidFill>
                <a:latin typeface="Open Sans"/>
                <a:cs typeface="Open Sans"/>
              </a:rPr>
              <a:t>reporting</a:t>
            </a:r>
            <a:r>
              <a:rPr sz="2100" b="1" spc="-5">
                <a:solidFill>
                  <a:schemeClr val="accent1">
                    <a:lumMod val="49000"/>
                  </a:schemeClr>
                </a:solidFill>
                <a:latin typeface="Open Sans"/>
                <a:cs typeface="Open Sans"/>
              </a:rPr>
              <a:t> </a:t>
            </a:r>
            <a:r>
              <a:rPr sz="2100" b="1">
                <a:solidFill>
                  <a:schemeClr val="accent1">
                    <a:lumMod val="49000"/>
                  </a:schemeClr>
                </a:solidFill>
                <a:latin typeface="Open Sans"/>
                <a:cs typeface="Open Sans"/>
              </a:rPr>
              <a:t>requirements?</a:t>
            </a:r>
            <a:r>
              <a:rPr sz="2100" b="1" spc="-5">
                <a:solidFill>
                  <a:schemeClr val="accent1">
                    <a:lumMod val="49000"/>
                  </a:schemeClr>
                </a:solidFill>
                <a:latin typeface="Open Sans"/>
                <a:cs typeface="Open Sans"/>
              </a:rPr>
              <a:t> </a:t>
            </a:r>
            <a:r>
              <a:rPr lang="en-US" sz="2100">
                <a:solidFill>
                  <a:schemeClr val="accent1">
                    <a:lumMod val="49000"/>
                  </a:schemeClr>
                </a:solidFill>
                <a:latin typeface="Open Sans"/>
                <a:cs typeface="Open Sans"/>
              </a:rPr>
              <a:t>Yes.</a:t>
            </a:r>
            <a:r>
              <a:rPr lang="en-US" sz="2100" spc="-5">
                <a:solidFill>
                  <a:schemeClr val="accent1">
                    <a:lumMod val="49000"/>
                  </a:schemeClr>
                </a:solidFill>
                <a:latin typeface="Open Sans"/>
                <a:cs typeface="Open Sans"/>
              </a:rPr>
              <a:t> </a:t>
            </a:r>
            <a:r>
              <a:rPr lang="en-US" sz="2100">
                <a:solidFill>
                  <a:schemeClr val="accent1">
                    <a:lumMod val="49000"/>
                  </a:schemeClr>
                </a:solidFill>
                <a:latin typeface="Open Sans"/>
                <a:cs typeface="Open Sans"/>
              </a:rPr>
              <a:t>Data</a:t>
            </a:r>
            <a:r>
              <a:rPr lang="en-US" sz="2100" spc="-5">
                <a:solidFill>
                  <a:schemeClr val="accent1">
                    <a:lumMod val="49000"/>
                  </a:schemeClr>
                </a:solidFill>
                <a:latin typeface="Open Sans"/>
                <a:cs typeface="Open Sans"/>
              </a:rPr>
              <a:t> </a:t>
            </a:r>
            <a:r>
              <a:rPr lang="en-US" sz="2100">
                <a:solidFill>
                  <a:schemeClr val="accent1">
                    <a:lumMod val="49000"/>
                  </a:schemeClr>
                </a:solidFill>
                <a:latin typeface="Open Sans"/>
                <a:cs typeface="Open Sans"/>
              </a:rPr>
              <a:t>reporting requirements</a:t>
            </a:r>
            <a:r>
              <a:rPr lang="en-US" sz="2100" spc="-5">
                <a:solidFill>
                  <a:schemeClr val="accent1">
                    <a:lumMod val="49000"/>
                  </a:schemeClr>
                </a:solidFill>
                <a:latin typeface="Open Sans"/>
                <a:cs typeface="Open Sans"/>
              </a:rPr>
              <a:t> </a:t>
            </a:r>
            <a:r>
              <a:rPr lang="en-US" sz="2100" spc="-10">
                <a:solidFill>
                  <a:schemeClr val="accent1">
                    <a:lumMod val="49000"/>
                  </a:schemeClr>
                </a:solidFill>
                <a:latin typeface="Open Sans"/>
                <a:cs typeface="Open Sans"/>
              </a:rPr>
              <a:t>apply. </a:t>
            </a:r>
            <a:endParaRPr lang="en-US" sz="2100">
              <a:solidFill>
                <a:schemeClr val="accent1">
                  <a:lumMod val="49000"/>
                </a:schemeClr>
              </a:solidFill>
              <a:latin typeface="Open Sans"/>
              <a:ea typeface="Open Sans"/>
              <a:cs typeface="Open Sans"/>
            </a:endParaRPr>
          </a:p>
          <a:p>
            <a:pPr>
              <a:lnSpc>
                <a:spcPct val="100000"/>
              </a:lnSpc>
              <a:spcBef>
                <a:spcPts val="470"/>
              </a:spcBef>
            </a:pPr>
            <a:endParaRPr sz="2100">
              <a:solidFill>
                <a:schemeClr val="accent1">
                  <a:lumMod val="49000"/>
                </a:schemeClr>
              </a:solidFill>
              <a:latin typeface="Open Sans"/>
              <a:ea typeface="Open Sans"/>
              <a:cs typeface="Open Sans"/>
            </a:endParaRPr>
          </a:p>
          <a:p>
            <a:pPr marL="12700">
              <a:lnSpc>
                <a:spcPct val="100000"/>
              </a:lnSpc>
            </a:pPr>
            <a:r>
              <a:rPr sz="2100" b="1">
                <a:solidFill>
                  <a:schemeClr val="accent1">
                    <a:lumMod val="49000"/>
                  </a:schemeClr>
                </a:solidFill>
                <a:latin typeface="Open Sans"/>
                <a:cs typeface="Open Sans"/>
              </a:rPr>
              <a:t>What</a:t>
            </a:r>
            <a:r>
              <a:rPr sz="2100" b="1" spc="-10">
                <a:solidFill>
                  <a:schemeClr val="accent1">
                    <a:lumMod val="49000"/>
                  </a:schemeClr>
                </a:solidFill>
                <a:latin typeface="Open Sans"/>
                <a:cs typeface="Open Sans"/>
              </a:rPr>
              <a:t> </a:t>
            </a:r>
            <a:r>
              <a:rPr sz="2100" b="1">
                <a:solidFill>
                  <a:schemeClr val="accent1">
                    <a:lumMod val="49000"/>
                  </a:schemeClr>
                </a:solidFill>
                <a:latin typeface="Open Sans"/>
                <a:cs typeface="Open Sans"/>
              </a:rPr>
              <a:t>file</a:t>
            </a:r>
            <a:r>
              <a:rPr sz="2100" b="1" spc="-5">
                <a:solidFill>
                  <a:schemeClr val="accent1">
                    <a:lumMod val="49000"/>
                  </a:schemeClr>
                </a:solidFill>
                <a:latin typeface="Open Sans"/>
                <a:cs typeface="Open Sans"/>
              </a:rPr>
              <a:t> </a:t>
            </a:r>
            <a:r>
              <a:rPr sz="2100" b="1">
                <a:solidFill>
                  <a:schemeClr val="accent1">
                    <a:lumMod val="49000"/>
                  </a:schemeClr>
                </a:solidFill>
                <a:latin typeface="Open Sans"/>
                <a:cs typeface="Open Sans"/>
              </a:rPr>
              <a:t>format</a:t>
            </a:r>
            <a:r>
              <a:rPr sz="2100" b="1" spc="-5">
                <a:solidFill>
                  <a:schemeClr val="accent1">
                    <a:lumMod val="49000"/>
                  </a:schemeClr>
                </a:solidFill>
                <a:latin typeface="Open Sans"/>
                <a:cs typeface="Open Sans"/>
              </a:rPr>
              <a:t> </a:t>
            </a:r>
            <a:r>
              <a:rPr sz="2100" b="1">
                <a:solidFill>
                  <a:schemeClr val="accent1">
                    <a:lumMod val="49000"/>
                  </a:schemeClr>
                </a:solidFill>
                <a:latin typeface="Open Sans"/>
                <a:cs typeface="Open Sans"/>
              </a:rPr>
              <a:t>should</a:t>
            </a:r>
            <a:r>
              <a:rPr sz="2100" b="1" spc="-5">
                <a:solidFill>
                  <a:schemeClr val="accent1">
                    <a:lumMod val="49000"/>
                  </a:schemeClr>
                </a:solidFill>
                <a:latin typeface="Open Sans"/>
                <a:cs typeface="Open Sans"/>
              </a:rPr>
              <a:t> </a:t>
            </a:r>
            <a:r>
              <a:rPr sz="2100" b="1">
                <a:solidFill>
                  <a:schemeClr val="accent1">
                    <a:lumMod val="49000"/>
                  </a:schemeClr>
                </a:solidFill>
                <a:latin typeface="Open Sans"/>
                <a:cs typeface="Open Sans"/>
              </a:rPr>
              <a:t>I</a:t>
            </a:r>
            <a:r>
              <a:rPr sz="2100" b="1" spc="-5">
                <a:solidFill>
                  <a:schemeClr val="accent1">
                    <a:lumMod val="49000"/>
                  </a:schemeClr>
                </a:solidFill>
                <a:latin typeface="Open Sans"/>
                <a:cs typeface="Open Sans"/>
              </a:rPr>
              <a:t> </a:t>
            </a:r>
            <a:r>
              <a:rPr sz="2100" b="1">
                <a:solidFill>
                  <a:schemeClr val="accent1">
                    <a:lumMod val="49000"/>
                  </a:schemeClr>
                </a:solidFill>
                <a:latin typeface="Open Sans"/>
                <a:cs typeface="Open Sans"/>
              </a:rPr>
              <a:t>use</a:t>
            </a:r>
            <a:r>
              <a:rPr sz="2100" b="1" spc="-5">
                <a:solidFill>
                  <a:schemeClr val="accent1">
                    <a:lumMod val="49000"/>
                  </a:schemeClr>
                </a:solidFill>
                <a:latin typeface="Open Sans"/>
                <a:cs typeface="Open Sans"/>
              </a:rPr>
              <a:t> </a:t>
            </a:r>
            <a:r>
              <a:rPr sz="2100" b="1">
                <a:solidFill>
                  <a:schemeClr val="accent1">
                    <a:lumMod val="49000"/>
                  </a:schemeClr>
                </a:solidFill>
                <a:latin typeface="Open Sans"/>
                <a:cs typeface="Open Sans"/>
              </a:rPr>
              <a:t>to</a:t>
            </a:r>
            <a:r>
              <a:rPr sz="2100" b="1" spc="-5">
                <a:solidFill>
                  <a:schemeClr val="accent1">
                    <a:lumMod val="49000"/>
                  </a:schemeClr>
                </a:solidFill>
                <a:latin typeface="Open Sans"/>
                <a:cs typeface="Open Sans"/>
              </a:rPr>
              <a:t> </a:t>
            </a:r>
            <a:r>
              <a:rPr sz="2100" b="1">
                <a:solidFill>
                  <a:schemeClr val="accent1">
                    <a:lumMod val="49000"/>
                  </a:schemeClr>
                </a:solidFill>
                <a:latin typeface="Open Sans"/>
                <a:cs typeface="Open Sans"/>
              </a:rPr>
              <a:t>submit</a:t>
            </a:r>
            <a:r>
              <a:rPr sz="2100" b="1" spc="-5">
                <a:solidFill>
                  <a:schemeClr val="accent1">
                    <a:lumMod val="49000"/>
                  </a:schemeClr>
                </a:solidFill>
                <a:latin typeface="Open Sans"/>
                <a:cs typeface="Open Sans"/>
              </a:rPr>
              <a:t> </a:t>
            </a:r>
            <a:r>
              <a:rPr sz="2100" b="1">
                <a:solidFill>
                  <a:schemeClr val="accent1">
                    <a:lumMod val="49000"/>
                  </a:schemeClr>
                </a:solidFill>
                <a:latin typeface="Open Sans"/>
                <a:cs typeface="Open Sans"/>
              </a:rPr>
              <a:t>the</a:t>
            </a:r>
            <a:r>
              <a:rPr sz="2100" b="1" spc="-5">
                <a:solidFill>
                  <a:schemeClr val="accent1">
                    <a:lumMod val="49000"/>
                  </a:schemeClr>
                </a:solidFill>
                <a:latin typeface="Open Sans"/>
                <a:cs typeface="Open Sans"/>
              </a:rPr>
              <a:t> </a:t>
            </a:r>
            <a:r>
              <a:rPr sz="2100" b="1">
                <a:solidFill>
                  <a:schemeClr val="accent1">
                    <a:lumMod val="49000"/>
                  </a:schemeClr>
                </a:solidFill>
                <a:latin typeface="Open Sans"/>
                <a:cs typeface="Open Sans"/>
              </a:rPr>
              <a:t>application?</a:t>
            </a:r>
            <a:r>
              <a:rPr sz="2100" b="1" spc="-5">
                <a:solidFill>
                  <a:schemeClr val="accent1">
                    <a:lumMod val="49000"/>
                  </a:schemeClr>
                </a:solidFill>
                <a:latin typeface="Open Sans"/>
                <a:cs typeface="Open Sans"/>
              </a:rPr>
              <a:t> </a:t>
            </a:r>
            <a:r>
              <a:rPr lang="en-US" sz="2100">
                <a:solidFill>
                  <a:schemeClr val="accent1">
                    <a:lumMod val="49000"/>
                  </a:schemeClr>
                </a:solidFill>
                <a:latin typeface="Open Sans"/>
                <a:cs typeface="Open Sans"/>
              </a:rPr>
              <a:t>PDF</a:t>
            </a:r>
            <a:r>
              <a:rPr lang="en-US" sz="2100" spc="-5">
                <a:solidFill>
                  <a:schemeClr val="accent1">
                    <a:lumMod val="49000"/>
                  </a:schemeClr>
                </a:solidFill>
                <a:latin typeface="Open Sans"/>
                <a:cs typeface="Open Sans"/>
              </a:rPr>
              <a:t> </a:t>
            </a:r>
            <a:r>
              <a:rPr lang="en-US" sz="2100">
                <a:solidFill>
                  <a:schemeClr val="accent1">
                    <a:lumMod val="49000"/>
                  </a:schemeClr>
                </a:solidFill>
                <a:latin typeface="Open Sans"/>
                <a:cs typeface="Open Sans"/>
              </a:rPr>
              <a:t>format</a:t>
            </a:r>
            <a:r>
              <a:rPr lang="en-US" sz="2100" spc="-5">
                <a:solidFill>
                  <a:schemeClr val="accent1">
                    <a:lumMod val="49000"/>
                  </a:schemeClr>
                </a:solidFill>
                <a:latin typeface="Open Sans"/>
                <a:cs typeface="Open Sans"/>
              </a:rPr>
              <a:t> </a:t>
            </a:r>
            <a:r>
              <a:rPr lang="en-US" sz="2100">
                <a:solidFill>
                  <a:schemeClr val="accent1">
                    <a:lumMod val="49000"/>
                  </a:schemeClr>
                </a:solidFill>
                <a:latin typeface="Open Sans"/>
                <a:cs typeface="Open Sans"/>
              </a:rPr>
              <a:t>is</a:t>
            </a:r>
            <a:r>
              <a:rPr lang="en-US" sz="2100" spc="-5">
                <a:solidFill>
                  <a:schemeClr val="accent1">
                    <a:lumMod val="49000"/>
                  </a:schemeClr>
                </a:solidFill>
                <a:latin typeface="Open Sans"/>
                <a:cs typeface="Open Sans"/>
              </a:rPr>
              <a:t> </a:t>
            </a:r>
            <a:r>
              <a:rPr lang="en-US" sz="2100" spc="-10">
                <a:solidFill>
                  <a:schemeClr val="accent1">
                    <a:lumMod val="49000"/>
                  </a:schemeClr>
                </a:solidFill>
                <a:latin typeface="Open Sans"/>
                <a:cs typeface="Open Sans"/>
              </a:rPr>
              <a:t>preferred.</a:t>
            </a:r>
            <a:endParaRPr lang="en-US" sz="2100">
              <a:solidFill>
                <a:schemeClr val="accent1">
                  <a:lumMod val="49000"/>
                </a:schemeClr>
              </a:solidFill>
              <a:latin typeface="Open Sans"/>
              <a:ea typeface="Open Sans"/>
              <a:cs typeface="Open Sans"/>
            </a:endParaRPr>
          </a:p>
          <a:p>
            <a:pPr>
              <a:lnSpc>
                <a:spcPct val="100000"/>
              </a:lnSpc>
              <a:spcBef>
                <a:spcPts val="470"/>
              </a:spcBef>
            </a:pPr>
            <a:endParaRPr sz="2100">
              <a:solidFill>
                <a:schemeClr val="accent1">
                  <a:lumMod val="49000"/>
                </a:schemeClr>
              </a:solidFill>
              <a:latin typeface="Open Sans"/>
              <a:ea typeface="Open Sans"/>
              <a:cs typeface="Open Sans"/>
            </a:endParaRPr>
          </a:p>
          <a:p>
            <a:pPr marL="12700">
              <a:lnSpc>
                <a:spcPct val="100000"/>
              </a:lnSpc>
            </a:pPr>
            <a:r>
              <a:rPr sz="2100" b="1">
                <a:solidFill>
                  <a:schemeClr val="accent1">
                    <a:lumMod val="49000"/>
                  </a:schemeClr>
                </a:solidFill>
                <a:latin typeface="Open Sans"/>
                <a:cs typeface="Open Sans"/>
              </a:rPr>
              <a:t>Is</a:t>
            </a:r>
            <a:r>
              <a:rPr sz="2100" b="1" spc="-15">
                <a:solidFill>
                  <a:schemeClr val="accent1">
                    <a:lumMod val="49000"/>
                  </a:schemeClr>
                </a:solidFill>
                <a:latin typeface="Open Sans"/>
                <a:cs typeface="Open Sans"/>
              </a:rPr>
              <a:t> </a:t>
            </a:r>
            <a:r>
              <a:rPr sz="2100" b="1" spc="-10">
                <a:solidFill>
                  <a:schemeClr val="accent1">
                    <a:lumMod val="49000"/>
                  </a:schemeClr>
                </a:solidFill>
                <a:latin typeface="Open Sans"/>
                <a:cs typeface="Open Sans"/>
              </a:rPr>
              <a:t>double</a:t>
            </a:r>
            <a:r>
              <a:rPr sz="2100" b="1" spc="-10">
                <a:solidFill>
                  <a:schemeClr val="accent1">
                    <a:lumMod val="49000"/>
                  </a:schemeClr>
                </a:solidFill>
                <a:latin typeface="Tahoma"/>
                <a:cs typeface="Tahoma"/>
              </a:rPr>
              <a:t>‑</a:t>
            </a:r>
            <a:r>
              <a:rPr sz="2100" b="1" spc="-10">
                <a:solidFill>
                  <a:schemeClr val="accent1">
                    <a:lumMod val="49000"/>
                  </a:schemeClr>
                </a:solidFill>
                <a:latin typeface="Open Sans"/>
                <a:cs typeface="Open Sans"/>
              </a:rPr>
              <a:t>spacing</a:t>
            </a:r>
            <a:r>
              <a:rPr sz="2100" b="1" spc="-15">
                <a:solidFill>
                  <a:schemeClr val="accent1">
                    <a:lumMod val="49000"/>
                  </a:schemeClr>
                </a:solidFill>
                <a:latin typeface="Open Sans"/>
                <a:cs typeface="Open Sans"/>
              </a:rPr>
              <a:t> </a:t>
            </a:r>
            <a:r>
              <a:rPr sz="2100" b="1">
                <a:solidFill>
                  <a:schemeClr val="accent1">
                    <a:lumMod val="49000"/>
                  </a:schemeClr>
                </a:solidFill>
                <a:latin typeface="Open Sans"/>
                <a:cs typeface="Open Sans"/>
              </a:rPr>
              <a:t>required</a:t>
            </a:r>
            <a:r>
              <a:rPr sz="2100" b="1" spc="-15">
                <a:solidFill>
                  <a:schemeClr val="accent1">
                    <a:lumMod val="49000"/>
                  </a:schemeClr>
                </a:solidFill>
                <a:latin typeface="Open Sans"/>
                <a:cs typeface="Open Sans"/>
              </a:rPr>
              <a:t> </a:t>
            </a:r>
            <a:r>
              <a:rPr sz="2100" b="1">
                <a:solidFill>
                  <a:schemeClr val="accent1">
                    <a:lumMod val="49000"/>
                  </a:schemeClr>
                </a:solidFill>
                <a:latin typeface="Open Sans"/>
                <a:cs typeface="Open Sans"/>
              </a:rPr>
              <a:t>for</a:t>
            </a:r>
            <a:r>
              <a:rPr sz="2100" b="1" spc="-10">
                <a:solidFill>
                  <a:schemeClr val="accent1">
                    <a:lumMod val="49000"/>
                  </a:schemeClr>
                </a:solidFill>
                <a:latin typeface="Open Sans"/>
                <a:cs typeface="Open Sans"/>
              </a:rPr>
              <a:t> </a:t>
            </a:r>
            <a:r>
              <a:rPr sz="2100" b="1">
                <a:solidFill>
                  <a:schemeClr val="accent1">
                    <a:lumMod val="49000"/>
                  </a:schemeClr>
                </a:solidFill>
                <a:latin typeface="Open Sans"/>
                <a:cs typeface="Open Sans"/>
              </a:rPr>
              <a:t>the</a:t>
            </a:r>
            <a:r>
              <a:rPr sz="2100" b="1" spc="-15">
                <a:solidFill>
                  <a:schemeClr val="accent1">
                    <a:lumMod val="49000"/>
                  </a:schemeClr>
                </a:solidFill>
                <a:latin typeface="Open Sans"/>
                <a:cs typeface="Open Sans"/>
              </a:rPr>
              <a:t> </a:t>
            </a:r>
            <a:r>
              <a:rPr sz="2100" b="1">
                <a:solidFill>
                  <a:schemeClr val="accent1">
                    <a:lumMod val="49000"/>
                  </a:schemeClr>
                </a:solidFill>
                <a:latin typeface="Open Sans"/>
                <a:cs typeface="Open Sans"/>
              </a:rPr>
              <a:t>application</a:t>
            </a:r>
            <a:r>
              <a:rPr sz="2100" b="1" spc="-15">
                <a:solidFill>
                  <a:schemeClr val="accent1">
                    <a:lumMod val="49000"/>
                  </a:schemeClr>
                </a:solidFill>
                <a:latin typeface="Open Sans"/>
                <a:cs typeface="Open Sans"/>
              </a:rPr>
              <a:t> </a:t>
            </a:r>
            <a:r>
              <a:rPr sz="2100" b="1">
                <a:solidFill>
                  <a:schemeClr val="accent1">
                    <a:lumMod val="49000"/>
                  </a:schemeClr>
                </a:solidFill>
                <a:latin typeface="Open Sans"/>
                <a:cs typeface="Open Sans"/>
              </a:rPr>
              <a:t>format?</a:t>
            </a:r>
            <a:r>
              <a:rPr sz="2100" b="1" spc="-15">
                <a:solidFill>
                  <a:schemeClr val="accent1">
                    <a:lumMod val="49000"/>
                  </a:schemeClr>
                </a:solidFill>
                <a:latin typeface="Open Sans"/>
                <a:cs typeface="Open Sans"/>
              </a:rPr>
              <a:t> </a:t>
            </a:r>
            <a:r>
              <a:rPr lang="en-US" sz="2100">
                <a:solidFill>
                  <a:schemeClr val="accent1">
                    <a:lumMod val="49000"/>
                  </a:schemeClr>
                </a:solidFill>
                <a:latin typeface="Open Sans"/>
                <a:cs typeface="Open Sans"/>
              </a:rPr>
              <a:t>No.</a:t>
            </a:r>
            <a:r>
              <a:rPr lang="en-US" sz="2100" spc="-10">
                <a:solidFill>
                  <a:schemeClr val="accent1">
                    <a:lumMod val="49000"/>
                  </a:schemeClr>
                </a:solidFill>
                <a:latin typeface="Open Sans"/>
                <a:cs typeface="Open Sans"/>
              </a:rPr>
              <a:t> </a:t>
            </a:r>
            <a:r>
              <a:rPr lang="en-US" sz="2100">
                <a:solidFill>
                  <a:schemeClr val="accent1">
                    <a:lumMod val="49000"/>
                  </a:schemeClr>
                </a:solidFill>
                <a:latin typeface="Open Sans"/>
                <a:cs typeface="Open Sans"/>
              </a:rPr>
              <a:t>Double</a:t>
            </a:r>
            <a:r>
              <a:rPr lang="en-US" sz="2100">
                <a:solidFill>
                  <a:schemeClr val="accent1">
                    <a:lumMod val="49000"/>
                  </a:schemeClr>
                </a:solidFill>
                <a:latin typeface="Lucida Sans Unicode"/>
                <a:cs typeface="Lucida Sans Unicode"/>
              </a:rPr>
              <a:t>‑</a:t>
            </a:r>
            <a:r>
              <a:rPr lang="en-US" sz="2100">
                <a:solidFill>
                  <a:schemeClr val="accent1">
                    <a:lumMod val="49000"/>
                  </a:schemeClr>
                </a:solidFill>
                <a:latin typeface="Open Sans"/>
                <a:cs typeface="Open Sans"/>
              </a:rPr>
              <a:t>spacing</a:t>
            </a:r>
            <a:r>
              <a:rPr lang="en-US" sz="2100" spc="-15">
                <a:solidFill>
                  <a:schemeClr val="accent1">
                    <a:lumMod val="49000"/>
                  </a:schemeClr>
                </a:solidFill>
                <a:latin typeface="Open Sans"/>
                <a:cs typeface="Open Sans"/>
              </a:rPr>
              <a:t> </a:t>
            </a:r>
            <a:r>
              <a:rPr lang="en-US" sz="2100">
                <a:solidFill>
                  <a:schemeClr val="accent1">
                    <a:lumMod val="49000"/>
                  </a:schemeClr>
                </a:solidFill>
                <a:latin typeface="Open Sans"/>
                <a:cs typeface="Open Sans"/>
              </a:rPr>
              <a:t>is</a:t>
            </a:r>
            <a:r>
              <a:rPr lang="en-US" sz="2100" spc="-15">
                <a:solidFill>
                  <a:schemeClr val="accent1">
                    <a:lumMod val="49000"/>
                  </a:schemeClr>
                </a:solidFill>
                <a:latin typeface="Open Sans"/>
                <a:cs typeface="Open Sans"/>
              </a:rPr>
              <a:t> </a:t>
            </a:r>
            <a:r>
              <a:rPr lang="en-US" sz="2100">
                <a:solidFill>
                  <a:schemeClr val="accent1">
                    <a:lumMod val="49000"/>
                  </a:schemeClr>
                </a:solidFill>
                <a:latin typeface="Open Sans"/>
                <a:cs typeface="Open Sans"/>
              </a:rPr>
              <a:t>not</a:t>
            </a:r>
            <a:r>
              <a:rPr lang="en-US" sz="2100" spc="-15">
                <a:solidFill>
                  <a:schemeClr val="accent1">
                    <a:lumMod val="49000"/>
                  </a:schemeClr>
                </a:solidFill>
                <a:latin typeface="Open Sans"/>
                <a:cs typeface="Open Sans"/>
              </a:rPr>
              <a:t> </a:t>
            </a:r>
            <a:r>
              <a:rPr lang="en-US" sz="2100" spc="-10">
                <a:solidFill>
                  <a:schemeClr val="accent1">
                    <a:lumMod val="49000"/>
                  </a:schemeClr>
                </a:solidFill>
                <a:latin typeface="Open Sans"/>
                <a:cs typeface="Open Sans"/>
              </a:rPr>
              <a:t>required.</a:t>
            </a:r>
            <a:endParaRPr lang="en-US" sz="2100">
              <a:solidFill>
                <a:schemeClr val="accent1">
                  <a:lumMod val="49000"/>
                </a:schemeClr>
              </a:solidFill>
              <a:latin typeface="Open Sans"/>
              <a:ea typeface="Open Sans"/>
              <a:cs typeface="Open Sans"/>
            </a:endParaRPr>
          </a:p>
          <a:p>
            <a:pPr>
              <a:lnSpc>
                <a:spcPct val="100000"/>
              </a:lnSpc>
              <a:spcBef>
                <a:spcPts val="65"/>
              </a:spcBef>
            </a:pPr>
            <a:endParaRPr sz="2100">
              <a:solidFill>
                <a:schemeClr val="accent1">
                  <a:lumMod val="49000"/>
                </a:schemeClr>
              </a:solidFill>
              <a:latin typeface="Open Sans"/>
              <a:ea typeface="Open Sans"/>
              <a:cs typeface="Open Sans"/>
            </a:endParaRPr>
          </a:p>
          <a:p>
            <a:pPr marL="12700" marR="5080">
              <a:lnSpc>
                <a:spcPct val="116100"/>
              </a:lnSpc>
            </a:pPr>
            <a:r>
              <a:rPr sz="2100" b="1">
                <a:solidFill>
                  <a:schemeClr val="accent1">
                    <a:lumMod val="49000"/>
                  </a:schemeClr>
                </a:solidFill>
                <a:latin typeface="Open Sans"/>
                <a:cs typeface="Open Sans"/>
              </a:rPr>
              <a:t>What</a:t>
            </a:r>
            <a:r>
              <a:rPr sz="2100" b="1" spc="-5">
                <a:solidFill>
                  <a:schemeClr val="accent1">
                    <a:lumMod val="49000"/>
                  </a:schemeClr>
                </a:solidFill>
                <a:latin typeface="Open Sans"/>
                <a:cs typeface="Open Sans"/>
              </a:rPr>
              <a:t> </a:t>
            </a:r>
            <a:r>
              <a:rPr sz="2100" b="1">
                <a:solidFill>
                  <a:schemeClr val="accent1">
                    <a:lumMod val="49000"/>
                  </a:schemeClr>
                </a:solidFill>
                <a:latin typeface="Open Sans"/>
                <a:cs typeface="Open Sans"/>
              </a:rPr>
              <a:t>should</a:t>
            </a:r>
            <a:r>
              <a:rPr sz="2100" b="1" spc="-5">
                <a:solidFill>
                  <a:schemeClr val="accent1">
                    <a:lumMod val="49000"/>
                  </a:schemeClr>
                </a:solidFill>
                <a:latin typeface="Open Sans"/>
                <a:cs typeface="Open Sans"/>
              </a:rPr>
              <a:t> </a:t>
            </a:r>
            <a:r>
              <a:rPr sz="2100" b="1">
                <a:solidFill>
                  <a:schemeClr val="accent1">
                    <a:lumMod val="49000"/>
                  </a:schemeClr>
                </a:solidFill>
                <a:latin typeface="Open Sans"/>
                <a:cs typeface="Open Sans"/>
              </a:rPr>
              <a:t>I</a:t>
            </a:r>
            <a:r>
              <a:rPr sz="2100" b="1" spc="-5">
                <a:solidFill>
                  <a:schemeClr val="accent1">
                    <a:lumMod val="49000"/>
                  </a:schemeClr>
                </a:solidFill>
                <a:latin typeface="Open Sans"/>
                <a:cs typeface="Open Sans"/>
              </a:rPr>
              <a:t> </a:t>
            </a:r>
            <a:r>
              <a:rPr sz="2100" b="1">
                <a:solidFill>
                  <a:schemeClr val="accent1">
                    <a:lumMod val="49000"/>
                  </a:schemeClr>
                </a:solidFill>
                <a:latin typeface="Open Sans"/>
                <a:cs typeface="Open Sans"/>
              </a:rPr>
              <a:t>do</a:t>
            </a:r>
            <a:r>
              <a:rPr sz="2100" b="1" spc="-5">
                <a:solidFill>
                  <a:schemeClr val="accent1">
                    <a:lumMod val="49000"/>
                  </a:schemeClr>
                </a:solidFill>
                <a:latin typeface="Open Sans"/>
                <a:cs typeface="Open Sans"/>
              </a:rPr>
              <a:t> </a:t>
            </a:r>
            <a:r>
              <a:rPr sz="2100" b="1">
                <a:solidFill>
                  <a:schemeClr val="accent1">
                    <a:lumMod val="49000"/>
                  </a:schemeClr>
                </a:solidFill>
                <a:latin typeface="Open Sans"/>
                <a:cs typeface="Open Sans"/>
              </a:rPr>
              <a:t>if</a:t>
            </a:r>
            <a:r>
              <a:rPr sz="2100" b="1" spc="-5">
                <a:solidFill>
                  <a:schemeClr val="accent1">
                    <a:lumMod val="49000"/>
                  </a:schemeClr>
                </a:solidFill>
                <a:latin typeface="Open Sans"/>
                <a:cs typeface="Open Sans"/>
              </a:rPr>
              <a:t> </a:t>
            </a:r>
            <a:r>
              <a:rPr sz="2100" b="1">
                <a:solidFill>
                  <a:schemeClr val="accent1">
                    <a:lumMod val="49000"/>
                  </a:schemeClr>
                </a:solidFill>
                <a:latin typeface="Open Sans"/>
                <a:cs typeface="Open Sans"/>
              </a:rPr>
              <a:t>the</a:t>
            </a:r>
            <a:r>
              <a:rPr sz="2100" b="1" spc="-5">
                <a:solidFill>
                  <a:schemeClr val="accent1">
                    <a:lumMod val="49000"/>
                  </a:schemeClr>
                </a:solidFill>
                <a:latin typeface="Open Sans"/>
                <a:cs typeface="Open Sans"/>
              </a:rPr>
              <a:t> </a:t>
            </a:r>
            <a:r>
              <a:rPr sz="2100" b="1">
                <a:solidFill>
                  <a:schemeClr val="accent1">
                    <a:lumMod val="49000"/>
                  </a:schemeClr>
                </a:solidFill>
                <a:latin typeface="Open Sans"/>
                <a:cs typeface="Open Sans"/>
              </a:rPr>
              <a:t>file is</a:t>
            </a:r>
            <a:r>
              <a:rPr sz="2100" b="1" spc="-5">
                <a:solidFill>
                  <a:schemeClr val="accent1">
                    <a:lumMod val="49000"/>
                  </a:schemeClr>
                </a:solidFill>
                <a:latin typeface="Open Sans"/>
                <a:cs typeface="Open Sans"/>
              </a:rPr>
              <a:t> </a:t>
            </a:r>
            <a:r>
              <a:rPr sz="2100" b="1">
                <a:solidFill>
                  <a:schemeClr val="accent1">
                    <a:lumMod val="49000"/>
                  </a:schemeClr>
                </a:solidFill>
                <a:latin typeface="Open Sans"/>
                <a:cs typeface="Open Sans"/>
              </a:rPr>
              <a:t>too</a:t>
            </a:r>
            <a:r>
              <a:rPr sz="2100" b="1" spc="-5">
                <a:solidFill>
                  <a:schemeClr val="accent1">
                    <a:lumMod val="49000"/>
                  </a:schemeClr>
                </a:solidFill>
                <a:latin typeface="Open Sans"/>
                <a:cs typeface="Open Sans"/>
              </a:rPr>
              <a:t> </a:t>
            </a:r>
            <a:r>
              <a:rPr sz="2100" b="1">
                <a:solidFill>
                  <a:schemeClr val="accent1">
                    <a:lumMod val="49000"/>
                  </a:schemeClr>
                </a:solidFill>
                <a:latin typeface="Open Sans"/>
                <a:cs typeface="Open Sans"/>
              </a:rPr>
              <a:t>large</a:t>
            </a:r>
            <a:r>
              <a:rPr sz="2100" b="1" spc="-5">
                <a:solidFill>
                  <a:schemeClr val="accent1">
                    <a:lumMod val="49000"/>
                  </a:schemeClr>
                </a:solidFill>
                <a:latin typeface="Open Sans"/>
                <a:cs typeface="Open Sans"/>
              </a:rPr>
              <a:t> </a:t>
            </a:r>
            <a:r>
              <a:rPr sz="2100" b="1">
                <a:solidFill>
                  <a:schemeClr val="accent1">
                    <a:lumMod val="49000"/>
                  </a:schemeClr>
                </a:solidFill>
                <a:latin typeface="Open Sans"/>
                <a:cs typeface="Open Sans"/>
              </a:rPr>
              <a:t>to</a:t>
            </a:r>
            <a:r>
              <a:rPr sz="2100" b="1" spc="-5">
                <a:solidFill>
                  <a:schemeClr val="accent1">
                    <a:lumMod val="49000"/>
                  </a:schemeClr>
                </a:solidFill>
                <a:latin typeface="Open Sans"/>
                <a:cs typeface="Open Sans"/>
              </a:rPr>
              <a:t> </a:t>
            </a:r>
            <a:r>
              <a:rPr sz="2100" b="1">
                <a:solidFill>
                  <a:schemeClr val="accent1">
                    <a:lumMod val="49000"/>
                  </a:schemeClr>
                </a:solidFill>
                <a:latin typeface="Open Sans"/>
                <a:cs typeface="Open Sans"/>
              </a:rPr>
              <a:t>send</a:t>
            </a:r>
            <a:r>
              <a:rPr sz="2100" b="1" spc="-5">
                <a:solidFill>
                  <a:schemeClr val="accent1">
                    <a:lumMod val="49000"/>
                  </a:schemeClr>
                </a:solidFill>
                <a:latin typeface="Open Sans"/>
                <a:cs typeface="Open Sans"/>
              </a:rPr>
              <a:t> </a:t>
            </a:r>
            <a:r>
              <a:rPr sz="2100" b="1">
                <a:solidFill>
                  <a:schemeClr val="accent1">
                    <a:lumMod val="49000"/>
                  </a:schemeClr>
                </a:solidFill>
                <a:latin typeface="Open Sans"/>
                <a:cs typeface="Open Sans"/>
              </a:rPr>
              <a:t>in</a:t>
            </a:r>
            <a:r>
              <a:rPr sz="2100" b="1" spc="-5">
                <a:solidFill>
                  <a:schemeClr val="accent1">
                    <a:lumMod val="49000"/>
                  </a:schemeClr>
                </a:solidFill>
                <a:latin typeface="Open Sans"/>
                <a:cs typeface="Open Sans"/>
              </a:rPr>
              <a:t> </a:t>
            </a:r>
            <a:r>
              <a:rPr sz="2100" b="1">
                <a:solidFill>
                  <a:schemeClr val="accent1">
                    <a:lumMod val="49000"/>
                  </a:schemeClr>
                </a:solidFill>
                <a:latin typeface="Open Sans"/>
                <a:cs typeface="Open Sans"/>
              </a:rPr>
              <a:t>one email?</a:t>
            </a:r>
            <a:r>
              <a:rPr sz="2100" b="1" spc="-5">
                <a:solidFill>
                  <a:schemeClr val="accent1">
                    <a:lumMod val="49000"/>
                  </a:schemeClr>
                </a:solidFill>
                <a:latin typeface="Open Sans"/>
                <a:cs typeface="Open Sans"/>
              </a:rPr>
              <a:t> </a:t>
            </a:r>
            <a:r>
              <a:rPr lang="en-US" sz="2100">
                <a:solidFill>
                  <a:schemeClr val="accent1">
                    <a:lumMod val="49000"/>
                  </a:schemeClr>
                </a:solidFill>
                <a:latin typeface="Open Sans"/>
                <a:cs typeface="Open Sans"/>
              </a:rPr>
              <a:t>Please</a:t>
            </a:r>
            <a:r>
              <a:rPr lang="en-US" sz="2100" spc="-5">
                <a:solidFill>
                  <a:schemeClr val="accent1">
                    <a:lumMod val="49000"/>
                  </a:schemeClr>
                </a:solidFill>
                <a:latin typeface="Open Sans"/>
                <a:cs typeface="Open Sans"/>
              </a:rPr>
              <a:t> </a:t>
            </a:r>
            <a:r>
              <a:rPr lang="en-US" sz="2100">
                <a:solidFill>
                  <a:schemeClr val="accent1">
                    <a:lumMod val="49000"/>
                  </a:schemeClr>
                </a:solidFill>
                <a:latin typeface="Open Sans"/>
                <a:cs typeface="Open Sans"/>
              </a:rPr>
              <a:t>send</a:t>
            </a:r>
            <a:r>
              <a:rPr lang="en-US" sz="2100" spc="-5">
                <a:solidFill>
                  <a:schemeClr val="accent1">
                    <a:lumMod val="49000"/>
                  </a:schemeClr>
                </a:solidFill>
                <a:latin typeface="Open Sans"/>
                <a:cs typeface="Open Sans"/>
              </a:rPr>
              <a:t> </a:t>
            </a:r>
            <a:r>
              <a:rPr lang="en-US" sz="2100">
                <a:solidFill>
                  <a:schemeClr val="accent1">
                    <a:lumMod val="49000"/>
                  </a:schemeClr>
                </a:solidFill>
                <a:latin typeface="Open Sans"/>
                <a:cs typeface="Open Sans"/>
              </a:rPr>
              <a:t>the</a:t>
            </a:r>
            <a:r>
              <a:rPr lang="en-US" sz="2100" spc="-5">
                <a:solidFill>
                  <a:schemeClr val="accent1">
                    <a:lumMod val="49000"/>
                  </a:schemeClr>
                </a:solidFill>
                <a:latin typeface="Open Sans"/>
                <a:cs typeface="Open Sans"/>
              </a:rPr>
              <a:t> </a:t>
            </a:r>
            <a:r>
              <a:rPr lang="en-US" sz="2100">
                <a:solidFill>
                  <a:schemeClr val="accent1">
                    <a:lumMod val="49000"/>
                  </a:schemeClr>
                </a:solidFill>
                <a:latin typeface="Open Sans"/>
                <a:cs typeface="Open Sans"/>
              </a:rPr>
              <a:t>documents</a:t>
            </a:r>
            <a:r>
              <a:rPr lang="en-US" sz="2100" spc="-5">
                <a:solidFill>
                  <a:schemeClr val="accent1">
                    <a:lumMod val="49000"/>
                  </a:schemeClr>
                </a:solidFill>
                <a:latin typeface="Open Sans"/>
                <a:cs typeface="Open Sans"/>
              </a:rPr>
              <a:t> </a:t>
            </a:r>
            <a:r>
              <a:rPr lang="en-US" sz="2100" spc="-25">
                <a:solidFill>
                  <a:schemeClr val="accent1">
                    <a:lumMod val="49000"/>
                  </a:schemeClr>
                </a:solidFill>
                <a:latin typeface="Open Sans"/>
                <a:cs typeface="Open Sans"/>
              </a:rPr>
              <a:t>in </a:t>
            </a:r>
            <a:r>
              <a:rPr lang="en-US" sz="2100">
                <a:solidFill>
                  <a:schemeClr val="accent1">
                    <a:lumMod val="49000"/>
                  </a:schemeClr>
                </a:solidFill>
                <a:latin typeface="Open Sans"/>
                <a:cs typeface="Open Sans"/>
              </a:rPr>
              <a:t>multiple</a:t>
            </a:r>
            <a:r>
              <a:rPr lang="en-US" sz="2100" spc="-20">
                <a:solidFill>
                  <a:schemeClr val="accent1">
                    <a:lumMod val="49000"/>
                  </a:schemeClr>
                </a:solidFill>
                <a:latin typeface="Open Sans"/>
                <a:cs typeface="Open Sans"/>
              </a:rPr>
              <a:t> </a:t>
            </a:r>
            <a:r>
              <a:rPr lang="en-US" sz="2100">
                <a:solidFill>
                  <a:schemeClr val="accent1">
                    <a:lumMod val="49000"/>
                  </a:schemeClr>
                </a:solidFill>
                <a:latin typeface="Open Sans"/>
                <a:cs typeface="Open Sans"/>
              </a:rPr>
              <a:t>emails</a:t>
            </a:r>
            <a:r>
              <a:rPr lang="en-US" sz="2100" spc="-15">
                <a:solidFill>
                  <a:schemeClr val="accent1">
                    <a:lumMod val="49000"/>
                  </a:schemeClr>
                </a:solidFill>
                <a:latin typeface="Open Sans"/>
                <a:cs typeface="Open Sans"/>
              </a:rPr>
              <a:t> </a:t>
            </a:r>
            <a:r>
              <a:rPr lang="en-US" sz="2100">
                <a:solidFill>
                  <a:schemeClr val="accent1">
                    <a:lumMod val="49000"/>
                  </a:schemeClr>
                </a:solidFill>
                <a:latin typeface="Open Sans"/>
                <a:cs typeface="Open Sans"/>
              </a:rPr>
              <a:t>and</a:t>
            </a:r>
            <a:r>
              <a:rPr lang="en-US" sz="2100" spc="-15">
                <a:solidFill>
                  <a:schemeClr val="accent1">
                    <a:lumMod val="49000"/>
                  </a:schemeClr>
                </a:solidFill>
                <a:latin typeface="Open Sans"/>
                <a:cs typeface="Open Sans"/>
              </a:rPr>
              <a:t> </a:t>
            </a:r>
            <a:r>
              <a:rPr lang="en-US" sz="2100">
                <a:solidFill>
                  <a:schemeClr val="accent1">
                    <a:lumMod val="49000"/>
                  </a:schemeClr>
                </a:solidFill>
                <a:latin typeface="Open Sans"/>
                <a:cs typeface="Open Sans"/>
              </a:rPr>
              <a:t>indicate</a:t>
            </a:r>
            <a:r>
              <a:rPr lang="en-US" sz="2100" spc="-15">
                <a:solidFill>
                  <a:schemeClr val="accent1">
                    <a:lumMod val="49000"/>
                  </a:schemeClr>
                </a:solidFill>
                <a:latin typeface="Open Sans"/>
                <a:cs typeface="Open Sans"/>
              </a:rPr>
              <a:t> </a:t>
            </a:r>
            <a:r>
              <a:rPr lang="en-US" sz="2100">
                <a:solidFill>
                  <a:schemeClr val="accent1">
                    <a:lumMod val="49000"/>
                  </a:schemeClr>
                </a:solidFill>
                <a:latin typeface="Open Sans"/>
                <a:cs typeface="Open Sans"/>
              </a:rPr>
              <a:t>the</a:t>
            </a:r>
            <a:r>
              <a:rPr lang="en-US" sz="2100" spc="-15">
                <a:solidFill>
                  <a:schemeClr val="accent1">
                    <a:lumMod val="49000"/>
                  </a:schemeClr>
                </a:solidFill>
                <a:latin typeface="Open Sans"/>
                <a:cs typeface="Open Sans"/>
              </a:rPr>
              <a:t> </a:t>
            </a:r>
            <a:r>
              <a:rPr lang="en-US" sz="2100">
                <a:solidFill>
                  <a:schemeClr val="accent1">
                    <a:lumMod val="49000"/>
                  </a:schemeClr>
                </a:solidFill>
                <a:latin typeface="Open Sans"/>
                <a:cs typeface="Open Sans"/>
              </a:rPr>
              <a:t>total</a:t>
            </a:r>
            <a:r>
              <a:rPr lang="en-US" sz="2100" spc="-15">
                <a:solidFill>
                  <a:schemeClr val="accent1">
                    <a:lumMod val="49000"/>
                  </a:schemeClr>
                </a:solidFill>
                <a:latin typeface="Open Sans"/>
                <a:cs typeface="Open Sans"/>
              </a:rPr>
              <a:t> </a:t>
            </a:r>
            <a:r>
              <a:rPr lang="en-US" sz="2100">
                <a:solidFill>
                  <a:schemeClr val="accent1">
                    <a:lumMod val="49000"/>
                  </a:schemeClr>
                </a:solidFill>
                <a:latin typeface="Open Sans"/>
                <a:cs typeface="Open Sans"/>
              </a:rPr>
              <a:t>number</a:t>
            </a:r>
            <a:r>
              <a:rPr lang="en-US" sz="2100" spc="-15">
                <a:solidFill>
                  <a:schemeClr val="accent1">
                    <a:lumMod val="49000"/>
                  </a:schemeClr>
                </a:solidFill>
                <a:latin typeface="Open Sans"/>
                <a:cs typeface="Open Sans"/>
              </a:rPr>
              <a:t> </a:t>
            </a:r>
            <a:r>
              <a:rPr lang="en-US" sz="2100">
                <a:solidFill>
                  <a:schemeClr val="accent1">
                    <a:lumMod val="49000"/>
                  </a:schemeClr>
                </a:solidFill>
                <a:latin typeface="Open Sans"/>
                <a:cs typeface="Open Sans"/>
              </a:rPr>
              <a:t>of</a:t>
            </a:r>
            <a:r>
              <a:rPr lang="en-US" sz="2100" spc="-20">
                <a:solidFill>
                  <a:schemeClr val="accent1">
                    <a:lumMod val="49000"/>
                  </a:schemeClr>
                </a:solidFill>
                <a:latin typeface="Open Sans"/>
                <a:cs typeface="Open Sans"/>
              </a:rPr>
              <a:t> </a:t>
            </a:r>
            <a:r>
              <a:rPr lang="en-US" sz="2100">
                <a:solidFill>
                  <a:schemeClr val="accent1">
                    <a:lumMod val="49000"/>
                  </a:schemeClr>
                </a:solidFill>
                <a:latin typeface="Open Sans"/>
                <a:cs typeface="Open Sans"/>
              </a:rPr>
              <a:t>files/emails</a:t>
            </a:r>
            <a:r>
              <a:rPr lang="en-US" sz="2100" spc="-15">
                <a:solidFill>
                  <a:schemeClr val="accent1">
                    <a:lumMod val="49000"/>
                  </a:schemeClr>
                </a:solidFill>
                <a:latin typeface="Open Sans"/>
                <a:cs typeface="Open Sans"/>
              </a:rPr>
              <a:t> </a:t>
            </a:r>
            <a:r>
              <a:rPr lang="en-US" sz="2100">
                <a:solidFill>
                  <a:schemeClr val="accent1">
                    <a:lumMod val="49000"/>
                  </a:schemeClr>
                </a:solidFill>
                <a:latin typeface="Open Sans"/>
                <a:cs typeface="Open Sans"/>
              </a:rPr>
              <a:t>in</a:t>
            </a:r>
            <a:r>
              <a:rPr lang="en-US" sz="2100" spc="-15">
                <a:solidFill>
                  <a:schemeClr val="accent1">
                    <a:lumMod val="49000"/>
                  </a:schemeClr>
                </a:solidFill>
                <a:latin typeface="Open Sans"/>
                <a:cs typeface="Open Sans"/>
              </a:rPr>
              <a:t> </a:t>
            </a:r>
            <a:r>
              <a:rPr lang="en-US" sz="2100">
                <a:solidFill>
                  <a:schemeClr val="accent1">
                    <a:lumMod val="49000"/>
                  </a:schemeClr>
                </a:solidFill>
                <a:latin typeface="Open Sans"/>
                <a:cs typeface="Open Sans"/>
              </a:rPr>
              <a:t>the</a:t>
            </a:r>
            <a:r>
              <a:rPr lang="en-US" sz="2100" spc="-15">
                <a:solidFill>
                  <a:schemeClr val="accent1">
                    <a:lumMod val="49000"/>
                  </a:schemeClr>
                </a:solidFill>
                <a:latin typeface="Open Sans"/>
                <a:cs typeface="Open Sans"/>
              </a:rPr>
              <a:t> </a:t>
            </a:r>
            <a:r>
              <a:rPr lang="en-US" sz="2100">
                <a:solidFill>
                  <a:schemeClr val="accent1">
                    <a:lumMod val="49000"/>
                  </a:schemeClr>
                </a:solidFill>
                <a:latin typeface="Open Sans"/>
                <a:cs typeface="Open Sans"/>
              </a:rPr>
              <a:t>subject</a:t>
            </a:r>
            <a:r>
              <a:rPr lang="en-US" sz="2100" spc="-15">
                <a:solidFill>
                  <a:schemeClr val="accent1">
                    <a:lumMod val="49000"/>
                  </a:schemeClr>
                </a:solidFill>
                <a:latin typeface="Open Sans"/>
                <a:cs typeface="Open Sans"/>
              </a:rPr>
              <a:t> </a:t>
            </a:r>
            <a:r>
              <a:rPr lang="en-US" sz="2100">
                <a:solidFill>
                  <a:schemeClr val="accent1">
                    <a:lumMod val="49000"/>
                  </a:schemeClr>
                </a:solidFill>
                <a:latin typeface="Open Sans"/>
                <a:cs typeface="Open Sans"/>
              </a:rPr>
              <a:t>line</a:t>
            </a:r>
            <a:r>
              <a:rPr lang="en-US" sz="2100" spc="-15">
                <a:solidFill>
                  <a:schemeClr val="accent1">
                    <a:lumMod val="49000"/>
                  </a:schemeClr>
                </a:solidFill>
                <a:latin typeface="Open Sans"/>
                <a:cs typeface="Open Sans"/>
              </a:rPr>
              <a:t> </a:t>
            </a:r>
            <a:r>
              <a:rPr lang="en-US" sz="2100">
                <a:solidFill>
                  <a:schemeClr val="accent1">
                    <a:lumMod val="49000"/>
                  </a:schemeClr>
                </a:solidFill>
                <a:latin typeface="Open Sans"/>
                <a:cs typeface="Open Sans"/>
              </a:rPr>
              <a:t>or</a:t>
            </a:r>
            <a:r>
              <a:rPr lang="en-US" sz="2100" spc="-20">
                <a:solidFill>
                  <a:schemeClr val="accent1">
                    <a:lumMod val="49000"/>
                  </a:schemeClr>
                </a:solidFill>
                <a:latin typeface="Open Sans"/>
                <a:cs typeface="Open Sans"/>
              </a:rPr>
              <a:t> </a:t>
            </a:r>
            <a:r>
              <a:rPr lang="en-US" sz="2100">
                <a:solidFill>
                  <a:schemeClr val="accent1">
                    <a:lumMod val="49000"/>
                  </a:schemeClr>
                </a:solidFill>
                <a:latin typeface="Open Sans"/>
                <a:cs typeface="Open Sans"/>
              </a:rPr>
              <a:t>message</a:t>
            </a:r>
            <a:r>
              <a:rPr lang="en-US" sz="2100" spc="-15">
                <a:solidFill>
                  <a:schemeClr val="accent1">
                    <a:lumMod val="49000"/>
                  </a:schemeClr>
                </a:solidFill>
                <a:latin typeface="Open Sans"/>
                <a:cs typeface="Open Sans"/>
              </a:rPr>
              <a:t> </a:t>
            </a:r>
            <a:r>
              <a:rPr lang="en-US" sz="2100">
                <a:solidFill>
                  <a:schemeClr val="accent1">
                    <a:lumMod val="49000"/>
                  </a:schemeClr>
                </a:solidFill>
                <a:latin typeface="Open Sans"/>
                <a:cs typeface="Open Sans"/>
              </a:rPr>
              <a:t>(e.g.,</a:t>
            </a:r>
            <a:r>
              <a:rPr lang="en-US" sz="2100" spc="-15">
                <a:solidFill>
                  <a:schemeClr val="accent1">
                    <a:lumMod val="49000"/>
                  </a:schemeClr>
                </a:solidFill>
                <a:latin typeface="Open Sans"/>
                <a:cs typeface="Open Sans"/>
              </a:rPr>
              <a:t> </a:t>
            </a:r>
            <a:r>
              <a:rPr lang="en-US" sz="2100" spc="-25">
                <a:solidFill>
                  <a:schemeClr val="accent1">
                    <a:lumMod val="49000"/>
                  </a:schemeClr>
                </a:solidFill>
                <a:latin typeface="Open Sans"/>
                <a:cs typeface="Open Sans"/>
              </a:rPr>
              <a:t>“1 </a:t>
            </a:r>
            <a:r>
              <a:rPr lang="en-US" sz="2100">
                <a:solidFill>
                  <a:schemeClr val="accent1">
                    <a:lumMod val="49000"/>
                  </a:schemeClr>
                </a:solidFill>
                <a:latin typeface="Open Sans"/>
                <a:cs typeface="Open Sans"/>
              </a:rPr>
              <a:t>of</a:t>
            </a:r>
            <a:r>
              <a:rPr lang="en-US" sz="2100" spc="-10">
                <a:solidFill>
                  <a:schemeClr val="accent1">
                    <a:lumMod val="49000"/>
                  </a:schemeClr>
                </a:solidFill>
                <a:latin typeface="Open Sans"/>
                <a:cs typeface="Open Sans"/>
              </a:rPr>
              <a:t> </a:t>
            </a:r>
            <a:r>
              <a:rPr lang="en-US" sz="2100">
                <a:solidFill>
                  <a:schemeClr val="accent1">
                    <a:lumMod val="49000"/>
                  </a:schemeClr>
                </a:solidFill>
                <a:latin typeface="Open Sans"/>
                <a:cs typeface="Open Sans"/>
              </a:rPr>
              <a:t>2,”</a:t>
            </a:r>
            <a:r>
              <a:rPr lang="en-US" sz="2100" spc="-10">
                <a:solidFill>
                  <a:schemeClr val="accent1">
                    <a:lumMod val="49000"/>
                  </a:schemeClr>
                </a:solidFill>
                <a:latin typeface="Open Sans"/>
                <a:cs typeface="Open Sans"/>
              </a:rPr>
              <a:t> </a:t>
            </a:r>
            <a:r>
              <a:rPr lang="en-US" sz="2100">
                <a:solidFill>
                  <a:schemeClr val="accent1">
                    <a:lumMod val="49000"/>
                  </a:schemeClr>
                </a:solidFill>
                <a:latin typeface="Open Sans"/>
                <a:cs typeface="Open Sans"/>
              </a:rPr>
              <a:t>“2</a:t>
            </a:r>
            <a:r>
              <a:rPr lang="en-US" sz="2100" spc="-10">
                <a:solidFill>
                  <a:schemeClr val="accent1">
                    <a:lumMod val="49000"/>
                  </a:schemeClr>
                </a:solidFill>
                <a:latin typeface="Open Sans"/>
                <a:cs typeface="Open Sans"/>
              </a:rPr>
              <a:t> </a:t>
            </a:r>
            <a:r>
              <a:rPr lang="en-US" sz="2100">
                <a:solidFill>
                  <a:schemeClr val="accent1">
                    <a:lumMod val="49000"/>
                  </a:schemeClr>
                </a:solidFill>
                <a:latin typeface="Open Sans"/>
                <a:cs typeface="Open Sans"/>
              </a:rPr>
              <a:t>of</a:t>
            </a:r>
            <a:r>
              <a:rPr lang="en-US" sz="2100" spc="-5">
                <a:solidFill>
                  <a:schemeClr val="accent1">
                    <a:lumMod val="49000"/>
                  </a:schemeClr>
                </a:solidFill>
                <a:latin typeface="Open Sans"/>
                <a:cs typeface="Open Sans"/>
              </a:rPr>
              <a:t> </a:t>
            </a:r>
            <a:r>
              <a:rPr lang="en-US" sz="2100" spc="-20">
                <a:solidFill>
                  <a:schemeClr val="accent1">
                    <a:lumMod val="49000"/>
                  </a:schemeClr>
                </a:solidFill>
                <a:latin typeface="Open Sans"/>
                <a:cs typeface="Open Sans"/>
              </a:rPr>
              <a:t>2”).</a:t>
            </a:r>
            <a:endParaRPr lang="en-US" sz="2100">
              <a:solidFill>
                <a:schemeClr val="accent1">
                  <a:lumMod val="49000"/>
                </a:schemeClr>
              </a:solidFill>
              <a:latin typeface="Open Sans"/>
              <a:cs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descr="$PPTXTitle"/>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t>QUESTIONS</a:t>
            </a:r>
            <a:r>
              <a:rPr spc="-90"/>
              <a:t> </a:t>
            </a:r>
            <a:r>
              <a:t>&amp;</a:t>
            </a:r>
            <a:r>
              <a:rPr spc="-90"/>
              <a:t> </a:t>
            </a:r>
            <a:r>
              <a:rPr spc="-10"/>
              <a:t>ANSWERS</a:t>
            </a:r>
          </a:p>
        </p:txBody>
      </p:sp>
      <p:sp>
        <p:nvSpPr>
          <p:cNvPr id="6" name="object 6"/>
          <p:cNvSpPr txBox="1"/>
          <p:nvPr/>
        </p:nvSpPr>
        <p:spPr>
          <a:xfrm>
            <a:off x="2052406" y="9498054"/>
            <a:ext cx="15078075" cy="391160"/>
          </a:xfrm>
          <a:prstGeom prst="rect">
            <a:avLst/>
          </a:prstGeom>
        </p:spPr>
        <p:txBody>
          <a:bodyPr vert="horz" wrap="square" lIns="0" tIns="12700" rIns="0" bIns="0" rtlCol="0">
            <a:spAutoFit/>
          </a:bodyPr>
          <a:lstStyle/>
          <a:p>
            <a:pPr marL="12700">
              <a:lnSpc>
                <a:spcPct val="100000"/>
              </a:lnSpc>
              <a:spcBef>
                <a:spcPts val="100"/>
              </a:spcBef>
            </a:pPr>
            <a:r>
              <a:rPr sz="2400" b="1" i="1">
                <a:solidFill>
                  <a:srgbClr val="ED3424"/>
                </a:solidFill>
                <a:latin typeface="Open Sans"/>
                <a:cs typeface="Open Sans"/>
              </a:rPr>
              <a:t>*Please</a:t>
            </a:r>
            <a:r>
              <a:rPr sz="2400" b="1" i="1" spc="-30">
                <a:solidFill>
                  <a:srgbClr val="ED3424"/>
                </a:solidFill>
                <a:latin typeface="Open Sans"/>
                <a:cs typeface="Open Sans"/>
              </a:rPr>
              <a:t> </a:t>
            </a:r>
            <a:r>
              <a:rPr sz="2400" b="1" i="1">
                <a:solidFill>
                  <a:srgbClr val="ED3424"/>
                </a:solidFill>
                <a:latin typeface="Open Sans"/>
                <a:cs typeface="Open Sans"/>
              </a:rPr>
              <a:t>submit</a:t>
            </a:r>
            <a:r>
              <a:rPr sz="2400" b="1" i="1" spc="-30">
                <a:solidFill>
                  <a:srgbClr val="ED3424"/>
                </a:solidFill>
                <a:latin typeface="Open Sans"/>
                <a:cs typeface="Open Sans"/>
              </a:rPr>
              <a:t> </a:t>
            </a:r>
            <a:r>
              <a:rPr sz="2400" b="1" i="1">
                <a:solidFill>
                  <a:srgbClr val="ED3424"/>
                </a:solidFill>
                <a:latin typeface="Open Sans"/>
                <a:cs typeface="Open Sans"/>
              </a:rPr>
              <a:t>your</a:t>
            </a:r>
            <a:r>
              <a:rPr sz="2400" b="1" i="1" spc="-30">
                <a:solidFill>
                  <a:srgbClr val="ED3424"/>
                </a:solidFill>
                <a:latin typeface="Open Sans"/>
                <a:cs typeface="Open Sans"/>
              </a:rPr>
              <a:t> </a:t>
            </a:r>
            <a:r>
              <a:rPr sz="2400" b="1" i="1">
                <a:solidFill>
                  <a:srgbClr val="ED3424"/>
                </a:solidFill>
                <a:latin typeface="Open Sans"/>
                <a:cs typeface="Open Sans"/>
              </a:rPr>
              <a:t>questions</a:t>
            </a:r>
            <a:r>
              <a:rPr sz="2400" b="1" i="1" spc="-30">
                <a:solidFill>
                  <a:srgbClr val="ED3424"/>
                </a:solidFill>
                <a:latin typeface="Open Sans"/>
                <a:cs typeface="Open Sans"/>
              </a:rPr>
              <a:t> </a:t>
            </a:r>
            <a:r>
              <a:rPr sz="2400" b="1" i="1">
                <a:solidFill>
                  <a:srgbClr val="ED3424"/>
                </a:solidFill>
                <a:latin typeface="Open Sans"/>
                <a:cs typeface="Open Sans"/>
              </a:rPr>
              <a:t>in</a:t>
            </a:r>
            <a:r>
              <a:rPr sz="2400" b="1" i="1" spc="-30">
                <a:solidFill>
                  <a:srgbClr val="ED3424"/>
                </a:solidFill>
                <a:latin typeface="Open Sans"/>
                <a:cs typeface="Open Sans"/>
              </a:rPr>
              <a:t> </a:t>
            </a:r>
            <a:r>
              <a:rPr sz="2400" b="1" i="1">
                <a:solidFill>
                  <a:srgbClr val="ED3424"/>
                </a:solidFill>
                <a:latin typeface="Open Sans"/>
                <a:cs typeface="Open Sans"/>
              </a:rPr>
              <a:t>the</a:t>
            </a:r>
            <a:r>
              <a:rPr sz="2400" b="1" i="1" spc="-30">
                <a:solidFill>
                  <a:srgbClr val="ED3424"/>
                </a:solidFill>
                <a:latin typeface="Open Sans"/>
                <a:cs typeface="Open Sans"/>
              </a:rPr>
              <a:t> </a:t>
            </a:r>
            <a:r>
              <a:rPr sz="2400" b="1" i="1">
                <a:solidFill>
                  <a:srgbClr val="ED3424"/>
                </a:solidFill>
                <a:latin typeface="Open Sans"/>
                <a:cs typeface="Open Sans"/>
              </a:rPr>
              <a:t>chat</a:t>
            </a:r>
            <a:r>
              <a:rPr sz="2400" b="1" i="1" spc="-30">
                <a:solidFill>
                  <a:srgbClr val="ED3424"/>
                </a:solidFill>
                <a:latin typeface="Open Sans"/>
                <a:cs typeface="Open Sans"/>
              </a:rPr>
              <a:t> </a:t>
            </a:r>
            <a:r>
              <a:rPr sz="2400" b="1" i="1">
                <a:solidFill>
                  <a:srgbClr val="ED3424"/>
                </a:solidFill>
                <a:latin typeface="Open Sans"/>
                <a:cs typeface="Open Sans"/>
              </a:rPr>
              <a:t>box</a:t>
            </a:r>
            <a:r>
              <a:rPr sz="2400" b="1" i="1" spc="-25">
                <a:solidFill>
                  <a:srgbClr val="ED3424"/>
                </a:solidFill>
                <a:latin typeface="Open Sans"/>
                <a:cs typeface="Open Sans"/>
              </a:rPr>
              <a:t> </a:t>
            </a:r>
            <a:r>
              <a:rPr sz="2400" b="1" i="1">
                <a:solidFill>
                  <a:srgbClr val="ED3424"/>
                </a:solidFill>
                <a:latin typeface="Open Sans"/>
                <a:cs typeface="Open Sans"/>
              </a:rPr>
              <a:t>or</a:t>
            </a:r>
            <a:r>
              <a:rPr sz="2400" b="1" i="1" spc="-30">
                <a:solidFill>
                  <a:srgbClr val="ED3424"/>
                </a:solidFill>
                <a:latin typeface="Open Sans"/>
                <a:cs typeface="Open Sans"/>
              </a:rPr>
              <a:t> </a:t>
            </a:r>
            <a:r>
              <a:rPr sz="2400" b="1" i="1">
                <a:solidFill>
                  <a:srgbClr val="ED3424"/>
                </a:solidFill>
                <a:latin typeface="Open Sans"/>
                <a:cs typeface="Open Sans"/>
              </a:rPr>
              <a:t>click</a:t>
            </a:r>
            <a:r>
              <a:rPr sz="2400" b="1" i="1" spc="-30">
                <a:solidFill>
                  <a:srgbClr val="ED3424"/>
                </a:solidFill>
                <a:latin typeface="Open Sans"/>
                <a:cs typeface="Open Sans"/>
              </a:rPr>
              <a:t> </a:t>
            </a:r>
            <a:r>
              <a:rPr sz="2400" b="1" i="1">
                <a:solidFill>
                  <a:srgbClr val="ED3424"/>
                </a:solidFill>
                <a:latin typeface="Open Sans"/>
                <a:cs typeface="Open Sans"/>
              </a:rPr>
              <a:t>the</a:t>
            </a:r>
            <a:r>
              <a:rPr sz="2400" b="1" i="1" spc="-30">
                <a:solidFill>
                  <a:srgbClr val="ED3424"/>
                </a:solidFill>
                <a:latin typeface="Open Sans"/>
                <a:cs typeface="Open Sans"/>
              </a:rPr>
              <a:t> </a:t>
            </a:r>
            <a:r>
              <a:rPr sz="2400" b="1" i="1">
                <a:solidFill>
                  <a:srgbClr val="ED3424"/>
                </a:solidFill>
                <a:latin typeface="Open Sans"/>
                <a:cs typeface="Open Sans"/>
              </a:rPr>
              <a:t>hand</a:t>
            </a:r>
            <a:r>
              <a:rPr sz="2400" b="1" i="1" spc="-30">
                <a:solidFill>
                  <a:srgbClr val="ED3424"/>
                </a:solidFill>
                <a:latin typeface="Open Sans"/>
                <a:cs typeface="Open Sans"/>
              </a:rPr>
              <a:t> </a:t>
            </a:r>
            <a:r>
              <a:rPr sz="2400" b="1" i="1">
                <a:solidFill>
                  <a:srgbClr val="ED3424"/>
                </a:solidFill>
                <a:latin typeface="Open Sans"/>
                <a:cs typeface="Open Sans"/>
              </a:rPr>
              <a:t>icon</a:t>
            </a:r>
            <a:r>
              <a:rPr sz="2400" b="1" i="1" spc="-30">
                <a:solidFill>
                  <a:srgbClr val="ED3424"/>
                </a:solidFill>
                <a:latin typeface="Open Sans"/>
                <a:cs typeface="Open Sans"/>
              </a:rPr>
              <a:t> </a:t>
            </a:r>
            <a:r>
              <a:rPr sz="2400" b="1" i="1">
                <a:solidFill>
                  <a:srgbClr val="ED3424"/>
                </a:solidFill>
                <a:latin typeface="Open Sans"/>
                <a:cs typeface="Open Sans"/>
              </a:rPr>
              <a:t>to</a:t>
            </a:r>
            <a:r>
              <a:rPr sz="2400" b="1" i="1" spc="-30">
                <a:solidFill>
                  <a:srgbClr val="ED3424"/>
                </a:solidFill>
                <a:latin typeface="Open Sans"/>
                <a:cs typeface="Open Sans"/>
              </a:rPr>
              <a:t> </a:t>
            </a:r>
            <a:r>
              <a:rPr sz="2400" b="1" i="1">
                <a:solidFill>
                  <a:srgbClr val="ED3424"/>
                </a:solidFill>
                <a:latin typeface="Open Sans"/>
                <a:cs typeface="Open Sans"/>
              </a:rPr>
              <a:t>“raise</a:t>
            </a:r>
            <a:r>
              <a:rPr sz="2400" b="1" i="1" spc="-25">
                <a:solidFill>
                  <a:srgbClr val="ED3424"/>
                </a:solidFill>
                <a:latin typeface="Open Sans"/>
                <a:cs typeface="Open Sans"/>
              </a:rPr>
              <a:t> </a:t>
            </a:r>
            <a:r>
              <a:rPr sz="2400" b="1" i="1">
                <a:solidFill>
                  <a:srgbClr val="ED3424"/>
                </a:solidFill>
                <a:latin typeface="Open Sans"/>
                <a:cs typeface="Open Sans"/>
              </a:rPr>
              <a:t>your</a:t>
            </a:r>
            <a:r>
              <a:rPr sz="2400" b="1" i="1" spc="-30">
                <a:solidFill>
                  <a:srgbClr val="ED3424"/>
                </a:solidFill>
                <a:latin typeface="Open Sans"/>
                <a:cs typeface="Open Sans"/>
              </a:rPr>
              <a:t> </a:t>
            </a:r>
            <a:r>
              <a:rPr sz="2400" b="1" i="1">
                <a:solidFill>
                  <a:srgbClr val="ED3424"/>
                </a:solidFill>
                <a:latin typeface="Open Sans"/>
                <a:cs typeface="Open Sans"/>
              </a:rPr>
              <a:t>hand"</a:t>
            </a:r>
            <a:r>
              <a:rPr sz="2400" b="1" i="1" spc="-30">
                <a:solidFill>
                  <a:srgbClr val="ED3424"/>
                </a:solidFill>
                <a:latin typeface="Open Sans"/>
                <a:cs typeface="Open Sans"/>
              </a:rPr>
              <a:t> </a:t>
            </a:r>
            <a:r>
              <a:rPr sz="2400" b="1" i="1">
                <a:solidFill>
                  <a:srgbClr val="ED3424"/>
                </a:solidFill>
                <a:latin typeface="Open Sans"/>
                <a:cs typeface="Open Sans"/>
              </a:rPr>
              <a:t>to</a:t>
            </a:r>
            <a:r>
              <a:rPr sz="2400" b="1" i="1" spc="-30">
                <a:solidFill>
                  <a:srgbClr val="ED3424"/>
                </a:solidFill>
                <a:latin typeface="Open Sans"/>
                <a:cs typeface="Open Sans"/>
              </a:rPr>
              <a:t> </a:t>
            </a:r>
            <a:r>
              <a:rPr sz="2400" b="1" i="1">
                <a:solidFill>
                  <a:srgbClr val="ED3424"/>
                </a:solidFill>
                <a:latin typeface="Open Sans"/>
                <a:cs typeface="Open Sans"/>
              </a:rPr>
              <a:t>be</a:t>
            </a:r>
            <a:r>
              <a:rPr sz="2400" b="1" i="1" spc="-30">
                <a:solidFill>
                  <a:srgbClr val="ED3424"/>
                </a:solidFill>
                <a:latin typeface="Open Sans"/>
                <a:cs typeface="Open Sans"/>
              </a:rPr>
              <a:t> </a:t>
            </a:r>
            <a:r>
              <a:rPr sz="2400" b="1" i="1" spc="-10">
                <a:solidFill>
                  <a:srgbClr val="ED3424"/>
                </a:solidFill>
                <a:latin typeface="Open Sans"/>
                <a:cs typeface="Open Sans"/>
              </a:rPr>
              <a:t>unmuted.</a:t>
            </a:r>
            <a:endParaRPr sz="2400">
              <a:latin typeface="Open Sans"/>
              <a:cs typeface="Open Sans"/>
            </a:endParaRPr>
          </a:p>
        </p:txBody>
      </p:sp>
      <p:sp>
        <p:nvSpPr>
          <p:cNvPr id="5" name="object 5"/>
          <p:cNvSpPr txBox="1"/>
          <p:nvPr/>
        </p:nvSpPr>
        <p:spPr>
          <a:xfrm>
            <a:off x="1861906" y="2315203"/>
            <a:ext cx="8263255" cy="6929974"/>
          </a:xfrm>
          <a:prstGeom prst="rect">
            <a:avLst/>
          </a:prstGeom>
        </p:spPr>
        <p:txBody>
          <a:bodyPr vert="horz" wrap="square" lIns="0" tIns="67945" rIns="0" bIns="0" rtlCol="0" anchor="t">
            <a:spAutoFit/>
          </a:bodyPr>
          <a:lstStyle/>
          <a:p>
            <a:pPr marL="12700">
              <a:lnSpc>
                <a:spcPct val="100000"/>
              </a:lnSpc>
              <a:spcBef>
                <a:spcPts val="535"/>
              </a:spcBef>
            </a:pPr>
            <a:r>
              <a:rPr sz="2200" b="1">
                <a:solidFill>
                  <a:srgbClr val="ED3424"/>
                </a:solidFill>
                <a:latin typeface="Open Sans"/>
                <a:cs typeface="Open Sans"/>
              </a:rPr>
              <a:t>Division</a:t>
            </a:r>
            <a:r>
              <a:rPr sz="2200" b="1" spc="-70">
                <a:solidFill>
                  <a:srgbClr val="ED3424"/>
                </a:solidFill>
                <a:latin typeface="Open Sans"/>
                <a:cs typeface="Open Sans"/>
              </a:rPr>
              <a:t> </a:t>
            </a:r>
            <a:r>
              <a:rPr sz="2200" b="1">
                <a:solidFill>
                  <a:srgbClr val="ED3424"/>
                </a:solidFill>
                <a:latin typeface="Open Sans"/>
                <a:cs typeface="Open Sans"/>
              </a:rPr>
              <a:t>of</a:t>
            </a:r>
            <a:r>
              <a:rPr sz="2200" b="1" spc="-65">
                <a:solidFill>
                  <a:srgbClr val="ED3424"/>
                </a:solidFill>
                <a:latin typeface="Open Sans"/>
                <a:cs typeface="Open Sans"/>
              </a:rPr>
              <a:t> </a:t>
            </a:r>
            <a:r>
              <a:rPr sz="2200" b="1">
                <a:solidFill>
                  <a:srgbClr val="ED3424"/>
                </a:solidFill>
                <a:latin typeface="Open Sans"/>
                <a:cs typeface="Open Sans"/>
              </a:rPr>
              <a:t>Program</a:t>
            </a:r>
            <a:r>
              <a:rPr sz="2200" b="1" spc="-70">
                <a:solidFill>
                  <a:srgbClr val="ED3424"/>
                </a:solidFill>
                <a:latin typeface="Open Sans"/>
                <a:cs typeface="Open Sans"/>
              </a:rPr>
              <a:t> </a:t>
            </a:r>
            <a:r>
              <a:rPr lang="en-US" sz="2200" b="1" spc="-10">
                <a:solidFill>
                  <a:srgbClr val="ED3424"/>
                </a:solidFill>
                <a:latin typeface="Open Sans"/>
                <a:cs typeface="Open Sans"/>
              </a:rPr>
              <a:t>Operations</a:t>
            </a:r>
            <a:endParaRPr sz="2200">
              <a:latin typeface="Open Sans"/>
              <a:cs typeface="Open Sans"/>
            </a:endParaRPr>
          </a:p>
          <a:p>
            <a:pPr marL="12700">
              <a:lnSpc>
                <a:spcPct val="100000"/>
              </a:lnSpc>
              <a:spcBef>
                <a:spcPts val="580"/>
              </a:spcBef>
            </a:pPr>
            <a:r>
              <a:rPr lang="en-US" sz="2400" b="1">
                <a:latin typeface="Open Sans"/>
                <a:cs typeface="Open Sans"/>
              </a:rPr>
              <a:t>Trey King</a:t>
            </a:r>
            <a:endParaRPr lang="en-US" sz="2400">
              <a:latin typeface="Open Sans"/>
              <a:cs typeface="Open Sans"/>
            </a:endParaRPr>
          </a:p>
          <a:p>
            <a:pPr marL="12700" marR="5080">
              <a:lnSpc>
                <a:spcPct val="115399"/>
              </a:lnSpc>
            </a:pPr>
            <a:r>
              <a:rPr lang="en-US" sz="2400">
                <a:latin typeface="Open Sans"/>
                <a:cs typeface="Open Sans"/>
              </a:rPr>
              <a:t>Director of TN Strong Families &amp; Homes</a:t>
            </a:r>
          </a:p>
          <a:p>
            <a:pPr marL="12700" marR="5080">
              <a:lnSpc>
                <a:spcPct val="115399"/>
              </a:lnSpc>
            </a:pPr>
            <a:r>
              <a:rPr lang="en-US" sz="2400">
                <a:latin typeface="Open Sans"/>
                <a:cs typeface="Open Sans"/>
              </a:rPr>
              <a:t>Trey.King@tn.gov</a:t>
            </a:r>
          </a:p>
          <a:p>
            <a:pPr marL="12700">
              <a:lnSpc>
                <a:spcPct val="100000"/>
              </a:lnSpc>
              <a:spcBef>
                <a:spcPts val="480"/>
              </a:spcBef>
            </a:pPr>
            <a:r>
              <a:rPr lang="en-US" sz="2400">
                <a:latin typeface="Open Sans"/>
                <a:cs typeface="Open Sans"/>
              </a:rPr>
              <a:t>(615)</a:t>
            </a:r>
            <a:r>
              <a:rPr lang="en-US" sz="2400" spc="-75">
                <a:latin typeface="Open Sans"/>
                <a:cs typeface="Open Sans"/>
              </a:rPr>
              <a:t> </a:t>
            </a:r>
            <a:r>
              <a:rPr lang="en-US" sz="2400" spc="-25">
                <a:latin typeface="Open Sans"/>
                <a:cs typeface="Open Sans"/>
              </a:rPr>
              <a:t>440-3188</a:t>
            </a:r>
            <a:endParaRPr lang="en-US" sz="2400">
              <a:latin typeface="Open Sans"/>
              <a:cs typeface="Open Sans"/>
            </a:endParaRPr>
          </a:p>
          <a:p>
            <a:pPr marL="12700">
              <a:spcBef>
                <a:spcPts val="480"/>
              </a:spcBef>
            </a:pPr>
            <a:endParaRPr lang="en-US" sz="2400" spc="-25">
              <a:latin typeface="Open Sans"/>
              <a:cs typeface="Open Sans"/>
            </a:endParaRPr>
          </a:p>
          <a:p>
            <a:pPr marL="12700">
              <a:spcBef>
                <a:spcPts val="480"/>
              </a:spcBef>
            </a:pPr>
            <a:r>
              <a:rPr lang="en-US" sz="2400" b="1" spc="-25">
                <a:latin typeface="Open Sans"/>
                <a:cs typeface="Open Sans"/>
              </a:rPr>
              <a:t>Babs Tierno</a:t>
            </a:r>
            <a:endParaRPr lang="en-US" sz="2400" spc="-25">
              <a:latin typeface="Open Sans"/>
              <a:cs typeface="Open Sans"/>
            </a:endParaRPr>
          </a:p>
          <a:p>
            <a:pPr marL="12700">
              <a:spcBef>
                <a:spcPts val="480"/>
              </a:spcBef>
            </a:pPr>
            <a:r>
              <a:rPr lang="en-US" sz="2400" spc="-25">
                <a:latin typeface="Open Sans"/>
                <a:cs typeface="Open Sans"/>
              </a:rPr>
              <a:t>Deputy Director of TN Strong Families &amp; Homes</a:t>
            </a:r>
          </a:p>
          <a:p>
            <a:pPr marL="12700">
              <a:spcBef>
                <a:spcPts val="480"/>
              </a:spcBef>
            </a:pPr>
            <a:r>
              <a:rPr lang="en-US" sz="2400" spc="-25">
                <a:latin typeface="Open Sans"/>
                <a:cs typeface="Open Sans"/>
              </a:rPr>
              <a:t>Babs.Tierno@tn.gov</a:t>
            </a:r>
          </a:p>
          <a:p>
            <a:pPr marL="12700">
              <a:spcBef>
                <a:spcPts val="480"/>
              </a:spcBef>
            </a:pPr>
            <a:r>
              <a:rPr lang="en-US" sz="2400" spc="-25">
                <a:latin typeface="Open Sans"/>
                <a:cs typeface="Open Sans"/>
              </a:rPr>
              <a:t>(629) 224-7263</a:t>
            </a:r>
            <a:endParaRPr lang="en-US" sz="2400"/>
          </a:p>
          <a:p>
            <a:pPr>
              <a:lnSpc>
                <a:spcPct val="100000"/>
              </a:lnSpc>
            </a:pPr>
            <a:endParaRPr sz="2200">
              <a:latin typeface="Open Sans"/>
              <a:cs typeface="Open Sans"/>
            </a:endParaRPr>
          </a:p>
          <a:p>
            <a:pPr marL="12700">
              <a:lnSpc>
                <a:spcPct val="100000"/>
              </a:lnSpc>
            </a:pPr>
            <a:r>
              <a:rPr sz="2200" b="1">
                <a:solidFill>
                  <a:srgbClr val="ED3424"/>
                </a:solidFill>
                <a:latin typeface="Open Sans"/>
                <a:cs typeface="Open Sans"/>
              </a:rPr>
              <a:t>Fiscal</a:t>
            </a:r>
            <a:r>
              <a:rPr sz="2200" b="1" spc="-75">
                <a:solidFill>
                  <a:srgbClr val="ED3424"/>
                </a:solidFill>
                <a:latin typeface="Open Sans"/>
                <a:cs typeface="Open Sans"/>
              </a:rPr>
              <a:t> </a:t>
            </a:r>
            <a:r>
              <a:rPr sz="2200" b="1">
                <a:solidFill>
                  <a:srgbClr val="ED3424"/>
                </a:solidFill>
                <a:latin typeface="Open Sans"/>
                <a:cs typeface="Open Sans"/>
              </a:rPr>
              <a:t>and</a:t>
            </a:r>
            <a:r>
              <a:rPr sz="2200" b="1" spc="-70">
                <a:solidFill>
                  <a:srgbClr val="ED3424"/>
                </a:solidFill>
                <a:latin typeface="Open Sans"/>
                <a:cs typeface="Open Sans"/>
              </a:rPr>
              <a:t> </a:t>
            </a:r>
            <a:r>
              <a:rPr sz="2200" b="1">
                <a:solidFill>
                  <a:srgbClr val="ED3424"/>
                </a:solidFill>
                <a:latin typeface="Open Sans"/>
                <a:cs typeface="Open Sans"/>
              </a:rPr>
              <a:t>Administrative</a:t>
            </a:r>
            <a:r>
              <a:rPr sz="2200" b="1" spc="-70">
                <a:solidFill>
                  <a:srgbClr val="ED3424"/>
                </a:solidFill>
                <a:latin typeface="Open Sans"/>
                <a:cs typeface="Open Sans"/>
              </a:rPr>
              <a:t> </a:t>
            </a:r>
            <a:r>
              <a:rPr sz="2200" b="1" spc="-10">
                <a:solidFill>
                  <a:srgbClr val="ED3424"/>
                </a:solidFill>
                <a:latin typeface="Open Sans"/>
                <a:cs typeface="Open Sans"/>
              </a:rPr>
              <a:t>Services</a:t>
            </a:r>
            <a:endParaRPr sz="2200">
              <a:latin typeface="Open Sans"/>
              <a:cs typeface="Open Sans"/>
            </a:endParaRPr>
          </a:p>
          <a:p>
            <a:pPr marL="12700">
              <a:lnSpc>
                <a:spcPct val="100000"/>
              </a:lnSpc>
              <a:spcBef>
                <a:spcPts val="434"/>
              </a:spcBef>
            </a:pPr>
            <a:r>
              <a:rPr sz="2200" b="1">
                <a:latin typeface="Open Sans"/>
                <a:cs typeface="Open Sans"/>
              </a:rPr>
              <a:t>Benita</a:t>
            </a:r>
            <a:r>
              <a:rPr sz="2200" b="1" spc="-60">
                <a:latin typeface="Open Sans"/>
                <a:cs typeface="Open Sans"/>
              </a:rPr>
              <a:t> </a:t>
            </a:r>
            <a:r>
              <a:rPr sz="2200" b="1">
                <a:latin typeface="Open Sans"/>
                <a:cs typeface="Open Sans"/>
              </a:rPr>
              <a:t>Chapman</a:t>
            </a:r>
            <a:r>
              <a:rPr sz="2200" b="1" spc="-50">
                <a:latin typeface="Open Sans"/>
                <a:cs typeface="Open Sans"/>
              </a:rPr>
              <a:t> </a:t>
            </a:r>
            <a:r>
              <a:rPr sz="2200">
                <a:latin typeface="Open Sans"/>
                <a:cs typeface="Open Sans"/>
              </a:rPr>
              <a:t>|</a:t>
            </a:r>
            <a:r>
              <a:rPr sz="2200" spc="-60">
                <a:latin typeface="Open Sans"/>
                <a:cs typeface="Open Sans"/>
              </a:rPr>
              <a:t> </a:t>
            </a:r>
            <a:r>
              <a:rPr sz="2200">
                <a:latin typeface="Open Sans"/>
                <a:cs typeface="Open Sans"/>
              </a:rPr>
              <a:t>Chief</a:t>
            </a:r>
            <a:r>
              <a:rPr sz="2200" spc="-55">
                <a:latin typeface="Open Sans"/>
                <a:cs typeface="Open Sans"/>
              </a:rPr>
              <a:t> </a:t>
            </a:r>
            <a:r>
              <a:rPr sz="2200" spc="-10">
                <a:latin typeface="Open Sans"/>
                <a:cs typeface="Open Sans"/>
              </a:rPr>
              <a:t>Administrative</a:t>
            </a:r>
            <a:r>
              <a:rPr sz="2200" spc="-55">
                <a:latin typeface="Open Sans"/>
                <a:cs typeface="Open Sans"/>
              </a:rPr>
              <a:t> </a:t>
            </a:r>
            <a:r>
              <a:rPr sz="2200" spc="-10">
                <a:latin typeface="Open Sans"/>
                <a:cs typeface="Open Sans"/>
              </a:rPr>
              <a:t>Officer</a:t>
            </a:r>
            <a:endParaRPr sz="2200">
              <a:latin typeface="Open Sans"/>
              <a:cs typeface="Open Sans"/>
            </a:endParaRPr>
          </a:p>
          <a:p>
            <a:pPr marL="12700">
              <a:lnSpc>
                <a:spcPct val="100000"/>
              </a:lnSpc>
              <a:spcBef>
                <a:spcPts val="434"/>
              </a:spcBef>
            </a:pPr>
            <a:r>
              <a:rPr sz="2200" b="1">
                <a:latin typeface="Open Sans"/>
                <a:cs typeface="Open Sans"/>
              </a:rPr>
              <a:t>Hany</a:t>
            </a:r>
            <a:r>
              <a:rPr sz="2200" b="1" spc="-60">
                <a:latin typeface="Open Sans"/>
                <a:cs typeface="Open Sans"/>
              </a:rPr>
              <a:t> </a:t>
            </a:r>
            <a:r>
              <a:rPr sz="2200" b="1">
                <a:latin typeface="Open Sans"/>
                <a:cs typeface="Open Sans"/>
              </a:rPr>
              <a:t>Ghabious</a:t>
            </a:r>
            <a:r>
              <a:rPr sz="2200" b="1" spc="-55">
                <a:latin typeface="Open Sans"/>
                <a:cs typeface="Open Sans"/>
              </a:rPr>
              <a:t> </a:t>
            </a:r>
            <a:r>
              <a:rPr sz="2200">
                <a:latin typeface="Open Sans"/>
                <a:cs typeface="Open Sans"/>
              </a:rPr>
              <a:t>|</a:t>
            </a:r>
            <a:r>
              <a:rPr sz="2200" spc="-60">
                <a:latin typeface="Open Sans"/>
                <a:cs typeface="Open Sans"/>
              </a:rPr>
              <a:t> </a:t>
            </a:r>
            <a:r>
              <a:rPr sz="2200">
                <a:latin typeface="Open Sans"/>
                <a:cs typeface="Open Sans"/>
              </a:rPr>
              <a:t>Deputy</a:t>
            </a:r>
            <a:r>
              <a:rPr sz="2200" spc="-60">
                <a:latin typeface="Open Sans"/>
                <a:cs typeface="Open Sans"/>
              </a:rPr>
              <a:t> </a:t>
            </a:r>
            <a:r>
              <a:rPr sz="2200">
                <a:latin typeface="Open Sans"/>
                <a:cs typeface="Open Sans"/>
              </a:rPr>
              <a:t>Chief</a:t>
            </a:r>
            <a:r>
              <a:rPr sz="2200" spc="-60">
                <a:latin typeface="Open Sans"/>
                <a:cs typeface="Open Sans"/>
              </a:rPr>
              <a:t> </a:t>
            </a:r>
            <a:r>
              <a:rPr sz="2200" spc="-10">
                <a:latin typeface="Open Sans"/>
                <a:cs typeface="Open Sans"/>
              </a:rPr>
              <a:t>Administrative</a:t>
            </a:r>
            <a:r>
              <a:rPr sz="2200" spc="-60">
                <a:latin typeface="Open Sans"/>
                <a:cs typeface="Open Sans"/>
              </a:rPr>
              <a:t> </a:t>
            </a:r>
            <a:r>
              <a:rPr sz="2200" spc="-10">
                <a:latin typeface="Open Sans"/>
                <a:cs typeface="Open Sans"/>
              </a:rPr>
              <a:t>Officer</a:t>
            </a:r>
            <a:endParaRPr sz="2200">
              <a:latin typeface="Open Sans"/>
              <a:cs typeface="Open Sans"/>
            </a:endParaRPr>
          </a:p>
          <a:p>
            <a:pPr marL="12700">
              <a:lnSpc>
                <a:spcPct val="100000"/>
              </a:lnSpc>
              <a:spcBef>
                <a:spcPts val="434"/>
              </a:spcBef>
            </a:pPr>
            <a:r>
              <a:rPr sz="2200" b="1">
                <a:latin typeface="Open Sans"/>
                <a:cs typeface="Open Sans"/>
              </a:rPr>
              <a:t>Eli</a:t>
            </a:r>
            <a:r>
              <a:rPr sz="2200" b="1" spc="-60">
                <a:latin typeface="Open Sans"/>
                <a:cs typeface="Open Sans"/>
              </a:rPr>
              <a:t> </a:t>
            </a:r>
            <a:r>
              <a:rPr sz="2200" b="1">
                <a:latin typeface="Open Sans"/>
                <a:cs typeface="Open Sans"/>
              </a:rPr>
              <a:t>Rousey</a:t>
            </a:r>
            <a:r>
              <a:rPr sz="2200" b="1" spc="-60">
                <a:latin typeface="Open Sans"/>
                <a:cs typeface="Open Sans"/>
              </a:rPr>
              <a:t> </a:t>
            </a:r>
            <a:r>
              <a:rPr sz="2200">
                <a:latin typeface="Open Sans"/>
                <a:cs typeface="Open Sans"/>
              </a:rPr>
              <a:t>|</a:t>
            </a:r>
            <a:r>
              <a:rPr sz="2200" spc="-60">
                <a:latin typeface="Open Sans"/>
                <a:cs typeface="Open Sans"/>
              </a:rPr>
              <a:t> </a:t>
            </a:r>
            <a:r>
              <a:rPr sz="2200">
                <a:latin typeface="Open Sans"/>
                <a:cs typeface="Open Sans"/>
              </a:rPr>
              <a:t>Contracts</a:t>
            </a:r>
            <a:r>
              <a:rPr sz="2200" spc="-60">
                <a:latin typeface="Open Sans"/>
                <a:cs typeface="Open Sans"/>
              </a:rPr>
              <a:t> </a:t>
            </a:r>
            <a:r>
              <a:rPr sz="2200">
                <a:latin typeface="Open Sans"/>
                <a:cs typeface="Open Sans"/>
              </a:rPr>
              <a:t>and</a:t>
            </a:r>
            <a:r>
              <a:rPr sz="2200" spc="-60">
                <a:latin typeface="Open Sans"/>
                <a:cs typeface="Open Sans"/>
              </a:rPr>
              <a:t> </a:t>
            </a:r>
            <a:r>
              <a:rPr sz="2200">
                <a:latin typeface="Open Sans"/>
                <a:cs typeface="Open Sans"/>
              </a:rPr>
              <a:t>Grants</a:t>
            </a:r>
            <a:r>
              <a:rPr sz="2200" spc="-60">
                <a:latin typeface="Open Sans"/>
                <a:cs typeface="Open Sans"/>
              </a:rPr>
              <a:t> </a:t>
            </a:r>
            <a:r>
              <a:rPr sz="2200" spc="-10">
                <a:latin typeface="Open Sans"/>
                <a:cs typeface="Open Sans"/>
              </a:rPr>
              <a:t>Director</a:t>
            </a:r>
            <a:endParaRPr sz="2200">
              <a:latin typeface="Open Sans"/>
              <a:cs typeface="Open Sans"/>
            </a:endParaRPr>
          </a:p>
          <a:p>
            <a:pPr marL="12700">
              <a:lnSpc>
                <a:spcPct val="100000"/>
              </a:lnSpc>
              <a:spcBef>
                <a:spcPts val="434"/>
              </a:spcBef>
            </a:pPr>
            <a:r>
              <a:rPr sz="2200" b="1">
                <a:latin typeface="Open Sans"/>
                <a:cs typeface="Open Sans"/>
              </a:rPr>
              <a:t>Braden</a:t>
            </a:r>
            <a:r>
              <a:rPr sz="2200" b="1" spc="-65">
                <a:latin typeface="Open Sans"/>
                <a:cs typeface="Open Sans"/>
              </a:rPr>
              <a:t> </a:t>
            </a:r>
            <a:r>
              <a:rPr sz="2200" b="1">
                <a:latin typeface="Open Sans"/>
                <a:cs typeface="Open Sans"/>
              </a:rPr>
              <a:t>Odom</a:t>
            </a:r>
            <a:r>
              <a:rPr sz="2200" b="1" spc="-60">
                <a:latin typeface="Open Sans"/>
                <a:cs typeface="Open Sans"/>
              </a:rPr>
              <a:t> </a:t>
            </a:r>
            <a:r>
              <a:rPr sz="2200">
                <a:latin typeface="Open Sans"/>
                <a:cs typeface="Open Sans"/>
              </a:rPr>
              <a:t>|</a:t>
            </a:r>
            <a:r>
              <a:rPr sz="2200" spc="-60">
                <a:latin typeface="Open Sans"/>
                <a:cs typeface="Open Sans"/>
              </a:rPr>
              <a:t> </a:t>
            </a:r>
            <a:r>
              <a:rPr sz="2200">
                <a:latin typeface="Open Sans"/>
                <a:cs typeface="Open Sans"/>
              </a:rPr>
              <a:t>Director</a:t>
            </a:r>
            <a:r>
              <a:rPr sz="2200" spc="-65">
                <a:latin typeface="Open Sans"/>
                <a:cs typeface="Open Sans"/>
              </a:rPr>
              <a:t> </a:t>
            </a:r>
            <a:r>
              <a:rPr sz="2200">
                <a:latin typeface="Open Sans"/>
                <a:cs typeface="Open Sans"/>
              </a:rPr>
              <a:t>of</a:t>
            </a:r>
            <a:r>
              <a:rPr sz="2200" spc="-65">
                <a:latin typeface="Open Sans"/>
                <a:cs typeface="Open Sans"/>
              </a:rPr>
              <a:t> </a:t>
            </a:r>
            <a:r>
              <a:rPr sz="2200">
                <a:latin typeface="Open Sans"/>
                <a:cs typeface="Open Sans"/>
              </a:rPr>
              <a:t>Special</a:t>
            </a:r>
            <a:r>
              <a:rPr sz="2200" spc="-60">
                <a:latin typeface="Open Sans"/>
                <a:cs typeface="Open Sans"/>
              </a:rPr>
              <a:t> </a:t>
            </a:r>
            <a:r>
              <a:rPr sz="2200" spc="-10">
                <a:latin typeface="Open Sans"/>
                <a:cs typeface="Open Sans"/>
              </a:rPr>
              <a:t>Projects</a:t>
            </a:r>
            <a:endParaRPr sz="2200">
              <a:latin typeface="Open Sans"/>
              <a:cs typeface="Open Sans"/>
            </a:endParaRPr>
          </a:p>
          <a:p>
            <a:pPr marL="12700">
              <a:lnSpc>
                <a:spcPct val="100000"/>
              </a:lnSpc>
              <a:spcBef>
                <a:spcPts val="434"/>
              </a:spcBef>
            </a:pPr>
            <a:r>
              <a:rPr sz="2200" b="1">
                <a:latin typeface="Open Sans"/>
                <a:cs typeface="Open Sans"/>
              </a:rPr>
              <a:t>Elizabeth</a:t>
            </a:r>
            <a:r>
              <a:rPr sz="2200" b="1" spc="-90">
                <a:latin typeface="Open Sans"/>
                <a:cs typeface="Open Sans"/>
              </a:rPr>
              <a:t> </a:t>
            </a:r>
            <a:r>
              <a:rPr sz="2200" b="1">
                <a:latin typeface="Open Sans"/>
                <a:cs typeface="Open Sans"/>
              </a:rPr>
              <a:t>Barrows</a:t>
            </a:r>
            <a:r>
              <a:rPr sz="2200" b="1" spc="-80">
                <a:latin typeface="Open Sans"/>
                <a:cs typeface="Open Sans"/>
              </a:rPr>
              <a:t> </a:t>
            </a:r>
            <a:r>
              <a:rPr sz="2200" spc="-10">
                <a:latin typeface="Open Sans"/>
                <a:cs typeface="Open Sans"/>
              </a:rPr>
              <a:t>|</a:t>
            </a:r>
            <a:r>
              <a:rPr lang="en-US" sz="2200" spc="-10">
                <a:latin typeface="Open Sans"/>
                <a:cs typeface="Open Sans"/>
              </a:rPr>
              <a:t>Grant Application Manager</a:t>
            </a:r>
            <a:endParaRPr sz="2200">
              <a:latin typeface="Open Sans"/>
              <a:cs typeface="Open Sans"/>
            </a:endParaRPr>
          </a:p>
        </p:txBody>
      </p:sp>
      <p:pic>
        <p:nvPicPr>
          <p:cNvPr id="2" name="object 2" descr="Several hands raised and ready to answer a question">
            <a:extLst>
              <a:ext uri="{C183D7F6-B498-43B3-948B-1728B52AA6E4}">
                <adec:decorative xmlns:adec="http://schemas.microsoft.com/office/drawing/2017/decorative" val="0"/>
              </a:ext>
            </a:extLst>
          </p:cNvPr>
          <p:cNvPicPr/>
          <p:nvPr/>
        </p:nvPicPr>
        <p:blipFill>
          <a:blip r:embed="rId2" cstate="print">
            <a:extLst>
              <a:ext uri="{28A0092B-C50C-407E-A947-70E740481C1C}">
                <a14:useLocalDpi xmlns:a14="http://schemas.microsoft.com/office/drawing/2010/main" val="0"/>
              </a:ext>
            </a:extLst>
          </a:blip>
          <a:srcRect/>
          <a:stretch/>
        </p:blipFill>
        <p:spPr>
          <a:xfrm>
            <a:off x="12187354" y="3245834"/>
            <a:ext cx="4600574" cy="307079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descr="$PPTXTitle"/>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t>LIVE</a:t>
            </a:r>
            <a:r>
              <a:rPr spc="-40"/>
              <a:t> </a:t>
            </a:r>
            <a:r>
              <a:rPr spc="-10"/>
              <a:t>CAPTION</a:t>
            </a:r>
          </a:p>
        </p:txBody>
      </p:sp>
      <p:sp>
        <p:nvSpPr>
          <p:cNvPr id="2" name="object 2"/>
          <p:cNvSpPr txBox="1"/>
          <p:nvPr/>
        </p:nvSpPr>
        <p:spPr>
          <a:xfrm>
            <a:off x="1861906" y="2490596"/>
            <a:ext cx="3826510" cy="421640"/>
          </a:xfrm>
          <a:prstGeom prst="rect">
            <a:avLst/>
          </a:prstGeom>
        </p:spPr>
        <p:txBody>
          <a:bodyPr vert="horz" wrap="square" lIns="0" tIns="12700" rIns="0" bIns="0" rtlCol="0">
            <a:spAutoFit/>
          </a:bodyPr>
          <a:lstStyle/>
          <a:p>
            <a:pPr marL="12700">
              <a:lnSpc>
                <a:spcPct val="100000"/>
              </a:lnSpc>
              <a:spcBef>
                <a:spcPts val="100"/>
              </a:spcBef>
            </a:pPr>
            <a:r>
              <a:rPr sz="2600" b="1">
                <a:latin typeface="Open Sans"/>
                <a:cs typeface="Open Sans"/>
              </a:rPr>
              <a:t>To</a:t>
            </a:r>
            <a:r>
              <a:rPr sz="2600" b="1" spc="-50">
                <a:latin typeface="Open Sans"/>
                <a:cs typeface="Open Sans"/>
              </a:rPr>
              <a:t> </a:t>
            </a:r>
            <a:r>
              <a:rPr sz="2600" b="1">
                <a:latin typeface="Open Sans"/>
                <a:cs typeface="Open Sans"/>
              </a:rPr>
              <a:t>access</a:t>
            </a:r>
            <a:r>
              <a:rPr sz="2600" b="1" spc="-50">
                <a:latin typeface="Open Sans"/>
                <a:cs typeface="Open Sans"/>
              </a:rPr>
              <a:t> </a:t>
            </a:r>
            <a:r>
              <a:rPr sz="2600" b="1">
                <a:latin typeface="Open Sans"/>
                <a:cs typeface="Open Sans"/>
              </a:rPr>
              <a:t>live</a:t>
            </a:r>
            <a:r>
              <a:rPr sz="2600" b="1" spc="-50">
                <a:latin typeface="Open Sans"/>
                <a:cs typeface="Open Sans"/>
              </a:rPr>
              <a:t> </a:t>
            </a:r>
            <a:r>
              <a:rPr sz="2600" b="1" spc="-10">
                <a:latin typeface="Open Sans"/>
                <a:cs typeface="Open Sans"/>
              </a:rPr>
              <a:t>captions:</a:t>
            </a:r>
            <a:endParaRPr sz="2600">
              <a:latin typeface="Open Sans"/>
              <a:cs typeface="Open Sans"/>
            </a:endParaRPr>
          </a:p>
        </p:txBody>
      </p:sp>
      <p:sp>
        <p:nvSpPr>
          <p:cNvPr id="3" name="object 3"/>
          <p:cNvSpPr txBox="1"/>
          <p:nvPr/>
        </p:nvSpPr>
        <p:spPr>
          <a:xfrm>
            <a:off x="2114616" y="3343960"/>
            <a:ext cx="7041515" cy="1338828"/>
          </a:xfrm>
          <a:prstGeom prst="rect">
            <a:avLst/>
          </a:prstGeom>
        </p:spPr>
        <p:txBody>
          <a:bodyPr vert="horz" wrap="square" lIns="0" tIns="73660" rIns="0" bIns="0" rtlCol="0" anchor="t">
            <a:spAutoFit/>
          </a:bodyPr>
          <a:lstStyle/>
          <a:p>
            <a:pPr marL="12700">
              <a:spcBef>
                <a:spcPts val="580"/>
              </a:spcBef>
              <a:tabLst>
                <a:tab pos="320040" algn="l"/>
              </a:tabLst>
            </a:pPr>
            <a:r>
              <a:rPr sz="2600">
                <a:latin typeface="Open Sans"/>
                <a:cs typeface="Open Sans"/>
              </a:rPr>
              <a:t>Click</a:t>
            </a:r>
            <a:r>
              <a:rPr sz="2600" spc="-55" dirty="0">
                <a:latin typeface="Open Sans"/>
                <a:cs typeface="Open Sans"/>
              </a:rPr>
              <a:t> </a:t>
            </a:r>
            <a:r>
              <a:rPr sz="2600">
                <a:latin typeface="Open Sans"/>
                <a:cs typeface="Open Sans"/>
              </a:rPr>
              <a:t>the</a:t>
            </a:r>
            <a:r>
              <a:rPr sz="2600" spc="-50" dirty="0">
                <a:latin typeface="Open Sans"/>
                <a:cs typeface="Open Sans"/>
              </a:rPr>
              <a:t> </a:t>
            </a:r>
            <a:r>
              <a:rPr sz="2600">
                <a:latin typeface="Open Sans"/>
                <a:cs typeface="Open Sans"/>
              </a:rPr>
              <a:t>“CC”</a:t>
            </a:r>
            <a:r>
              <a:rPr sz="2600" spc="-50" dirty="0">
                <a:latin typeface="Open Sans"/>
                <a:cs typeface="Open Sans"/>
              </a:rPr>
              <a:t> </a:t>
            </a:r>
            <a:r>
              <a:rPr sz="2600" spc="-20">
                <a:latin typeface="Open Sans"/>
                <a:cs typeface="Open Sans"/>
              </a:rPr>
              <a:t>icon</a:t>
            </a:r>
            <a:r>
              <a:rPr lang="en-US" sz="2600" spc="-20">
                <a:latin typeface="Open Sans"/>
                <a:cs typeface="Open Sans"/>
              </a:rPr>
              <a:t> in the top right or bottom left corner of WebEx or your browser</a:t>
            </a:r>
            <a:endParaRPr lang="en-US" sz="2600">
              <a:latin typeface="Open Sans"/>
              <a:cs typeface="Open Sans"/>
            </a:endParaRPr>
          </a:p>
          <a:p>
            <a:pPr marL="320040" indent="-307340">
              <a:lnSpc>
                <a:spcPct val="100000"/>
              </a:lnSpc>
              <a:spcBef>
                <a:spcPts val="480"/>
              </a:spcBef>
              <a:buAutoNum type="arabicPeriod"/>
              <a:tabLst>
                <a:tab pos="320040" algn="l"/>
              </a:tabLst>
            </a:pPr>
            <a:endParaRPr sz="2600" spc="-10" dirty="0">
              <a:latin typeface="Open Sans"/>
              <a:cs typeface="Open Sans"/>
            </a:endParaRPr>
          </a:p>
        </p:txBody>
      </p:sp>
      <p:pic>
        <p:nvPicPr>
          <p:cNvPr id="12" name="Picture 11" descr="Closed captioning box.">
            <a:extLst>
              <a:ext uri="{FF2B5EF4-FFF2-40B4-BE49-F238E27FC236}">
                <a16:creationId xmlns:a16="http://schemas.microsoft.com/office/drawing/2014/main" id="{5F01B336-52C9-0214-5B28-EFAFF22388BF}"/>
              </a:ext>
            </a:extLst>
          </p:cNvPr>
          <p:cNvPicPr>
            <a:picLocks noChangeAspect="1"/>
          </p:cNvPicPr>
          <p:nvPr/>
        </p:nvPicPr>
        <p:blipFill>
          <a:blip r:embed="rId2"/>
          <a:stretch>
            <a:fillRect/>
          </a:stretch>
        </p:blipFill>
        <p:spPr>
          <a:xfrm>
            <a:off x="12842875" y="2476500"/>
            <a:ext cx="3873500" cy="4397375"/>
          </a:xfrm>
          <a:prstGeom prst="rect">
            <a:avLst/>
          </a:prstGeom>
        </p:spPr>
      </p:pic>
      <p:sp>
        <p:nvSpPr>
          <p:cNvPr id="11" name="TextBox 10">
            <a:extLst>
              <a:ext uri="{FF2B5EF4-FFF2-40B4-BE49-F238E27FC236}">
                <a16:creationId xmlns:a16="http://schemas.microsoft.com/office/drawing/2014/main" id="{1DC1A4BA-1542-C9A8-B605-A7B6B9B04E00}"/>
              </a:ext>
            </a:extLst>
          </p:cNvPr>
          <p:cNvSpPr txBox="1"/>
          <p:nvPr/>
        </p:nvSpPr>
        <p:spPr>
          <a:xfrm>
            <a:off x="2111375" y="8048625"/>
            <a:ext cx="133985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b="1">
                <a:solidFill>
                  <a:srgbClr val="C00000"/>
                </a:solidFill>
                <a:latin typeface="Open Sans"/>
                <a:ea typeface="Open Sans"/>
                <a:cs typeface="Open Sans"/>
              </a:rPr>
              <a:t>This presentation will be recorded and made available.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descr="$PPTXTitle"/>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lang="en-US"/>
              <a:t>YOUTH CAMP </a:t>
            </a:r>
            <a:r>
              <a:t>GRANT</a:t>
            </a:r>
            <a:r>
              <a:rPr spc="-120"/>
              <a:t> </a:t>
            </a:r>
            <a:r>
              <a:t>POINT</a:t>
            </a:r>
            <a:r>
              <a:rPr spc="-120"/>
              <a:t> </a:t>
            </a:r>
            <a:r>
              <a:t>OF</a:t>
            </a:r>
            <a:r>
              <a:rPr spc="-120"/>
              <a:t> </a:t>
            </a:r>
            <a:r>
              <a:rPr spc="-10"/>
              <a:t>CONTACT</a:t>
            </a:r>
          </a:p>
        </p:txBody>
      </p:sp>
      <p:sp>
        <p:nvSpPr>
          <p:cNvPr id="4" name="object 4"/>
          <p:cNvSpPr txBox="1"/>
          <p:nvPr/>
        </p:nvSpPr>
        <p:spPr>
          <a:xfrm>
            <a:off x="1655531" y="2819208"/>
            <a:ext cx="9161780" cy="5038815"/>
          </a:xfrm>
          <a:prstGeom prst="rect">
            <a:avLst/>
          </a:prstGeom>
        </p:spPr>
        <p:txBody>
          <a:bodyPr vert="horz" wrap="square" lIns="0" tIns="73660" rIns="0" bIns="0" rtlCol="0" anchor="t">
            <a:spAutoFit/>
          </a:bodyPr>
          <a:lstStyle/>
          <a:p>
            <a:pPr marL="12700">
              <a:lnSpc>
                <a:spcPct val="100000"/>
              </a:lnSpc>
              <a:spcBef>
                <a:spcPts val="580"/>
              </a:spcBef>
            </a:pPr>
            <a:r>
              <a:rPr lang="en-US" sz="3200" b="1">
                <a:latin typeface="Open Sans"/>
                <a:cs typeface="Open Sans"/>
              </a:rPr>
              <a:t>Trey King</a:t>
            </a:r>
            <a:endParaRPr sz="3200">
              <a:latin typeface="Open Sans"/>
              <a:cs typeface="Open Sans"/>
            </a:endParaRPr>
          </a:p>
          <a:p>
            <a:pPr marL="12700" marR="5080">
              <a:lnSpc>
                <a:spcPct val="115399"/>
              </a:lnSpc>
            </a:pPr>
            <a:r>
              <a:rPr lang="en-US" sz="3200">
                <a:latin typeface="Open Sans"/>
                <a:cs typeface="Open Sans"/>
              </a:rPr>
              <a:t>Director of TN Strong Families &amp; Homes</a:t>
            </a:r>
          </a:p>
          <a:p>
            <a:pPr marL="12700" marR="5080">
              <a:lnSpc>
                <a:spcPct val="115399"/>
              </a:lnSpc>
            </a:pPr>
            <a:r>
              <a:rPr lang="en-US" sz="3200">
                <a:latin typeface="Open Sans"/>
                <a:cs typeface="Open Sans"/>
              </a:rPr>
              <a:t>Trey.King@tn.gov</a:t>
            </a:r>
            <a:endParaRPr sz="3200">
              <a:latin typeface="Open Sans"/>
              <a:cs typeface="Open Sans"/>
            </a:endParaRPr>
          </a:p>
          <a:p>
            <a:pPr marL="12700">
              <a:lnSpc>
                <a:spcPct val="100000"/>
              </a:lnSpc>
              <a:spcBef>
                <a:spcPts val="480"/>
              </a:spcBef>
            </a:pPr>
            <a:r>
              <a:rPr sz="3200">
                <a:latin typeface="Open Sans"/>
                <a:cs typeface="Open Sans"/>
              </a:rPr>
              <a:t>(</a:t>
            </a:r>
            <a:r>
              <a:rPr lang="en-US" sz="3200">
                <a:latin typeface="Open Sans"/>
                <a:cs typeface="Open Sans"/>
              </a:rPr>
              <a:t>615</a:t>
            </a:r>
            <a:r>
              <a:rPr sz="3200">
                <a:latin typeface="Open Sans"/>
                <a:cs typeface="Open Sans"/>
              </a:rPr>
              <a:t>)</a:t>
            </a:r>
            <a:r>
              <a:rPr sz="3200" spc="-75">
                <a:latin typeface="Open Sans"/>
                <a:cs typeface="Open Sans"/>
              </a:rPr>
              <a:t> </a:t>
            </a:r>
            <a:r>
              <a:rPr lang="en-US" sz="3200" spc="-25">
                <a:latin typeface="Open Sans"/>
                <a:cs typeface="Open Sans"/>
              </a:rPr>
              <a:t>440-3188</a:t>
            </a:r>
          </a:p>
          <a:p>
            <a:pPr marL="12700">
              <a:spcBef>
                <a:spcPts val="480"/>
              </a:spcBef>
            </a:pPr>
            <a:endParaRPr lang="en-US" sz="3200" spc="-25">
              <a:latin typeface="Open Sans"/>
              <a:cs typeface="Open Sans"/>
            </a:endParaRPr>
          </a:p>
          <a:p>
            <a:pPr marL="12700">
              <a:spcBef>
                <a:spcPts val="480"/>
              </a:spcBef>
            </a:pPr>
            <a:r>
              <a:rPr lang="en-US" sz="3200" b="1" spc="-25">
                <a:latin typeface="Open Sans"/>
                <a:cs typeface="Open Sans"/>
              </a:rPr>
              <a:t>Babs Tierno</a:t>
            </a:r>
          </a:p>
          <a:p>
            <a:pPr marL="12700">
              <a:spcBef>
                <a:spcPts val="480"/>
              </a:spcBef>
            </a:pPr>
            <a:r>
              <a:rPr lang="en-US" sz="3200" spc="-25">
                <a:latin typeface="Open Sans"/>
                <a:cs typeface="Open Sans"/>
              </a:rPr>
              <a:t>Deputy Director of TN Strong Families &amp; Homes</a:t>
            </a:r>
          </a:p>
          <a:p>
            <a:pPr marL="12700">
              <a:spcBef>
                <a:spcPts val="480"/>
              </a:spcBef>
            </a:pPr>
            <a:r>
              <a:rPr lang="en-US" sz="3200" spc="-25">
                <a:latin typeface="Open Sans"/>
                <a:cs typeface="Open Sans"/>
              </a:rPr>
              <a:t>Babs.Tierno@tn.gov</a:t>
            </a:r>
          </a:p>
          <a:p>
            <a:pPr marL="12700">
              <a:spcBef>
                <a:spcPts val="480"/>
              </a:spcBef>
            </a:pPr>
            <a:r>
              <a:rPr lang="en-US" sz="3200" spc="-25">
                <a:latin typeface="Open Sans"/>
                <a:cs typeface="Open Sans"/>
              </a:rPr>
              <a:t>(629) 224-7263</a:t>
            </a:r>
          </a:p>
        </p:txBody>
      </p:sp>
      <p:sp>
        <p:nvSpPr>
          <p:cNvPr id="5" name="object 5"/>
          <p:cNvSpPr txBox="1"/>
          <p:nvPr/>
        </p:nvSpPr>
        <p:spPr>
          <a:xfrm>
            <a:off x="1655977" y="9075439"/>
            <a:ext cx="9366885" cy="421640"/>
          </a:xfrm>
          <a:prstGeom prst="rect">
            <a:avLst/>
          </a:prstGeom>
        </p:spPr>
        <p:txBody>
          <a:bodyPr vert="horz" wrap="square" lIns="0" tIns="12700" rIns="0" bIns="0" rtlCol="0">
            <a:spAutoFit/>
          </a:bodyPr>
          <a:lstStyle/>
          <a:p>
            <a:pPr marL="12700">
              <a:lnSpc>
                <a:spcPct val="100000"/>
              </a:lnSpc>
              <a:spcBef>
                <a:spcPts val="100"/>
              </a:spcBef>
            </a:pPr>
            <a:r>
              <a:rPr sz="2600" b="1" i="1">
                <a:solidFill>
                  <a:srgbClr val="C00000"/>
                </a:solidFill>
                <a:latin typeface="Open Sans"/>
                <a:cs typeface="Open Sans"/>
              </a:rPr>
              <a:t>*Please</a:t>
            </a:r>
            <a:r>
              <a:rPr sz="2600" b="1" i="1" spc="-60">
                <a:solidFill>
                  <a:srgbClr val="C00000"/>
                </a:solidFill>
                <a:latin typeface="Open Sans"/>
                <a:cs typeface="Open Sans"/>
              </a:rPr>
              <a:t> </a:t>
            </a:r>
            <a:r>
              <a:rPr sz="2600" b="1" i="1">
                <a:solidFill>
                  <a:srgbClr val="C00000"/>
                </a:solidFill>
                <a:latin typeface="Open Sans"/>
                <a:cs typeface="Open Sans"/>
              </a:rPr>
              <a:t>hold</a:t>
            </a:r>
            <a:r>
              <a:rPr sz="2600" b="1" i="1" spc="-60">
                <a:solidFill>
                  <a:srgbClr val="C00000"/>
                </a:solidFill>
                <a:latin typeface="Open Sans"/>
                <a:cs typeface="Open Sans"/>
              </a:rPr>
              <a:t> </a:t>
            </a:r>
            <a:r>
              <a:rPr sz="2600" b="1" i="1">
                <a:solidFill>
                  <a:srgbClr val="C00000"/>
                </a:solidFill>
                <a:latin typeface="Open Sans"/>
                <a:cs typeface="Open Sans"/>
              </a:rPr>
              <a:t>all</a:t>
            </a:r>
            <a:r>
              <a:rPr sz="2600" b="1" i="1" spc="-60">
                <a:solidFill>
                  <a:srgbClr val="C00000"/>
                </a:solidFill>
                <a:latin typeface="Open Sans"/>
                <a:cs typeface="Open Sans"/>
              </a:rPr>
              <a:t> </a:t>
            </a:r>
            <a:r>
              <a:rPr sz="2600" b="1" i="1">
                <a:solidFill>
                  <a:srgbClr val="C00000"/>
                </a:solidFill>
                <a:latin typeface="Open Sans"/>
                <a:cs typeface="Open Sans"/>
              </a:rPr>
              <a:t>questions</a:t>
            </a:r>
            <a:r>
              <a:rPr sz="2600" b="1" i="1" spc="-60">
                <a:solidFill>
                  <a:srgbClr val="C00000"/>
                </a:solidFill>
                <a:latin typeface="Open Sans"/>
                <a:cs typeface="Open Sans"/>
              </a:rPr>
              <a:t> </a:t>
            </a:r>
            <a:r>
              <a:rPr sz="2600" b="1" i="1">
                <a:solidFill>
                  <a:srgbClr val="C00000"/>
                </a:solidFill>
                <a:latin typeface="Open Sans"/>
                <a:cs typeface="Open Sans"/>
              </a:rPr>
              <a:t>until</a:t>
            </a:r>
            <a:r>
              <a:rPr sz="2600" b="1" i="1" spc="-60">
                <a:solidFill>
                  <a:srgbClr val="C00000"/>
                </a:solidFill>
                <a:latin typeface="Open Sans"/>
                <a:cs typeface="Open Sans"/>
              </a:rPr>
              <a:t> </a:t>
            </a:r>
            <a:r>
              <a:rPr sz="2600" b="1" i="1">
                <a:solidFill>
                  <a:srgbClr val="C00000"/>
                </a:solidFill>
                <a:latin typeface="Open Sans"/>
                <a:cs typeface="Open Sans"/>
              </a:rPr>
              <a:t>the</a:t>
            </a:r>
            <a:r>
              <a:rPr sz="2600" b="1" i="1" spc="-60">
                <a:solidFill>
                  <a:srgbClr val="C00000"/>
                </a:solidFill>
                <a:latin typeface="Open Sans"/>
                <a:cs typeface="Open Sans"/>
              </a:rPr>
              <a:t> </a:t>
            </a:r>
            <a:r>
              <a:rPr sz="2600" b="1" i="1">
                <a:solidFill>
                  <a:srgbClr val="C00000"/>
                </a:solidFill>
                <a:latin typeface="Open Sans"/>
                <a:cs typeface="Open Sans"/>
              </a:rPr>
              <a:t>end</a:t>
            </a:r>
            <a:r>
              <a:rPr sz="2600" b="1" i="1" spc="-60">
                <a:solidFill>
                  <a:srgbClr val="C00000"/>
                </a:solidFill>
                <a:latin typeface="Open Sans"/>
                <a:cs typeface="Open Sans"/>
              </a:rPr>
              <a:t> </a:t>
            </a:r>
            <a:r>
              <a:rPr sz="2600" b="1" i="1">
                <a:solidFill>
                  <a:srgbClr val="C00000"/>
                </a:solidFill>
                <a:latin typeface="Open Sans"/>
                <a:cs typeface="Open Sans"/>
              </a:rPr>
              <a:t>of</a:t>
            </a:r>
            <a:r>
              <a:rPr sz="2600" b="1" i="1" spc="-60">
                <a:solidFill>
                  <a:srgbClr val="C00000"/>
                </a:solidFill>
                <a:latin typeface="Open Sans"/>
                <a:cs typeface="Open Sans"/>
              </a:rPr>
              <a:t> </a:t>
            </a:r>
            <a:r>
              <a:rPr sz="2600" b="1" i="1">
                <a:solidFill>
                  <a:srgbClr val="C00000"/>
                </a:solidFill>
                <a:latin typeface="Open Sans"/>
                <a:cs typeface="Open Sans"/>
              </a:rPr>
              <a:t>the</a:t>
            </a:r>
            <a:r>
              <a:rPr sz="2600" b="1" i="1" spc="-55">
                <a:solidFill>
                  <a:srgbClr val="C00000"/>
                </a:solidFill>
                <a:latin typeface="Open Sans"/>
                <a:cs typeface="Open Sans"/>
              </a:rPr>
              <a:t> </a:t>
            </a:r>
            <a:r>
              <a:rPr sz="2600" b="1" i="1" spc="-10">
                <a:solidFill>
                  <a:srgbClr val="C00000"/>
                </a:solidFill>
                <a:latin typeface="Open Sans"/>
                <a:cs typeface="Open Sans"/>
              </a:rPr>
              <a:t>presentation.</a:t>
            </a:r>
            <a:endParaRPr sz="2600">
              <a:solidFill>
                <a:srgbClr val="C00000"/>
              </a:solidFill>
              <a:latin typeface="Open Sans"/>
              <a:cs typeface="Open Sans"/>
            </a:endParaRPr>
          </a:p>
        </p:txBody>
      </p:sp>
      <p:pic>
        <p:nvPicPr>
          <p:cNvPr id="2" name="object 2" descr="Kids Playing in the Park · Free Stock Video"/>
          <p:cNvPicPr/>
          <p:nvPr/>
        </p:nvPicPr>
        <p:blipFill>
          <a:blip r:embed="rId2"/>
          <a:stretch>
            <a:fillRect/>
          </a:stretch>
        </p:blipFill>
        <p:spPr>
          <a:xfrm>
            <a:off x="10625293" y="2817549"/>
            <a:ext cx="7030905" cy="4555158"/>
          </a:xfrm>
          <a:prstGeom prst="rect">
            <a:avLst/>
          </a:prstGeom>
        </p:spPr>
      </p:pic>
      <p:sp>
        <p:nvSpPr>
          <p:cNvPr id="7" name="Rectangle 1">
            <a:extLst>
              <a:ext uri="{FF2B5EF4-FFF2-40B4-BE49-F238E27FC236}">
                <a16:creationId xmlns:a16="http://schemas.microsoft.com/office/drawing/2014/main" id="{D04F9635-2436-038F-E4F6-0366540CECE0}"/>
              </a:ext>
              <a:ext uri="{C183D7F6-B498-43B3-948B-1728B52AA6E4}">
                <adec:decorative xmlns:adec="http://schemas.microsoft.com/office/drawing/2017/decorative" val="1"/>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Open Sans" panose="020B0606030504020204" pitchFamily="34" charset="0"/>
                <a:cs typeface="Open Sans" panose="020B0606030504020204" pitchFamily="34" charset="0"/>
              </a:rPr>
              <a:t>440-3188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descr="$PPTXTitle"/>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lang="en-US"/>
              <a:t>YOUTH CAMP </a:t>
            </a:r>
            <a:r>
              <a:rPr spc="-10"/>
              <a:t>GRANT</a:t>
            </a:r>
          </a:p>
        </p:txBody>
      </p:sp>
      <p:sp>
        <p:nvSpPr>
          <p:cNvPr id="10" name="object 10"/>
          <p:cNvSpPr txBox="1"/>
          <p:nvPr/>
        </p:nvSpPr>
        <p:spPr>
          <a:xfrm>
            <a:off x="1858420" y="2389584"/>
            <a:ext cx="10871200" cy="6080126"/>
          </a:xfrm>
          <a:prstGeom prst="rect">
            <a:avLst/>
          </a:prstGeom>
        </p:spPr>
        <p:txBody>
          <a:bodyPr vert="horz" wrap="square" lIns="0" tIns="67945" rIns="0" bIns="0" rtlCol="0" anchor="t">
            <a:spAutoFit/>
          </a:bodyPr>
          <a:lstStyle/>
          <a:p>
            <a:pPr marL="12700">
              <a:lnSpc>
                <a:spcPct val="100000"/>
              </a:lnSpc>
              <a:spcBef>
                <a:spcPts val="535"/>
              </a:spcBef>
            </a:pPr>
            <a:r>
              <a:rPr sz="2200" b="1" spc="-10">
                <a:latin typeface="Open Sans"/>
                <a:cs typeface="Open Sans"/>
              </a:rPr>
              <a:t>Purpose</a:t>
            </a:r>
            <a:endParaRPr sz="2200">
              <a:latin typeface="Open Sans"/>
              <a:cs typeface="Open Sans"/>
            </a:endParaRPr>
          </a:p>
          <a:p>
            <a:pPr marL="487045" marR="5080">
              <a:lnSpc>
                <a:spcPct val="116500"/>
              </a:lnSpc>
            </a:pPr>
            <a:r>
              <a:rPr sz="2200">
                <a:latin typeface="Open Sans"/>
                <a:cs typeface="Open Sans"/>
              </a:rPr>
              <a:t>Grants</a:t>
            </a:r>
            <a:r>
              <a:rPr sz="2200" spc="-65">
                <a:latin typeface="Open Sans"/>
                <a:cs typeface="Open Sans"/>
              </a:rPr>
              <a:t> </a:t>
            </a:r>
            <a:r>
              <a:rPr sz="2200">
                <a:latin typeface="Open Sans"/>
                <a:cs typeface="Open Sans"/>
              </a:rPr>
              <a:t>are</a:t>
            </a:r>
            <a:r>
              <a:rPr sz="2200" spc="-65">
                <a:latin typeface="Open Sans"/>
                <a:cs typeface="Open Sans"/>
              </a:rPr>
              <a:t> </a:t>
            </a:r>
            <a:r>
              <a:rPr sz="2200">
                <a:latin typeface="Open Sans"/>
                <a:cs typeface="Open Sans"/>
              </a:rPr>
              <a:t>awarded</a:t>
            </a:r>
            <a:r>
              <a:rPr sz="2200" spc="-65">
                <a:latin typeface="Open Sans"/>
                <a:cs typeface="Open Sans"/>
              </a:rPr>
              <a:t> </a:t>
            </a:r>
            <a:r>
              <a:rPr sz="2200">
                <a:latin typeface="Open Sans"/>
                <a:cs typeface="Open Sans"/>
              </a:rPr>
              <a:t>to</a:t>
            </a:r>
            <a:r>
              <a:rPr sz="2200" spc="-65">
                <a:latin typeface="Open Sans"/>
                <a:cs typeface="Open Sans"/>
              </a:rPr>
              <a:t> </a:t>
            </a:r>
            <a:r>
              <a:rPr lang="en-US" sz="2200">
                <a:latin typeface="Open Sans"/>
                <a:cs typeface="Open Sans"/>
              </a:rPr>
              <a:t>non-profit </a:t>
            </a:r>
            <a:r>
              <a:rPr sz="2200">
                <a:latin typeface="Open Sans"/>
                <a:cs typeface="Open Sans"/>
              </a:rPr>
              <a:t>institutions</a:t>
            </a:r>
            <a:r>
              <a:rPr sz="2200" spc="-65">
                <a:latin typeface="Open Sans"/>
                <a:cs typeface="Open Sans"/>
              </a:rPr>
              <a:t> </a:t>
            </a:r>
            <a:r>
              <a:rPr sz="2200">
                <a:latin typeface="Open Sans"/>
                <a:cs typeface="Open Sans"/>
              </a:rPr>
              <a:t>in</a:t>
            </a:r>
            <a:r>
              <a:rPr sz="2200" spc="-65">
                <a:latin typeface="Open Sans"/>
                <a:cs typeface="Open Sans"/>
              </a:rPr>
              <a:t> </a:t>
            </a:r>
            <a:r>
              <a:rPr sz="2200">
                <a:latin typeface="Open Sans"/>
                <a:cs typeface="Open Sans"/>
              </a:rPr>
              <a:t>an</a:t>
            </a:r>
            <a:r>
              <a:rPr sz="2200" spc="-65">
                <a:latin typeface="Open Sans"/>
                <a:cs typeface="Open Sans"/>
              </a:rPr>
              <a:t> </a:t>
            </a:r>
            <a:r>
              <a:rPr sz="2200">
                <a:latin typeface="Open Sans"/>
                <a:cs typeface="Open Sans"/>
              </a:rPr>
              <a:t>effort</a:t>
            </a:r>
            <a:r>
              <a:rPr sz="2200" spc="-65">
                <a:latin typeface="Open Sans"/>
                <a:cs typeface="Open Sans"/>
              </a:rPr>
              <a:t> </a:t>
            </a:r>
            <a:r>
              <a:rPr sz="2200">
                <a:latin typeface="Open Sans"/>
                <a:cs typeface="Open Sans"/>
              </a:rPr>
              <a:t>to</a:t>
            </a:r>
            <a:r>
              <a:rPr sz="2200" spc="-60">
                <a:latin typeface="Open Sans"/>
                <a:cs typeface="Open Sans"/>
              </a:rPr>
              <a:t> </a:t>
            </a:r>
            <a:r>
              <a:rPr lang="en-US" sz="2200" spc="-10">
                <a:latin typeface="Open Sans"/>
                <a:cs typeface="Open Sans"/>
              </a:rPr>
              <a:t>build capacity for non-academic recreational programs that serve school age youth (ages 5-22) with intellectual and/or developmental disabilities.</a:t>
            </a:r>
          </a:p>
          <a:p>
            <a:pPr marL="487045" marR="5080">
              <a:lnSpc>
                <a:spcPct val="116500"/>
              </a:lnSpc>
            </a:pPr>
            <a:endParaRPr sz="2200">
              <a:latin typeface="Open Sans"/>
              <a:cs typeface="Open Sans"/>
            </a:endParaRPr>
          </a:p>
          <a:p>
            <a:pPr marL="12700">
              <a:lnSpc>
                <a:spcPct val="100000"/>
              </a:lnSpc>
            </a:pPr>
            <a:r>
              <a:rPr sz="2200" b="1" spc="-10">
                <a:latin typeface="Open Sans"/>
                <a:cs typeface="Open Sans"/>
              </a:rPr>
              <a:t>History</a:t>
            </a:r>
            <a:endParaRPr sz="2200">
              <a:latin typeface="Open Sans"/>
              <a:cs typeface="Open Sans"/>
            </a:endParaRPr>
          </a:p>
          <a:p>
            <a:pPr marL="487045">
              <a:lnSpc>
                <a:spcPct val="100000"/>
              </a:lnSpc>
              <a:spcBef>
                <a:spcPts val="434"/>
              </a:spcBef>
            </a:pPr>
            <a:r>
              <a:rPr lang="en-US" sz="2200">
                <a:latin typeface="Open Sans"/>
                <a:cs typeface="Open Sans"/>
              </a:rPr>
              <a:t>This is a new one-time grant.</a:t>
            </a:r>
            <a:endParaRPr lang="en-US" sz="2200" b="1">
              <a:latin typeface="Open Sans"/>
              <a:cs typeface="Open Sans"/>
            </a:endParaRPr>
          </a:p>
          <a:p>
            <a:pPr marL="12700">
              <a:lnSpc>
                <a:spcPct val="100000"/>
              </a:lnSpc>
            </a:pPr>
            <a:endParaRPr lang="en-US" sz="2200" b="1">
              <a:latin typeface="Open Sans"/>
              <a:cs typeface="Open Sans"/>
            </a:endParaRPr>
          </a:p>
          <a:p>
            <a:pPr marL="12700">
              <a:lnSpc>
                <a:spcPct val="100000"/>
              </a:lnSpc>
            </a:pPr>
            <a:endParaRPr lang="en-US" sz="2200" b="1">
              <a:latin typeface="Open Sans"/>
              <a:cs typeface="Open Sans"/>
            </a:endParaRPr>
          </a:p>
          <a:p>
            <a:pPr marL="12700">
              <a:lnSpc>
                <a:spcPct val="100000"/>
              </a:lnSpc>
            </a:pPr>
            <a:r>
              <a:rPr sz="2200" b="1">
                <a:latin typeface="Open Sans"/>
                <a:cs typeface="Open Sans"/>
              </a:rPr>
              <a:t>Grant</a:t>
            </a:r>
            <a:r>
              <a:rPr sz="2200" b="1" spc="-50">
                <a:latin typeface="Open Sans"/>
                <a:cs typeface="Open Sans"/>
              </a:rPr>
              <a:t> </a:t>
            </a:r>
            <a:r>
              <a:rPr sz="2200" b="1" spc="-10">
                <a:latin typeface="Open Sans"/>
                <a:cs typeface="Open Sans"/>
              </a:rPr>
              <a:t>Funding</a:t>
            </a:r>
            <a:endParaRPr sz="2200">
              <a:latin typeface="Open Sans"/>
              <a:cs typeface="Open Sans"/>
            </a:endParaRPr>
          </a:p>
          <a:p>
            <a:pPr marL="487045" marR="863600">
              <a:lnSpc>
                <a:spcPct val="116500"/>
              </a:lnSpc>
            </a:pPr>
            <a:r>
              <a:rPr sz="2200">
                <a:solidFill>
                  <a:schemeClr val="tx1"/>
                </a:solidFill>
                <a:latin typeface="Open Sans"/>
                <a:cs typeface="Open Sans"/>
              </a:rPr>
              <a:t>Governor</a:t>
            </a:r>
            <a:r>
              <a:rPr sz="2200" spc="-85">
                <a:solidFill>
                  <a:schemeClr val="tx1"/>
                </a:solidFill>
                <a:latin typeface="Open Sans"/>
                <a:cs typeface="Open Sans"/>
              </a:rPr>
              <a:t> </a:t>
            </a:r>
            <a:r>
              <a:rPr sz="2200">
                <a:solidFill>
                  <a:schemeClr val="tx1"/>
                </a:solidFill>
                <a:latin typeface="Open Sans"/>
                <a:cs typeface="Open Sans"/>
              </a:rPr>
              <a:t>Lee</a:t>
            </a:r>
            <a:r>
              <a:rPr sz="2200" spc="-90">
                <a:solidFill>
                  <a:schemeClr val="tx1"/>
                </a:solidFill>
                <a:latin typeface="Open Sans"/>
                <a:cs typeface="Open Sans"/>
              </a:rPr>
              <a:t> </a:t>
            </a:r>
            <a:r>
              <a:rPr sz="2200">
                <a:solidFill>
                  <a:schemeClr val="tx1"/>
                </a:solidFill>
                <a:latin typeface="Open Sans"/>
                <a:cs typeface="Open Sans"/>
              </a:rPr>
              <a:t>and</a:t>
            </a:r>
            <a:r>
              <a:rPr sz="2200" spc="-85">
                <a:solidFill>
                  <a:schemeClr val="tx1"/>
                </a:solidFill>
                <a:latin typeface="Open Sans"/>
                <a:cs typeface="Open Sans"/>
              </a:rPr>
              <a:t> </a:t>
            </a:r>
            <a:r>
              <a:rPr sz="2200">
                <a:solidFill>
                  <a:schemeClr val="tx1"/>
                </a:solidFill>
                <a:latin typeface="Open Sans"/>
                <a:cs typeface="Open Sans"/>
              </a:rPr>
              <a:t>the</a:t>
            </a:r>
            <a:r>
              <a:rPr sz="2200" spc="-85">
                <a:solidFill>
                  <a:schemeClr val="tx1"/>
                </a:solidFill>
                <a:latin typeface="Open Sans"/>
                <a:cs typeface="Open Sans"/>
              </a:rPr>
              <a:t> </a:t>
            </a:r>
            <a:r>
              <a:rPr sz="2200" spc="-10">
                <a:solidFill>
                  <a:schemeClr val="tx1"/>
                </a:solidFill>
                <a:latin typeface="Open Sans"/>
                <a:cs typeface="Open Sans"/>
              </a:rPr>
              <a:t>Tennessee</a:t>
            </a:r>
            <a:r>
              <a:rPr sz="2200" spc="-85">
                <a:solidFill>
                  <a:schemeClr val="tx1"/>
                </a:solidFill>
                <a:latin typeface="Open Sans"/>
                <a:cs typeface="Open Sans"/>
              </a:rPr>
              <a:t> </a:t>
            </a:r>
            <a:r>
              <a:rPr sz="2200">
                <a:solidFill>
                  <a:schemeClr val="tx1"/>
                </a:solidFill>
                <a:latin typeface="Open Sans"/>
                <a:cs typeface="Open Sans"/>
              </a:rPr>
              <a:t>General</a:t>
            </a:r>
            <a:r>
              <a:rPr sz="2200" spc="-85">
                <a:solidFill>
                  <a:schemeClr val="tx1"/>
                </a:solidFill>
                <a:latin typeface="Open Sans"/>
                <a:cs typeface="Open Sans"/>
              </a:rPr>
              <a:t> </a:t>
            </a:r>
            <a:r>
              <a:rPr sz="2200">
                <a:solidFill>
                  <a:schemeClr val="tx1"/>
                </a:solidFill>
                <a:latin typeface="Open Sans"/>
                <a:cs typeface="Open Sans"/>
              </a:rPr>
              <a:t>Assembly</a:t>
            </a:r>
            <a:r>
              <a:rPr sz="2200" spc="-85">
                <a:solidFill>
                  <a:schemeClr val="tx1"/>
                </a:solidFill>
                <a:latin typeface="Open Sans"/>
                <a:cs typeface="Open Sans"/>
              </a:rPr>
              <a:t> </a:t>
            </a:r>
            <a:r>
              <a:rPr sz="2200">
                <a:solidFill>
                  <a:schemeClr val="tx1"/>
                </a:solidFill>
                <a:latin typeface="Open Sans"/>
                <a:cs typeface="Open Sans"/>
              </a:rPr>
              <a:t>provided</a:t>
            </a:r>
            <a:r>
              <a:rPr sz="2200" spc="-85">
                <a:solidFill>
                  <a:schemeClr val="tx1"/>
                </a:solidFill>
                <a:latin typeface="Open Sans"/>
                <a:cs typeface="Open Sans"/>
              </a:rPr>
              <a:t> </a:t>
            </a:r>
            <a:r>
              <a:rPr lang="en-US" sz="2200">
                <a:solidFill>
                  <a:schemeClr val="tx1"/>
                </a:solidFill>
                <a:latin typeface="Open Sans"/>
                <a:cs typeface="Open Sans"/>
              </a:rPr>
              <a:t>funding</a:t>
            </a:r>
            <a:r>
              <a:rPr sz="2200" spc="-65">
                <a:solidFill>
                  <a:schemeClr val="tx1"/>
                </a:solidFill>
                <a:latin typeface="Open Sans"/>
                <a:cs typeface="Open Sans"/>
              </a:rPr>
              <a:t> </a:t>
            </a:r>
            <a:r>
              <a:rPr sz="2200">
                <a:solidFill>
                  <a:schemeClr val="tx1"/>
                </a:solidFill>
                <a:latin typeface="Open Sans"/>
                <a:cs typeface="Open Sans"/>
              </a:rPr>
              <a:t>to</a:t>
            </a:r>
            <a:r>
              <a:rPr sz="2200" spc="-60">
                <a:solidFill>
                  <a:schemeClr val="tx1"/>
                </a:solidFill>
                <a:latin typeface="Open Sans"/>
                <a:cs typeface="Open Sans"/>
              </a:rPr>
              <a:t> </a:t>
            </a:r>
            <a:r>
              <a:rPr sz="2200">
                <a:solidFill>
                  <a:schemeClr val="tx1"/>
                </a:solidFill>
                <a:latin typeface="Open Sans"/>
                <a:cs typeface="Open Sans"/>
              </a:rPr>
              <a:t>DDA</a:t>
            </a:r>
            <a:r>
              <a:rPr sz="2200" spc="-60">
                <a:solidFill>
                  <a:schemeClr val="tx1"/>
                </a:solidFill>
                <a:latin typeface="Open Sans"/>
                <a:cs typeface="Open Sans"/>
              </a:rPr>
              <a:t> </a:t>
            </a:r>
            <a:r>
              <a:rPr sz="2200">
                <a:solidFill>
                  <a:schemeClr val="tx1"/>
                </a:solidFill>
                <a:latin typeface="Open Sans"/>
                <a:cs typeface="Open Sans"/>
              </a:rPr>
              <a:t>to</a:t>
            </a:r>
            <a:r>
              <a:rPr sz="2200" spc="-60">
                <a:solidFill>
                  <a:schemeClr val="tx1"/>
                </a:solidFill>
                <a:latin typeface="Open Sans"/>
                <a:cs typeface="Open Sans"/>
              </a:rPr>
              <a:t> </a:t>
            </a:r>
            <a:r>
              <a:rPr sz="2200">
                <a:solidFill>
                  <a:schemeClr val="tx1"/>
                </a:solidFill>
                <a:latin typeface="Open Sans"/>
                <a:cs typeface="Open Sans"/>
              </a:rPr>
              <a:t>continue</a:t>
            </a:r>
            <a:r>
              <a:rPr sz="2200" spc="-60">
                <a:solidFill>
                  <a:schemeClr val="tx1"/>
                </a:solidFill>
                <a:latin typeface="Open Sans"/>
                <a:cs typeface="Open Sans"/>
              </a:rPr>
              <a:t> </a:t>
            </a:r>
            <a:r>
              <a:rPr sz="2200">
                <a:solidFill>
                  <a:schemeClr val="tx1"/>
                </a:solidFill>
                <a:latin typeface="Open Sans"/>
                <a:cs typeface="Open Sans"/>
              </a:rPr>
              <a:t>the</a:t>
            </a:r>
            <a:r>
              <a:rPr lang="en-US" sz="2200">
                <a:solidFill>
                  <a:schemeClr val="tx1"/>
                </a:solidFill>
                <a:latin typeface="Open Sans"/>
                <a:cs typeface="Open Sans"/>
              </a:rPr>
              <a:t> initiatives of the TN Strong Homes and Families</a:t>
            </a:r>
            <a:r>
              <a:rPr lang="en-US" sz="2200" spc="-65">
                <a:solidFill>
                  <a:schemeClr val="tx1"/>
                </a:solidFill>
                <a:latin typeface="Open Sans"/>
                <a:cs typeface="Open Sans"/>
              </a:rPr>
              <a:t> </a:t>
            </a:r>
            <a:r>
              <a:rPr sz="2200">
                <a:solidFill>
                  <a:schemeClr val="tx1"/>
                </a:solidFill>
                <a:latin typeface="Open Sans"/>
                <a:cs typeface="Open Sans"/>
              </a:rPr>
              <a:t>program</a:t>
            </a:r>
            <a:r>
              <a:rPr sz="2200" spc="-60">
                <a:solidFill>
                  <a:schemeClr val="tx1"/>
                </a:solidFill>
                <a:latin typeface="Open Sans"/>
                <a:cs typeface="Open Sans"/>
              </a:rPr>
              <a:t> </a:t>
            </a:r>
            <a:r>
              <a:rPr sz="2200">
                <a:solidFill>
                  <a:schemeClr val="tx1"/>
                </a:solidFill>
                <a:latin typeface="Open Sans"/>
                <a:cs typeface="Open Sans"/>
              </a:rPr>
              <a:t>in</a:t>
            </a:r>
            <a:r>
              <a:rPr sz="2200" spc="-60">
                <a:solidFill>
                  <a:schemeClr val="tx1"/>
                </a:solidFill>
                <a:latin typeface="Open Sans"/>
                <a:cs typeface="Open Sans"/>
              </a:rPr>
              <a:t> </a:t>
            </a:r>
            <a:r>
              <a:rPr sz="2200" spc="-10">
                <a:solidFill>
                  <a:schemeClr val="tx1"/>
                </a:solidFill>
                <a:latin typeface="Open Sans"/>
                <a:cs typeface="Open Sans"/>
              </a:rPr>
              <a:t>2026</a:t>
            </a:r>
            <a:r>
              <a:rPr lang="en-US" sz="2200" spc="-10">
                <a:solidFill>
                  <a:schemeClr val="tx1"/>
                </a:solidFill>
                <a:latin typeface="Open Sans"/>
                <a:cs typeface="Open Sans"/>
              </a:rPr>
              <a:t> to serve children and youth with I/DD who are in DCS custody or at-risk</a:t>
            </a:r>
            <a:r>
              <a:rPr sz="2200" spc="-10">
                <a:solidFill>
                  <a:schemeClr val="tx1"/>
                </a:solidFill>
                <a:latin typeface="Open Sans"/>
                <a:cs typeface="Open Sans"/>
              </a:rPr>
              <a:t>.</a:t>
            </a:r>
            <a:endParaRPr sz="2200">
              <a:solidFill>
                <a:schemeClr val="tx1"/>
              </a:solidFill>
              <a:latin typeface="Open Sans"/>
              <a:ea typeface="Open Sans"/>
              <a:cs typeface="Open Sans"/>
            </a:endParaRPr>
          </a:p>
          <a:p>
            <a:pPr marL="487045">
              <a:spcBef>
                <a:spcPts val="434"/>
              </a:spcBef>
            </a:pPr>
            <a:r>
              <a:rPr sz="2200" spc="-10">
                <a:solidFill>
                  <a:schemeClr val="tx1"/>
                </a:solidFill>
                <a:latin typeface="Open Sans"/>
                <a:cs typeface="Open Sans"/>
              </a:rPr>
              <a:t>Approximately</a:t>
            </a:r>
            <a:r>
              <a:rPr sz="2200" spc="-75">
                <a:solidFill>
                  <a:schemeClr val="tx1"/>
                </a:solidFill>
                <a:latin typeface="Open Sans"/>
                <a:cs typeface="Open Sans"/>
              </a:rPr>
              <a:t> </a:t>
            </a:r>
            <a:r>
              <a:rPr sz="2200">
                <a:solidFill>
                  <a:schemeClr val="tx1"/>
                </a:solidFill>
                <a:latin typeface="Open Sans"/>
                <a:cs typeface="Open Sans"/>
              </a:rPr>
              <a:t>$</a:t>
            </a:r>
            <a:r>
              <a:rPr lang="en-US" sz="2200">
                <a:solidFill>
                  <a:schemeClr val="tx1"/>
                </a:solidFill>
                <a:latin typeface="Open Sans"/>
                <a:cs typeface="Open Sans"/>
              </a:rPr>
              <a:t>500,000</a:t>
            </a:r>
            <a:r>
              <a:rPr sz="2200" spc="-70">
                <a:solidFill>
                  <a:schemeClr val="tx1"/>
                </a:solidFill>
                <a:latin typeface="Open Sans"/>
                <a:cs typeface="Open Sans"/>
              </a:rPr>
              <a:t> </a:t>
            </a:r>
            <a:r>
              <a:rPr sz="2200">
                <a:solidFill>
                  <a:schemeClr val="tx1"/>
                </a:solidFill>
                <a:latin typeface="Open Sans"/>
                <a:cs typeface="Open Sans"/>
              </a:rPr>
              <a:t>is</a:t>
            </a:r>
            <a:r>
              <a:rPr sz="2200" spc="-70">
                <a:solidFill>
                  <a:schemeClr val="tx1"/>
                </a:solidFill>
                <a:latin typeface="Open Sans"/>
                <a:cs typeface="Open Sans"/>
              </a:rPr>
              <a:t> </a:t>
            </a:r>
            <a:r>
              <a:rPr sz="2200">
                <a:solidFill>
                  <a:schemeClr val="tx1"/>
                </a:solidFill>
                <a:latin typeface="Open Sans"/>
                <a:cs typeface="Open Sans"/>
              </a:rPr>
              <a:t>available</a:t>
            </a:r>
            <a:r>
              <a:rPr lang="en-US" sz="2200">
                <a:solidFill>
                  <a:schemeClr val="tx1"/>
                </a:solidFill>
                <a:latin typeface="Open Sans"/>
                <a:cs typeface="Open Sans"/>
              </a:rPr>
              <a:t>.</a:t>
            </a:r>
            <a:endParaRPr lang="en-US" sz="2200">
              <a:solidFill>
                <a:schemeClr val="tx1"/>
              </a:solidFill>
              <a:latin typeface="Open Sans"/>
              <a:ea typeface="Open Sans"/>
              <a:cs typeface="Open Sans"/>
            </a:endParaRPr>
          </a:p>
          <a:p>
            <a:pPr marL="487045" marR="482600">
              <a:lnSpc>
                <a:spcPct val="116500"/>
              </a:lnSpc>
            </a:pPr>
            <a:endParaRPr sz="2200">
              <a:solidFill>
                <a:srgbClr val="FF0000"/>
              </a:solidFill>
              <a:latin typeface="Open Sans"/>
              <a:ea typeface="Open Sans"/>
              <a:cs typeface="Open Sans"/>
            </a:endParaRPr>
          </a:p>
        </p:txBody>
      </p:sp>
      <p:pic>
        <p:nvPicPr>
          <p:cNvPr id="13" name="object 13" descr="Group of smiling children at school"/>
          <p:cNvPicPr/>
          <p:nvPr/>
        </p:nvPicPr>
        <p:blipFill>
          <a:blip r:embed="rId2" cstate="print">
            <a:extLst>
              <a:ext uri="{28A0092B-C50C-407E-A947-70E740481C1C}">
                <a14:useLocalDpi xmlns:a14="http://schemas.microsoft.com/office/drawing/2010/main" val="0"/>
              </a:ext>
            </a:extLst>
          </a:blip>
          <a:srcRect/>
          <a:stretch/>
        </p:blipFill>
        <p:spPr>
          <a:xfrm>
            <a:off x="12999846" y="2397016"/>
            <a:ext cx="4259452" cy="2842983"/>
          </a:xfrm>
          <a:prstGeom prst="rect">
            <a:avLst/>
          </a:prstGeom>
        </p:spPr>
      </p:pic>
      <p:pic>
        <p:nvPicPr>
          <p:cNvPr id="12" name="object 12" descr="A Parent’s Guide to Planning the Best Summer Camp for Kids"/>
          <p:cNvPicPr/>
          <p:nvPr/>
        </p:nvPicPr>
        <p:blipFill>
          <a:blip r:embed="rId3"/>
          <a:stretch>
            <a:fillRect/>
          </a:stretch>
        </p:blipFill>
        <p:spPr>
          <a:xfrm>
            <a:off x="12729971" y="6229382"/>
            <a:ext cx="4529327" cy="2846131"/>
          </a:xfrm>
          <a:prstGeom prst="rect">
            <a:avLst/>
          </a:prstGeom>
          <a:ln>
            <a:solidFill>
              <a:schemeClr val="bg2"/>
            </a:solidFill>
          </a:ln>
        </p:spPr>
      </p:pic>
      <p:sp>
        <p:nvSpPr>
          <p:cNvPr id="3" name="object 5">
            <a:extLst>
              <a:ext uri="{FF2B5EF4-FFF2-40B4-BE49-F238E27FC236}">
                <a16:creationId xmlns:a16="http://schemas.microsoft.com/office/drawing/2014/main" id="{E9F58680-A853-571C-2B78-501437EADA88}"/>
              </a:ext>
            </a:extLst>
          </p:cNvPr>
          <p:cNvSpPr txBox="1"/>
          <p:nvPr/>
        </p:nvSpPr>
        <p:spPr>
          <a:xfrm>
            <a:off x="1869337" y="9456439"/>
            <a:ext cx="11348085" cy="412934"/>
          </a:xfrm>
          <a:prstGeom prst="rect">
            <a:avLst/>
          </a:prstGeom>
        </p:spPr>
        <p:txBody>
          <a:bodyPr vert="horz" wrap="square" lIns="0" tIns="12700" rIns="0" bIns="0" rtlCol="0" anchor="t">
            <a:spAutoFit/>
          </a:bodyPr>
          <a:lstStyle/>
          <a:p>
            <a:pPr marL="12700">
              <a:spcBef>
                <a:spcPts val="100"/>
              </a:spcBef>
            </a:pPr>
            <a:r>
              <a:rPr lang="en-US" sz="2600" b="1" i="1">
                <a:solidFill>
                  <a:srgbClr val="C00000"/>
                </a:solidFill>
                <a:latin typeface="Open Sans"/>
                <a:cs typeface="Open Sans"/>
              </a:rPr>
              <a:t>Special thanks to Shelby Marx for her effort in establishing these grants.</a:t>
            </a:r>
            <a:endParaRPr lang="en-US" sz="2600" b="1" i="1" spc="-10">
              <a:solidFill>
                <a:srgbClr val="C00000"/>
              </a:solidFill>
              <a:latin typeface="Open Sans"/>
              <a:ea typeface="Open Sans"/>
              <a:cs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descr="$PPTXTitle"/>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t>IMPORTANT</a:t>
            </a:r>
            <a:r>
              <a:rPr spc="-105"/>
              <a:t> </a:t>
            </a:r>
            <a:r>
              <a:rPr spc="-10"/>
              <a:t>DATES</a:t>
            </a:r>
          </a:p>
        </p:txBody>
      </p:sp>
      <p:sp>
        <p:nvSpPr>
          <p:cNvPr id="6" name="object 6"/>
          <p:cNvSpPr txBox="1"/>
          <p:nvPr/>
        </p:nvSpPr>
        <p:spPr>
          <a:xfrm>
            <a:off x="2057400" y="6770573"/>
            <a:ext cx="13119100" cy="2689454"/>
          </a:xfrm>
          <a:prstGeom prst="rect">
            <a:avLst/>
          </a:prstGeom>
        </p:spPr>
        <p:txBody>
          <a:bodyPr vert="horz" wrap="square" lIns="0" tIns="12700" rIns="0" bIns="0" rtlCol="0">
            <a:spAutoFit/>
          </a:bodyPr>
          <a:lstStyle/>
          <a:p>
            <a:pPr marL="12700">
              <a:lnSpc>
                <a:spcPct val="100000"/>
              </a:lnSpc>
              <a:spcBef>
                <a:spcPts val="100"/>
              </a:spcBef>
            </a:pPr>
            <a:r>
              <a:rPr sz="2200" b="1" i="1">
                <a:solidFill>
                  <a:srgbClr val="ED3424"/>
                </a:solidFill>
                <a:latin typeface="Open Sans"/>
                <a:cs typeface="Open Sans"/>
              </a:rPr>
              <a:t>*The</a:t>
            </a:r>
            <a:r>
              <a:rPr sz="2200" b="1" i="1" spc="-45">
                <a:solidFill>
                  <a:srgbClr val="ED3424"/>
                </a:solidFill>
                <a:latin typeface="Open Sans"/>
                <a:cs typeface="Open Sans"/>
              </a:rPr>
              <a:t> </a:t>
            </a:r>
            <a:r>
              <a:rPr sz="2200" b="1" i="1">
                <a:solidFill>
                  <a:srgbClr val="ED3424"/>
                </a:solidFill>
                <a:latin typeface="Open Sans"/>
                <a:cs typeface="Open Sans"/>
              </a:rPr>
              <a:t>grant</a:t>
            </a:r>
            <a:r>
              <a:rPr sz="2200" b="1" i="1" spc="-45">
                <a:solidFill>
                  <a:srgbClr val="ED3424"/>
                </a:solidFill>
                <a:latin typeface="Open Sans"/>
                <a:cs typeface="Open Sans"/>
              </a:rPr>
              <a:t> </a:t>
            </a:r>
            <a:r>
              <a:rPr sz="2200" b="1" i="1">
                <a:solidFill>
                  <a:srgbClr val="ED3424"/>
                </a:solidFill>
                <a:latin typeface="Open Sans"/>
                <a:cs typeface="Open Sans"/>
              </a:rPr>
              <a:t>application</a:t>
            </a:r>
            <a:r>
              <a:rPr sz="2200" b="1" i="1" spc="-45">
                <a:solidFill>
                  <a:srgbClr val="ED3424"/>
                </a:solidFill>
                <a:latin typeface="Open Sans"/>
                <a:cs typeface="Open Sans"/>
              </a:rPr>
              <a:t> </a:t>
            </a:r>
            <a:r>
              <a:rPr sz="2200" b="1" i="1">
                <a:solidFill>
                  <a:srgbClr val="ED3424"/>
                </a:solidFill>
                <a:latin typeface="Open Sans"/>
                <a:cs typeface="Open Sans"/>
              </a:rPr>
              <a:t>shall</a:t>
            </a:r>
            <a:r>
              <a:rPr sz="2200" b="1" i="1" spc="-40">
                <a:solidFill>
                  <a:srgbClr val="ED3424"/>
                </a:solidFill>
                <a:latin typeface="Open Sans"/>
                <a:cs typeface="Open Sans"/>
              </a:rPr>
              <a:t> </a:t>
            </a:r>
            <a:r>
              <a:rPr sz="2200" b="1" i="1">
                <a:solidFill>
                  <a:srgbClr val="ED3424"/>
                </a:solidFill>
                <a:latin typeface="Open Sans"/>
                <a:cs typeface="Open Sans"/>
              </a:rPr>
              <a:t>be</a:t>
            </a:r>
            <a:r>
              <a:rPr sz="2200" b="1" i="1" spc="-45">
                <a:solidFill>
                  <a:srgbClr val="ED3424"/>
                </a:solidFill>
                <a:latin typeface="Open Sans"/>
                <a:cs typeface="Open Sans"/>
              </a:rPr>
              <a:t> </a:t>
            </a:r>
            <a:r>
              <a:rPr sz="2200" b="1" i="1">
                <a:solidFill>
                  <a:srgbClr val="ED3424"/>
                </a:solidFill>
                <a:latin typeface="Open Sans"/>
                <a:cs typeface="Open Sans"/>
              </a:rPr>
              <a:t>submitted</a:t>
            </a:r>
            <a:r>
              <a:rPr sz="2200" b="1" i="1" spc="-45">
                <a:solidFill>
                  <a:srgbClr val="ED3424"/>
                </a:solidFill>
                <a:latin typeface="Open Sans"/>
                <a:cs typeface="Open Sans"/>
              </a:rPr>
              <a:t> </a:t>
            </a:r>
            <a:r>
              <a:rPr sz="2200" b="1" i="1">
                <a:solidFill>
                  <a:srgbClr val="ED3424"/>
                </a:solidFill>
                <a:latin typeface="Open Sans"/>
                <a:cs typeface="Open Sans"/>
              </a:rPr>
              <a:t>no</a:t>
            </a:r>
            <a:r>
              <a:rPr sz="2200" b="1" i="1" spc="-45">
                <a:solidFill>
                  <a:srgbClr val="ED3424"/>
                </a:solidFill>
                <a:latin typeface="Open Sans"/>
                <a:cs typeface="Open Sans"/>
              </a:rPr>
              <a:t> </a:t>
            </a:r>
            <a:r>
              <a:rPr sz="2200" b="1" i="1">
                <a:solidFill>
                  <a:srgbClr val="ED3424"/>
                </a:solidFill>
                <a:latin typeface="Open Sans"/>
                <a:cs typeface="Open Sans"/>
              </a:rPr>
              <a:t>later</a:t>
            </a:r>
            <a:r>
              <a:rPr sz="2200" b="1" i="1" spc="-40">
                <a:solidFill>
                  <a:srgbClr val="ED3424"/>
                </a:solidFill>
                <a:latin typeface="Open Sans"/>
                <a:cs typeface="Open Sans"/>
              </a:rPr>
              <a:t> </a:t>
            </a:r>
            <a:r>
              <a:rPr sz="2200" b="1" i="1">
                <a:solidFill>
                  <a:srgbClr val="ED3424"/>
                </a:solidFill>
                <a:latin typeface="Open Sans"/>
                <a:cs typeface="Open Sans"/>
              </a:rPr>
              <a:t>than</a:t>
            </a:r>
            <a:r>
              <a:rPr sz="2200" b="1" i="1" spc="-45">
                <a:solidFill>
                  <a:srgbClr val="ED3424"/>
                </a:solidFill>
                <a:latin typeface="Open Sans"/>
                <a:cs typeface="Open Sans"/>
              </a:rPr>
              <a:t> </a:t>
            </a:r>
            <a:r>
              <a:rPr sz="2200" b="1" i="1">
                <a:solidFill>
                  <a:srgbClr val="ED3424"/>
                </a:solidFill>
                <a:latin typeface="Open Sans"/>
                <a:cs typeface="Open Sans"/>
              </a:rPr>
              <a:t>4:00</a:t>
            </a:r>
            <a:r>
              <a:rPr sz="2200" b="1" i="1" spc="-45">
                <a:solidFill>
                  <a:srgbClr val="ED3424"/>
                </a:solidFill>
                <a:latin typeface="Open Sans"/>
                <a:cs typeface="Open Sans"/>
              </a:rPr>
              <a:t> </a:t>
            </a:r>
            <a:r>
              <a:rPr sz="2200" b="1" i="1">
                <a:solidFill>
                  <a:srgbClr val="ED3424"/>
                </a:solidFill>
                <a:latin typeface="Open Sans"/>
                <a:cs typeface="Open Sans"/>
              </a:rPr>
              <a:t>p.m.</a:t>
            </a:r>
            <a:r>
              <a:rPr sz="2200" b="1" i="1" spc="-45">
                <a:solidFill>
                  <a:srgbClr val="ED3424"/>
                </a:solidFill>
                <a:latin typeface="Open Sans"/>
                <a:cs typeface="Open Sans"/>
              </a:rPr>
              <a:t> </a:t>
            </a:r>
            <a:r>
              <a:rPr sz="2200" b="1" i="1">
                <a:solidFill>
                  <a:srgbClr val="ED3424"/>
                </a:solidFill>
                <a:latin typeface="Open Sans"/>
                <a:cs typeface="Open Sans"/>
              </a:rPr>
              <a:t>(Central</a:t>
            </a:r>
            <a:r>
              <a:rPr sz="2200" b="1" i="1" spc="-40">
                <a:solidFill>
                  <a:srgbClr val="ED3424"/>
                </a:solidFill>
                <a:latin typeface="Open Sans"/>
                <a:cs typeface="Open Sans"/>
              </a:rPr>
              <a:t> </a:t>
            </a:r>
            <a:r>
              <a:rPr sz="2200" b="1" i="1">
                <a:solidFill>
                  <a:srgbClr val="ED3424"/>
                </a:solidFill>
                <a:latin typeface="Open Sans"/>
                <a:cs typeface="Open Sans"/>
              </a:rPr>
              <a:t>Time),</a:t>
            </a:r>
            <a:r>
              <a:rPr sz="2200" b="1" i="1" spc="-45">
                <a:solidFill>
                  <a:srgbClr val="ED3424"/>
                </a:solidFill>
                <a:latin typeface="Open Sans"/>
                <a:cs typeface="Open Sans"/>
              </a:rPr>
              <a:t> </a:t>
            </a:r>
            <a:r>
              <a:rPr lang="en-US" sz="2200" b="1" i="1" spc="-45">
                <a:solidFill>
                  <a:srgbClr val="ED3424"/>
                </a:solidFill>
                <a:latin typeface="Open Sans"/>
                <a:cs typeface="Open Sans"/>
              </a:rPr>
              <a:t>June 8</a:t>
            </a:r>
            <a:r>
              <a:rPr lang="en-US" sz="2200" b="1" i="1">
                <a:solidFill>
                  <a:srgbClr val="ED3424"/>
                </a:solidFill>
                <a:latin typeface="Open Sans"/>
                <a:cs typeface="Open Sans"/>
              </a:rPr>
              <a:t>, 2026</a:t>
            </a:r>
            <a:endParaRPr lang="en-US" sz="2200">
              <a:latin typeface="Open Sans"/>
              <a:cs typeface="Open Sans"/>
            </a:endParaRPr>
          </a:p>
          <a:p>
            <a:pPr>
              <a:lnSpc>
                <a:spcPct val="100000"/>
              </a:lnSpc>
              <a:spcBef>
                <a:spcPts val="509"/>
              </a:spcBef>
            </a:pPr>
            <a:endParaRPr lang="en-US" sz="2200">
              <a:latin typeface="Open Sans"/>
              <a:cs typeface="Open Sans"/>
            </a:endParaRPr>
          </a:p>
          <a:p>
            <a:pPr marL="12700">
              <a:lnSpc>
                <a:spcPct val="100000"/>
              </a:lnSpc>
            </a:pPr>
            <a:r>
              <a:rPr sz="2200" b="1">
                <a:latin typeface="Open Sans"/>
                <a:cs typeface="Open Sans"/>
              </a:rPr>
              <a:t>Submit</a:t>
            </a:r>
            <a:r>
              <a:rPr sz="2200" b="1" spc="-90">
                <a:latin typeface="Open Sans"/>
                <a:cs typeface="Open Sans"/>
              </a:rPr>
              <a:t> </a:t>
            </a:r>
            <a:r>
              <a:rPr sz="2200" b="1">
                <a:latin typeface="Open Sans"/>
                <a:cs typeface="Open Sans"/>
              </a:rPr>
              <a:t>applications</a:t>
            </a:r>
            <a:r>
              <a:rPr sz="2200" b="1" spc="-85">
                <a:latin typeface="Open Sans"/>
                <a:cs typeface="Open Sans"/>
              </a:rPr>
              <a:t> </a:t>
            </a:r>
            <a:r>
              <a:rPr sz="2200" b="1" spc="-25">
                <a:latin typeface="Open Sans"/>
                <a:cs typeface="Open Sans"/>
              </a:rPr>
              <a:t>to:</a:t>
            </a:r>
            <a:endParaRPr sz="2200">
              <a:latin typeface="Open Sans"/>
              <a:cs typeface="Open Sans"/>
            </a:endParaRPr>
          </a:p>
          <a:p>
            <a:pPr marL="12700" lvl="3">
              <a:spcBef>
                <a:spcPts val="580"/>
              </a:spcBef>
            </a:pPr>
            <a:r>
              <a:rPr lang="en-US" sz="2200">
                <a:latin typeface="Open Sans"/>
                <a:cs typeface="Open Sans"/>
              </a:rPr>
              <a:t>Trey King</a:t>
            </a:r>
          </a:p>
          <a:p>
            <a:pPr marL="12700" marR="5080" lvl="3">
              <a:lnSpc>
                <a:spcPct val="115399"/>
              </a:lnSpc>
            </a:pPr>
            <a:r>
              <a:rPr lang="en-US" sz="2200">
                <a:latin typeface="Open Sans"/>
                <a:cs typeface="Open Sans"/>
              </a:rPr>
              <a:t>Director of TN Strong Families &amp; Homes</a:t>
            </a:r>
          </a:p>
          <a:p>
            <a:pPr marL="12700" marR="5080" lvl="3">
              <a:lnSpc>
                <a:spcPct val="115399"/>
              </a:lnSpc>
            </a:pPr>
            <a:r>
              <a:rPr lang="en-US" sz="2200">
                <a:latin typeface="Open Sans"/>
                <a:cs typeface="Open Sans"/>
              </a:rPr>
              <a:t>Trey.King@tn.gov</a:t>
            </a:r>
          </a:p>
          <a:p>
            <a:pPr marL="12700" lvl="3">
              <a:spcBef>
                <a:spcPts val="480"/>
              </a:spcBef>
            </a:pPr>
            <a:r>
              <a:rPr lang="en-US" sz="2200">
                <a:latin typeface="Open Sans"/>
                <a:cs typeface="Open Sans"/>
              </a:rPr>
              <a:t>(615)</a:t>
            </a:r>
            <a:r>
              <a:rPr lang="en-US" sz="2200" spc="-75">
                <a:latin typeface="Open Sans"/>
                <a:cs typeface="Open Sans"/>
              </a:rPr>
              <a:t> </a:t>
            </a:r>
            <a:r>
              <a:rPr lang="en-US" sz="2200" spc="-25">
                <a:latin typeface="Open Sans"/>
                <a:cs typeface="Open Sans"/>
              </a:rPr>
              <a:t>440-3188</a:t>
            </a:r>
            <a:endParaRPr lang="en-US" sz="2200">
              <a:latin typeface="Open Sans"/>
              <a:cs typeface="Open Sans"/>
            </a:endParaRPr>
          </a:p>
        </p:txBody>
      </p:sp>
      <p:graphicFrame>
        <p:nvGraphicFramePr>
          <p:cNvPr id="9" name="Table 8">
            <a:extLst>
              <a:ext uri="{FF2B5EF4-FFF2-40B4-BE49-F238E27FC236}">
                <a16:creationId xmlns:a16="http://schemas.microsoft.com/office/drawing/2014/main" id="{42DFF8EE-4403-F942-38B8-C7D8672B4590}"/>
              </a:ext>
            </a:extLst>
          </p:cNvPr>
          <p:cNvGraphicFramePr>
            <a:graphicFrameLocks noGrp="1"/>
          </p:cNvGraphicFramePr>
          <p:nvPr>
            <p:extLst>
              <p:ext uri="{D42A27DB-BD31-4B8C-83A1-F6EECF244321}">
                <p14:modId xmlns:p14="http://schemas.microsoft.com/office/powerpoint/2010/main" val="1046145619"/>
              </p:ext>
            </p:extLst>
          </p:nvPr>
        </p:nvGraphicFramePr>
        <p:xfrm>
          <a:off x="2057400" y="2171700"/>
          <a:ext cx="12801600" cy="4133850"/>
        </p:xfrm>
        <a:graphic>
          <a:graphicData uri="http://schemas.openxmlformats.org/drawingml/2006/table">
            <a:tbl>
              <a:tblPr firstRow="1" firstCol="1" bandRow="1">
                <a:tableStyleId>{5C22544A-7EE6-4342-B048-85BDC9FD1C3A}</a:tableStyleId>
              </a:tblPr>
              <a:tblGrid>
                <a:gridCol w="9434286">
                  <a:extLst>
                    <a:ext uri="{9D8B030D-6E8A-4147-A177-3AD203B41FA5}">
                      <a16:colId xmlns:a16="http://schemas.microsoft.com/office/drawing/2014/main" val="1923988996"/>
                    </a:ext>
                  </a:extLst>
                </a:gridCol>
                <a:gridCol w="3367314">
                  <a:extLst>
                    <a:ext uri="{9D8B030D-6E8A-4147-A177-3AD203B41FA5}">
                      <a16:colId xmlns:a16="http://schemas.microsoft.com/office/drawing/2014/main" val="2942568848"/>
                    </a:ext>
                  </a:extLst>
                </a:gridCol>
              </a:tblGrid>
              <a:tr h="523875">
                <a:tc>
                  <a:txBody>
                    <a:bodyPr/>
                    <a:lstStyle/>
                    <a:p>
                      <a:pPr marL="0" marR="0" lvl="0" indent="0">
                        <a:buFont typeface="+mj-lt"/>
                        <a:buNone/>
                      </a:pPr>
                      <a:r>
                        <a:rPr lang="en-US" sz="2800">
                          <a:solidFill>
                            <a:schemeClr val="tx1"/>
                          </a:solidFill>
                          <a:effectLst/>
                        </a:rPr>
                        <a:t>Request for Applications</a:t>
                      </a:r>
                      <a:endParaRPr lang="en-US" sz="28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2800">
                          <a:solidFill>
                            <a:schemeClr val="tx1"/>
                          </a:solidFill>
                          <a:effectLst/>
                        </a:rPr>
                        <a:t>April 24, 2026</a:t>
                      </a:r>
                      <a:endParaRPr lang="en-US" sz="28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19671796"/>
                  </a:ext>
                </a:extLst>
              </a:tr>
              <a:tr h="466725">
                <a:tc>
                  <a:txBody>
                    <a:bodyPr/>
                    <a:lstStyle/>
                    <a:p>
                      <a:pPr marL="0" marR="0" lvl="0" indent="0">
                        <a:buFont typeface="+mj-lt"/>
                        <a:buNone/>
                      </a:pPr>
                      <a:r>
                        <a:rPr lang="en-US" sz="2800">
                          <a:solidFill>
                            <a:schemeClr val="tx1"/>
                          </a:solidFill>
                          <a:effectLst/>
                        </a:rPr>
                        <a:t>Overview of Application Process / Webinar Q&amp;A </a:t>
                      </a:r>
                      <a:endParaRPr lang="en-US" sz="28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2800" b="1">
                          <a:solidFill>
                            <a:schemeClr val="tx1"/>
                          </a:solidFill>
                          <a:effectLst/>
                        </a:rPr>
                        <a:t>May 8, 2026</a:t>
                      </a:r>
                      <a:endParaRPr lang="en-US" sz="28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69429169"/>
                  </a:ext>
                </a:extLst>
              </a:tr>
              <a:tr h="523875">
                <a:tc>
                  <a:txBody>
                    <a:bodyPr/>
                    <a:lstStyle/>
                    <a:p>
                      <a:pPr marL="0" marR="0" lvl="0" indent="0">
                        <a:buFont typeface="+mj-lt"/>
                        <a:buNone/>
                      </a:pPr>
                      <a:r>
                        <a:rPr lang="en-US" sz="2800">
                          <a:solidFill>
                            <a:schemeClr val="tx1"/>
                          </a:solidFill>
                          <a:effectLst/>
                        </a:rPr>
                        <a:t>Application Submission Deadline</a:t>
                      </a:r>
                      <a:endParaRPr lang="en-US" sz="28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2800" b="1">
                          <a:solidFill>
                            <a:schemeClr val="tx1"/>
                          </a:solidFill>
                          <a:effectLst/>
                        </a:rPr>
                        <a:t>June 8, 2026</a:t>
                      </a:r>
                      <a:endParaRPr lang="en-US" sz="28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65307258"/>
                  </a:ext>
                </a:extLst>
              </a:tr>
              <a:tr h="1047750">
                <a:tc>
                  <a:txBody>
                    <a:bodyPr/>
                    <a:lstStyle/>
                    <a:p>
                      <a:pPr marL="0" marR="0" lvl="0" indent="0">
                        <a:buFont typeface="+mj-lt"/>
                        <a:buNone/>
                      </a:pPr>
                      <a:r>
                        <a:rPr lang="en-US" sz="2800">
                          <a:solidFill>
                            <a:schemeClr val="tx1"/>
                          </a:solidFill>
                          <a:effectLst/>
                        </a:rPr>
                        <a:t>Evaluation Team completes the evaluation and submits recommendations</a:t>
                      </a:r>
                      <a:endParaRPr lang="en-US" sz="28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endParaRPr lang="en-US" sz="2800" b="1">
                        <a:solidFill>
                          <a:schemeClr val="tx1"/>
                        </a:solidFill>
                        <a:effectLst/>
                      </a:endParaRPr>
                    </a:p>
                    <a:p>
                      <a:pPr marL="0" marR="0">
                        <a:buNone/>
                      </a:pPr>
                      <a:r>
                        <a:rPr lang="en-US" sz="2800" b="1">
                          <a:solidFill>
                            <a:schemeClr val="tx1"/>
                          </a:solidFill>
                          <a:effectLst/>
                        </a:rPr>
                        <a:t>June 26, 2026</a:t>
                      </a:r>
                      <a:endParaRPr lang="en-US" sz="28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78184927"/>
                  </a:ext>
                </a:extLst>
              </a:tr>
              <a:tr h="1047750">
                <a:tc>
                  <a:txBody>
                    <a:bodyPr/>
                    <a:lstStyle/>
                    <a:p>
                      <a:pPr marL="0" marR="0" lvl="0" indent="0">
                        <a:buFont typeface="+mj-lt"/>
                        <a:buNone/>
                      </a:pPr>
                      <a:r>
                        <a:rPr lang="en-US" sz="2800">
                          <a:solidFill>
                            <a:schemeClr val="tx1"/>
                          </a:solidFill>
                          <a:effectLst/>
                        </a:rPr>
                        <a:t>Notification and clarifications between the Department and prospective Grantees completed</a:t>
                      </a:r>
                      <a:endParaRPr lang="en-US" sz="28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endParaRPr lang="en-US" sz="2800" b="1">
                        <a:solidFill>
                          <a:schemeClr val="tx1"/>
                        </a:solidFill>
                        <a:effectLst/>
                      </a:endParaRPr>
                    </a:p>
                    <a:p>
                      <a:pPr marL="0" marR="0">
                        <a:buNone/>
                      </a:pPr>
                      <a:r>
                        <a:rPr lang="en-US" sz="2800" b="1">
                          <a:solidFill>
                            <a:schemeClr val="tx1"/>
                          </a:solidFill>
                          <a:effectLst/>
                        </a:rPr>
                        <a:t>July 10, 2026</a:t>
                      </a:r>
                      <a:endParaRPr lang="en-US" sz="28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31362689"/>
                  </a:ext>
                </a:extLst>
              </a:tr>
              <a:tr h="523875">
                <a:tc>
                  <a:txBody>
                    <a:bodyPr/>
                    <a:lstStyle/>
                    <a:p>
                      <a:pPr marL="0" marR="0" lvl="0" indent="0">
                        <a:buFont typeface="+mj-lt"/>
                        <a:buNone/>
                      </a:pPr>
                      <a:r>
                        <a:rPr lang="en-US" sz="2800">
                          <a:solidFill>
                            <a:schemeClr val="tx1"/>
                          </a:solidFill>
                          <a:effectLst/>
                        </a:rPr>
                        <a:t>Execute Grant Contracts</a:t>
                      </a:r>
                      <a:endParaRPr lang="en-US" sz="28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2800" b="1">
                          <a:solidFill>
                            <a:schemeClr val="tx1"/>
                          </a:solidFill>
                          <a:effectLst/>
                        </a:rPr>
                        <a:t>September 1, 2026</a:t>
                      </a:r>
                      <a:endParaRPr lang="en-US" sz="2800" b="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303887"/>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0"/>
              <a:t>APPLICATIONS</a:t>
            </a:r>
          </a:p>
        </p:txBody>
      </p:sp>
      <p:sp>
        <p:nvSpPr>
          <p:cNvPr id="11" name="object 11"/>
          <p:cNvSpPr txBox="1"/>
          <p:nvPr/>
        </p:nvSpPr>
        <p:spPr>
          <a:xfrm>
            <a:off x="2015217" y="2487656"/>
            <a:ext cx="10771505" cy="5365828"/>
          </a:xfrm>
          <a:prstGeom prst="rect">
            <a:avLst/>
          </a:prstGeom>
        </p:spPr>
        <p:txBody>
          <a:bodyPr vert="horz" wrap="square" lIns="0" tIns="67945" rIns="0" bIns="0" rtlCol="0" anchor="t">
            <a:spAutoFit/>
          </a:bodyPr>
          <a:lstStyle/>
          <a:p>
            <a:pPr marL="12700">
              <a:lnSpc>
                <a:spcPct val="100000"/>
              </a:lnSpc>
              <a:spcBef>
                <a:spcPts val="535"/>
              </a:spcBef>
            </a:pPr>
            <a:r>
              <a:rPr sz="2200" b="1">
                <a:latin typeface="Open Sans"/>
                <a:cs typeface="Open Sans"/>
              </a:rPr>
              <a:t>Who</a:t>
            </a:r>
            <a:r>
              <a:rPr sz="2200" b="1" spc="-60" dirty="0">
                <a:latin typeface="Open Sans"/>
                <a:cs typeface="Open Sans"/>
              </a:rPr>
              <a:t> </a:t>
            </a:r>
            <a:r>
              <a:rPr sz="2200" b="1">
                <a:latin typeface="Open Sans"/>
                <a:cs typeface="Open Sans"/>
              </a:rPr>
              <a:t>should</a:t>
            </a:r>
            <a:r>
              <a:rPr sz="2200" b="1" spc="-60" dirty="0">
                <a:latin typeface="Open Sans"/>
                <a:cs typeface="Open Sans"/>
              </a:rPr>
              <a:t> </a:t>
            </a:r>
            <a:r>
              <a:rPr sz="2200" b="1" spc="-10">
                <a:latin typeface="Open Sans"/>
                <a:cs typeface="Open Sans"/>
              </a:rPr>
              <a:t>apply?</a:t>
            </a:r>
            <a:endParaRPr sz="2200">
              <a:latin typeface="Open Sans"/>
              <a:cs typeface="Open Sans"/>
            </a:endParaRPr>
          </a:p>
          <a:p>
            <a:pPr marL="487045" marR="123825">
              <a:lnSpc>
                <a:spcPct val="116500"/>
              </a:lnSpc>
            </a:pPr>
            <a:r>
              <a:rPr lang="en-US" sz="2200">
                <a:latin typeface="Open Sans"/>
                <a:cs typeface="Open Sans"/>
              </a:rPr>
              <a:t>Non-profit organizations </a:t>
            </a:r>
            <a:r>
              <a:rPr sz="2200">
                <a:latin typeface="Open Sans"/>
                <a:cs typeface="Open Sans"/>
              </a:rPr>
              <a:t>seeking</a:t>
            </a:r>
            <a:r>
              <a:rPr sz="2200" spc="-85" dirty="0">
                <a:latin typeface="Open Sans"/>
                <a:cs typeface="Open Sans"/>
              </a:rPr>
              <a:t> </a:t>
            </a:r>
            <a:r>
              <a:rPr sz="2200">
                <a:latin typeface="Open Sans"/>
                <a:cs typeface="Open Sans"/>
              </a:rPr>
              <a:t>to</a:t>
            </a:r>
            <a:r>
              <a:rPr sz="2200" spc="-85" dirty="0">
                <a:latin typeface="Open Sans"/>
                <a:cs typeface="Open Sans"/>
              </a:rPr>
              <a:t> </a:t>
            </a:r>
            <a:r>
              <a:rPr sz="2200">
                <a:latin typeface="Open Sans"/>
                <a:cs typeface="Open Sans"/>
              </a:rPr>
              <a:t>expand</a:t>
            </a:r>
            <a:r>
              <a:rPr sz="2200" spc="-85" dirty="0">
                <a:latin typeface="Open Sans"/>
                <a:cs typeface="Open Sans"/>
              </a:rPr>
              <a:t> </a:t>
            </a:r>
            <a:r>
              <a:rPr lang="en-US" sz="2200" spc="-10">
                <a:latin typeface="Open Sans"/>
                <a:cs typeface="Open Sans"/>
              </a:rPr>
              <a:t>capacity for non-academic recreational programs that serve school age youth (ages 5-22) with intellectual and/or developmental disabilities</a:t>
            </a:r>
            <a:endParaRPr sz="2200">
              <a:latin typeface="Open Sans"/>
              <a:cs typeface="Open Sans"/>
            </a:endParaRPr>
          </a:p>
          <a:p>
            <a:pPr>
              <a:lnSpc>
                <a:spcPct val="100000"/>
              </a:lnSpc>
              <a:spcBef>
                <a:spcPts val="515"/>
              </a:spcBef>
            </a:pPr>
            <a:endParaRPr lang="en-US" sz="2200">
              <a:solidFill>
                <a:srgbClr val="000000"/>
              </a:solidFill>
              <a:latin typeface="Open Sans"/>
              <a:ea typeface="Open Sans"/>
              <a:cs typeface="Open Sans"/>
            </a:endParaRPr>
          </a:p>
          <a:p>
            <a:pPr marL="12700">
              <a:lnSpc>
                <a:spcPct val="100000"/>
              </a:lnSpc>
            </a:pPr>
            <a:r>
              <a:rPr sz="2200" b="1">
                <a:latin typeface="Open Sans"/>
                <a:cs typeface="Open Sans"/>
              </a:rPr>
              <a:t>Data</a:t>
            </a:r>
            <a:r>
              <a:rPr sz="2200" b="1" spc="-55" dirty="0">
                <a:latin typeface="Open Sans"/>
                <a:cs typeface="Open Sans"/>
              </a:rPr>
              <a:t> </a:t>
            </a:r>
            <a:r>
              <a:rPr sz="2200" b="1">
                <a:latin typeface="Open Sans"/>
                <a:cs typeface="Open Sans"/>
              </a:rPr>
              <a:t>Reporting</a:t>
            </a:r>
            <a:r>
              <a:rPr sz="2200" b="1" spc="-55" dirty="0">
                <a:latin typeface="Open Sans"/>
                <a:cs typeface="Open Sans"/>
              </a:rPr>
              <a:t> </a:t>
            </a:r>
            <a:r>
              <a:rPr sz="2200" b="1" spc="-10">
                <a:latin typeface="Open Sans"/>
                <a:cs typeface="Open Sans"/>
              </a:rPr>
              <a:t>Requirement</a:t>
            </a:r>
            <a:endParaRPr sz="2200">
              <a:latin typeface="Open Sans"/>
              <a:cs typeface="Open Sans"/>
            </a:endParaRPr>
          </a:p>
          <a:p>
            <a:pPr marL="487045">
              <a:spcBef>
                <a:spcPts val="434"/>
              </a:spcBef>
            </a:pPr>
            <a:r>
              <a:rPr lang="en-US" sz="2200" spc="-10">
                <a:solidFill>
                  <a:schemeClr val="tx1"/>
                </a:solidFill>
                <a:latin typeface="Open Sans"/>
                <a:cs typeface="Open Sans"/>
              </a:rPr>
              <a:t>Two reports will be required for grant recipients. </a:t>
            </a:r>
            <a:endParaRPr lang="en-US" sz="2200" spc="-10">
              <a:solidFill>
                <a:schemeClr val="tx1"/>
              </a:solidFill>
              <a:latin typeface="Open Sans"/>
              <a:ea typeface="Open Sans"/>
              <a:cs typeface="Open Sans"/>
            </a:endParaRPr>
          </a:p>
          <a:p>
            <a:pPr marL="487045">
              <a:spcBef>
                <a:spcPts val="434"/>
              </a:spcBef>
            </a:pPr>
            <a:r>
              <a:rPr lang="en-US" sz="2200" spc="-10">
                <a:solidFill>
                  <a:schemeClr val="tx1"/>
                </a:solidFill>
                <a:latin typeface="Open Sans"/>
                <a:ea typeface="Open Sans"/>
                <a:cs typeface="Open Sans"/>
              </a:rPr>
              <a:t>1st report due May 1, 2027</a:t>
            </a:r>
          </a:p>
          <a:p>
            <a:pPr marL="487045">
              <a:spcBef>
                <a:spcPts val="434"/>
              </a:spcBef>
            </a:pPr>
            <a:r>
              <a:rPr lang="en-US" sz="2200" spc="-10">
                <a:solidFill>
                  <a:schemeClr val="tx1"/>
                </a:solidFill>
                <a:latin typeface="Open Sans"/>
                <a:ea typeface="Open Sans"/>
                <a:cs typeface="Open Sans"/>
              </a:rPr>
              <a:t>2nd report due August 31, 2027</a:t>
            </a:r>
          </a:p>
          <a:p>
            <a:pPr>
              <a:spcBef>
                <a:spcPts val="515"/>
              </a:spcBef>
            </a:pPr>
            <a:endParaRPr lang="en-US" sz="2200">
              <a:latin typeface="Open Sans"/>
              <a:cs typeface="Open Sans"/>
            </a:endParaRPr>
          </a:p>
          <a:p>
            <a:pPr marL="12700">
              <a:lnSpc>
                <a:spcPct val="100000"/>
              </a:lnSpc>
            </a:pPr>
            <a:r>
              <a:rPr sz="2200" b="1">
                <a:latin typeface="Open Sans"/>
                <a:cs typeface="Open Sans"/>
              </a:rPr>
              <a:t>Additional</a:t>
            </a:r>
            <a:r>
              <a:rPr sz="2200" b="1" spc="-90" dirty="0">
                <a:latin typeface="Open Sans"/>
                <a:cs typeface="Open Sans"/>
              </a:rPr>
              <a:t> </a:t>
            </a:r>
            <a:r>
              <a:rPr lang="en-US" sz="2200" b="1" spc="-10">
                <a:latin typeface="Open Sans"/>
                <a:cs typeface="Open Sans"/>
              </a:rPr>
              <a:t>Information</a:t>
            </a:r>
            <a:endParaRPr sz="2200">
              <a:latin typeface="Open Sans"/>
              <a:cs typeface="Open Sans"/>
            </a:endParaRPr>
          </a:p>
          <a:p>
            <a:pPr marL="829945" indent="-342900">
              <a:spcBef>
                <a:spcPts val="434"/>
              </a:spcBef>
              <a:buFont typeface="Arial"/>
              <a:buChar char="•"/>
            </a:pPr>
            <a:r>
              <a:rPr lang="en-US" sz="2200" spc="-10">
                <a:solidFill>
                  <a:schemeClr val="tx1"/>
                </a:solidFill>
                <a:latin typeface="Open Sans"/>
                <a:ea typeface="Open Sans"/>
                <a:cs typeface="Open Sans"/>
              </a:rPr>
              <a:t>Preference will be given to programs that serve youth in foster care.</a:t>
            </a:r>
          </a:p>
          <a:p>
            <a:pPr marL="829945" indent="-342900">
              <a:spcBef>
                <a:spcPts val="434"/>
              </a:spcBef>
              <a:buFont typeface="Arial"/>
              <a:buChar char="•"/>
            </a:pPr>
            <a:r>
              <a:rPr lang="en-US" sz="2200" spc="-10">
                <a:solidFill>
                  <a:schemeClr val="tx1"/>
                </a:solidFill>
                <a:latin typeface="Open Sans"/>
                <a:ea typeface="Open Sans"/>
                <a:cs typeface="Open Sans"/>
              </a:rPr>
              <a:t>W9 and IRS Determination Letter for 501c3 status should be submitted with the application.</a:t>
            </a:r>
            <a:endParaRPr lang="en-US" sz="2200" spc="-10" dirty="0">
              <a:solidFill>
                <a:schemeClr val="tx1"/>
              </a:solidFill>
              <a:latin typeface="Open Sans"/>
              <a:ea typeface="Open Sans"/>
              <a:cs typeface="Open Sans"/>
            </a:endParaRPr>
          </a:p>
        </p:txBody>
      </p:sp>
      <p:pic>
        <p:nvPicPr>
          <p:cNvPr id="12" name="object 12" descr="Free picture: two, CaucAsian, two, African American, children, play ..."/>
          <p:cNvPicPr/>
          <p:nvPr/>
        </p:nvPicPr>
        <p:blipFill>
          <a:blip r:embed="rId2"/>
          <a:stretch>
            <a:fillRect/>
          </a:stretch>
        </p:blipFill>
        <p:spPr>
          <a:xfrm>
            <a:off x="13110526" y="3004967"/>
            <a:ext cx="4164646" cy="2734097"/>
          </a:xfrm>
          <a:prstGeom prst="rect">
            <a:avLst/>
          </a:prstGeom>
        </p:spPr>
      </p:pic>
      <p:pic>
        <p:nvPicPr>
          <p:cNvPr id="14" name="object 14" descr="Father pushing disabled son"/>
          <p:cNvPicPr/>
          <p:nvPr/>
        </p:nvPicPr>
        <p:blipFill>
          <a:blip r:embed="rId3" cstate="print">
            <a:extLst>
              <a:ext uri="{28A0092B-C50C-407E-A947-70E740481C1C}">
                <a14:useLocalDpi xmlns:a14="http://schemas.microsoft.com/office/drawing/2010/main" val="0"/>
              </a:ext>
            </a:extLst>
          </a:blip>
          <a:srcRect/>
          <a:stretch/>
        </p:blipFill>
        <p:spPr>
          <a:xfrm>
            <a:off x="13114824" y="6271260"/>
            <a:ext cx="4186529" cy="260269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descr="$PPTXTitle"/>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t>PROGRAM</a:t>
            </a:r>
            <a:r>
              <a:rPr spc="-120"/>
              <a:t> </a:t>
            </a:r>
            <a:r>
              <a:rPr spc="-10"/>
              <a:t>OVERVIEW</a:t>
            </a:r>
          </a:p>
        </p:txBody>
      </p:sp>
      <p:sp>
        <p:nvSpPr>
          <p:cNvPr id="7" name="object 7"/>
          <p:cNvSpPr txBox="1">
            <a:spLocks noGrp="1"/>
          </p:cNvSpPr>
          <p:nvPr>
            <p:ph type="body" idx="1"/>
          </p:nvPr>
        </p:nvSpPr>
        <p:spPr>
          <a:xfrm>
            <a:off x="1071158" y="1997729"/>
            <a:ext cx="16145683" cy="2215193"/>
          </a:xfrm>
          <a:prstGeom prst="rect">
            <a:avLst/>
          </a:prstGeom>
        </p:spPr>
        <p:txBody>
          <a:bodyPr vert="horz" wrap="square" lIns="0" tIns="315185" rIns="0" bIns="0" rtlCol="0">
            <a:spAutoFit/>
          </a:bodyPr>
          <a:lstStyle/>
          <a:p>
            <a:pPr marL="701675">
              <a:lnSpc>
                <a:spcPct val="100000"/>
              </a:lnSpc>
              <a:spcBef>
                <a:spcPts val="535"/>
              </a:spcBef>
            </a:pPr>
            <a:r>
              <a:rPr spc="-10"/>
              <a:t>Instructions</a:t>
            </a:r>
          </a:p>
          <a:p>
            <a:pPr marL="701675" marR="5080">
              <a:lnSpc>
                <a:spcPct val="116500"/>
              </a:lnSpc>
            </a:pPr>
            <a:r>
              <a:rPr lang="en-US" b="0">
                <a:solidFill>
                  <a:srgbClr val="000000"/>
                </a:solidFill>
                <a:latin typeface="Open Sans"/>
                <a:cs typeface="Open Sans"/>
              </a:rPr>
              <a:t>In this section, please provide a comprehensive overview of your program’s history and development. Please address the original program vision, how the program’s mission has adapted to modern community needs, and key milestones of the program. Provide evidence of how the camp has historically served underrepresented or high-need youth populations.</a:t>
            </a:r>
            <a:endParaRPr b="0" spc="-10">
              <a:solidFill>
                <a:srgbClr val="000000"/>
              </a:solidFill>
              <a:latin typeface="Open Sans"/>
              <a:cs typeface="Open Sans"/>
            </a:endParaRPr>
          </a:p>
        </p:txBody>
      </p:sp>
      <p:pic>
        <p:nvPicPr>
          <p:cNvPr id="2" name="object 2" descr="People in wheelchairs playing basketball in sun"/>
          <p:cNvPicPr/>
          <p:nvPr/>
        </p:nvPicPr>
        <p:blipFill>
          <a:blip r:embed="rId2" cstate="print">
            <a:extLst>
              <a:ext uri="{28A0092B-C50C-407E-A947-70E740481C1C}">
                <a14:useLocalDpi xmlns:a14="http://schemas.microsoft.com/office/drawing/2010/main" val="0"/>
              </a:ext>
            </a:extLst>
          </a:blip>
          <a:srcRect/>
          <a:stretch/>
        </p:blipFill>
        <p:spPr>
          <a:xfrm>
            <a:off x="1868539" y="6020851"/>
            <a:ext cx="4682873" cy="3121915"/>
          </a:xfrm>
          <a:prstGeom prst="rect">
            <a:avLst/>
          </a:prstGeom>
        </p:spPr>
      </p:pic>
      <p:pic>
        <p:nvPicPr>
          <p:cNvPr id="8" name="object 8" descr="Summer Camps | Camp Highland | North Georgia Summer Camps"/>
          <p:cNvPicPr/>
          <p:nvPr/>
        </p:nvPicPr>
        <p:blipFill>
          <a:blip r:embed="rId3"/>
          <a:stretch>
            <a:fillRect/>
          </a:stretch>
        </p:blipFill>
        <p:spPr>
          <a:xfrm>
            <a:off x="7352633" y="5900957"/>
            <a:ext cx="5008280" cy="3381186"/>
          </a:xfrm>
          <a:prstGeom prst="rect">
            <a:avLst/>
          </a:prstGeom>
        </p:spPr>
      </p:pic>
      <p:pic>
        <p:nvPicPr>
          <p:cNvPr id="4" name="object 4" descr="Children With Disabilities"/>
          <p:cNvPicPr/>
          <p:nvPr/>
        </p:nvPicPr>
        <p:blipFill>
          <a:blip r:embed="rId4"/>
          <a:stretch>
            <a:fillRect/>
          </a:stretch>
        </p:blipFill>
        <p:spPr>
          <a:xfrm>
            <a:off x="12961224" y="5898076"/>
            <a:ext cx="4508249" cy="338694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PTXTitle"/>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t>IDENTIFICATION</a:t>
            </a:r>
            <a:r>
              <a:rPr spc="-125"/>
              <a:t> </a:t>
            </a:r>
            <a:r>
              <a:t>OF</a:t>
            </a:r>
            <a:r>
              <a:rPr spc="-125"/>
              <a:t> </a:t>
            </a:r>
            <a:r>
              <a:rPr spc="-20"/>
              <a:t>NEED</a:t>
            </a:r>
          </a:p>
        </p:txBody>
      </p:sp>
      <p:sp>
        <p:nvSpPr>
          <p:cNvPr id="3" name="object 3"/>
          <p:cNvSpPr txBox="1">
            <a:spLocks noGrp="1"/>
          </p:cNvSpPr>
          <p:nvPr>
            <p:ph type="body" idx="1"/>
          </p:nvPr>
        </p:nvSpPr>
        <p:spPr>
          <a:xfrm>
            <a:off x="1071158" y="1997729"/>
            <a:ext cx="16145683" cy="2388901"/>
          </a:xfrm>
          <a:prstGeom prst="rect">
            <a:avLst/>
          </a:prstGeom>
        </p:spPr>
        <p:txBody>
          <a:bodyPr vert="horz" wrap="square" lIns="0" tIns="487214" rIns="0" bIns="0" rtlCol="0">
            <a:spAutoFit/>
          </a:bodyPr>
          <a:lstStyle/>
          <a:p>
            <a:pPr marL="803275">
              <a:lnSpc>
                <a:spcPct val="100000"/>
              </a:lnSpc>
              <a:spcBef>
                <a:spcPts val="535"/>
              </a:spcBef>
            </a:pPr>
            <a:r>
              <a:rPr spc="-10"/>
              <a:t>Instructions</a:t>
            </a:r>
          </a:p>
          <a:p>
            <a:pPr marL="803275" marR="5080">
              <a:lnSpc>
                <a:spcPct val="116500"/>
              </a:lnSpc>
            </a:pPr>
            <a:r>
              <a:rPr lang="en-US" b="0">
                <a:solidFill>
                  <a:srgbClr val="000000"/>
                </a:solidFill>
                <a:latin typeface="Open Sans"/>
                <a:cs typeface="Open Sans"/>
              </a:rPr>
              <a:t>In this section, explain the need you have seen within your organization or community that leads you to expand a non-academic recreational disability program. Outline the number of families you have seen in need of this program, and why you believe the expansion of a program at your organization will provide non-academic recreational opportunities for children and adults with intellectual and developmental disabilities.</a:t>
            </a:r>
            <a:endParaRPr lang="en-US" b="0" spc="-10">
              <a:solidFill>
                <a:srgbClr val="000000"/>
              </a:solidFill>
              <a:latin typeface="Open Sans"/>
              <a:cs typeface="Open Sans"/>
            </a:endParaRPr>
          </a:p>
        </p:txBody>
      </p:sp>
      <p:pic>
        <p:nvPicPr>
          <p:cNvPr id="5" name="object 5" descr="Children taking tennis lesson"/>
          <p:cNvPicPr/>
          <p:nvPr/>
        </p:nvPicPr>
        <p:blipFill>
          <a:blip r:embed="rId2" cstate="print">
            <a:extLst>
              <a:ext uri="{28A0092B-C50C-407E-A947-70E740481C1C}">
                <a14:useLocalDpi xmlns:a14="http://schemas.microsoft.com/office/drawing/2010/main" val="0"/>
              </a:ext>
            </a:extLst>
          </a:blip>
          <a:srcRect/>
          <a:stretch/>
        </p:blipFill>
        <p:spPr>
          <a:xfrm>
            <a:off x="2579529" y="6370195"/>
            <a:ext cx="3705664" cy="2470442"/>
          </a:xfrm>
          <a:prstGeom prst="rect">
            <a:avLst/>
          </a:prstGeom>
        </p:spPr>
      </p:pic>
      <p:pic>
        <p:nvPicPr>
          <p:cNvPr id="6" name="object 6" descr="People in a pool"/>
          <p:cNvPicPr/>
          <p:nvPr/>
        </p:nvPicPr>
        <p:blipFill>
          <a:blip r:embed="rId3" cstate="print">
            <a:extLst>
              <a:ext uri="{28A0092B-C50C-407E-A947-70E740481C1C}">
                <a14:useLocalDpi xmlns:a14="http://schemas.microsoft.com/office/drawing/2010/main" val="0"/>
              </a:ext>
            </a:extLst>
          </a:blip>
          <a:srcRect/>
          <a:stretch/>
        </p:blipFill>
        <p:spPr>
          <a:xfrm>
            <a:off x="7537524" y="6381788"/>
            <a:ext cx="3718511" cy="2479007"/>
          </a:xfrm>
          <a:prstGeom prst="rect">
            <a:avLst/>
          </a:prstGeom>
        </p:spPr>
      </p:pic>
      <p:pic>
        <p:nvPicPr>
          <p:cNvPr id="7" name="object 7" descr="Summer Camp Kids TIFF Images | Free Photos, PNG Stickers, Wallpapers ..."/>
          <p:cNvPicPr/>
          <p:nvPr/>
        </p:nvPicPr>
        <p:blipFill>
          <a:blip r:embed="rId4"/>
          <a:stretch>
            <a:fillRect/>
          </a:stretch>
        </p:blipFill>
        <p:spPr>
          <a:xfrm>
            <a:off x="12218061" y="6250640"/>
            <a:ext cx="3718512" cy="274130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descr="$PPTXTitle"/>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lang="en-US" spc="-10"/>
              <a:t>PROGRAM DESCRIPTION</a:t>
            </a:r>
            <a:endParaRPr spc="-10"/>
          </a:p>
        </p:txBody>
      </p:sp>
      <p:sp>
        <p:nvSpPr>
          <p:cNvPr id="4" name="object 4"/>
          <p:cNvSpPr txBox="1">
            <a:spLocks noGrp="1"/>
          </p:cNvSpPr>
          <p:nvPr>
            <p:ph type="body" idx="1"/>
          </p:nvPr>
        </p:nvSpPr>
        <p:spPr>
          <a:xfrm>
            <a:off x="1071158" y="1997729"/>
            <a:ext cx="16145683" cy="2237985"/>
          </a:xfrm>
          <a:prstGeom prst="rect">
            <a:avLst/>
          </a:prstGeom>
        </p:spPr>
        <p:txBody>
          <a:bodyPr vert="horz" wrap="square" lIns="0" tIns="64135" rIns="0" bIns="0" rtlCol="0">
            <a:spAutoFit/>
          </a:bodyPr>
          <a:lstStyle/>
          <a:p>
            <a:pPr marL="803275">
              <a:lnSpc>
                <a:spcPct val="100000"/>
              </a:lnSpc>
              <a:spcBef>
                <a:spcPts val="505"/>
              </a:spcBef>
            </a:pPr>
            <a:r>
              <a:rPr sz="2100" spc="-10"/>
              <a:t>Instructions</a:t>
            </a:r>
            <a:endParaRPr sz="2100"/>
          </a:p>
          <a:p>
            <a:pPr marL="803275" marR="5080">
              <a:lnSpc>
                <a:spcPct val="116100"/>
              </a:lnSpc>
            </a:pPr>
            <a:r>
              <a:rPr lang="en-US" sz="2100" b="0">
                <a:solidFill>
                  <a:srgbClr val="000000"/>
                </a:solidFill>
                <a:latin typeface="Open Sans"/>
                <a:cs typeface="Open Sans"/>
              </a:rPr>
              <a:t>In this section, describe what services, programs, and offerings your organization will provide for school-aged individuals and families with intellectual and developmental disabilities. Explain how these services/offerings will provide non-academic recreational opportunities for the people you are serving, and where they will take place. In addition, provide an estimate as to when and how often these services will be available for the individuals you are serving. Finally, estimate the number of qualified staff/volunteers that will assist in the program.</a:t>
            </a:r>
            <a:endParaRPr sz="2100">
              <a:latin typeface="Open Sans"/>
              <a:cs typeface="Open Sans"/>
            </a:endParaRPr>
          </a:p>
        </p:txBody>
      </p:sp>
      <p:pic>
        <p:nvPicPr>
          <p:cNvPr id="6" name="object 6" descr="Child playing with bubbles"/>
          <p:cNvPicPr/>
          <p:nvPr/>
        </p:nvPicPr>
        <p:blipFill>
          <a:blip r:embed="rId2" cstate="print">
            <a:extLst>
              <a:ext uri="{28A0092B-C50C-407E-A947-70E740481C1C}">
                <a14:useLocalDpi xmlns:a14="http://schemas.microsoft.com/office/drawing/2010/main" val="0"/>
              </a:ext>
            </a:extLst>
          </a:blip>
          <a:srcRect/>
          <a:stretch/>
        </p:blipFill>
        <p:spPr>
          <a:xfrm>
            <a:off x="1866355" y="6213859"/>
            <a:ext cx="4021619" cy="2681079"/>
          </a:xfrm>
          <a:prstGeom prst="rect">
            <a:avLst/>
          </a:prstGeom>
        </p:spPr>
      </p:pic>
      <p:pic>
        <p:nvPicPr>
          <p:cNvPr id="9" name="object 9" descr="Child in front of camera"/>
          <p:cNvPicPr/>
          <p:nvPr/>
        </p:nvPicPr>
        <p:blipFill>
          <a:blip r:embed="rId3" cstate="print">
            <a:extLst>
              <a:ext uri="{28A0092B-C50C-407E-A947-70E740481C1C}">
                <a14:useLocalDpi xmlns:a14="http://schemas.microsoft.com/office/drawing/2010/main" val="0"/>
              </a:ext>
            </a:extLst>
          </a:blip>
          <a:srcRect/>
          <a:stretch/>
        </p:blipFill>
        <p:spPr>
          <a:xfrm>
            <a:off x="6509717" y="6378486"/>
            <a:ext cx="3544742" cy="2363161"/>
          </a:xfrm>
          <a:prstGeom prst="rect">
            <a:avLst/>
          </a:prstGeom>
        </p:spPr>
      </p:pic>
      <p:pic>
        <p:nvPicPr>
          <p:cNvPr id="12" name="object 12" descr="Wheelchair racers and coach"/>
          <p:cNvPicPr/>
          <p:nvPr/>
        </p:nvPicPr>
        <p:blipFill>
          <a:blip r:embed="rId4" cstate="print">
            <a:extLst>
              <a:ext uri="{28A0092B-C50C-407E-A947-70E740481C1C}">
                <a14:useLocalDpi xmlns:a14="http://schemas.microsoft.com/office/drawing/2010/main" val="0"/>
              </a:ext>
            </a:extLst>
          </a:blip>
          <a:srcRect/>
          <a:stretch/>
        </p:blipFill>
        <p:spPr>
          <a:xfrm>
            <a:off x="10735642" y="6451948"/>
            <a:ext cx="3306618" cy="2206134"/>
          </a:xfrm>
          <a:prstGeom prst="rect">
            <a:avLst/>
          </a:prstGeom>
        </p:spPr>
      </p:pic>
      <p:pic>
        <p:nvPicPr>
          <p:cNvPr id="10" name="object 10" descr="Two people exercising"/>
          <p:cNvPicPr/>
          <p:nvPr/>
        </p:nvPicPr>
        <p:blipFill>
          <a:blip r:embed="rId5" cstate="print">
            <a:extLst>
              <a:ext uri="{28A0092B-C50C-407E-A947-70E740481C1C}">
                <a14:useLocalDpi xmlns:a14="http://schemas.microsoft.com/office/drawing/2010/main" val="0"/>
              </a:ext>
            </a:extLst>
          </a:blip>
          <a:srcRect/>
          <a:stretch/>
        </p:blipFill>
        <p:spPr>
          <a:xfrm>
            <a:off x="14611450" y="6459188"/>
            <a:ext cx="3305173" cy="220608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AE61497659FA94880EB0299FE415666" ma:contentTypeVersion="8" ma:contentTypeDescription="Create a new document." ma:contentTypeScope="" ma:versionID="9c19b5558ebc6f955b80083d85eb9a32">
  <xsd:schema xmlns:xsd="http://www.w3.org/2001/XMLSchema" xmlns:xs="http://www.w3.org/2001/XMLSchema" xmlns:p="http://schemas.microsoft.com/office/2006/metadata/properties" xmlns:ns2="32ad2094-80d4-4006-b73f-c2b533c3b816" xmlns:ns3="32209549-1b49-42c7-b3a7-564cdae3c216" targetNamespace="http://schemas.microsoft.com/office/2006/metadata/properties" ma:root="true" ma:fieldsID="db3069b9198b08d74b1218d8aa320e35" ns2:_="" ns3:_="">
    <xsd:import namespace="32ad2094-80d4-4006-b73f-c2b533c3b816"/>
    <xsd:import namespace="32209549-1b49-42c7-b3a7-564cdae3c21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ad2094-80d4-4006-b73f-c2b533c3b8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209549-1b49-42c7-b3a7-564cdae3c21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2FBFFA-4269-4FAE-BFD0-BB002A37E779}">
  <ds:schemaRefs>
    <ds:schemaRef ds:uri="http://schemas.microsoft.com/sharepoint/v3/contenttype/forms"/>
  </ds:schemaRefs>
</ds:datastoreItem>
</file>

<file path=customXml/itemProps2.xml><?xml version="1.0" encoding="utf-8"?>
<ds:datastoreItem xmlns:ds="http://schemas.openxmlformats.org/officeDocument/2006/customXml" ds:itemID="{F7F8D076-A632-4198-89E0-FD1CB6EBD39B}">
  <ds:schemaRefs>
    <ds:schemaRef ds:uri="32209549-1b49-42c7-b3a7-564cdae3c216"/>
    <ds:schemaRef ds:uri="32ad2094-80d4-4006-b73f-c2b533c3b81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5C28F25-0DEB-42E4-AE14-8A13CBE88DE8}">
  <ds:schemaRefs>
    <ds:schemaRef ds:uri="32209549-1b49-42c7-b3a7-564cdae3c216"/>
    <ds:schemaRef ds:uri="32ad2094-80d4-4006-b73f-c2b533c3b8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345bebf-0d71-4337-9281-24b941616c36}" enabled="0" method="" siteId="{f345bebf-0d71-4337-9281-24b941616c36}" removed="1"/>
</clbl:labelList>
</file>

<file path=docProps/app.xml><?xml version="1.0" encoding="utf-8"?>
<Properties xmlns="http://schemas.openxmlformats.org/officeDocument/2006/extended-properties" xmlns:vt="http://schemas.openxmlformats.org/officeDocument/2006/docPropsVTypes">
  <Template/>
  <TotalTime>5745</TotalTime>
  <Words>1897</Words>
  <Application>Microsoft Office PowerPoint</Application>
  <PresentationFormat>Custom</PresentationFormat>
  <Paragraphs>173</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Lucida Sans Unicode</vt:lpstr>
      <vt:lpstr>Open Sans</vt:lpstr>
      <vt:lpstr>Open Sans Extrabold</vt:lpstr>
      <vt:lpstr>Tahoma</vt:lpstr>
      <vt:lpstr>Office Theme</vt:lpstr>
      <vt:lpstr>YOUTH DEVELOPMENTAL CAMP GRANT  APPLICATION OVERVIEW</vt:lpstr>
      <vt:lpstr>LIVE CAPTION</vt:lpstr>
      <vt:lpstr>YOUTH CAMP GRANT POINT OF CONTACT</vt:lpstr>
      <vt:lpstr>YOUTH CAMP GRANT</vt:lpstr>
      <vt:lpstr>IMPORTANT DATES</vt:lpstr>
      <vt:lpstr>APPLICATIONS</vt:lpstr>
      <vt:lpstr>PROGRAM OVERVIEW</vt:lpstr>
      <vt:lpstr>IDENTIFICATION OF NEED</vt:lpstr>
      <vt:lpstr>PROGRAM DESCRIPTION</vt:lpstr>
      <vt:lpstr>HEALTH &amp; SAFETY PROTOCOLS</vt:lpstr>
      <vt:lpstr>BUDGET AND FINANCIAL RESOURCES</vt:lpstr>
      <vt:lpstr>GRANT BUDGET</vt:lpstr>
      <vt:lpstr>GRANT EVALUATION  Considerations</vt:lpstr>
      <vt:lpstr>GRANT EVALUATION</vt:lpstr>
      <vt:lpstr>CONTRACTS</vt:lpstr>
      <vt:lpstr>FREQUENTLY ASKED QUESTIONS</vt:lpstr>
      <vt:lpstr>QUESTIONS &amp;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2026 TN BELIEVES GRANT APPLICATION OVERVIEW</dc:title>
  <dc:creator>DDA Employment Team</dc:creator>
  <cp:keywords>DAG-fz5CVeM,BAEeYHjiSzE,0</cp:keywords>
  <cp:lastModifiedBy>Trevor Scruggs</cp:lastModifiedBy>
  <cp:revision>78</cp:revision>
  <dcterms:created xsi:type="dcterms:W3CDTF">2026-04-10T18:15:15Z</dcterms:created>
  <dcterms:modified xsi:type="dcterms:W3CDTF">2026-05-13T18:04:29Z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2026-01-21T00:00:00Z</vt:filetime>
  </property>
  <property fmtid="{D5CDD505-2E9C-101B-9397-08002B2CF9AE}" pid="3" name="Creator">
    <vt:lpwstr>Canva</vt:lpwstr>
  </property>
  <property fmtid="{D5CDD505-2E9C-101B-9397-08002B2CF9AE}" pid="4" name="LastSaved">
    <vt:filetime>2026-04-10T00:00:00Z</vt:filetime>
  </property>
  <property fmtid="{D5CDD505-2E9C-101B-9397-08002B2CF9AE}" pid="5" name="Producer">
    <vt:lpwstr>Canva</vt:lpwstr>
  </property>
  <property fmtid="{D5CDD505-2E9C-101B-9397-08002B2CF9AE}" pid="6" name="ContentTypeId">
    <vt:lpwstr>0x010100DAE61497659FA94880EB0299FE415666</vt:lpwstr>
  </property>
</Properties>
</file>