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2"/>
  </p:notesMasterIdLst>
  <p:handoutMasterIdLst>
    <p:handoutMasterId r:id="rId63"/>
  </p:handoutMasterIdLst>
  <p:sldIdLst>
    <p:sldId id="257" r:id="rId6"/>
    <p:sldId id="291" r:id="rId7"/>
    <p:sldId id="293" r:id="rId8"/>
    <p:sldId id="282" r:id="rId9"/>
    <p:sldId id="347" r:id="rId10"/>
    <p:sldId id="261" r:id="rId11"/>
    <p:sldId id="321" r:id="rId12"/>
    <p:sldId id="302" r:id="rId13"/>
    <p:sldId id="303" r:id="rId14"/>
    <p:sldId id="304" r:id="rId15"/>
    <p:sldId id="322" r:id="rId16"/>
    <p:sldId id="323" r:id="rId17"/>
    <p:sldId id="333" r:id="rId18"/>
    <p:sldId id="324" r:id="rId19"/>
    <p:sldId id="325" r:id="rId20"/>
    <p:sldId id="326" r:id="rId21"/>
    <p:sldId id="327" r:id="rId22"/>
    <p:sldId id="328" r:id="rId23"/>
    <p:sldId id="329" r:id="rId24"/>
    <p:sldId id="299" r:id="rId25"/>
    <p:sldId id="306" r:id="rId26"/>
    <p:sldId id="307" r:id="rId27"/>
    <p:sldId id="348" r:id="rId28"/>
    <p:sldId id="349" r:id="rId29"/>
    <p:sldId id="350" r:id="rId30"/>
    <p:sldId id="308" r:id="rId31"/>
    <p:sldId id="309" r:id="rId32"/>
    <p:sldId id="310" r:id="rId33"/>
    <p:sldId id="311" r:id="rId34"/>
    <p:sldId id="330" r:id="rId35"/>
    <p:sldId id="312" r:id="rId36"/>
    <p:sldId id="331" r:id="rId37"/>
    <p:sldId id="338" r:id="rId38"/>
    <p:sldId id="334" r:id="rId39"/>
    <p:sldId id="339" r:id="rId40"/>
    <p:sldId id="340" r:id="rId41"/>
    <p:sldId id="335" r:id="rId42"/>
    <p:sldId id="301" r:id="rId43"/>
    <p:sldId id="286" r:id="rId44"/>
    <p:sldId id="342" r:id="rId45"/>
    <p:sldId id="336" r:id="rId46"/>
    <p:sldId id="341" r:id="rId47"/>
    <p:sldId id="269" r:id="rId48"/>
    <p:sldId id="343" r:id="rId49"/>
    <p:sldId id="344" r:id="rId50"/>
    <p:sldId id="337" r:id="rId51"/>
    <p:sldId id="316" r:id="rId52"/>
    <p:sldId id="346" r:id="rId53"/>
    <p:sldId id="317" r:id="rId54"/>
    <p:sldId id="318" r:id="rId55"/>
    <p:sldId id="319" r:id="rId56"/>
    <p:sldId id="351" r:id="rId57"/>
    <p:sldId id="320" r:id="rId58"/>
    <p:sldId id="345" r:id="rId59"/>
    <p:sldId id="352" r:id="rId60"/>
    <p:sldId id="280" r:id="rId61"/>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J. Black" initials="KJB"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0000FF"/>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91" autoAdjust="0"/>
  </p:normalViewPr>
  <p:slideViewPr>
    <p:cSldViewPr>
      <p:cViewPr>
        <p:scale>
          <a:sx n="70" d="100"/>
          <a:sy n="70" d="100"/>
        </p:scale>
        <p:origin x="-2730" y="-5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r>
              <a:rPr lang="en-US" dirty="0"/>
              <a:t>Community Transition Policy</a:t>
            </a:r>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3181680-C4BD-4ADA-A300-7960AEE18BE8}" type="datetimeFigureOut">
              <a:rPr lang="en-US" smtClean="0"/>
              <a:t>4/26/2018</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2E62873-5D6A-4A27-A818-8478722B2EC8}" type="slidenum">
              <a:rPr lang="en-US" smtClean="0"/>
              <a:t>‹#›</a:t>
            </a:fld>
            <a:endParaRPr lang="en-US" dirty="0"/>
          </a:p>
        </p:txBody>
      </p:sp>
    </p:spTree>
    <p:extLst>
      <p:ext uri="{BB962C8B-B14F-4D97-AF65-F5344CB8AC3E}">
        <p14:creationId xmlns:p14="http://schemas.microsoft.com/office/powerpoint/2010/main" val="203655502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r>
              <a:rPr lang="en-US" dirty="0"/>
              <a:t>Community Transition Policy</a:t>
            </a:r>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620EF5F-8C86-4C2E-A99D-FDC0C05D5FC3}" type="datetimeFigureOut">
              <a:rPr lang="en-US" smtClean="0"/>
              <a:t>4/26/2018</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ED492BB-7B20-4846-8EF7-B8530EBE64D6}" type="slidenum">
              <a:rPr lang="en-US" smtClean="0"/>
              <a:t>‹#›</a:t>
            </a:fld>
            <a:endParaRPr lang="en-US" dirty="0"/>
          </a:p>
        </p:txBody>
      </p:sp>
    </p:spTree>
    <p:extLst>
      <p:ext uri="{BB962C8B-B14F-4D97-AF65-F5344CB8AC3E}">
        <p14:creationId xmlns:p14="http://schemas.microsoft.com/office/powerpoint/2010/main" val="37191510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Community Transition Policy</a:t>
            </a:r>
          </a:p>
        </p:txBody>
      </p:sp>
    </p:spTree>
    <p:extLst>
      <p:ext uri="{BB962C8B-B14F-4D97-AF65-F5344CB8AC3E}">
        <p14:creationId xmlns:p14="http://schemas.microsoft.com/office/powerpoint/2010/main" val="279434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examples</a:t>
            </a:r>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157610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87873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no disposition.</a:t>
            </a:r>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21179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Guilty Disposition</a:t>
            </a:r>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413313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Retired and Case Pending Dispositions</a:t>
            </a:r>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3493447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that providers use the most current version of this form, which may be accessed at https://www.tn.gov/didd/providers/policies---procedures.html.</a:t>
            </a:r>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400878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statements</a:t>
            </a:r>
            <a:r>
              <a:rPr lang="en-US" baseline="0" dirty="0" smtClean="0"/>
              <a:t> from agency staff or personal associations may be considered by the PERC, a statement from the prospective employee must also be included.</a:t>
            </a:r>
          </a:p>
          <a:p>
            <a:endParaRPr lang="en-US" baseline="0" dirty="0" smtClean="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1495740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213448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1972777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56003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Add</a:t>
            </a:r>
            <a:r>
              <a:rPr lang="en-US" baseline="0" dirty="0" smtClean="0"/>
              <a:t> Theresa’s name/contact</a:t>
            </a:r>
            <a:endParaRPr lang="en-US" dirty="0"/>
          </a:p>
        </p:txBody>
      </p:sp>
      <p:sp>
        <p:nvSpPr>
          <p:cNvPr id="4" name="Header Placeholder 3"/>
          <p:cNvSpPr>
            <a:spLocks noGrp="1"/>
          </p:cNvSpPr>
          <p:nvPr>
            <p:ph type="hdr" sz="quarter" idx="10"/>
          </p:nvPr>
        </p:nvSpPr>
        <p:spPr/>
        <p:txBody>
          <a:bodyPr/>
          <a:lstStyle/>
          <a:p>
            <a:r>
              <a:rPr lang="en-US" dirty="0"/>
              <a:t>Community Transition Policy</a:t>
            </a:r>
          </a:p>
        </p:txBody>
      </p:sp>
    </p:spTree>
    <p:extLst>
      <p:ext uri="{BB962C8B-B14F-4D97-AF65-F5344CB8AC3E}">
        <p14:creationId xmlns:p14="http://schemas.microsoft.com/office/powerpoint/2010/main" val="367318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1811215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1432045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Community Transition Policy</a:t>
            </a:r>
          </a:p>
        </p:txBody>
      </p:sp>
    </p:spTree>
    <p:extLst>
      <p:ext uri="{BB962C8B-B14F-4D97-AF65-F5344CB8AC3E}">
        <p14:creationId xmlns:p14="http://schemas.microsoft.com/office/powerpoint/2010/main" val="1878779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540619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Community Transition Policy</a:t>
            </a:r>
          </a:p>
        </p:txBody>
      </p:sp>
    </p:spTree>
    <p:extLst>
      <p:ext uri="{BB962C8B-B14F-4D97-AF65-F5344CB8AC3E}">
        <p14:creationId xmlns:p14="http://schemas.microsoft.com/office/powerpoint/2010/main" val="900600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534370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Solita</a:t>
            </a:r>
            <a:r>
              <a:rPr lang="en-US" dirty="0" smtClean="0"/>
              <a:t> has created a Tracking</a:t>
            </a:r>
            <a:r>
              <a:rPr lang="en-US" baseline="0" dirty="0" smtClean="0"/>
              <a:t> Logs </a:t>
            </a:r>
            <a:r>
              <a:rPr lang="en-US" dirty="0" smtClean="0"/>
              <a:t>folder on the Policy Exemption SharePoint site.</a:t>
            </a:r>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81940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Providers are further advised that, should a new conviction be discovered on an employee who has an approved background check exemption, and</a:t>
            </a:r>
            <a:r>
              <a:rPr lang="en-US" baseline="0" dirty="0" smtClean="0"/>
              <a:t> for whom a new exemption request must be submitted, said employee is NOT to have direct contact with or direct responsibility for people in services until a new approval is obtained.</a:t>
            </a:r>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3899988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1457582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375194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Community Transition Policy</a:t>
            </a:r>
          </a:p>
        </p:txBody>
      </p:sp>
    </p:spTree>
    <p:extLst>
      <p:ext uri="{BB962C8B-B14F-4D97-AF65-F5344CB8AC3E}">
        <p14:creationId xmlns:p14="http://schemas.microsoft.com/office/powerpoint/2010/main" val="3740012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Community Transition Policy</a:t>
            </a:r>
          </a:p>
        </p:txBody>
      </p:sp>
    </p:spTree>
    <p:extLst>
      <p:ext uri="{BB962C8B-B14F-4D97-AF65-F5344CB8AC3E}">
        <p14:creationId xmlns:p14="http://schemas.microsoft.com/office/powerpoint/2010/main" val="117676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Community Transition Policy</a:t>
            </a:r>
          </a:p>
        </p:txBody>
      </p:sp>
    </p:spTree>
    <p:extLst>
      <p:ext uri="{BB962C8B-B14F-4D97-AF65-F5344CB8AC3E}">
        <p14:creationId xmlns:p14="http://schemas.microsoft.com/office/powerpoint/2010/main" val="150950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5" name="Header Placeholder 4"/>
          <p:cNvSpPr>
            <a:spLocks noGrp="1"/>
          </p:cNvSpPr>
          <p:nvPr>
            <p:ph type="hdr" sz="quarter" idx="10"/>
          </p:nvPr>
        </p:nvSpPr>
        <p:spPr/>
        <p:txBody>
          <a:bodyPr/>
          <a:lstStyle/>
          <a:p>
            <a:r>
              <a:rPr lang="en-US" dirty="0"/>
              <a:t>Community Transition Policy</a:t>
            </a:r>
          </a:p>
        </p:txBody>
      </p:sp>
    </p:spTree>
    <p:extLst>
      <p:ext uri="{BB962C8B-B14F-4D97-AF65-F5344CB8AC3E}">
        <p14:creationId xmlns:p14="http://schemas.microsoft.com/office/powerpoint/2010/main" val="2036835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180481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 thru Is</a:t>
            </a:r>
            <a:r>
              <a:rPr lang="en-US" baseline="0" dirty="0" smtClean="0"/>
              <a:t> alternative solution being developed</a:t>
            </a:r>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262330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696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examples of checks</a:t>
            </a:r>
            <a:r>
              <a:rPr lang="en-US" baseline="0" dirty="0" smtClean="0"/>
              <a:t> that have and don’t have dispositions (separate slides)</a:t>
            </a:r>
            <a:endParaRPr lang="en-US" dirty="0"/>
          </a:p>
        </p:txBody>
      </p:sp>
      <p:sp>
        <p:nvSpPr>
          <p:cNvPr id="4" name="Header Placeholder 3"/>
          <p:cNvSpPr>
            <a:spLocks noGrp="1"/>
          </p:cNvSpPr>
          <p:nvPr>
            <p:ph type="hdr" sz="quarter" idx="10"/>
          </p:nvPr>
        </p:nvSpPr>
        <p:spPr/>
        <p:txBody>
          <a:bodyPr/>
          <a:lstStyle/>
          <a:p>
            <a:r>
              <a:rPr lang="en-US" smtClean="0"/>
              <a:t>Community Transition Policy</a:t>
            </a:r>
            <a:endParaRPr lang="en-US" dirty="0"/>
          </a:p>
        </p:txBody>
      </p:sp>
    </p:spTree>
    <p:extLst>
      <p:ext uri="{BB962C8B-B14F-4D97-AF65-F5344CB8AC3E}">
        <p14:creationId xmlns:p14="http://schemas.microsoft.com/office/powerpoint/2010/main" val="1676283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Rectangle 2"/>
          <p:cNvSpPr/>
          <p:nvPr userDrawn="1"/>
        </p:nvSpPr>
        <p:spPr>
          <a:xfrm>
            <a:off x="0" y="2876550"/>
            <a:ext cx="91440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105151"/>
            <a:ext cx="7772400" cy="1523999"/>
          </a:xfrm>
        </p:spPr>
        <p:txBody>
          <a:bodyPr>
            <a:normAutofit/>
          </a:bodyPr>
          <a:lstStyle>
            <a:lvl1pPr algn="ctr">
              <a:defRPr sz="44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4" name="Rectangle 3"/>
          <p:cNvSpPr/>
          <p:nvPr userDrawn="1"/>
        </p:nvSpPr>
        <p:spPr>
          <a:xfrm>
            <a:off x="0" y="5076824"/>
            <a:ext cx="9144000" cy="666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8481" y="-14288"/>
            <a:ext cx="2967038" cy="2967038"/>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58000" y="4762500"/>
            <a:ext cx="2133600" cy="273844"/>
          </a:xfr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
        <p:nvSpPr>
          <p:cNvPr id="3" name="Rectangle 2"/>
          <p:cNvSpPr/>
          <p:nvPr userDrawn="1"/>
        </p:nvSpPr>
        <p:spPr>
          <a:xfrm>
            <a:off x="0" y="5076824"/>
            <a:ext cx="9144000" cy="666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25" y="4508583"/>
            <a:ext cx="1905000" cy="601578"/>
          </a:xfrm>
          <a:prstGeom prst="rect">
            <a:avLst/>
          </a:prstGeom>
        </p:spPr>
      </p:pic>
    </p:spTree>
    <p:extLst>
      <p:ext uri="{BB962C8B-B14F-4D97-AF65-F5344CB8AC3E}">
        <p14:creationId xmlns:p14="http://schemas.microsoft.com/office/powerpoint/2010/main" val="244445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362200" y="2876550"/>
            <a:ext cx="67818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514600" y="2876550"/>
            <a:ext cx="6477000" cy="1864519"/>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5" name="Rectangle 4"/>
          <p:cNvSpPr/>
          <p:nvPr userDrawn="1"/>
        </p:nvSpPr>
        <p:spPr>
          <a:xfrm>
            <a:off x="0" y="5076824"/>
            <a:ext cx="9144000" cy="666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9595" t="13852" r="12162" b="16216"/>
          <a:stretch/>
        </p:blipFill>
        <p:spPr>
          <a:xfrm>
            <a:off x="323850" y="2809874"/>
            <a:ext cx="1924050" cy="1971675"/>
          </a:xfrm>
          <a:prstGeom prst="rect">
            <a:avLst/>
          </a:prstGeom>
        </p:spPr>
      </p:pic>
    </p:spTree>
    <p:extLst>
      <p:ext uri="{BB962C8B-B14F-4D97-AF65-F5344CB8AC3E}">
        <p14:creationId xmlns:p14="http://schemas.microsoft.com/office/powerpoint/2010/main" val="285489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20955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200025"/>
            <a:ext cx="8839200" cy="619125"/>
          </a:xfrm>
        </p:spPr>
        <p:txBody>
          <a:bodyPr>
            <a:noAutofit/>
          </a:bodyPr>
          <a:lstStyle>
            <a:lvl1pPr algn="l">
              <a:defRPr sz="36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3" name="Content Placeholder 2"/>
          <p:cNvSpPr>
            <a:spLocks noGrp="1"/>
          </p:cNvSpPr>
          <p:nvPr>
            <p:ph idx="1"/>
          </p:nvPr>
        </p:nvSpPr>
        <p:spPr>
          <a:xfrm>
            <a:off x="228600" y="1047750"/>
            <a:ext cx="8763000" cy="3546873"/>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12"/>
          </p:nvPr>
        </p:nvSpPr>
        <p:spPr>
          <a:xfrm>
            <a:off x="6858000" y="4762500"/>
            <a:ext cx="2133600" cy="273844"/>
          </a:xfr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
        <p:nvSpPr>
          <p:cNvPr id="8" name="Rectangle 7"/>
          <p:cNvSpPr/>
          <p:nvPr userDrawn="1"/>
        </p:nvSpPr>
        <p:spPr>
          <a:xfrm>
            <a:off x="0" y="819150"/>
            <a:ext cx="9144000" cy="66675"/>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076824"/>
            <a:ext cx="9144000" cy="666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25" y="4508583"/>
            <a:ext cx="1905000" cy="601578"/>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20955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200025"/>
            <a:ext cx="8839200" cy="619125"/>
          </a:xfrm>
        </p:spPr>
        <p:txBody>
          <a:bodyPr>
            <a:noAutofit/>
          </a:bodyPr>
          <a:lstStyle>
            <a:lvl1pPr algn="l">
              <a:defRPr sz="36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3" name="Content Placeholder 2"/>
          <p:cNvSpPr>
            <a:spLocks noGrp="1"/>
          </p:cNvSpPr>
          <p:nvPr>
            <p:ph idx="1"/>
          </p:nvPr>
        </p:nvSpPr>
        <p:spPr>
          <a:xfrm>
            <a:off x="228600" y="1047750"/>
            <a:ext cx="8763000" cy="3546873"/>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12"/>
          </p:nvPr>
        </p:nvSpPr>
        <p:spPr>
          <a:xfrm>
            <a:off x="6858000" y="4762500"/>
            <a:ext cx="2133600" cy="273844"/>
          </a:xfr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
        <p:nvSpPr>
          <p:cNvPr id="8" name="Rectangle 7"/>
          <p:cNvSpPr/>
          <p:nvPr userDrawn="1"/>
        </p:nvSpPr>
        <p:spPr>
          <a:xfrm>
            <a:off x="0" y="819150"/>
            <a:ext cx="9144000" cy="666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076824"/>
            <a:ext cx="9144000" cy="666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25" y="4508583"/>
            <a:ext cx="1905000" cy="601578"/>
          </a:xfrm>
          <a:prstGeom prst="rect">
            <a:avLst/>
          </a:prstGeom>
        </p:spPr>
      </p:pic>
    </p:spTree>
    <p:extLst>
      <p:ext uri="{BB962C8B-B14F-4D97-AF65-F5344CB8AC3E}">
        <p14:creationId xmlns:p14="http://schemas.microsoft.com/office/powerpoint/2010/main" val="9863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20955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200025"/>
            <a:ext cx="8839200" cy="619125"/>
          </a:xfrm>
        </p:spPr>
        <p:txBody>
          <a:bodyPr>
            <a:noAutofit/>
          </a:bodyPr>
          <a:lstStyle>
            <a:lvl1pPr algn="l">
              <a:defRPr sz="36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3" name="Content Placeholder 2"/>
          <p:cNvSpPr>
            <a:spLocks noGrp="1"/>
          </p:cNvSpPr>
          <p:nvPr>
            <p:ph idx="1"/>
          </p:nvPr>
        </p:nvSpPr>
        <p:spPr>
          <a:xfrm>
            <a:off x="228600" y="1047750"/>
            <a:ext cx="8763000" cy="3546873"/>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12"/>
          </p:nvPr>
        </p:nvSpPr>
        <p:spPr>
          <a:xfrm>
            <a:off x="6858000" y="4762500"/>
            <a:ext cx="2133600" cy="273844"/>
          </a:xfr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
        <p:nvSpPr>
          <p:cNvPr id="8" name="Rectangle 7"/>
          <p:cNvSpPr/>
          <p:nvPr userDrawn="1"/>
        </p:nvSpPr>
        <p:spPr>
          <a:xfrm>
            <a:off x="0" y="819150"/>
            <a:ext cx="9144000" cy="66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076824"/>
            <a:ext cx="9144000" cy="666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25" y="4508583"/>
            <a:ext cx="1905000" cy="601578"/>
          </a:xfrm>
          <a:prstGeom prst="rect">
            <a:avLst/>
          </a:prstGeom>
        </p:spPr>
      </p:pic>
    </p:spTree>
    <p:extLst>
      <p:ext uri="{BB962C8B-B14F-4D97-AF65-F5344CB8AC3E}">
        <p14:creationId xmlns:p14="http://schemas.microsoft.com/office/powerpoint/2010/main" val="232811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Orange">
    <p:spTree>
      <p:nvGrpSpPr>
        <p:cNvPr id="1" name=""/>
        <p:cNvGrpSpPr/>
        <p:nvPr/>
      </p:nvGrpSpPr>
      <p:grpSpPr>
        <a:xfrm>
          <a:off x="0" y="0"/>
          <a:ext cx="0" cy="0"/>
          <a:chOff x="0" y="0"/>
          <a:chExt cx="0" cy="0"/>
        </a:xfrm>
      </p:grpSpPr>
      <p:sp>
        <p:nvSpPr>
          <p:cNvPr id="7" name="Rectangle 6"/>
          <p:cNvSpPr/>
          <p:nvPr userDrawn="1"/>
        </p:nvSpPr>
        <p:spPr>
          <a:xfrm>
            <a:off x="0" y="20955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200025"/>
            <a:ext cx="8839200" cy="619125"/>
          </a:xfrm>
        </p:spPr>
        <p:txBody>
          <a:bodyPr>
            <a:noAutofit/>
          </a:bodyPr>
          <a:lstStyle>
            <a:lvl1pPr algn="l">
              <a:defRPr sz="36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3" name="Content Placeholder 2"/>
          <p:cNvSpPr>
            <a:spLocks noGrp="1"/>
          </p:cNvSpPr>
          <p:nvPr>
            <p:ph idx="1"/>
          </p:nvPr>
        </p:nvSpPr>
        <p:spPr>
          <a:xfrm>
            <a:off x="228600" y="1047750"/>
            <a:ext cx="8763000" cy="3546873"/>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12"/>
          </p:nvPr>
        </p:nvSpPr>
        <p:spPr>
          <a:xfrm>
            <a:off x="6858000" y="4762500"/>
            <a:ext cx="2133600" cy="273844"/>
          </a:xfr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
        <p:nvSpPr>
          <p:cNvPr id="8" name="Rectangle 7"/>
          <p:cNvSpPr/>
          <p:nvPr userDrawn="1"/>
        </p:nvSpPr>
        <p:spPr>
          <a:xfrm>
            <a:off x="0" y="819150"/>
            <a:ext cx="9144000" cy="66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076824"/>
            <a:ext cx="9144000" cy="666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25" y="4508583"/>
            <a:ext cx="1905000" cy="601578"/>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ody - Turquoise">
    <p:spTree>
      <p:nvGrpSpPr>
        <p:cNvPr id="1" name=""/>
        <p:cNvGrpSpPr/>
        <p:nvPr/>
      </p:nvGrpSpPr>
      <p:grpSpPr>
        <a:xfrm>
          <a:off x="0" y="0"/>
          <a:ext cx="0" cy="0"/>
          <a:chOff x="0" y="0"/>
          <a:chExt cx="0" cy="0"/>
        </a:xfrm>
      </p:grpSpPr>
      <p:sp>
        <p:nvSpPr>
          <p:cNvPr id="7" name="Rectangle 6"/>
          <p:cNvSpPr/>
          <p:nvPr userDrawn="1"/>
        </p:nvSpPr>
        <p:spPr>
          <a:xfrm>
            <a:off x="0" y="20955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200025"/>
            <a:ext cx="8839200" cy="619125"/>
          </a:xfrm>
        </p:spPr>
        <p:txBody>
          <a:bodyPr>
            <a:noAutofit/>
          </a:bodyPr>
          <a:lstStyle>
            <a:lvl1pPr algn="l">
              <a:defRPr sz="36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3" name="Content Placeholder 2"/>
          <p:cNvSpPr>
            <a:spLocks noGrp="1"/>
          </p:cNvSpPr>
          <p:nvPr>
            <p:ph idx="1"/>
          </p:nvPr>
        </p:nvSpPr>
        <p:spPr>
          <a:xfrm>
            <a:off x="228600" y="1047750"/>
            <a:ext cx="8763000" cy="3546873"/>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12"/>
          </p:nvPr>
        </p:nvSpPr>
        <p:spPr>
          <a:xfrm>
            <a:off x="6858000" y="4762500"/>
            <a:ext cx="2133600" cy="273844"/>
          </a:xfr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
        <p:nvSpPr>
          <p:cNvPr id="8" name="Rectangle 7"/>
          <p:cNvSpPr/>
          <p:nvPr userDrawn="1"/>
        </p:nvSpPr>
        <p:spPr>
          <a:xfrm>
            <a:off x="0" y="819150"/>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076824"/>
            <a:ext cx="9144000" cy="666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25" y="4508583"/>
            <a:ext cx="1905000" cy="601578"/>
          </a:xfrm>
          <a:prstGeom prst="rect">
            <a:avLst/>
          </a:prstGeom>
        </p:spPr>
      </p:pic>
    </p:spTree>
    <p:extLst>
      <p:ext uri="{BB962C8B-B14F-4D97-AF65-F5344CB8AC3E}">
        <p14:creationId xmlns:p14="http://schemas.microsoft.com/office/powerpoint/2010/main" val="3857847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20955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200025"/>
            <a:ext cx="8839200" cy="619125"/>
          </a:xfrm>
        </p:spPr>
        <p:txBody>
          <a:bodyPr>
            <a:noAutofit/>
          </a:bodyPr>
          <a:lstStyle>
            <a:lvl1pPr algn="l">
              <a:defRPr sz="36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3" name="Content Placeholder 2"/>
          <p:cNvSpPr>
            <a:spLocks noGrp="1"/>
          </p:cNvSpPr>
          <p:nvPr>
            <p:ph idx="1"/>
          </p:nvPr>
        </p:nvSpPr>
        <p:spPr>
          <a:xfrm>
            <a:off x="228600" y="1047750"/>
            <a:ext cx="8763000" cy="3546873"/>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12"/>
          </p:nvPr>
        </p:nvSpPr>
        <p:spPr>
          <a:xfrm>
            <a:off x="6858000" y="4762500"/>
            <a:ext cx="2133600" cy="273844"/>
          </a:xfr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
        <p:nvSpPr>
          <p:cNvPr id="8" name="Rectangle 7"/>
          <p:cNvSpPr/>
          <p:nvPr userDrawn="1"/>
        </p:nvSpPr>
        <p:spPr>
          <a:xfrm>
            <a:off x="0" y="819150"/>
            <a:ext cx="9144000" cy="66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076824"/>
            <a:ext cx="9144000" cy="666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25" y="4508583"/>
            <a:ext cx="1905000" cy="601578"/>
          </a:xfrm>
          <a:prstGeom prst="rect">
            <a:avLst/>
          </a:prstGeom>
        </p:spPr>
      </p:pic>
    </p:spTree>
    <p:extLst>
      <p:ext uri="{BB962C8B-B14F-4D97-AF65-F5344CB8AC3E}">
        <p14:creationId xmlns:p14="http://schemas.microsoft.com/office/powerpoint/2010/main" val="114525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209550"/>
            <a:ext cx="9144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200025"/>
            <a:ext cx="8839200" cy="619125"/>
          </a:xfrm>
        </p:spPr>
        <p:txBody>
          <a:bodyPr>
            <a:noAutofit/>
          </a:bodyPr>
          <a:lstStyle>
            <a:lvl1pPr algn="l">
              <a:defRPr sz="36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3" name="Content Placeholder 2"/>
          <p:cNvSpPr>
            <a:spLocks noGrp="1"/>
          </p:cNvSpPr>
          <p:nvPr>
            <p:ph idx="1"/>
          </p:nvPr>
        </p:nvSpPr>
        <p:spPr>
          <a:xfrm>
            <a:off x="228600" y="1047750"/>
            <a:ext cx="4191000" cy="3546873"/>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12"/>
          </p:nvPr>
        </p:nvSpPr>
        <p:spPr>
          <a:xfrm>
            <a:off x="6858000" y="4762500"/>
            <a:ext cx="2133600" cy="273844"/>
          </a:xfr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
        <p:nvSpPr>
          <p:cNvPr id="9" name="Content Placeholder 2"/>
          <p:cNvSpPr>
            <a:spLocks noGrp="1"/>
          </p:cNvSpPr>
          <p:nvPr>
            <p:ph idx="13"/>
          </p:nvPr>
        </p:nvSpPr>
        <p:spPr>
          <a:xfrm>
            <a:off x="4724400" y="1047750"/>
            <a:ext cx="4191000" cy="3546873"/>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5076824"/>
            <a:ext cx="9144000" cy="666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819150"/>
            <a:ext cx="9144000" cy="66675"/>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1925" y="4508583"/>
            <a:ext cx="1905000" cy="601578"/>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C76A076-0EB6-4ACF-BC93-AE169B35ECF5}" type="slidenum">
              <a:rPr lang="en-US" smtClean="0"/>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8" r:id="rId3"/>
    <p:sldLayoutId id="2147483667" r:id="rId4"/>
    <p:sldLayoutId id="2147483650" r:id="rId5"/>
    <p:sldLayoutId id="2147483665" r:id="rId6"/>
    <p:sldLayoutId id="2147483664" r:id="rId7"/>
    <p:sldLayoutId id="2147483669" r:id="rId8"/>
    <p:sldLayoutId id="2147483662" r:id="rId9"/>
    <p:sldLayoutId id="2147483663"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tn.gov/didd/providers/policies---procedures.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mailto:alex.heart@tn.gov"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mailto:theresa.c.sloan@tn.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a:t>Policy </a:t>
            </a:r>
            <a:r>
              <a:rPr lang="en-US" sz="4000" dirty="0" smtClean="0"/>
              <a:t>30.1.6</a:t>
            </a:r>
            <a:r>
              <a:rPr lang="en-US" sz="4000" dirty="0"/>
              <a:t/>
            </a:r>
            <a:br>
              <a:rPr lang="en-US" sz="4000" dirty="0"/>
            </a:br>
            <a:r>
              <a:rPr lang="en-US" sz="4000" dirty="0" smtClean="0"/>
              <a:t>Exemption Process</a:t>
            </a:r>
            <a:br>
              <a:rPr lang="en-US" sz="4000" dirty="0" smtClean="0"/>
            </a:br>
            <a:r>
              <a:rPr lang="en-US" sz="4000" dirty="0" smtClean="0"/>
              <a:t>What DIDD Staff Need to Know</a:t>
            </a:r>
            <a:endParaRPr lang="en-US" sz="4000" dirty="0"/>
          </a:p>
        </p:txBody>
      </p:sp>
    </p:spTree>
    <p:extLst>
      <p:ext uri="{BB962C8B-B14F-4D97-AF65-F5344CB8AC3E}">
        <p14:creationId xmlns:p14="http://schemas.microsoft.com/office/powerpoint/2010/main" val="276236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Exemptions </a:t>
            </a:r>
            <a:endParaRPr lang="en-US" dirty="0"/>
          </a:p>
        </p:txBody>
      </p:sp>
      <p:sp>
        <p:nvSpPr>
          <p:cNvPr id="3" name="Content Placeholder 2"/>
          <p:cNvSpPr>
            <a:spLocks noGrp="1"/>
          </p:cNvSpPr>
          <p:nvPr>
            <p:ph idx="1"/>
          </p:nvPr>
        </p:nvSpPr>
        <p:spPr>
          <a:xfrm>
            <a:off x="228600" y="1885950"/>
            <a:ext cx="8763000" cy="2708673"/>
          </a:xfrm>
        </p:spPr>
        <p:txBody>
          <a:bodyPr/>
          <a:lstStyle/>
          <a:p>
            <a:r>
              <a:rPr lang="en-US" dirty="0" smtClean="0"/>
              <a:t>When alternatives to procedures exist: such as, hearings under the uniform Administrative Procedures Practices Act or departmental complaint resolution process.</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10</a:t>
            </a:fld>
            <a:endParaRPr lang="en-US" dirty="0"/>
          </a:p>
        </p:txBody>
      </p:sp>
    </p:spTree>
    <p:extLst>
      <p:ext uri="{BB962C8B-B14F-4D97-AF65-F5344CB8AC3E}">
        <p14:creationId xmlns:p14="http://schemas.microsoft.com/office/powerpoint/2010/main" val="32241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 Request Form</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11</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53225" y="1047750"/>
            <a:ext cx="2713750" cy="354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655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 Request Form</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12</a:t>
            </a:fld>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4487" y="1573212"/>
            <a:ext cx="599122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8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 Request Form</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13</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275" y="1352550"/>
            <a:ext cx="8529925" cy="236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665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Exemption Requests</a:t>
            </a:r>
            <a:endParaRPr lang="en-US" dirty="0"/>
          </a:p>
        </p:txBody>
      </p:sp>
      <p:sp>
        <p:nvSpPr>
          <p:cNvPr id="3" name="Content Placeholder 2"/>
          <p:cNvSpPr>
            <a:spLocks noGrp="1"/>
          </p:cNvSpPr>
          <p:nvPr>
            <p:ph idx="1"/>
          </p:nvPr>
        </p:nvSpPr>
        <p:spPr/>
        <p:txBody>
          <a:bodyPr>
            <a:normAutofit/>
          </a:bodyPr>
          <a:lstStyle/>
          <a:p>
            <a:r>
              <a:rPr lang="en-US" dirty="0" smtClean="0"/>
              <a:t>To: Regional Director</a:t>
            </a:r>
          </a:p>
          <a:p>
            <a:r>
              <a:rPr lang="en-US" dirty="0" smtClean="0"/>
              <a:t>Date: Date of Exemption Request</a:t>
            </a:r>
          </a:p>
          <a:p>
            <a:r>
              <a:rPr lang="en-US" dirty="0" smtClean="0"/>
              <a:t>From:  Person Completing Form, Agency Name, Email, Address</a:t>
            </a:r>
          </a:p>
          <a:p>
            <a:r>
              <a:rPr lang="en-US" dirty="0" smtClean="0"/>
              <a:t>For what is the exemption being requested?</a:t>
            </a:r>
          </a:p>
        </p:txBody>
      </p:sp>
      <p:sp>
        <p:nvSpPr>
          <p:cNvPr id="4" name="Slide Number Placeholder 3"/>
          <p:cNvSpPr>
            <a:spLocks noGrp="1"/>
          </p:cNvSpPr>
          <p:nvPr>
            <p:ph type="sldNum" sz="quarter" idx="12"/>
          </p:nvPr>
        </p:nvSpPr>
        <p:spPr/>
        <p:txBody>
          <a:bodyPr/>
          <a:lstStyle/>
          <a:p>
            <a:fld id="{5C76A076-0EB6-4ACF-BC93-AE169B35ECF5}" type="slidenum">
              <a:rPr lang="en-US" smtClean="0"/>
              <a:pPr/>
              <a:t>14</a:t>
            </a:fld>
            <a:endParaRPr lang="en-US" dirty="0"/>
          </a:p>
        </p:txBody>
      </p:sp>
    </p:spTree>
    <p:extLst>
      <p:ext uri="{BB962C8B-B14F-4D97-AF65-F5344CB8AC3E}">
        <p14:creationId xmlns:p14="http://schemas.microsoft.com/office/powerpoint/2010/main" val="3463142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Exemption Requests</a:t>
            </a:r>
            <a:endParaRPr lang="en-US" dirty="0"/>
          </a:p>
        </p:txBody>
      </p:sp>
      <p:sp>
        <p:nvSpPr>
          <p:cNvPr id="3" name="Content Placeholder 2"/>
          <p:cNvSpPr>
            <a:spLocks noGrp="1"/>
          </p:cNvSpPr>
          <p:nvPr>
            <p:ph idx="1"/>
          </p:nvPr>
        </p:nvSpPr>
        <p:spPr/>
        <p:txBody>
          <a:bodyPr>
            <a:normAutofit/>
          </a:bodyPr>
          <a:lstStyle/>
          <a:p>
            <a:r>
              <a:rPr lang="en-US" dirty="0"/>
              <a:t>Is request for person support?  </a:t>
            </a:r>
          </a:p>
          <a:p>
            <a:r>
              <a:rPr lang="en-US" dirty="0"/>
              <a:t>If yes, who?</a:t>
            </a:r>
          </a:p>
          <a:p>
            <a:r>
              <a:rPr lang="en-US" dirty="0"/>
              <a:t>If applicable, is the Circle of Support (COS) in agreement </a:t>
            </a:r>
            <a:r>
              <a:rPr lang="en-US" dirty="0" smtClean="0"/>
              <a:t>with </a:t>
            </a:r>
            <a:r>
              <a:rPr lang="en-US" dirty="0"/>
              <a:t>this request</a:t>
            </a:r>
            <a:r>
              <a:rPr lang="en-US" dirty="0" smtClean="0"/>
              <a:t>?</a:t>
            </a:r>
          </a:p>
          <a:p>
            <a:r>
              <a:rPr lang="en-US" dirty="0" smtClean="0"/>
              <a:t>What other solutions were sought before the exemption was requested?</a:t>
            </a:r>
          </a:p>
          <a:p>
            <a:r>
              <a:rPr lang="en-US" dirty="0" smtClean="0"/>
              <a:t>Is an alternative solution being developed to eliminate the need for exemption?</a:t>
            </a:r>
          </a:p>
          <a:p>
            <a:pPr marL="0" indent="0">
              <a:buNone/>
            </a:pP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15</a:t>
            </a:fld>
            <a:endParaRPr lang="en-US" dirty="0"/>
          </a:p>
        </p:txBody>
      </p:sp>
    </p:spTree>
    <p:extLst>
      <p:ext uri="{BB962C8B-B14F-4D97-AF65-F5344CB8AC3E}">
        <p14:creationId xmlns:p14="http://schemas.microsoft.com/office/powerpoint/2010/main" val="1881647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Additional Requirements for Background Check Exemptions</a:t>
            </a:r>
            <a:endParaRPr lang="en-US" sz="2400" dirty="0"/>
          </a:p>
        </p:txBody>
      </p:sp>
      <p:sp>
        <p:nvSpPr>
          <p:cNvPr id="3" name="Content Placeholder 2"/>
          <p:cNvSpPr>
            <a:spLocks noGrp="1"/>
          </p:cNvSpPr>
          <p:nvPr>
            <p:ph idx="1"/>
          </p:nvPr>
        </p:nvSpPr>
        <p:spPr/>
        <p:txBody>
          <a:bodyPr/>
          <a:lstStyle/>
          <a:p>
            <a:r>
              <a:rPr lang="en-US" dirty="0" smtClean="0"/>
              <a:t>Is background check performed within 30 days of the exemption request included?</a:t>
            </a:r>
          </a:p>
          <a:p>
            <a:r>
              <a:rPr lang="en-US" dirty="0" smtClean="0"/>
              <a:t>Is disposition of charges included (either on background check or other supporting documentation)?</a:t>
            </a:r>
          </a:p>
          <a:p>
            <a:r>
              <a:rPr lang="en-US" dirty="0" smtClean="0"/>
              <a:t>Is a written statement from prospective employee regarding the circumstances surrounding conviction(s) included?</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16</a:t>
            </a:fld>
            <a:endParaRPr lang="en-US" dirty="0"/>
          </a:p>
        </p:txBody>
      </p:sp>
    </p:spTree>
    <p:extLst>
      <p:ext uri="{BB962C8B-B14F-4D97-AF65-F5344CB8AC3E}">
        <p14:creationId xmlns:p14="http://schemas.microsoft.com/office/powerpoint/2010/main" val="153748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Dispositions</a:t>
            </a:r>
            <a:endParaRPr lang="en-US" dirty="0"/>
          </a:p>
        </p:txBody>
      </p:sp>
      <p:sp>
        <p:nvSpPr>
          <p:cNvPr id="3" name="Content Placeholder 2"/>
          <p:cNvSpPr>
            <a:spLocks noGrp="1"/>
          </p:cNvSpPr>
          <p:nvPr>
            <p:ph idx="1"/>
          </p:nvPr>
        </p:nvSpPr>
        <p:spPr/>
        <p:txBody>
          <a:bodyPr/>
          <a:lstStyle/>
          <a:p>
            <a:r>
              <a:rPr lang="en-US" dirty="0" smtClean="0"/>
              <a:t>Approved</a:t>
            </a:r>
          </a:p>
          <a:p>
            <a:r>
              <a:rPr lang="en-US" dirty="0" smtClean="0"/>
              <a:t>Approved w/conditions</a:t>
            </a:r>
          </a:p>
          <a:p>
            <a:r>
              <a:rPr lang="en-US" dirty="0" smtClean="0"/>
              <a:t>Denied</a:t>
            </a:r>
          </a:p>
          <a:p>
            <a:r>
              <a:rPr lang="en-US" dirty="0" smtClean="0"/>
              <a:t>Not Necessary</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17</a:t>
            </a:fld>
            <a:endParaRPr lang="en-US" dirty="0"/>
          </a:p>
        </p:txBody>
      </p:sp>
    </p:spTree>
    <p:extLst>
      <p:ext uri="{BB962C8B-B14F-4D97-AF65-F5344CB8AC3E}">
        <p14:creationId xmlns:p14="http://schemas.microsoft.com/office/powerpoint/2010/main" val="1222537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of Approved Exemptions</a:t>
            </a:r>
            <a:endParaRPr lang="en-US" dirty="0"/>
          </a:p>
        </p:txBody>
      </p:sp>
      <p:sp>
        <p:nvSpPr>
          <p:cNvPr id="3" name="Content Placeholder 2"/>
          <p:cNvSpPr>
            <a:spLocks noGrp="1"/>
          </p:cNvSpPr>
          <p:nvPr>
            <p:ph idx="1"/>
          </p:nvPr>
        </p:nvSpPr>
        <p:spPr/>
        <p:txBody>
          <a:bodyPr/>
          <a:lstStyle/>
          <a:p>
            <a:r>
              <a:rPr lang="en-US" dirty="0" smtClean="0"/>
              <a:t>All approved background check exemptions are valid for the duration of employment with the requesting provider agency.</a:t>
            </a:r>
          </a:p>
          <a:p>
            <a:pPr marL="0" indent="0">
              <a:buNone/>
            </a:pPr>
            <a:endParaRPr lang="en-US" dirty="0" smtClean="0"/>
          </a:p>
          <a:p>
            <a:r>
              <a:rPr lang="en-US" dirty="0" smtClean="0"/>
              <a:t>All other approved exemption requests are valid for one year from the date of the approval, unless a shorter timeframe is specified in the approval letter.</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18</a:t>
            </a:fld>
            <a:endParaRPr lang="en-US" dirty="0"/>
          </a:p>
        </p:txBody>
      </p:sp>
    </p:spTree>
    <p:extLst>
      <p:ext uri="{BB962C8B-B14F-4D97-AF65-F5344CB8AC3E}">
        <p14:creationId xmlns:p14="http://schemas.microsoft.com/office/powerpoint/2010/main" val="535638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Check Exemptions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Background checks exemption requests are incorporated into Policy 30.1.6 to be in compliance with EEOC guidance regarding the prohibition for employers to have blanket policies regarding the hiring and retention of employees with criminal convictions.</a:t>
            </a:r>
            <a:endParaRPr lang="en-US" sz="2800"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19</a:t>
            </a:fld>
            <a:endParaRPr lang="en-US" dirty="0"/>
          </a:p>
        </p:txBody>
      </p:sp>
    </p:spTree>
    <p:extLst>
      <p:ext uri="{BB962C8B-B14F-4D97-AF65-F5344CB8AC3E}">
        <p14:creationId xmlns:p14="http://schemas.microsoft.com/office/powerpoint/2010/main" val="228862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4032CB-2434-423B-BF2C-A75454239ACA}"/>
              </a:ext>
            </a:extLst>
          </p:cNvPr>
          <p:cNvSpPr>
            <a:spLocks noGrp="1"/>
          </p:cNvSpPr>
          <p:nvPr>
            <p:ph type="title"/>
          </p:nvPr>
        </p:nvSpPr>
        <p:spPr/>
        <p:txBody>
          <a:bodyPr/>
          <a:lstStyle/>
          <a:p>
            <a:r>
              <a:rPr lang="en-US" dirty="0"/>
              <a:t>Presenter</a:t>
            </a:r>
          </a:p>
        </p:txBody>
      </p:sp>
      <p:sp>
        <p:nvSpPr>
          <p:cNvPr id="3" name="Content Placeholder 2">
            <a:extLst>
              <a:ext uri="{FF2B5EF4-FFF2-40B4-BE49-F238E27FC236}">
                <a16:creationId xmlns="" xmlns:a16="http://schemas.microsoft.com/office/drawing/2014/main" id="{36BCBDE9-4890-4E0F-8B38-1FC63A92A7D5}"/>
              </a:ext>
            </a:extLst>
          </p:cNvPr>
          <p:cNvSpPr>
            <a:spLocks noGrp="1"/>
          </p:cNvSpPr>
          <p:nvPr>
            <p:ph idx="1"/>
          </p:nvPr>
        </p:nvSpPr>
        <p:spPr/>
        <p:txBody>
          <a:bodyPr/>
          <a:lstStyle/>
          <a:p>
            <a:pPr marL="0" indent="0" algn="ctr">
              <a:buNone/>
            </a:pPr>
            <a:r>
              <a:rPr lang="en-US" dirty="0"/>
              <a:t>Today’s webinar will be </a:t>
            </a:r>
            <a:r>
              <a:rPr lang="en-US" dirty="0" smtClean="0"/>
              <a:t>co-presented </a:t>
            </a:r>
            <a:r>
              <a:rPr lang="en-US" dirty="0"/>
              <a:t>by:</a:t>
            </a:r>
          </a:p>
          <a:p>
            <a:pPr marL="0" indent="0" algn="ctr">
              <a:buNone/>
            </a:pPr>
            <a:endParaRPr lang="en-US" dirty="0"/>
          </a:p>
          <a:p>
            <a:pPr marL="0" indent="0" algn="ctr">
              <a:buNone/>
            </a:pPr>
            <a:r>
              <a:rPr lang="en-US" dirty="0" smtClean="0"/>
              <a:t>Alex B. Heart, Assistant Commissioner, Policy &amp; Innovation</a:t>
            </a:r>
          </a:p>
          <a:p>
            <a:pPr marL="0" indent="0" algn="ctr">
              <a:buNone/>
            </a:pPr>
            <a:r>
              <a:rPr lang="en-US" dirty="0" smtClean="0"/>
              <a:t>and</a:t>
            </a:r>
          </a:p>
          <a:p>
            <a:pPr marL="0" indent="0" algn="ctr">
              <a:buNone/>
            </a:pPr>
            <a:r>
              <a:rPr lang="en-US" dirty="0" smtClean="0"/>
              <a:t>Theresa Sloan, Assistant Commissioner &amp; General Counsel</a:t>
            </a:r>
            <a:endParaRPr lang="en-US" dirty="0"/>
          </a:p>
          <a:p>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2</a:t>
            </a:fld>
            <a:endParaRPr lang="en-US" dirty="0"/>
          </a:p>
        </p:txBody>
      </p:sp>
    </p:spTree>
    <p:extLst>
      <p:ext uri="{BB962C8B-B14F-4D97-AF65-F5344CB8AC3E}">
        <p14:creationId xmlns:p14="http://schemas.microsoft.com/office/powerpoint/2010/main" val="2683041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0025"/>
            <a:ext cx="8839200" cy="542925"/>
          </a:xfrm>
        </p:spPr>
        <p:txBody>
          <a:bodyPr/>
          <a:lstStyle/>
          <a:p>
            <a:r>
              <a:rPr lang="en-US" dirty="0" smtClean="0"/>
              <a:t>Background Check Exemptions	</a:t>
            </a:r>
            <a:endParaRPr lang="en-US" dirty="0"/>
          </a:p>
        </p:txBody>
      </p:sp>
      <p:sp>
        <p:nvSpPr>
          <p:cNvPr id="3" name="Content Placeholder 2"/>
          <p:cNvSpPr>
            <a:spLocks noGrp="1"/>
          </p:cNvSpPr>
          <p:nvPr>
            <p:ph idx="1"/>
          </p:nvPr>
        </p:nvSpPr>
        <p:spPr>
          <a:xfrm>
            <a:off x="228600" y="1123950"/>
            <a:ext cx="8763000" cy="3470673"/>
          </a:xfrm>
        </p:spPr>
        <p:txBody>
          <a:bodyPr>
            <a:normAutofit/>
          </a:bodyPr>
          <a:lstStyle/>
          <a:p>
            <a:pPr marL="0" indent="0">
              <a:buNone/>
            </a:pPr>
            <a:r>
              <a:rPr lang="en-US" sz="2800" dirty="0" smtClean="0"/>
              <a:t>Providers may request approval to employ, retain, hire, or contract with an individual as staff or volunteer who would have direct contact with or direct responsibility for people supported and who has been convicted of any of the following:</a:t>
            </a:r>
            <a:endParaRPr lang="en-US" sz="2800"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20</a:t>
            </a:fld>
            <a:endParaRPr lang="en-US" dirty="0"/>
          </a:p>
        </p:txBody>
      </p:sp>
    </p:spTree>
    <p:extLst>
      <p:ext uri="{BB962C8B-B14F-4D97-AF65-F5344CB8AC3E}">
        <p14:creationId xmlns:p14="http://schemas.microsoft.com/office/powerpoint/2010/main" val="176169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Check Exemptions </a:t>
            </a:r>
            <a:endParaRPr lang="en-US" dirty="0"/>
          </a:p>
        </p:txBody>
      </p:sp>
      <p:sp>
        <p:nvSpPr>
          <p:cNvPr id="3" name="Content Placeholder 2"/>
          <p:cNvSpPr>
            <a:spLocks noGrp="1"/>
          </p:cNvSpPr>
          <p:nvPr>
            <p:ph idx="1"/>
          </p:nvPr>
        </p:nvSpPr>
        <p:spPr/>
        <p:txBody>
          <a:bodyPr/>
          <a:lstStyle/>
          <a:p>
            <a:r>
              <a:rPr lang="en-US" dirty="0" smtClean="0"/>
              <a:t>Any Felony;</a:t>
            </a:r>
            <a:br>
              <a:rPr lang="en-US" dirty="0" smtClean="0"/>
            </a:br>
            <a:endParaRPr lang="en-US" dirty="0" smtClean="0"/>
          </a:p>
          <a:p>
            <a:r>
              <a:rPr lang="en-US" dirty="0" smtClean="0"/>
              <a:t>A Misdemeanor involving physical harm to a person, including but not limited to neglect or abuse or a misdemeanor involving financial harm/exploitation to a person, including but not limited to theft, misappropriation of funds, fraud, or breach of fiduciary duty; or</a:t>
            </a:r>
          </a:p>
        </p:txBody>
      </p:sp>
      <p:sp>
        <p:nvSpPr>
          <p:cNvPr id="4" name="Slide Number Placeholder 3"/>
          <p:cNvSpPr>
            <a:spLocks noGrp="1"/>
          </p:cNvSpPr>
          <p:nvPr>
            <p:ph type="sldNum" sz="quarter" idx="12"/>
          </p:nvPr>
        </p:nvSpPr>
        <p:spPr/>
        <p:txBody>
          <a:bodyPr/>
          <a:lstStyle/>
          <a:p>
            <a:fld id="{5C76A076-0EB6-4ACF-BC93-AE169B35ECF5}" type="slidenum">
              <a:rPr lang="en-US" smtClean="0"/>
              <a:pPr/>
              <a:t>21</a:t>
            </a:fld>
            <a:endParaRPr lang="en-US" dirty="0"/>
          </a:p>
        </p:txBody>
      </p:sp>
    </p:spTree>
    <p:extLst>
      <p:ext uri="{BB962C8B-B14F-4D97-AF65-F5344CB8AC3E}">
        <p14:creationId xmlns:p14="http://schemas.microsoft.com/office/powerpoint/2010/main" val="1648488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Check</a:t>
            </a:r>
            <a:r>
              <a:rPr lang="en-US" dirty="0"/>
              <a:t> </a:t>
            </a:r>
            <a:r>
              <a:rPr lang="en-US" dirty="0" smtClean="0"/>
              <a:t>Exemptions </a:t>
            </a:r>
            <a:endParaRPr lang="en-US" dirty="0"/>
          </a:p>
        </p:txBody>
      </p:sp>
      <p:sp>
        <p:nvSpPr>
          <p:cNvPr id="3" name="Content Placeholder 2"/>
          <p:cNvSpPr>
            <a:spLocks noGrp="1"/>
          </p:cNvSpPr>
          <p:nvPr>
            <p:ph idx="1"/>
          </p:nvPr>
        </p:nvSpPr>
        <p:spPr/>
        <p:txBody>
          <a:bodyPr>
            <a:normAutofit lnSpcReduction="10000"/>
          </a:bodyPr>
          <a:lstStyle/>
          <a:p>
            <a:r>
              <a:rPr lang="en-US" dirty="0" smtClean="0"/>
              <a:t>A misdemeanor involving illicit drugs, drug/alcohol misuse or sexual misbehavior (e.g. indecent exposure, voyeurism).  Misdemeanor convictions of this nature shall not have occurred during a period of less than ten (10) years prior to employment with the provider, unless the misdemeanor convictions is a first and only occurrence of a DUI, public intoxication, or simple possession of marijuana, which shall not have occurred during a period of less than one (1) year prior to employment with the provider.</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22</a:t>
            </a:fld>
            <a:endParaRPr lang="en-US" dirty="0"/>
          </a:p>
        </p:txBody>
      </p:sp>
    </p:spTree>
    <p:extLst>
      <p:ext uri="{BB962C8B-B14F-4D97-AF65-F5344CB8AC3E}">
        <p14:creationId xmlns:p14="http://schemas.microsoft.com/office/powerpoint/2010/main" val="776968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Dispositions</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23</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8720" y="1525475"/>
            <a:ext cx="6742760" cy="25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340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Dispositions</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24</a:t>
            </a:fld>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4181" y="1562054"/>
            <a:ext cx="6431837" cy="25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488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Dispositions</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25</a:t>
            </a:fld>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28220" y="1104815"/>
            <a:ext cx="5163760" cy="343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35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Provider Requirements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When the exemption request relates to a background check for the employment of staff, the agency shall ensure that the person in question does not have direct contact with or direct responsibility for people supported while the exemption request is being reviewed by DIDD and until approval is obtained.</a:t>
            </a:r>
            <a:endParaRPr lang="en-US" sz="2800"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26</a:t>
            </a:fld>
            <a:endParaRPr lang="en-US" dirty="0"/>
          </a:p>
        </p:txBody>
      </p:sp>
    </p:spTree>
    <p:extLst>
      <p:ext uri="{BB962C8B-B14F-4D97-AF65-F5344CB8AC3E}">
        <p14:creationId xmlns:p14="http://schemas.microsoft.com/office/powerpoint/2010/main" val="324978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Provider Requirements </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27</a:t>
            </a:fld>
            <a:endParaRPr lang="en-US" dirty="0"/>
          </a:p>
        </p:txBody>
      </p:sp>
      <p:sp>
        <p:nvSpPr>
          <p:cNvPr id="6" name="Content Placeholder 2"/>
          <p:cNvSpPr>
            <a:spLocks noGrp="1"/>
          </p:cNvSpPr>
          <p:nvPr>
            <p:ph idx="1"/>
          </p:nvPr>
        </p:nvSpPr>
        <p:spPr/>
        <p:txBody>
          <a:bodyPr>
            <a:normAutofit fontScale="92500"/>
          </a:bodyPr>
          <a:lstStyle/>
          <a:p>
            <a:pPr marL="0" indent="0">
              <a:buNone/>
            </a:pPr>
            <a:r>
              <a:rPr lang="en-US" sz="2800" dirty="0" smtClean="0"/>
              <a:t>Exemption requests shall be submitted electronically using the Exemption Request Form DIDD-0598 to the appropriate Regional Office Director.</a:t>
            </a:r>
          </a:p>
          <a:p>
            <a:pPr marL="0" indent="0">
              <a:buNone/>
            </a:pPr>
            <a:endParaRPr lang="en-US" sz="2800" dirty="0"/>
          </a:p>
          <a:p>
            <a:pPr marL="0" indent="0">
              <a:buNone/>
            </a:pPr>
            <a:r>
              <a:rPr lang="en-US" sz="2800" dirty="0" smtClean="0"/>
              <a:t>The most current version of this form is available on the DIDD website at: </a:t>
            </a:r>
            <a:r>
              <a:rPr lang="en-US" dirty="0">
                <a:hlinkClick r:id="rId3"/>
              </a:rPr>
              <a:t>https://www.tn.gov/didd/providers/policies---</a:t>
            </a:r>
            <a:r>
              <a:rPr lang="en-US" dirty="0" smtClean="0">
                <a:hlinkClick r:id="rId3"/>
              </a:rPr>
              <a:t>procedures.html</a:t>
            </a:r>
            <a:endParaRPr lang="en-US" dirty="0" smtClean="0"/>
          </a:p>
          <a:p>
            <a:pPr marL="0" indent="0">
              <a:buNone/>
            </a:pPr>
            <a:endParaRPr lang="en-US" dirty="0"/>
          </a:p>
        </p:txBody>
      </p:sp>
    </p:spTree>
    <p:extLst>
      <p:ext uri="{BB962C8B-B14F-4D97-AF65-F5344CB8AC3E}">
        <p14:creationId xmlns:p14="http://schemas.microsoft.com/office/powerpoint/2010/main" val="2776422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Provider Requirements</a:t>
            </a:r>
            <a:endParaRPr lang="en-US" dirty="0"/>
          </a:p>
        </p:txBody>
      </p:sp>
      <p:sp>
        <p:nvSpPr>
          <p:cNvPr id="3" name="Content Placeholder 2"/>
          <p:cNvSpPr>
            <a:spLocks noGrp="1"/>
          </p:cNvSpPr>
          <p:nvPr>
            <p:ph idx="1"/>
          </p:nvPr>
        </p:nvSpPr>
        <p:spPr>
          <a:xfrm>
            <a:off x="228600" y="895350"/>
            <a:ext cx="8763000" cy="3699273"/>
          </a:xfrm>
        </p:spPr>
        <p:txBody>
          <a:bodyPr/>
          <a:lstStyle/>
          <a:p>
            <a:r>
              <a:rPr lang="en-US" dirty="0" smtClean="0"/>
              <a:t>Providers shall submit exemption requests and supporting documentation (if applicable) electronically to the Regional Office Director of the region in which the provider operates by noon CT on Thursday for review by the PERC the following week.</a:t>
            </a:r>
          </a:p>
          <a:p>
            <a:r>
              <a:rPr lang="en-US" dirty="0" smtClean="0"/>
              <a:t>Supporting documentation should include: current (within 30 days of exemption request) background check, final disposition of conviction(s), and written statement from prospective employee.</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28</a:t>
            </a:fld>
            <a:endParaRPr lang="en-US" dirty="0"/>
          </a:p>
        </p:txBody>
      </p:sp>
    </p:spTree>
    <p:extLst>
      <p:ext uri="{BB962C8B-B14F-4D97-AF65-F5344CB8AC3E}">
        <p14:creationId xmlns:p14="http://schemas.microsoft.com/office/powerpoint/2010/main" val="615509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Provider Requirements</a:t>
            </a:r>
            <a:endParaRPr lang="en-US" dirty="0"/>
          </a:p>
        </p:txBody>
      </p:sp>
      <p:sp>
        <p:nvSpPr>
          <p:cNvPr id="3" name="Content Placeholder 2"/>
          <p:cNvSpPr>
            <a:spLocks noGrp="1"/>
          </p:cNvSpPr>
          <p:nvPr>
            <p:ph idx="1"/>
          </p:nvPr>
        </p:nvSpPr>
        <p:spPr/>
        <p:txBody>
          <a:bodyPr/>
          <a:lstStyle/>
          <a:p>
            <a:r>
              <a:rPr lang="en-US" dirty="0" smtClean="0"/>
              <a:t>The exemption request form shall be completed in its entirety.  Incomplete forms shall be denied and returned to the provider.</a:t>
            </a:r>
            <a:br>
              <a:rPr lang="en-US" dirty="0" smtClean="0"/>
            </a:br>
            <a:endParaRPr lang="en-US" dirty="0" smtClean="0"/>
          </a:p>
          <a:p>
            <a:r>
              <a:rPr lang="en-US" dirty="0" smtClean="0"/>
              <a:t>Providers operating in multiple regions shall submit an exemption request to each Regional Office Director if they desire the exemption to apply in all regions.</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29</a:t>
            </a:fld>
            <a:endParaRPr lang="en-US" dirty="0"/>
          </a:p>
        </p:txBody>
      </p:sp>
    </p:spTree>
    <p:extLst>
      <p:ext uri="{BB962C8B-B14F-4D97-AF65-F5344CB8AC3E}">
        <p14:creationId xmlns:p14="http://schemas.microsoft.com/office/powerpoint/2010/main" val="318257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3" name="Content Placeholder 2"/>
          <p:cNvSpPr>
            <a:spLocks noGrp="1"/>
          </p:cNvSpPr>
          <p:nvPr>
            <p:ph idx="1"/>
          </p:nvPr>
        </p:nvSpPr>
        <p:spPr/>
        <p:txBody>
          <a:bodyPr>
            <a:normAutofit lnSpcReduction="10000"/>
          </a:bodyPr>
          <a:lstStyle/>
          <a:p>
            <a:r>
              <a:rPr lang="en-US" dirty="0"/>
              <a:t>Please put your phones on mute during the webinar. </a:t>
            </a:r>
          </a:p>
          <a:p>
            <a:r>
              <a:rPr lang="en-US" dirty="0"/>
              <a:t>Please refer all questions to the chat box and when asking the question please refer to the slide number.</a:t>
            </a:r>
          </a:p>
          <a:p>
            <a:r>
              <a:rPr lang="en-US" dirty="0"/>
              <a:t>Questions will be answered at the end of the webinar as time permits.</a:t>
            </a:r>
          </a:p>
          <a:p>
            <a:r>
              <a:rPr lang="en-US" dirty="0"/>
              <a:t>All questions asked during the webinar will be compiled into an FAQ, including questions that are not addressed during the webinar due to time constraints. The FAQ will be uploaded to the website following the webinar.</a:t>
            </a:r>
          </a:p>
        </p:txBody>
      </p:sp>
      <p:sp>
        <p:nvSpPr>
          <p:cNvPr id="4" name="Slide Number Placeholder 3"/>
          <p:cNvSpPr>
            <a:spLocks noGrp="1"/>
          </p:cNvSpPr>
          <p:nvPr>
            <p:ph type="sldNum" sz="quarter" idx="12"/>
          </p:nvPr>
        </p:nvSpPr>
        <p:spPr/>
        <p:txBody>
          <a:bodyPr/>
          <a:lstStyle/>
          <a:p>
            <a:fld id="{5C76A076-0EB6-4ACF-BC93-AE169B35ECF5}" type="slidenum">
              <a:rPr lang="en-US" smtClean="0"/>
              <a:pPr/>
              <a:t>3</a:t>
            </a:fld>
            <a:endParaRPr lang="en-US" dirty="0"/>
          </a:p>
        </p:txBody>
      </p:sp>
    </p:spTree>
    <p:extLst>
      <p:ext uri="{BB962C8B-B14F-4D97-AF65-F5344CB8AC3E}">
        <p14:creationId xmlns:p14="http://schemas.microsoft.com/office/powerpoint/2010/main" val="18282766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Regional Office Requirements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Regional Office Director or his/her designee shall review the Exemption Request packet to ensure that the following are present:</a:t>
            </a:r>
          </a:p>
          <a:p>
            <a:r>
              <a:rPr lang="en-US" dirty="0" smtClean="0"/>
              <a:t>Current version of form DIDD-0598.</a:t>
            </a:r>
          </a:p>
          <a:p>
            <a:r>
              <a:rPr lang="en-US" dirty="0" smtClean="0"/>
              <a:t>Contact information complete.</a:t>
            </a:r>
          </a:p>
          <a:p>
            <a:r>
              <a:rPr lang="en-US" dirty="0" smtClean="0"/>
              <a:t>Background check within 30 days of exemption request.</a:t>
            </a:r>
          </a:p>
          <a:p>
            <a:r>
              <a:rPr lang="en-US" dirty="0" smtClean="0"/>
              <a:t>Final disposition(s) of conviction(s) included with documentation.</a:t>
            </a:r>
          </a:p>
          <a:p>
            <a:r>
              <a:rPr lang="en-US" dirty="0" smtClean="0"/>
              <a:t>Written statement from prospective employee.</a:t>
            </a:r>
          </a:p>
          <a:p>
            <a:r>
              <a:rPr lang="en-US" dirty="0" smtClean="0"/>
              <a:t>Supporting documentation.</a:t>
            </a:r>
          </a:p>
        </p:txBody>
      </p:sp>
      <p:sp>
        <p:nvSpPr>
          <p:cNvPr id="4" name="Slide Number Placeholder 3"/>
          <p:cNvSpPr>
            <a:spLocks noGrp="1"/>
          </p:cNvSpPr>
          <p:nvPr>
            <p:ph type="sldNum" sz="quarter" idx="12"/>
          </p:nvPr>
        </p:nvSpPr>
        <p:spPr/>
        <p:txBody>
          <a:bodyPr/>
          <a:lstStyle/>
          <a:p>
            <a:fld id="{5C76A076-0EB6-4ACF-BC93-AE169B35ECF5}" type="slidenum">
              <a:rPr lang="en-US" smtClean="0"/>
              <a:pPr/>
              <a:t>30</a:t>
            </a:fld>
            <a:endParaRPr lang="en-US" dirty="0"/>
          </a:p>
        </p:txBody>
      </p:sp>
    </p:spTree>
    <p:extLst>
      <p:ext uri="{BB962C8B-B14F-4D97-AF65-F5344CB8AC3E}">
        <p14:creationId xmlns:p14="http://schemas.microsoft.com/office/powerpoint/2010/main" val="2069973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Provider Requirements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If any of the required documents are not included in the exemption request packet, the Regional Director or his/her designee will request this information from the requesting provider and note the date of this request on the Exemption Request Form, as well as the date of when this documentation is received from the provider agency.  The provider shall have three (3) business days to provide the additional information.  If the additional information is not provided within 3 business days, the exemption request shall not be processed and shall be returned to the provider.</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31</a:t>
            </a:fld>
            <a:endParaRPr lang="en-US" dirty="0"/>
          </a:p>
        </p:txBody>
      </p:sp>
    </p:spTree>
    <p:extLst>
      <p:ext uri="{BB962C8B-B14F-4D97-AF65-F5344CB8AC3E}">
        <p14:creationId xmlns:p14="http://schemas.microsoft.com/office/powerpoint/2010/main" val="4033498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Regional Office Requirements</a:t>
            </a:r>
            <a:endParaRPr lang="en-US" dirty="0"/>
          </a:p>
        </p:txBody>
      </p:sp>
      <p:sp>
        <p:nvSpPr>
          <p:cNvPr id="3" name="Content Placeholder 2"/>
          <p:cNvSpPr>
            <a:spLocks noGrp="1"/>
          </p:cNvSpPr>
          <p:nvPr>
            <p:ph idx="1"/>
          </p:nvPr>
        </p:nvSpPr>
        <p:spPr/>
        <p:txBody>
          <a:bodyPr/>
          <a:lstStyle/>
          <a:p>
            <a:pPr marL="0" indent="0">
              <a:buNone/>
            </a:pPr>
            <a:r>
              <a:rPr lang="en-US" dirty="0" smtClean="0"/>
              <a:t>The Regional Office Director shall review the exemption request and note his/her recommendation for approval, denial, or not necessary on the Exemption Request Form.</a:t>
            </a:r>
          </a:p>
          <a:p>
            <a:pPr marL="0" indent="0">
              <a:buNone/>
            </a:pPr>
            <a:endParaRPr lang="en-US" dirty="0"/>
          </a:p>
          <a:p>
            <a:pPr marL="0" indent="0">
              <a:buNone/>
            </a:pPr>
            <a:r>
              <a:rPr lang="en-US" dirty="0" smtClean="0"/>
              <a:t>The Regional Office Director or his/her designee shall email the request for policy exemption to the DIDD Policy Unit at Central Office.</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32</a:t>
            </a:fld>
            <a:endParaRPr lang="en-US" dirty="0"/>
          </a:p>
        </p:txBody>
      </p:sp>
    </p:spTree>
    <p:extLst>
      <p:ext uri="{BB962C8B-B14F-4D97-AF65-F5344CB8AC3E}">
        <p14:creationId xmlns:p14="http://schemas.microsoft.com/office/powerpoint/2010/main" val="4008681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Central Office Requirements</a:t>
            </a:r>
            <a:endParaRPr lang="en-US" dirty="0"/>
          </a:p>
        </p:txBody>
      </p:sp>
      <p:sp>
        <p:nvSpPr>
          <p:cNvPr id="3" name="Content Placeholder 2"/>
          <p:cNvSpPr>
            <a:spLocks noGrp="1"/>
          </p:cNvSpPr>
          <p:nvPr>
            <p:ph idx="1"/>
          </p:nvPr>
        </p:nvSpPr>
        <p:spPr/>
        <p:txBody>
          <a:bodyPr>
            <a:normAutofit/>
          </a:bodyPr>
          <a:lstStyle/>
          <a:p>
            <a:r>
              <a:rPr lang="en-US" dirty="0" smtClean="0"/>
              <a:t>Requests for policy exemptions are retrieved from the </a:t>
            </a:r>
            <a:r>
              <a:rPr lang="en-US" dirty="0" err="1" smtClean="0"/>
              <a:t>DIDD.Policy</a:t>
            </a:r>
            <a:r>
              <a:rPr lang="en-US" dirty="0" smtClean="0"/>
              <a:t> mailbox by the DIDD Policy Coordinator within two (2) business days of submission.</a:t>
            </a:r>
          </a:p>
          <a:p>
            <a:r>
              <a:rPr lang="en-US" dirty="0" smtClean="0"/>
              <a:t>The Policy Coordinator confirms that the required documentation is provided in its entirety.  If it is not, the Policy Coordinator requests any missing documentation from the Regional Office and notes the date of this request on the Exemption Request Form, as well as the date that the additional information is received. </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33</a:t>
            </a:fld>
            <a:endParaRPr lang="en-US" dirty="0"/>
          </a:p>
        </p:txBody>
      </p:sp>
    </p:spTree>
    <p:extLst>
      <p:ext uri="{BB962C8B-B14F-4D97-AF65-F5344CB8AC3E}">
        <p14:creationId xmlns:p14="http://schemas.microsoft.com/office/powerpoint/2010/main" val="2254809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Central Office Requirements</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34</a:t>
            </a:fld>
            <a:endParaRPr lang="en-US" dirty="0"/>
          </a:p>
        </p:txBody>
      </p:sp>
      <p:sp>
        <p:nvSpPr>
          <p:cNvPr id="6" name="Content Placeholder 2"/>
          <p:cNvSpPr>
            <a:spLocks noGrp="1"/>
          </p:cNvSpPr>
          <p:nvPr>
            <p:ph idx="1"/>
          </p:nvPr>
        </p:nvSpPr>
        <p:spPr/>
        <p:txBody>
          <a:bodyPr/>
          <a:lstStyle/>
          <a:p>
            <a:pPr marL="0" indent="0">
              <a:buNone/>
            </a:pPr>
            <a:r>
              <a:rPr lang="en-US" dirty="0"/>
              <a:t>For each request for staff background check exemption, the </a:t>
            </a:r>
            <a:r>
              <a:rPr lang="en-US" dirty="0" smtClean="0"/>
              <a:t>DIDD Policy </a:t>
            </a:r>
            <a:r>
              <a:rPr lang="en-US" dirty="0"/>
              <a:t>Coordinator shall </a:t>
            </a:r>
            <a:r>
              <a:rPr lang="en-US" dirty="0" smtClean="0"/>
              <a:t>run updated </a:t>
            </a:r>
            <a:r>
              <a:rPr lang="en-US" dirty="0"/>
              <a:t>registry checks </a:t>
            </a:r>
            <a:r>
              <a:rPr lang="en-US" dirty="0" smtClean="0"/>
              <a:t>(Abuse Registry, Felony Offender Information Lookup (FOIL), List of Excluded Individuals and Entities (LEIE), and Sex Offender) </a:t>
            </a:r>
            <a:r>
              <a:rPr lang="en-US" dirty="0"/>
              <a:t>and </a:t>
            </a:r>
            <a:r>
              <a:rPr lang="en-US" dirty="0" smtClean="0"/>
              <a:t>include </a:t>
            </a:r>
            <a:r>
              <a:rPr lang="en-US" dirty="0"/>
              <a:t>them </a:t>
            </a:r>
            <a:r>
              <a:rPr lang="en-US" dirty="0" smtClean="0"/>
              <a:t>with </a:t>
            </a:r>
            <a:r>
              <a:rPr lang="en-US" dirty="0"/>
              <a:t>the exemption request </a:t>
            </a:r>
            <a:r>
              <a:rPr lang="en-US" dirty="0" smtClean="0"/>
              <a:t>packet(s), </a:t>
            </a:r>
            <a:r>
              <a:rPr lang="en-US" dirty="0"/>
              <a:t>which are routed to the PERC for review.</a:t>
            </a:r>
          </a:p>
          <a:p>
            <a:pPr marL="0" indent="0">
              <a:buNone/>
            </a:pPr>
            <a:endParaRPr lang="en-US" dirty="0"/>
          </a:p>
        </p:txBody>
      </p:sp>
    </p:spTree>
    <p:extLst>
      <p:ext uri="{BB962C8B-B14F-4D97-AF65-F5344CB8AC3E}">
        <p14:creationId xmlns:p14="http://schemas.microsoft.com/office/powerpoint/2010/main" val="1989356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Central Office Requirements</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35</a:t>
            </a:fld>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079660"/>
            <a:ext cx="8763000" cy="348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25" y="2266950"/>
            <a:ext cx="8388350"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985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Central Office Requirements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summary of Exemptions is distributed to the PERC in advance of the weekly meeting. </a:t>
            </a:r>
          </a:p>
          <a:p>
            <a:r>
              <a:rPr lang="en-US" dirty="0" smtClean="0"/>
              <a:t>The policy coordinator places all exemption request(s), as well as the Summary of Exemptions in a designated folder and delivers the folder to the Assistant Commissioner of Policy &amp; Innovation for review. </a:t>
            </a:r>
          </a:p>
          <a:p>
            <a:r>
              <a:rPr lang="en-US" dirty="0"/>
              <a:t>Once the Assistant Commissioner of Policy &amp; Innovation has reviewed and verified completeness of exemption request(s) to be reviewed by the PERC, the folder shall be delivered to the Office of General Counsel for preliminary recommendation(s)</a:t>
            </a:r>
          </a:p>
          <a:p>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36</a:t>
            </a:fld>
            <a:endParaRPr lang="en-US" dirty="0"/>
          </a:p>
        </p:txBody>
      </p:sp>
    </p:spTree>
    <p:extLst>
      <p:ext uri="{BB962C8B-B14F-4D97-AF65-F5344CB8AC3E}">
        <p14:creationId xmlns:p14="http://schemas.microsoft.com/office/powerpoint/2010/main" val="4135224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 Requirements</a:t>
            </a:r>
            <a:endParaRPr lang="en-US" dirty="0"/>
          </a:p>
        </p:txBody>
      </p:sp>
      <p:sp>
        <p:nvSpPr>
          <p:cNvPr id="3" name="Content Placeholder 2"/>
          <p:cNvSpPr>
            <a:spLocks noGrp="1"/>
          </p:cNvSpPr>
          <p:nvPr>
            <p:ph idx="1"/>
          </p:nvPr>
        </p:nvSpPr>
        <p:spPr/>
        <p:txBody>
          <a:bodyPr/>
          <a:lstStyle/>
          <a:p>
            <a:pPr marL="0" indent="0">
              <a:buNone/>
            </a:pPr>
            <a:r>
              <a:rPr lang="en-US" dirty="0"/>
              <a:t>The </a:t>
            </a:r>
            <a:r>
              <a:rPr lang="en-US" dirty="0" smtClean="0"/>
              <a:t>Policy Exemption Review Committee </a:t>
            </a:r>
            <a:r>
              <a:rPr lang="en-US" dirty="0"/>
              <a:t>is the committee comprised of DIDD employees as described below, who are vested with the authority from the Commissioner to review exemption requests as originally submitted and make decisions to approve or deny the requests.</a:t>
            </a:r>
          </a:p>
          <a:p>
            <a:pPr marL="0" indent="0">
              <a:buNone/>
            </a:pP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37</a:t>
            </a:fld>
            <a:endParaRPr lang="en-US" dirty="0"/>
          </a:p>
        </p:txBody>
      </p:sp>
    </p:spTree>
    <p:extLst>
      <p:ext uri="{BB962C8B-B14F-4D97-AF65-F5344CB8AC3E}">
        <p14:creationId xmlns:p14="http://schemas.microsoft.com/office/powerpoint/2010/main" val="2211769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 Requirements</a:t>
            </a:r>
            <a:endParaRPr lang="en-US" dirty="0"/>
          </a:p>
        </p:txBody>
      </p:sp>
      <p:sp>
        <p:nvSpPr>
          <p:cNvPr id="3" name="Content Placeholder 2"/>
          <p:cNvSpPr>
            <a:spLocks noGrp="1"/>
          </p:cNvSpPr>
          <p:nvPr>
            <p:ph idx="1"/>
          </p:nvPr>
        </p:nvSpPr>
        <p:spPr/>
        <p:txBody>
          <a:bodyPr/>
          <a:lstStyle/>
          <a:p>
            <a:pPr marL="0" indent="0">
              <a:buNone/>
            </a:pPr>
            <a:r>
              <a:rPr lang="en-US" dirty="0" smtClean="0"/>
              <a:t>The Policy Exemption Review Committee (PERC) is comprised of, or their designee(s):</a:t>
            </a:r>
          </a:p>
          <a:p>
            <a:r>
              <a:rPr lang="en-US" dirty="0" smtClean="0"/>
              <a:t>Deputy Commissioner of Program Operations</a:t>
            </a:r>
          </a:p>
          <a:p>
            <a:r>
              <a:rPr lang="en-US" dirty="0" smtClean="0"/>
              <a:t>Assistant Commissioner and General Counsel</a:t>
            </a:r>
          </a:p>
          <a:p>
            <a:r>
              <a:rPr lang="en-US" dirty="0" smtClean="0"/>
              <a:t>Assistant Commissioner of Policy &amp; Innovation</a:t>
            </a:r>
          </a:p>
          <a:p>
            <a:r>
              <a:rPr lang="en-US" dirty="0" smtClean="0"/>
              <a:t>Assistant Commissioner of Quality Management</a:t>
            </a:r>
          </a:p>
          <a:p>
            <a:r>
              <a:rPr lang="en-US" dirty="0" smtClean="0"/>
              <a:t>Executive Director of Human Resources</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38</a:t>
            </a:fld>
            <a:endParaRPr lang="en-US" dirty="0"/>
          </a:p>
        </p:txBody>
      </p:sp>
    </p:spTree>
    <p:extLst>
      <p:ext uri="{BB962C8B-B14F-4D97-AF65-F5344CB8AC3E}">
        <p14:creationId xmlns:p14="http://schemas.microsoft.com/office/powerpoint/2010/main" val="13251526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9550"/>
            <a:ext cx="8839200" cy="619125"/>
          </a:xfrm>
        </p:spPr>
        <p:txBody>
          <a:bodyPr/>
          <a:lstStyle/>
          <a:p>
            <a:r>
              <a:rPr lang="en-US" dirty="0" smtClean="0"/>
              <a:t>PERC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The PERC shall convene weekly to review and dispose requests for policy exemption.</a:t>
            </a:r>
          </a:p>
          <a:p>
            <a:r>
              <a:rPr lang="en-US" sz="2800" dirty="0" smtClean="0"/>
              <a:t>A minimum of three (3) members of the PERC are required to be in attendance for there to be a quorum.</a:t>
            </a:r>
          </a:p>
          <a:p>
            <a:r>
              <a:rPr lang="en-US" sz="2800" dirty="0" smtClean="0"/>
              <a:t>The PERC recommendation(s) shall be noted on the Summary of Exemptions document.</a:t>
            </a:r>
          </a:p>
          <a:p>
            <a:r>
              <a:rPr lang="en-US" sz="2800" dirty="0" smtClean="0"/>
              <a:t>All members or their designee in attendance shall sign the Exemption Request Form and indicate their recommendation(s) on the signature line.</a:t>
            </a:r>
          </a:p>
          <a:p>
            <a:endParaRPr lang="en-US" sz="2800" dirty="0" smtClean="0"/>
          </a:p>
          <a:p>
            <a:pPr marL="0" indent="0">
              <a:buNone/>
            </a:pPr>
            <a:endParaRPr lang="en-US" sz="2800" b="1" dirty="0"/>
          </a:p>
          <a:p>
            <a:pPr marL="0" indent="0">
              <a:buNone/>
            </a:pPr>
            <a:endParaRPr lang="en-US" sz="2800" dirty="0" smtClean="0"/>
          </a:p>
          <a:p>
            <a:pPr marL="0" indent="0">
              <a:buNone/>
            </a:pPr>
            <a:endParaRPr lang="en-US" b="1" dirty="0"/>
          </a:p>
          <a:p>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39</a:t>
            </a:fld>
            <a:endParaRPr lang="en-US" dirty="0"/>
          </a:p>
        </p:txBody>
      </p:sp>
    </p:spTree>
    <p:extLst>
      <p:ext uri="{BB962C8B-B14F-4D97-AF65-F5344CB8AC3E}">
        <p14:creationId xmlns:p14="http://schemas.microsoft.com/office/powerpoint/2010/main" val="2352946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228600" y="1047750"/>
            <a:ext cx="8763000" cy="3546873"/>
          </a:xfrm>
        </p:spPr>
        <p:txBody>
          <a:bodyPr>
            <a:normAutofit fontScale="85000" lnSpcReduction="20000"/>
          </a:bodyPr>
          <a:lstStyle/>
          <a:p>
            <a:pPr marL="0" indent="0">
              <a:buNone/>
            </a:pPr>
            <a:r>
              <a:rPr lang="en-US" sz="5100" dirty="0"/>
              <a:t>Identify and discuss the following:</a:t>
            </a:r>
          </a:p>
          <a:p>
            <a:pPr lvl="1"/>
            <a:r>
              <a:rPr lang="en-US" sz="3600" dirty="0" smtClean="0"/>
              <a:t>Permissible Policy Exemptions</a:t>
            </a:r>
          </a:p>
          <a:p>
            <a:pPr lvl="1"/>
            <a:r>
              <a:rPr lang="en-US" sz="3600" dirty="0" smtClean="0"/>
              <a:t>Prohibited Exemptions</a:t>
            </a:r>
          </a:p>
          <a:p>
            <a:pPr lvl="1"/>
            <a:r>
              <a:rPr lang="en-US" sz="3600" dirty="0" smtClean="0"/>
              <a:t>Exemption Request Form</a:t>
            </a:r>
          </a:p>
          <a:p>
            <a:pPr lvl="1"/>
            <a:r>
              <a:rPr lang="en-US" sz="3600" dirty="0" smtClean="0"/>
              <a:t>Requirements for ALL Exemption Requests</a:t>
            </a:r>
          </a:p>
          <a:p>
            <a:pPr lvl="1"/>
            <a:r>
              <a:rPr lang="en-US" sz="3600" dirty="0" smtClean="0"/>
              <a:t>Duration of Approved Exemptions</a:t>
            </a:r>
          </a:p>
          <a:p>
            <a:pPr marL="457200" lvl="1" indent="0">
              <a:buNone/>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4</a:t>
            </a:fld>
            <a:endParaRPr lang="en-US" dirty="0"/>
          </a:p>
        </p:txBody>
      </p:sp>
    </p:spTree>
    <p:extLst>
      <p:ext uri="{BB962C8B-B14F-4D97-AF65-F5344CB8AC3E}">
        <p14:creationId xmlns:p14="http://schemas.microsoft.com/office/powerpoint/2010/main" val="3740784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 Requirements</a:t>
            </a:r>
            <a:endParaRPr lang="en-US" dirty="0"/>
          </a:p>
        </p:txBody>
      </p:sp>
      <p:sp>
        <p:nvSpPr>
          <p:cNvPr id="3" name="Content Placeholder 2"/>
          <p:cNvSpPr>
            <a:spLocks noGrp="1"/>
          </p:cNvSpPr>
          <p:nvPr>
            <p:ph idx="1"/>
          </p:nvPr>
        </p:nvSpPr>
        <p:spPr/>
        <p:txBody>
          <a:bodyPr/>
          <a:lstStyle/>
          <a:p>
            <a:r>
              <a:rPr lang="en-US" dirty="0"/>
              <a:t>The PERC may request, in writing, additional information from the provider via the Regional Office Director prior to rendering a final decision on the exemption requests.  If additional information is requested, the timeframe for review of the background check exemption is halted</a:t>
            </a:r>
            <a:r>
              <a:rPr lang="en-US" dirty="0" smtClean="0"/>
              <a:t>.</a:t>
            </a:r>
          </a:p>
          <a:p>
            <a:r>
              <a:rPr lang="en-US" dirty="0" smtClean="0"/>
              <a:t>Any additional documentation required for the PERC to reach a recommendation shall be indicated on the summary of Exemptions. </a:t>
            </a:r>
            <a:endParaRPr lang="en-US" dirty="0"/>
          </a:p>
          <a:p>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40</a:t>
            </a:fld>
            <a:endParaRPr lang="en-US" dirty="0"/>
          </a:p>
        </p:txBody>
      </p:sp>
    </p:spTree>
    <p:extLst>
      <p:ext uri="{BB962C8B-B14F-4D97-AF65-F5344CB8AC3E}">
        <p14:creationId xmlns:p14="http://schemas.microsoft.com/office/powerpoint/2010/main" val="3977924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 Requirements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PERC applies the following considerations when reviewing policy exemption requests:</a:t>
            </a:r>
          </a:p>
          <a:p>
            <a:r>
              <a:rPr lang="en-US" sz="2000" dirty="0"/>
              <a:t>Severity of convictions, i.e., felony v. </a:t>
            </a:r>
            <a:r>
              <a:rPr lang="en-US" sz="2000" dirty="0" smtClean="0"/>
              <a:t>misdemeanor.</a:t>
            </a:r>
            <a:endParaRPr lang="en-US" sz="2000" dirty="0"/>
          </a:p>
          <a:p>
            <a:r>
              <a:rPr lang="en-US" sz="2000" dirty="0" smtClean="0"/>
              <a:t>Type </a:t>
            </a:r>
            <a:r>
              <a:rPr lang="en-US" sz="2000" dirty="0"/>
              <a:t>of conviction(s), i.e., Assault v. Theft under $</a:t>
            </a:r>
            <a:r>
              <a:rPr lang="en-US" sz="2000" dirty="0" smtClean="0"/>
              <a:t>500. </a:t>
            </a:r>
          </a:p>
          <a:p>
            <a:r>
              <a:rPr lang="en-US" sz="2000" dirty="0" smtClean="0"/>
              <a:t>Number of convictions.</a:t>
            </a:r>
            <a:endParaRPr lang="en-US" sz="2000" dirty="0"/>
          </a:p>
          <a:p>
            <a:r>
              <a:rPr lang="en-US" sz="2000" dirty="0"/>
              <a:t>Amount of time since conviction(s</a:t>
            </a:r>
            <a:r>
              <a:rPr lang="en-US" sz="2000" dirty="0" smtClean="0"/>
              <a:t>).</a:t>
            </a:r>
            <a:endParaRPr lang="en-US" sz="2000" dirty="0"/>
          </a:p>
          <a:p>
            <a:r>
              <a:rPr lang="en-US" sz="2000" dirty="0"/>
              <a:t>Statement from prospective employee regarding the circumstances of the conviction(s</a:t>
            </a:r>
            <a:r>
              <a:rPr lang="en-US" sz="2000" dirty="0" smtClean="0"/>
              <a:t>).</a:t>
            </a:r>
            <a:endParaRPr lang="en-US" sz="2000" dirty="0"/>
          </a:p>
          <a:p>
            <a:r>
              <a:rPr lang="en-US" sz="2000" dirty="0"/>
              <a:t>Any additional information </a:t>
            </a:r>
            <a:r>
              <a:rPr lang="en-US" sz="2000" dirty="0" smtClean="0"/>
              <a:t>provided.</a:t>
            </a:r>
            <a:endParaRPr lang="en-US" sz="2000" dirty="0"/>
          </a:p>
          <a:p>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41</a:t>
            </a:fld>
            <a:endParaRPr lang="en-US" dirty="0"/>
          </a:p>
        </p:txBody>
      </p:sp>
    </p:spTree>
    <p:extLst>
      <p:ext uri="{BB962C8B-B14F-4D97-AF65-F5344CB8AC3E}">
        <p14:creationId xmlns:p14="http://schemas.microsoft.com/office/powerpoint/2010/main" val="602902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Central Office requirements	</a:t>
            </a:r>
            <a:endParaRPr lang="en-US" dirty="0"/>
          </a:p>
        </p:txBody>
      </p:sp>
      <p:sp>
        <p:nvSpPr>
          <p:cNvPr id="3" name="Content Placeholder 2"/>
          <p:cNvSpPr>
            <a:spLocks noGrp="1"/>
          </p:cNvSpPr>
          <p:nvPr>
            <p:ph idx="1"/>
          </p:nvPr>
        </p:nvSpPr>
        <p:spPr/>
        <p:txBody>
          <a:bodyPr/>
          <a:lstStyle/>
          <a:p>
            <a:r>
              <a:rPr lang="en-US" dirty="0" smtClean="0"/>
              <a:t>Following the PERC meeting the folder containing requests for policy exemption(s) and Summary of Exemptions document shall be delivered to the Policy Coordinator. </a:t>
            </a:r>
          </a:p>
          <a:p>
            <a:r>
              <a:rPr lang="en-US" dirty="0" smtClean="0"/>
              <a:t>The Policy Coordinator shall update the electronic summary of Exemptions document with Office of General Counsel recommendations and the PERC recommendations.  </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42</a:t>
            </a:fld>
            <a:endParaRPr lang="en-US" dirty="0"/>
          </a:p>
        </p:txBody>
      </p:sp>
    </p:spTree>
    <p:extLst>
      <p:ext uri="{BB962C8B-B14F-4D97-AF65-F5344CB8AC3E}">
        <p14:creationId xmlns:p14="http://schemas.microsoft.com/office/powerpoint/2010/main" val="3629956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Central Office Requirements</a:t>
            </a:r>
            <a:endParaRPr lang="en-US" dirty="0"/>
          </a:p>
        </p:txBody>
      </p:sp>
      <p:sp>
        <p:nvSpPr>
          <p:cNvPr id="3" name="Content Placeholder 2"/>
          <p:cNvSpPr>
            <a:spLocks noGrp="1"/>
          </p:cNvSpPr>
          <p:nvPr>
            <p:ph idx="1"/>
          </p:nvPr>
        </p:nvSpPr>
        <p:spPr>
          <a:xfrm>
            <a:off x="228600" y="1428750"/>
            <a:ext cx="8763000" cy="3165873"/>
          </a:xfrm>
        </p:spPr>
        <p:txBody>
          <a:bodyPr>
            <a:normAutofit/>
          </a:bodyPr>
          <a:lstStyle/>
          <a:p>
            <a:pPr marL="0" indent="0">
              <a:buNone/>
            </a:pPr>
            <a:r>
              <a:rPr lang="en-US" sz="3200" dirty="0" smtClean="0"/>
              <a:t>For those requests for exemption where the PERC’s recommendation differs from that of the Regional Director, the Commissioner shall review and render final decision.</a:t>
            </a:r>
          </a:p>
          <a:p>
            <a:endParaRPr lang="en-US" sz="1600"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43</a:t>
            </a:fld>
            <a:endParaRPr lang="en-US" dirty="0"/>
          </a:p>
        </p:txBody>
      </p:sp>
    </p:spTree>
    <p:extLst>
      <p:ext uri="{BB962C8B-B14F-4D97-AF65-F5344CB8AC3E}">
        <p14:creationId xmlns:p14="http://schemas.microsoft.com/office/powerpoint/2010/main" val="6295373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Central Office Requirements</a:t>
            </a:r>
            <a:endParaRPr lang="en-US" dirty="0"/>
          </a:p>
        </p:txBody>
      </p:sp>
      <p:sp>
        <p:nvSpPr>
          <p:cNvPr id="3" name="Content Placeholder 2"/>
          <p:cNvSpPr>
            <a:spLocks noGrp="1"/>
          </p:cNvSpPr>
          <p:nvPr>
            <p:ph idx="1"/>
          </p:nvPr>
        </p:nvSpPr>
        <p:spPr/>
        <p:txBody>
          <a:bodyPr/>
          <a:lstStyle/>
          <a:p>
            <a:r>
              <a:rPr lang="en-US" dirty="0" smtClean="0"/>
              <a:t>The Policy Coordinator shall scan the fully executed exemption request packets and upload them to SharePoint.  These packets shall include:</a:t>
            </a:r>
          </a:p>
          <a:p>
            <a:pPr lvl="2"/>
            <a:r>
              <a:rPr lang="en-US" sz="2400" dirty="0" smtClean="0"/>
              <a:t>Signed disposition letter</a:t>
            </a:r>
          </a:p>
          <a:p>
            <a:pPr lvl="2"/>
            <a:r>
              <a:rPr lang="en-US" sz="2400" dirty="0" smtClean="0"/>
              <a:t>Signed Exemption Request Form</a:t>
            </a:r>
          </a:p>
          <a:p>
            <a:pPr lvl="2"/>
            <a:r>
              <a:rPr lang="en-US" sz="2400" dirty="0" smtClean="0"/>
              <a:t>All Supporting Documentation</a:t>
            </a:r>
            <a:r>
              <a:rPr lang="en-US" dirty="0" smtClean="0"/>
              <a:t>.  </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44</a:t>
            </a:fld>
            <a:endParaRPr lang="en-US" dirty="0"/>
          </a:p>
        </p:txBody>
      </p:sp>
    </p:spTree>
    <p:extLst>
      <p:ext uri="{BB962C8B-B14F-4D97-AF65-F5344CB8AC3E}">
        <p14:creationId xmlns:p14="http://schemas.microsoft.com/office/powerpoint/2010/main" val="3243653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Central Office Requirements</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45</a:t>
            </a:fld>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1954" y="1047750"/>
            <a:ext cx="8736291" cy="354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1" y="2038350"/>
            <a:ext cx="7772400" cy="2653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443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Central Office Requirements</a:t>
            </a:r>
            <a:endParaRPr lang="en-US" dirty="0"/>
          </a:p>
        </p:txBody>
      </p:sp>
      <p:sp>
        <p:nvSpPr>
          <p:cNvPr id="3" name="Content Placeholder 2"/>
          <p:cNvSpPr>
            <a:spLocks noGrp="1"/>
          </p:cNvSpPr>
          <p:nvPr>
            <p:ph idx="1"/>
          </p:nvPr>
        </p:nvSpPr>
        <p:spPr>
          <a:xfrm>
            <a:off x="228600" y="1428750"/>
            <a:ext cx="8763000" cy="3165873"/>
          </a:xfrm>
        </p:spPr>
        <p:txBody>
          <a:bodyPr>
            <a:normAutofit lnSpcReduction="10000"/>
          </a:bodyPr>
          <a:lstStyle/>
          <a:p>
            <a:r>
              <a:rPr lang="en-US" dirty="0"/>
              <a:t>Within five (5) business days of receiving the final disposition on exemption requests, the Policy Division shall inform the provider of the disposition in writing.  This letter shall cite the provider’s specific request and any stipulations around the decision</a:t>
            </a:r>
            <a:r>
              <a:rPr lang="en-US" dirty="0" smtClean="0"/>
              <a:t>.</a:t>
            </a:r>
          </a:p>
          <a:p>
            <a:r>
              <a:rPr lang="en-US" dirty="0" smtClean="0"/>
              <a:t>The Policy Coordinator shall email the entire exemption request packets to the PERC, the appropriate Quality Assurance Directors, and the appropriate Regional Director.</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46</a:t>
            </a:fld>
            <a:endParaRPr lang="en-US" dirty="0"/>
          </a:p>
        </p:txBody>
      </p:sp>
    </p:spTree>
    <p:extLst>
      <p:ext uri="{BB962C8B-B14F-4D97-AF65-F5344CB8AC3E}">
        <p14:creationId xmlns:p14="http://schemas.microsoft.com/office/powerpoint/2010/main" val="2393379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Provider Requirements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Except for background check exemptions, approved exemptions for program requirements shall only be effective for the time period listed in the exemption approval and shall automatically expire.  The provider is responsible for requesting a new exemption, if applicable.</a:t>
            </a:r>
            <a:endParaRPr lang="en-US" sz="2800"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47</a:t>
            </a:fld>
            <a:endParaRPr lang="en-US" dirty="0"/>
          </a:p>
        </p:txBody>
      </p:sp>
    </p:spTree>
    <p:extLst>
      <p:ext uri="{BB962C8B-B14F-4D97-AF65-F5344CB8AC3E}">
        <p14:creationId xmlns:p14="http://schemas.microsoft.com/office/powerpoint/2010/main" val="2479149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Regional Office Requirements</a:t>
            </a:r>
            <a:endParaRPr lang="en-US" dirty="0"/>
          </a:p>
        </p:txBody>
      </p:sp>
      <p:sp>
        <p:nvSpPr>
          <p:cNvPr id="3" name="Content Placeholder 2"/>
          <p:cNvSpPr>
            <a:spLocks noGrp="1"/>
          </p:cNvSpPr>
          <p:nvPr>
            <p:ph idx="1"/>
          </p:nvPr>
        </p:nvSpPr>
        <p:spPr/>
        <p:txBody>
          <a:bodyPr/>
          <a:lstStyle/>
          <a:p>
            <a:r>
              <a:rPr lang="en-US" dirty="0" smtClean="0"/>
              <a:t>Once the disposition letters are issued, the Regional Director or his/her designee shall include this letter and any additional documentation with the original exemption request packet and maintain this record for two (2) years.  </a:t>
            </a:r>
          </a:p>
          <a:p>
            <a:r>
              <a:rPr lang="en-US" dirty="0" smtClean="0"/>
              <a:t>The Regional Director or his/her designee shall maintain on SharePoint an electronic log of all exemption requests from date of initial submission to date of final disposition.  </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48</a:t>
            </a:fld>
            <a:endParaRPr lang="en-US" dirty="0"/>
          </a:p>
        </p:txBody>
      </p:sp>
    </p:spTree>
    <p:extLst>
      <p:ext uri="{BB962C8B-B14F-4D97-AF65-F5344CB8AC3E}">
        <p14:creationId xmlns:p14="http://schemas.microsoft.com/office/powerpoint/2010/main" val="3938699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Provider Requirements	</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Approved exemptions for staff background checks shall be effective for the employee’s duration of employment with the requesting provider.  A new background check must be performed when any new convictions are discovered by the provider after an exemption is approved.  A new exemption request, along with a criminal background check within thirty (30) days of the request, must be submitted to DIDD for review immediately upon discovery.  Results of staff background checks must be available for inspection by any department review team (e.g., quality surveyors and protection from harm investigators).</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49</a:t>
            </a:fld>
            <a:endParaRPr lang="en-US" dirty="0"/>
          </a:p>
        </p:txBody>
      </p:sp>
    </p:spTree>
    <p:extLst>
      <p:ext uri="{BB962C8B-B14F-4D97-AF65-F5344CB8AC3E}">
        <p14:creationId xmlns:p14="http://schemas.microsoft.com/office/powerpoint/2010/main" val="1767007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pPr lvl="1"/>
            <a:r>
              <a:rPr lang="en-US" sz="3600" dirty="0"/>
              <a:t>Background Check Exemptions</a:t>
            </a:r>
          </a:p>
          <a:p>
            <a:pPr lvl="1"/>
            <a:r>
              <a:rPr lang="en-US" sz="3600" dirty="0"/>
              <a:t>Examples of Dispositions</a:t>
            </a:r>
          </a:p>
          <a:p>
            <a:pPr lvl="1"/>
            <a:r>
              <a:rPr lang="en-US" sz="3600" dirty="0"/>
              <a:t>DIDD Provider Requirements (part 1)</a:t>
            </a:r>
          </a:p>
          <a:p>
            <a:pPr lvl="1"/>
            <a:r>
              <a:rPr lang="en-US" sz="3600" dirty="0"/>
              <a:t>DIDD Regional Office Requirements </a:t>
            </a:r>
          </a:p>
          <a:p>
            <a:pPr lvl="1"/>
            <a:r>
              <a:rPr lang="en-US" sz="3600" dirty="0"/>
              <a:t>DIDD Central Office Requirements</a:t>
            </a:r>
          </a:p>
          <a:p>
            <a:pPr lvl="1"/>
            <a:r>
              <a:rPr lang="en-US" sz="3600" dirty="0"/>
              <a:t>DIDD Provider Requirements (part 2)</a:t>
            </a:r>
          </a:p>
          <a:p>
            <a:pPr lvl="1"/>
            <a:r>
              <a:rPr lang="en-US" sz="3600" dirty="0"/>
              <a:t>Questions/Answers</a:t>
            </a:r>
          </a:p>
          <a:p>
            <a:pPr marL="0" indent="0">
              <a:buNone/>
            </a:pP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5</a:t>
            </a:fld>
            <a:endParaRPr lang="en-US" dirty="0"/>
          </a:p>
        </p:txBody>
      </p:sp>
    </p:spTree>
    <p:extLst>
      <p:ext uri="{BB962C8B-B14F-4D97-AF65-F5344CB8AC3E}">
        <p14:creationId xmlns:p14="http://schemas.microsoft.com/office/powerpoint/2010/main" val="1637109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Provider Requirements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Approved exemptions shall automatically expire upon a change to a standard (e.g., policy, rule, regulation) that substantively alters the expectations related to that exemption.</a:t>
            </a:r>
            <a:endParaRPr lang="en-US" sz="3200"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50</a:t>
            </a:fld>
            <a:endParaRPr lang="en-US" dirty="0"/>
          </a:p>
        </p:txBody>
      </p:sp>
    </p:spTree>
    <p:extLst>
      <p:ext uri="{BB962C8B-B14F-4D97-AF65-F5344CB8AC3E}">
        <p14:creationId xmlns:p14="http://schemas.microsoft.com/office/powerpoint/2010/main" val="2745624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Provider Requirements</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51</a:t>
            </a:fld>
            <a:endParaRPr lang="en-US" dirty="0"/>
          </a:p>
        </p:txBody>
      </p:sp>
      <p:sp>
        <p:nvSpPr>
          <p:cNvPr id="6" name="Content Placeholder 2"/>
          <p:cNvSpPr>
            <a:spLocks noGrp="1"/>
          </p:cNvSpPr>
          <p:nvPr>
            <p:ph idx="1"/>
          </p:nvPr>
        </p:nvSpPr>
        <p:spPr/>
        <p:txBody>
          <a:bodyPr>
            <a:normAutofit fontScale="92500" lnSpcReduction="20000"/>
          </a:bodyPr>
          <a:lstStyle/>
          <a:p>
            <a:pPr marL="0" indent="0">
              <a:buNone/>
            </a:pPr>
            <a:r>
              <a:rPr lang="en-US" sz="2800" dirty="0"/>
              <a:t>The provider manual requires each provider to maintain the background and registry checks it has conducted on all its employees. </a:t>
            </a:r>
            <a:r>
              <a:rPr lang="en-US" sz="2800" dirty="0" smtClean="0"/>
              <a:t>DIDD </a:t>
            </a:r>
            <a:r>
              <a:rPr lang="en-US" sz="2800" dirty="0"/>
              <a:t>is revising the provider manual to outline in more detail this record retention requirement. The purpose of this directive is to establish the Department’s record-retention requirement pertaining to the background and registry checks conducted by the provider on its employees. This subject will be addressed in greater detail in the new provider manual.</a:t>
            </a:r>
          </a:p>
        </p:txBody>
      </p:sp>
    </p:spTree>
    <p:extLst>
      <p:ext uri="{BB962C8B-B14F-4D97-AF65-F5344CB8AC3E}">
        <p14:creationId xmlns:p14="http://schemas.microsoft.com/office/powerpoint/2010/main" val="1770826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Provider Requirements</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52</a:t>
            </a:fld>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139" y="1047750"/>
            <a:ext cx="8657921" cy="354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3130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Provider Requirements</a:t>
            </a:r>
            <a:endParaRPr lang="en-US" dirty="0"/>
          </a:p>
        </p:txBody>
      </p:sp>
      <p:sp>
        <p:nvSpPr>
          <p:cNvPr id="3" name="Content Placeholder 2"/>
          <p:cNvSpPr>
            <a:spLocks noGrp="1"/>
          </p:cNvSpPr>
          <p:nvPr>
            <p:ph idx="1"/>
          </p:nvPr>
        </p:nvSpPr>
        <p:spPr>
          <a:xfrm>
            <a:off x="228600" y="1504950"/>
            <a:ext cx="8763000" cy="3089673"/>
          </a:xfrm>
        </p:spPr>
        <p:txBody>
          <a:bodyPr>
            <a:normAutofit/>
          </a:bodyPr>
          <a:lstStyle/>
          <a:p>
            <a:pPr marL="0" indent="0">
              <a:buNone/>
            </a:pPr>
            <a:r>
              <a:rPr lang="en-US" sz="3200" dirty="0" smtClean="0"/>
              <a:t>The Commissioner has the right to revoke any exemption at any time for any reason.</a:t>
            </a:r>
            <a:endParaRPr lang="en-US" sz="3200"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53</a:t>
            </a:fld>
            <a:endParaRPr lang="en-US" dirty="0"/>
          </a:p>
        </p:txBody>
      </p:sp>
    </p:spTree>
    <p:extLst>
      <p:ext uri="{BB962C8B-B14F-4D97-AF65-F5344CB8AC3E}">
        <p14:creationId xmlns:p14="http://schemas.microsoft.com/office/powerpoint/2010/main" val="2883583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DIDD Central Office Requirements</a:t>
            </a:r>
            <a:endParaRPr lang="en-US" dirty="0"/>
          </a:p>
        </p:txBody>
      </p:sp>
      <p:sp>
        <p:nvSpPr>
          <p:cNvPr id="3" name="Content Placeholder 2"/>
          <p:cNvSpPr>
            <a:spLocks noGrp="1"/>
          </p:cNvSpPr>
          <p:nvPr>
            <p:ph idx="1"/>
          </p:nvPr>
        </p:nvSpPr>
        <p:spPr/>
        <p:txBody>
          <a:bodyPr/>
          <a:lstStyle/>
          <a:p>
            <a:r>
              <a:rPr lang="en-US" dirty="0" smtClean="0"/>
              <a:t>The Policy Coordinator shall prepare a Mid-Year and an annual Executive Summary of Policy Exemptions report to identify and analyze data, trends and observations regarding the exemption process.  These reports shall be delivered to the Executive Leadership Team.  </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54</a:t>
            </a:fld>
            <a:endParaRPr lang="en-US" dirty="0"/>
          </a:p>
        </p:txBody>
      </p:sp>
    </p:spTree>
    <p:extLst>
      <p:ext uri="{BB962C8B-B14F-4D97-AF65-F5344CB8AC3E}">
        <p14:creationId xmlns:p14="http://schemas.microsoft.com/office/powerpoint/2010/main" val="628728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55</a:t>
            </a:fld>
            <a:endParaRPr lang="en-US" dirty="0"/>
          </a:p>
        </p:txBody>
      </p:sp>
      <p:sp>
        <p:nvSpPr>
          <p:cNvPr id="5"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4000" b="1" dirty="0" smtClean="0"/>
              <a:t>Questions?</a:t>
            </a:r>
            <a:endParaRPr lang="en-US" sz="4000" b="1" dirty="0"/>
          </a:p>
        </p:txBody>
      </p:sp>
    </p:spTree>
    <p:extLst>
      <p:ext uri="{BB962C8B-B14F-4D97-AF65-F5344CB8AC3E}">
        <p14:creationId xmlns:p14="http://schemas.microsoft.com/office/powerpoint/2010/main" val="8188269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If </a:t>
            </a:r>
            <a:r>
              <a:rPr lang="en-US" dirty="0"/>
              <a:t>you have any questions please </a:t>
            </a:r>
            <a:r>
              <a:rPr lang="en-US" dirty="0" smtClean="0"/>
              <a:t>contact:</a:t>
            </a:r>
          </a:p>
          <a:p>
            <a:pPr marL="0" indent="0">
              <a:buNone/>
            </a:pPr>
            <a:endParaRPr lang="en-US" dirty="0"/>
          </a:p>
          <a:p>
            <a:pPr marL="0" indent="0" algn="ctr">
              <a:buNone/>
            </a:pPr>
            <a:r>
              <a:rPr lang="en-US" dirty="0" smtClean="0"/>
              <a:t>Alex Heart</a:t>
            </a:r>
          </a:p>
          <a:p>
            <a:pPr marL="0" indent="0" algn="ctr">
              <a:buNone/>
            </a:pPr>
            <a:r>
              <a:rPr lang="en-US" dirty="0" smtClean="0"/>
              <a:t>Assistant Commissioner of Policy &amp; Innovation </a:t>
            </a:r>
          </a:p>
          <a:p>
            <a:pPr marL="0" indent="0" algn="ctr">
              <a:buNone/>
            </a:pPr>
            <a:r>
              <a:rPr lang="en-US" dirty="0" smtClean="0">
                <a:hlinkClick r:id="rId3"/>
              </a:rPr>
              <a:t>alex.heart@tn.gov</a:t>
            </a:r>
            <a:endParaRPr lang="en-US" dirty="0" smtClean="0"/>
          </a:p>
          <a:p>
            <a:pPr marL="0" indent="0" algn="ctr">
              <a:buNone/>
            </a:pPr>
            <a:r>
              <a:rPr lang="en-US" dirty="0" smtClean="0"/>
              <a:t>or</a:t>
            </a:r>
          </a:p>
          <a:p>
            <a:pPr marL="0" indent="0" algn="ctr">
              <a:buNone/>
            </a:pPr>
            <a:r>
              <a:rPr lang="en-US" dirty="0" smtClean="0"/>
              <a:t>Theresa C. Sloan</a:t>
            </a:r>
          </a:p>
          <a:p>
            <a:pPr marL="0" indent="0" algn="ctr">
              <a:buNone/>
            </a:pPr>
            <a:r>
              <a:rPr lang="en-US" dirty="0" smtClean="0"/>
              <a:t>Assistant Commissioner and General Counsel</a:t>
            </a:r>
          </a:p>
          <a:p>
            <a:pPr marL="0" indent="0" algn="ctr">
              <a:buNone/>
            </a:pPr>
            <a:r>
              <a:rPr lang="en-US" dirty="0" smtClean="0">
                <a:hlinkClick r:id="rId4"/>
              </a:rPr>
              <a:t>theresa.c.sloan@tn.gov</a:t>
            </a:r>
            <a:r>
              <a:rPr lang="en-US" dirty="0" smtClean="0"/>
              <a:t> </a:t>
            </a:r>
            <a:endParaRPr lang="en-US" dirty="0"/>
          </a:p>
          <a:p>
            <a:pPr marL="0" indent="0" algn="ctr">
              <a:buNone/>
            </a:pP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56</a:t>
            </a:fld>
            <a:endParaRPr lang="en-US" dirty="0"/>
          </a:p>
        </p:txBody>
      </p:sp>
    </p:spTree>
    <p:extLst>
      <p:ext uri="{BB962C8B-B14F-4D97-AF65-F5344CB8AC3E}">
        <p14:creationId xmlns:p14="http://schemas.microsoft.com/office/powerpoint/2010/main" val="3497472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Purpose</a:t>
            </a:r>
          </a:p>
        </p:txBody>
      </p:sp>
      <p:sp>
        <p:nvSpPr>
          <p:cNvPr id="4" name="Content Placeholder 3"/>
          <p:cNvSpPr>
            <a:spLocks noGrp="1"/>
          </p:cNvSpPr>
          <p:nvPr>
            <p:ph idx="1"/>
          </p:nvPr>
        </p:nvSpPr>
        <p:spPr>
          <a:xfrm>
            <a:off x="228600" y="1352550"/>
            <a:ext cx="8763000" cy="3242073"/>
          </a:xfrm>
        </p:spPr>
        <p:txBody>
          <a:bodyPr>
            <a:normAutofit/>
          </a:bodyPr>
          <a:lstStyle/>
          <a:p>
            <a:pPr marL="0" indent="0">
              <a:buNone/>
            </a:pPr>
            <a:endParaRPr lang="en-US" dirty="0" smtClean="0"/>
          </a:p>
          <a:p>
            <a:r>
              <a:rPr lang="en-US" sz="3200" dirty="0" smtClean="0"/>
              <a:t>To train DIDD Staff on Policy 30.1.6 Exemption Process.</a:t>
            </a:r>
            <a:endParaRPr lang="en-US" sz="3200" dirty="0"/>
          </a:p>
        </p:txBody>
      </p:sp>
      <p:sp>
        <p:nvSpPr>
          <p:cNvPr id="2" name="Slide Number Placeholder 1"/>
          <p:cNvSpPr>
            <a:spLocks noGrp="1"/>
          </p:cNvSpPr>
          <p:nvPr>
            <p:ph type="sldNum" sz="quarter" idx="12"/>
          </p:nvPr>
        </p:nvSpPr>
        <p:spPr/>
        <p:txBody>
          <a:bodyPr/>
          <a:lstStyle/>
          <a:p>
            <a:fld id="{5C76A076-0EB6-4ACF-BC93-AE169B35ECF5}" type="slidenum">
              <a:rPr lang="en-US" smtClean="0"/>
              <a:pPr/>
              <a:t>6</a:t>
            </a:fld>
            <a:endParaRPr lang="en-US" dirty="0"/>
          </a:p>
        </p:txBody>
      </p:sp>
    </p:spTree>
    <p:extLst>
      <p:ext uri="{BB962C8B-B14F-4D97-AF65-F5344CB8AC3E}">
        <p14:creationId xmlns:p14="http://schemas.microsoft.com/office/powerpoint/2010/main" val="3866946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Permissible Policy Exemptions</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7</a:t>
            </a:fld>
            <a:endParaRPr lang="en-US" dirty="0"/>
          </a:p>
        </p:txBody>
      </p:sp>
      <p:sp>
        <p:nvSpPr>
          <p:cNvPr id="5" name="Content Placeholder 2"/>
          <p:cNvSpPr>
            <a:spLocks noGrp="1"/>
          </p:cNvSpPr>
          <p:nvPr>
            <p:ph idx="1"/>
          </p:nvPr>
        </p:nvSpPr>
        <p:spPr>
          <a:xfrm>
            <a:off x="228600" y="1276349"/>
            <a:ext cx="8763000" cy="2895601"/>
          </a:xfrm>
        </p:spPr>
        <p:txBody>
          <a:bodyPr/>
          <a:lstStyle/>
          <a:p>
            <a:pPr marL="0" indent="0">
              <a:buNone/>
            </a:pPr>
            <a:r>
              <a:rPr lang="en-US" b="1" dirty="0" smtClean="0"/>
              <a:t>Permissible Policy Exemptions include but are not limited to:</a:t>
            </a:r>
          </a:p>
          <a:p>
            <a:r>
              <a:rPr lang="en-US" dirty="0" smtClean="0"/>
              <a:t>Background Check Requirements</a:t>
            </a:r>
          </a:p>
          <a:p>
            <a:r>
              <a:rPr lang="en-US" dirty="0" smtClean="0"/>
              <a:t>Frequency of Provider Incident Management Committee (IMC) meetings.</a:t>
            </a:r>
          </a:p>
          <a:p>
            <a:r>
              <a:rPr lang="en-US" dirty="0" smtClean="0"/>
              <a:t>Exemptions to Provider Manual requirements.</a:t>
            </a:r>
            <a:endParaRPr lang="en-US" dirty="0"/>
          </a:p>
        </p:txBody>
      </p:sp>
    </p:spTree>
    <p:extLst>
      <p:ext uri="{BB962C8B-B14F-4D97-AF65-F5344CB8AC3E}">
        <p14:creationId xmlns:p14="http://schemas.microsoft.com/office/powerpoint/2010/main" val="1188704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Exemptions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Per Policy 30.6.1, Section VI.C, exemptions shall </a:t>
            </a:r>
            <a:r>
              <a:rPr lang="en-US" u="sng" dirty="0" smtClean="0"/>
              <a:t>NOT</a:t>
            </a:r>
            <a:r>
              <a:rPr lang="en-US" dirty="0" smtClean="0"/>
              <a:t> be granted for or under the following circumstances:</a:t>
            </a:r>
          </a:p>
          <a:p>
            <a:r>
              <a:rPr lang="en-US" dirty="0" smtClean="0"/>
              <a:t>Waiver requirements for Home and Community Based Services (HCBS).</a:t>
            </a:r>
            <a:br>
              <a:rPr lang="en-US" dirty="0" smtClean="0"/>
            </a:br>
            <a:endParaRPr lang="en-US" dirty="0" smtClean="0"/>
          </a:p>
          <a:p>
            <a:r>
              <a:rPr lang="en-US" dirty="0" smtClean="0"/>
              <a:t>Requirements applicable to the HCBS Settings Final Rule.</a:t>
            </a:r>
            <a:br>
              <a:rPr lang="en-US" dirty="0" smtClean="0"/>
            </a:br>
            <a:endParaRPr lang="en-US" dirty="0" smtClean="0"/>
          </a:p>
          <a:p>
            <a:r>
              <a:rPr lang="en-US" dirty="0" smtClean="0"/>
              <a:t>Blanket policies for proposed implementation across a provider agency, which eliminates people supported from having personal choices and from giving informed consent.</a:t>
            </a:r>
            <a:endParaRPr lang="en-US" dirty="0"/>
          </a:p>
        </p:txBody>
      </p:sp>
      <p:sp>
        <p:nvSpPr>
          <p:cNvPr id="4" name="Slide Number Placeholder 3"/>
          <p:cNvSpPr>
            <a:spLocks noGrp="1"/>
          </p:cNvSpPr>
          <p:nvPr>
            <p:ph type="sldNum" sz="quarter" idx="12"/>
          </p:nvPr>
        </p:nvSpPr>
        <p:spPr/>
        <p:txBody>
          <a:bodyPr/>
          <a:lstStyle/>
          <a:p>
            <a:fld id="{5C76A076-0EB6-4ACF-BC93-AE169B35ECF5}" type="slidenum">
              <a:rPr lang="en-US" smtClean="0"/>
              <a:pPr/>
              <a:t>8</a:t>
            </a:fld>
            <a:endParaRPr lang="en-US" dirty="0"/>
          </a:p>
        </p:txBody>
      </p:sp>
    </p:spTree>
    <p:extLst>
      <p:ext uri="{BB962C8B-B14F-4D97-AF65-F5344CB8AC3E}">
        <p14:creationId xmlns:p14="http://schemas.microsoft.com/office/powerpoint/2010/main" val="15928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Exemptions </a:t>
            </a:r>
            <a:endParaRPr lang="en-US" dirty="0"/>
          </a:p>
        </p:txBody>
      </p:sp>
      <p:sp>
        <p:nvSpPr>
          <p:cNvPr id="3" name="Content Placeholder 2"/>
          <p:cNvSpPr>
            <a:spLocks noGrp="1"/>
          </p:cNvSpPr>
          <p:nvPr>
            <p:ph idx="1"/>
          </p:nvPr>
        </p:nvSpPr>
        <p:spPr/>
        <p:txBody>
          <a:bodyPr/>
          <a:lstStyle/>
          <a:p>
            <a:r>
              <a:rPr lang="en-US" dirty="0" smtClean="0"/>
              <a:t>When any state or federal law; or </a:t>
            </a:r>
            <a:r>
              <a:rPr lang="en-US" dirty="0" err="1" smtClean="0"/>
              <a:t>TennCare</a:t>
            </a:r>
            <a:r>
              <a:rPr lang="en-US" dirty="0" smtClean="0"/>
              <a:t> rule, policy, or regulation is involved.</a:t>
            </a:r>
            <a:br>
              <a:rPr lang="en-US" dirty="0" smtClean="0"/>
            </a:br>
            <a:endParaRPr lang="en-US" dirty="0" smtClean="0"/>
          </a:p>
          <a:p>
            <a:r>
              <a:rPr lang="en-US" dirty="0" smtClean="0"/>
              <a:t>Exemptions that would violate any court orders or settlement agreements involving DIDD, </a:t>
            </a:r>
            <a:r>
              <a:rPr lang="en-US" dirty="0" err="1" smtClean="0"/>
              <a:t>TennCare</a:t>
            </a:r>
            <a:r>
              <a:rPr lang="en-US" dirty="0" smtClean="0"/>
              <a:t>, or the state of Tennessee.</a:t>
            </a:r>
          </a:p>
        </p:txBody>
      </p:sp>
      <p:sp>
        <p:nvSpPr>
          <p:cNvPr id="4" name="Slide Number Placeholder 3"/>
          <p:cNvSpPr>
            <a:spLocks noGrp="1"/>
          </p:cNvSpPr>
          <p:nvPr>
            <p:ph type="sldNum" sz="quarter" idx="12"/>
          </p:nvPr>
        </p:nvSpPr>
        <p:spPr/>
        <p:txBody>
          <a:bodyPr/>
          <a:lstStyle/>
          <a:p>
            <a:fld id="{5C76A076-0EB6-4ACF-BC93-AE169B35ECF5}" type="slidenum">
              <a:rPr lang="en-US" smtClean="0"/>
              <a:pPr/>
              <a:t>9</a:t>
            </a:fld>
            <a:endParaRPr lang="en-US" dirty="0"/>
          </a:p>
        </p:txBody>
      </p:sp>
    </p:spTree>
    <p:extLst>
      <p:ext uri="{BB962C8B-B14F-4D97-AF65-F5344CB8AC3E}">
        <p14:creationId xmlns:p14="http://schemas.microsoft.com/office/powerpoint/2010/main" val="1571644998"/>
      </p:ext>
    </p:extLst>
  </p:cSld>
  <p:clrMapOvr>
    <a:masterClrMapping/>
  </p:clrMapOvr>
</p:sld>
</file>

<file path=ppt/theme/theme1.xml><?xml version="1.0" encoding="utf-8"?>
<a:theme xmlns:a="http://schemas.openxmlformats.org/drawingml/2006/main" name="Office Theme">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E04511D6B6EF49A6E3D6670B2CB451" ma:contentTypeVersion="0" ma:contentTypeDescription="Create a new document." ma:contentTypeScope="" ma:versionID="fcb84639d1a47df7f578da04ebfa23dd">
  <xsd:schema xmlns:xsd="http://www.w3.org/2001/XMLSchema" xmlns:xs="http://www.w3.org/2001/XMLSchema" xmlns:p="http://schemas.microsoft.com/office/2006/metadata/properties" xmlns:ns2="22ac9106-333f-4aef-af0e-a726fcbc66d5" targetNamespace="http://schemas.microsoft.com/office/2006/metadata/properties" ma:root="true" ma:fieldsID="0f3b72a118845c85c8960483a49fbcc4" ns2:_="">
    <xsd:import namespace="22ac9106-333f-4aef-af0e-a726fcbc66d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ac9106-333f-4aef-af0e-a726fcbc66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22ac9106-333f-4aef-af0e-a726fcbc66d5">DIDD-382-5357</_dlc_DocId>
    <_dlc_DocIdUrl xmlns="22ac9106-333f-4aef-af0e-a726fcbc66d5">
      <Url>https://sp.didd.tn.gov/sites/didd/PERC/_layouts/DocIdRedir.aspx?ID=DIDD-382-5357</Url>
      <Description>DIDD-382-5357</Description>
    </_dlc_DocIdUrl>
  </documentManagement>
</p:properties>
</file>

<file path=customXml/itemProps1.xml><?xml version="1.0" encoding="utf-8"?>
<ds:datastoreItem xmlns:ds="http://schemas.openxmlformats.org/officeDocument/2006/customXml" ds:itemID="{E64EF14B-514F-4C56-96BA-065549543F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ac9106-333f-4aef-af0e-a726fcbc66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535BEF-6CA6-4D17-93C1-28DE4A22F369}">
  <ds:schemaRefs>
    <ds:schemaRef ds:uri="http://schemas.microsoft.com/sharepoint/events"/>
  </ds:schemaRefs>
</ds:datastoreItem>
</file>

<file path=customXml/itemProps3.xml><?xml version="1.0" encoding="utf-8"?>
<ds:datastoreItem xmlns:ds="http://schemas.openxmlformats.org/officeDocument/2006/customXml" ds:itemID="{20091EAD-5A00-4233-888A-96FB01702589}">
  <ds:schemaRefs>
    <ds:schemaRef ds:uri="http://schemas.microsoft.com/sharepoint/v3/contenttype/forms"/>
  </ds:schemaRefs>
</ds:datastoreItem>
</file>

<file path=customXml/itemProps4.xml><?xml version="1.0" encoding="utf-8"?>
<ds:datastoreItem xmlns:ds="http://schemas.openxmlformats.org/officeDocument/2006/customXml" ds:itemID="{F92EEB90-8AB3-456C-AE46-39E717378EE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2ac9106-333f-4aef-af0e-a726fcbc66d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2575</TotalTime>
  <Words>2583</Words>
  <Application>Microsoft Office PowerPoint</Application>
  <PresentationFormat>On-screen Show (16:9)</PresentationFormat>
  <Paragraphs>289</Paragraphs>
  <Slides>56</Slides>
  <Notes>30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Policy 30.1.6 Exemption Process What DIDD Staff Need to Know</vt:lpstr>
      <vt:lpstr>Presenter</vt:lpstr>
      <vt:lpstr>Housekeeping</vt:lpstr>
      <vt:lpstr>Agenda</vt:lpstr>
      <vt:lpstr>Agenda</vt:lpstr>
      <vt:lpstr>Purpose</vt:lpstr>
      <vt:lpstr>Permissible Policy Exemptions</vt:lpstr>
      <vt:lpstr>Prohibited Exemptions</vt:lpstr>
      <vt:lpstr>Prohibited Exemptions </vt:lpstr>
      <vt:lpstr>Prohibited Exemptions </vt:lpstr>
      <vt:lpstr>Exemption Request Form</vt:lpstr>
      <vt:lpstr>Exemption Request Form</vt:lpstr>
      <vt:lpstr>Exemption Request Form</vt:lpstr>
      <vt:lpstr>ALL Exemption Requests</vt:lpstr>
      <vt:lpstr>ALL Exemption Requests</vt:lpstr>
      <vt:lpstr>Additional Requirements for Background Check Exemptions</vt:lpstr>
      <vt:lpstr>Types of Dispositions</vt:lpstr>
      <vt:lpstr>Duration of Approved Exemptions</vt:lpstr>
      <vt:lpstr>Background Check Exemptions</vt:lpstr>
      <vt:lpstr>Background Check Exemptions </vt:lpstr>
      <vt:lpstr>Background Check Exemptions </vt:lpstr>
      <vt:lpstr>Background Check Exemptions </vt:lpstr>
      <vt:lpstr>Examples of Dispositions</vt:lpstr>
      <vt:lpstr>Examples of Dispositions</vt:lpstr>
      <vt:lpstr>Examples of Dispositions</vt:lpstr>
      <vt:lpstr>DIDD Provider Requirements</vt:lpstr>
      <vt:lpstr>DIDD Provider Requirements </vt:lpstr>
      <vt:lpstr>DIDD Provider Requirements</vt:lpstr>
      <vt:lpstr>DIDD Provider Requirements</vt:lpstr>
      <vt:lpstr>DIDD Regional Office Requirements</vt:lpstr>
      <vt:lpstr>DIDD Provider Requirements</vt:lpstr>
      <vt:lpstr>DIDD Regional Office Requirements</vt:lpstr>
      <vt:lpstr>DIDD Central Office Requirements</vt:lpstr>
      <vt:lpstr>DIDD Central Office Requirements</vt:lpstr>
      <vt:lpstr>DIDD Central Office Requirements</vt:lpstr>
      <vt:lpstr>DIDD Central Office Requirements</vt:lpstr>
      <vt:lpstr>PERC Requirements</vt:lpstr>
      <vt:lpstr>PERC Requirements</vt:lpstr>
      <vt:lpstr>PERC Requirements</vt:lpstr>
      <vt:lpstr>PERC Requirements</vt:lpstr>
      <vt:lpstr>PERC Requirements</vt:lpstr>
      <vt:lpstr>DIDD Central Office requirements </vt:lpstr>
      <vt:lpstr>DIDD Central Office Requirements</vt:lpstr>
      <vt:lpstr>DIDD Central Office Requirements</vt:lpstr>
      <vt:lpstr>DIDD Central Office Requirements</vt:lpstr>
      <vt:lpstr>DIDD Central Office Requirements</vt:lpstr>
      <vt:lpstr>DIDD Provider Requirements</vt:lpstr>
      <vt:lpstr>DIDD Regional Office Requirements</vt:lpstr>
      <vt:lpstr>DIDD Provider Requirements </vt:lpstr>
      <vt:lpstr>DIDD Provider Requirements </vt:lpstr>
      <vt:lpstr>DIDD Provider Requirements</vt:lpstr>
      <vt:lpstr>DIDD Provider Requirements</vt:lpstr>
      <vt:lpstr>DIDD Provider Requirements</vt:lpstr>
      <vt:lpstr>DIDD Central Office Requirements</vt:lpstr>
      <vt:lpstr>Q&amp;A</vt:lpstr>
      <vt:lpstr>Questions</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Solita Morris</cp:lastModifiedBy>
  <cp:revision>173</cp:revision>
  <cp:lastPrinted>2017-08-03T13:31:13Z</cp:lastPrinted>
  <dcterms:created xsi:type="dcterms:W3CDTF">2015-04-02T20:55:23Z</dcterms:created>
  <dcterms:modified xsi:type="dcterms:W3CDTF">2018-04-26T14:51:38Z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c2254421-c663-4fd4-a0c3-b6f7ef415a9d</vt:lpwstr>
  </property>
  <property fmtid="{D5CDD505-2E9C-101B-9397-08002B2CF9AE}" pid="3" name="ContentTypeId">
    <vt:lpwstr>0x010100FFE04511D6B6EF49A6E3D6670B2CB451</vt:lpwstr>
  </property>
</Properties>
</file>