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61"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5143500" type="screen16x9"/>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726"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Rectangle 2"/>
          <p:cNvSpPr/>
          <p:nvPr userDrawn="1"/>
        </p:nvSpPr>
        <p:spPr>
          <a:xfrm>
            <a:off x="0" y="2876550"/>
            <a:ext cx="9144000" cy="190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105151"/>
            <a:ext cx="7772400" cy="1523999"/>
          </a:xfrm>
        </p:spPr>
        <p:txBody>
          <a:bodyPr>
            <a:normAutofit/>
          </a:bodyPr>
          <a:lstStyle>
            <a:lvl1pPr algn="ctr">
              <a:defRPr sz="44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4" name="Rectangle 3"/>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88481" y="-14288"/>
            <a:ext cx="2967038" cy="2967038"/>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3" name="Rectangle 2"/>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244445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362200" y="2876550"/>
            <a:ext cx="6781800" cy="190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514600" y="2876550"/>
            <a:ext cx="6477000" cy="1864519"/>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5" name="Rectangle 4"/>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9595" t="13852" r="12162" b="16216"/>
          <a:stretch/>
        </p:blipFill>
        <p:spPr>
          <a:xfrm>
            <a:off x="323850" y="2809874"/>
            <a:ext cx="1924050" cy="1971675"/>
          </a:xfrm>
          <a:prstGeom prst="rect">
            <a:avLst/>
          </a:prstGeom>
        </p:spPr>
      </p:pic>
    </p:spTree>
    <p:extLst>
      <p:ext uri="{BB962C8B-B14F-4D97-AF65-F5344CB8AC3E}">
        <p14:creationId xmlns:p14="http://schemas.microsoft.com/office/powerpoint/2010/main" val="285489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9863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232811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Orange">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Body - Turquoise">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3857847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8763000" cy="3546873"/>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8" name="Rectangle 7"/>
          <p:cNvSpPr/>
          <p:nvPr userDrawn="1"/>
        </p:nvSpPr>
        <p:spPr>
          <a:xfrm>
            <a:off x="0" y="819150"/>
            <a:ext cx="9144000" cy="666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114525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209550"/>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200025"/>
            <a:ext cx="8839200" cy="619125"/>
          </a:xfrm>
        </p:spPr>
        <p:txBody>
          <a:bodyPr>
            <a:noAutofit/>
          </a:bodyPr>
          <a:lstStyle>
            <a:lvl1pPr algn="l">
              <a:defRPr sz="36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3" name="Content Placeholder 2"/>
          <p:cNvSpPr>
            <a:spLocks noGrp="1"/>
          </p:cNvSpPr>
          <p:nvPr>
            <p:ph idx="1"/>
          </p:nvPr>
        </p:nvSpPr>
        <p:spPr>
          <a:xfrm>
            <a:off x="228600" y="1047750"/>
            <a:ext cx="4191000" cy="3546873"/>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12"/>
          </p:nvPr>
        </p:nvSpPr>
        <p:spPr>
          <a:xfrm>
            <a:off x="6858000" y="4762500"/>
            <a:ext cx="2133600" cy="273844"/>
          </a:xfr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
        <p:nvSpPr>
          <p:cNvPr id="9" name="Content Placeholder 2"/>
          <p:cNvSpPr>
            <a:spLocks noGrp="1"/>
          </p:cNvSpPr>
          <p:nvPr>
            <p:ph idx="13"/>
          </p:nvPr>
        </p:nvSpPr>
        <p:spPr>
          <a:xfrm>
            <a:off x="4724400" y="1047750"/>
            <a:ext cx="4191000" cy="3546873"/>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0" y="5076824"/>
            <a:ext cx="9144000" cy="666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0" y="819150"/>
            <a:ext cx="9144000" cy="66675"/>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925" y="4508583"/>
            <a:ext cx="1905000" cy="601578"/>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C76A076-0EB6-4ACF-BC93-AE169B35ECF5}" type="slidenum">
              <a:rPr lang="en-US" smtClean="0"/>
              <a:t>‹#›</a:t>
            </a:fld>
            <a:endParaRPr lang="en-US"/>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8" r:id="rId3"/>
    <p:sldLayoutId id="2147483667" r:id="rId4"/>
    <p:sldLayoutId id="2147483650" r:id="rId5"/>
    <p:sldLayoutId id="2147483665" r:id="rId6"/>
    <p:sldLayoutId id="2147483664" r:id="rId7"/>
    <p:sldLayoutId id="2147483669" r:id="rId8"/>
    <p:sldLayoutId id="2147483662" r:id="rId9"/>
    <p:sldLayoutId id="2147483663"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2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3.xml"/><Relationship Id="rId1" Type="http://schemas.openxmlformats.org/officeDocument/2006/relationships/tags" Target="../tags/tag2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529246-02EA-4323-B191-26BABE1FBAF7}"/>
              </a:ext>
            </a:extLst>
          </p:cNvPr>
          <p:cNvSpPr>
            <a:spLocks noGrp="1"/>
          </p:cNvSpPr>
          <p:nvPr>
            <p:ph type="ctrTitle"/>
          </p:nvPr>
        </p:nvSpPr>
        <p:spPr>
          <a:xfrm>
            <a:off x="2514600" y="2876551"/>
            <a:ext cx="6477000" cy="1371600"/>
          </a:xfrm>
        </p:spPr>
        <p:txBody>
          <a:bodyPr>
            <a:normAutofit/>
          </a:bodyPr>
          <a:lstStyle/>
          <a:p>
            <a:pPr algn="ctr"/>
            <a:r>
              <a:rPr lang="en-US" sz="2400" dirty="0">
                <a:latin typeface="Open Sans" panose="020B0606030504020204" pitchFamily="34" charset="0"/>
                <a:ea typeface="Open Sans" panose="020B0606030504020204" pitchFamily="34" charset="0"/>
                <a:cs typeface="Open Sans" panose="020B0606030504020204" pitchFamily="34" charset="0"/>
              </a:rPr>
              <a:t>Title VI of the Civil Rights Act of 1964 Annual Training</a:t>
            </a:r>
          </a:p>
        </p:txBody>
      </p:sp>
      <p:sp>
        <p:nvSpPr>
          <p:cNvPr id="9" name="Rectangle 8">
            <a:extLst>
              <a:ext uri="{FF2B5EF4-FFF2-40B4-BE49-F238E27FC236}">
                <a16:creationId xmlns:a16="http://schemas.microsoft.com/office/drawing/2014/main" id="{CC9DEC36-AAD7-4A55-8616-44C39C47EC44}"/>
              </a:ext>
            </a:extLst>
          </p:cNvPr>
          <p:cNvSpPr/>
          <p:nvPr/>
        </p:nvSpPr>
        <p:spPr>
          <a:xfrm>
            <a:off x="4437321" y="4248151"/>
            <a:ext cx="4572000" cy="461665"/>
          </a:xfrm>
          <a:prstGeom prst="rect">
            <a:avLst/>
          </a:prstGeom>
        </p:spPr>
        <p:txBody>
          <a:bodyPr>
            <a:spAutoFit/>
          </a:bodyPr>
          <a:lstStyle/>
          <a:p>
            <a:pPr algn="r"/>
            <a:r>
              <a:rPr lang="en-US" sz="1200" dirty="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rPr>
              <a:t>Department of Intellectual and Developmental Services</a:t>
            </a:r>
            <a:br>
              <a:rPr lang="en-US" sz="1200" dirty="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rPr>
              <a:t>July 2021</a:t>
            </a:r>
            <a:endParaRPr lang="en-US" sz="1200" dirty="0">
              <a:solidFill>
                <a:schemeClr val="bg1">
                  <a:lumMod val="95000"/>
                </a:schemeClr>
              </a:solidFill>
            </a:endParaRPr>
          </a:p>
        </p:txBody>
      </p:sp>
    </p:spTree>
    <p:custDataLst>
      <p:tags r:id="rId1"/>
    </p:custDataLst>
    <p:extLst>
      <p:ext uri="{BB962C8B-B14F-4D97-AF65-F5344CB8AC3E}">
        <p14:creationId xmlns:p14="http://schemas.microsoft.com/office/powerpoint/2010/main" val="2630568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7C814-9965-452F-9448-994C6655B345}"/>
              </a:ext>
            </a:extLst>
          </p:cNvPr>
          <p:cNvSpPr>
            <a:spLocks noGrp="1"/>
          </p:cNvSpPr>
          <p:nvPr>
            <p:ph type="title"/>
          </p:nvPr>
        </p:nvSpPr>
        <p:spPr/>
        <p:txBody>
          <a:bodyPr/>
          <a:lstStyle/>
          <a:p>
            <a:r>
              <a:rPr lang="en-US" dirty="0"/>
              <a:t>Title VI</a:t>
            </a:r>
          </a:p>
        </p:txBody>
      </p:sp>
      <p:sp>
        <p:nvSpPr>
          <p:cNvPr id="4" name="Content Placeholder 2">
            <a:extLst>
              <a:ext uri="{FF2B5EF4-FFF2-40B4-BE49-F238E27FC236}">
                <a16:creationId xmlns:a16="http://schemas.microsoft.com/office/drawing/2014/main" id="{27DA78AC-A073-4A96-9B9D-E15A829E559D}"/>
              </a:ext>
            </a:extLst>
          </p:cNvPr>
          <p:cNvSpPr>
            <a:spLocks noGrp="1"/>
          </p:cNvSpPr>
          <p:nvPr>
            <p:ph idx="1"/>
          </p:nvPr>
        </p:nvSpPr>
        <p:spPr>
          <a:xfrm>
            <a:off x="228600" y="1047750"/>
            <a:ext cx="8763000" cy="3546475"/>
          </a:xfrm>
        </p:spPr>
        <p:txBody>
          <a:bodyPr>
            <a:normAutofit fontScale="92500" lnSpcReduction="10000"/>
          </a:bodyPr>
          <a:lstStyle/>
          <a:p>
            <a:r>
              <a:rPr lang="en-US" dirty="0"/>
              <a:t>Title VI prohibits discrimination on the basis of "race, color, or national origin under any program or activity receiving Federal financial assistance”.</a:t>
            </a:r>
          </a:p>
          <a:p>
            <a:r>
              <a:rPr lang="en-US" dirty="0"/>
              <a:t>Title VI ensures that public funds are not spent in a way which encourages, subsidizes, or results in racial discrimination. Toward that end, Title VI bars intentional discrimination.</a:t>
            </a:r>
          </a:p>
          <a:p>
            <a:r>
              <a:rPr lang="en-US" dirty="0"/>
              <a:t>Title VI protects people of every race, color, or national origin from unlawful discrimination in Tennessee programs and activities that receive Federal financial assistance. It does not cover any additional class or group of persons. </a:t>
            </a:r>
          </a:p>
          <a:p>
            <a:endParaRPr lang="en-US" dirty="0"/>
          </a:p>
        </p:txBody>
      </p:sp>
    </p:spTree>
    <p:custDataLst>
      <p:tags r:id="rId1"/>
    </p:custDataLst>
    <p:extLst>
      <p:ext uri="{BB962C8B-B14F-4D97-AF65-F5344CB8AC3E}">
        <p14:creationId xmlns:p14="http://schemas.microsoft.com/office/powerpoint/2010/main" val="403721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5E28D-D199-4213-842C-8872F9DF5D36}"/>
              </a:ext>
            </a:extLst>
          </p:cNvPr>
          <p:cNvSpPr>
            <a:spLocks noGrp="1"/>
          </p:cNvSpPr>
          <p:nvPr>
            <p:ph type="title"/>
          </p:nvPr>
        </p:nvSpPr>
        <p:spPr/>
        <p:txBody>
          <a:bodyPr/>
          <a:lstStyle/>
          <a:p>
            <a:r>
              <a:rPr lang="en-US" dirty="0"/>
              <a:t>Title VI Prohibited Practices</a:t>
            </a:r>
          </a:p>
        </p:txBody>
      </p:sp>
      <p:sp>
        <p:nvSpPr>
          <p:cNvPr id="4" name="Content Placeholder 2">
            <a:extLst>
              <a:ext uri="{FF2B5EF4-FFF2-40B4-BE49-F238E27FC236}">
                <a16:creationId xmlns:a16="http://schemas.microsoft.com/office/drawing/2014/main" id="{5EBBDE49-3912-4F8D-A8B8-8E4F64E13F4B}"/>
              </a:ext>
            </a:extLst>
          </p:cNvPr>
          <p:cNvSpPr>
            <a:spLocks noGrp="1"/>
          </p:cNvSpPr>
          <p:nvPr>
            <p:ph idx="1"/>
          </p:nvPr>
        </p:nvSpPr>
        <p:spPr>
          <a:xfrm>
            <a:off x="228600" y="1047750"/>
            <a:ext cx="8763000" cy="3546475"/>
          </a:xfrm>
        </p:spPr>
        <p:txBody>
          <a:bodyPr>
            <a:normAutofit fontScale="85000" lnSpcReduction="10000"/>
          </a:bodyPr>
          <a:lstStyle/>
          <a:p>
            <a:r>
              <a:rPr lang="en-US" dirty="0"/>
              <a:t>Denial of any service recipient, any services, opportunities, or other benefits for which that individual is otherwise qualified; </a:t>
            </a:r>
          </a:p>
          <a:p>
            <a:r>
              <a:rPr lang="en-US" dirty="0"/>
              <a:t>The provision of any service, or other benefit, which is different or is provided in a different manner to an individual from that which is provided to others in a program; </a:t>
            </a:r>
          </a:p>
          <a:p>
            <a:r>
              <a:rPr lang="en-US" dirty="0"/>
              <a:t>The subjection of any service recipient to segregated or separate treatment in any manner related to the receipt of services; </a:t>
            </a:r>
          </a:p>
          <a:p>
            <a:r>
              <a:rPr lang="en-US" dirty="0"/>
              <a:t>Adopting methods of administration which would limit participation by any group of recipients or subject them to discrimination; and </a:t>
            </a:r>
          </a:p>
          <a:p>
            <a:r>
              <a:rPr lang="en-US" dirty="0"/>
              <a:t>Addressing a service recipient in a manner that denotes inferiority due to the race, color, or national origin of the service recipient. </a:t>
            </a:r>
          </a:p>
          <a:p>
            <a:endParaRPr lang="en-US" dirty="0"/>
          </a:p>
        </p:txBody>
      </p:sp>
    </p:spTree>
    <p:custDataLst>
      <p:tags r:id="rId1"/>
    </p:custDataLst>
    <p:extLst>
      <p:ext uri="{BB962C8B-B14F-4D97-AF65-F5344CB8AC3E}">
        <p14:creationId xmlns:p14="http://schemas.microsoft.com/office/powerpoint/2010/main" val="4134752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915F-1F41-4077-A696-30A326BAA427}"/>
              </a:ext>
            </a:extLst>
          </p:cNvPr>
          <p:cNvSpPr>
            <a:spLocks noGrp="1"/>
          </p:cNvSpPr>
          <p:nvPr>
            <p:ph type="title"/>
          </p:nvPr>
        </p:nvSpPr>
        <p:spPr/>
        <p:txBody>
          <a:bodyPr/>
          <a:lstStyle/>
          <a:p>
            <a:r>
              <a:rPr lang="en-US" dirty="0"/>
              <a:t>Title VI Does</a:t>
            </a:r>
          </a:p>
        </p:txBody>
      </p:sp>
      <p:sp>
        <p:nvSpPr>
          <p:cNvPr id="4" name="Content Placeholder 2">
            <a:extLst>
              <a:ext uri="{FF2B5EF4-FFF2-40B4-BE49-F238E27FC236}">
                <a16:creationId xmlns:a16="http://schemas.microsoft.com/office/drawing/2014/main" id="{EC384F59-C6F7-414E-B01C-6E200DD8ED38}"/>
              </a:ext>
            </a:extLst>
          </p:cNvPr>
          <p:cNvSpPr>
            <a:spLocks noGrp="1"/>
          </p:cNvSpPr>
          <p:nvPr>
            <p:ph idx="1"/>
          </p:nvPr>
        </p:nvSpPr>
        <p:spPr>
          <a:xfrm>
            <a:off x="228600" y="1047750"/>
            <a:ext cx="8763000" cy="3546475"/>
          </a:xfrm>
        </p:spPr>
        <p:txBody>
          <a:bodyPr>
            <a:normAutofit fontScale="70000" lnSpcReduction="20000"/>
          </a:bodyPr>
          <a:lstStyle/>
          <a:p>
            <a:r>
              <a:rPr lang="en-US" dirty="0"/>
              <a:t>Encourage the participation of minorities as members of planning or advisory boards.</a:t>
            </a:r>
          </a:p>
          <a:p>
            <a:endParaRPr lang="en-US" dirty="0"/>
          </a:p>
          <a:p>
            <a:r>
              <a:rPr lang="en-US" dirty="0"/>
              <a:t>Prohibit discriminatory activities built with federal funds.</a:t>
            </a:r>
          </a:p>
          <a:p>
            <a:endParaRPr lang="en-US" dirty="0"/>
          </a:p>
          <a:p>
            <a:r>
              <a:rPr lang="en-US" dirty="0"/>
              <a:t>Requires information and services to be provided in languages other than English.</a:t>
            </a:r>
          </a:p>
          <a:p>
            <a:endParaRPr lang="en-US" dirty="0"/>
          </a:p>
          <a:p>
            <a:r>
              <a:rPr lang="en-US" dirty="0"/>
              <a:t>Requires entities to notify eligible populations about applicable programs.</a:t>
            </a:r>
          </a:p>
          <a:p>
            <a:endParaRPr lang="en-US" dirty="0"/>
          </a:p>
          <a:p>
            <a:r>
              <a:rPr lang="en-US" dirty="0"/>
              <a:t>Requires assurance of nondiscrimination in the purchasing of good and services. </a:t>
            </a:r>
          </a:p>
          <a:p>
            <a:endParaRPr lang="en-US" dirty="0"/>
          </a:p>
        </p:txBody>
      </p:sp>
    </p:spTree>
    <p:custDataLst>
      <p:tags r:id="rId1"/>
    </p:custDataLst>
    <p:extLst>
      <p:ext uri="{BB962C8B-B14F-4D97-AF65-F5344CB8AC3E}">
        <p14:creationId xmlns:p14="http://schemas.microsoft.com/office/powerpoint/2010/main" val="4250031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6EDE7-E376-47EB-B7F8-1A738042663C}"/>
              </a:ext>
            </a:extLst>
          </p:cNvPr>
          <p:cNvSpPr>
            <a:spLocks noGrp="1"/>
          </p:cNvSpPr>
          <p:nvPr>
            <p:ph type="title"/>
          </p:nvPr>
        </p:nvSpPr>
        <p:spPr/>
        <p:txBody>
          <a:bodyPr/>
          <a:lstStyle/>
          <a:p>
            <a:r>
              <a:rPr lang="en-US" dirty="0"/>
              <a:t>Americans with Disabilities ACT (ADA)</a:t>
            </a:r>
          </a:p>
        </p:txBody>
      </p:sp>
      <p:sp>
        <p:nvSpPr>
          <p:cNvPr id="4" name="Content Placeholder 2">
            <a:extLst>
              <a:ext uri="{FF2B5EF4-FFF2-40B4-BE49-F238E27FC236}">
                <a16:creationId xmlns:a16="http://schemas.microsoft.com/office/drawing/2014/main" id="{92CF0D27-85FD-4ABE-AF3B-3A49CEE56A92}"/>
              </a:ext>
            </a:extLst>
          </p:cNvPr>
          <p:cNvSpPr>
            <a:spLocks noGrp="1"/>
          </p:cNvSpPr>
          <p:nvPr>
            <p:ph idx="1"/>
          </p:nvPr>
        </p:nvSpPr>
        <p:spPr>
          <a:xfrm>
            <a:off x="228600" y="1047750"/>
            <a:ext cx="8763000" cy="3546475"/>
          </a:xfrm>
        </p:spPr>
        <p:txBody>
          <a:bodyPr>
            <a:normAutofit/>
          </a:bodyPr>
          <a:lstStyle/>
          <a:p>
            <a:r>
              <a:rPr lang="en-US" b="1" i="1" dirty="0"/>
              <a:t>ADA of 1990 </a:t>
            </a:r>
            <a:r>
              <a:rPr lang="en-US" dirty="0"/>
              <a:t>– Provides comprehensive civil rights protections to a qualified individual with a disability, including in the areas of: </a:t>
            </a:r>
          </a:p>
          <a:p>
            <a:pPr lvl="1"/>
            <a:r>
              <a:rPr lang="en-US" dirty="0"/>
              <a:t>Employment</a:t>
            </a:r>
          </a:p>
          <a:p>
            <a:pPr lvl="1"/>
            <a:r>
              <a:rPr lang="en-US" dirty="0"/>
              <a:t>State and Local Government Services </a:t>
            </a:r>
          </a:p>
          <a:p>
            <a:pPr lvl="1"/>
            <a:r>
              <a:rPr lang="en-US" dirty="0"/>
              <a:t>Public accommodations</a:t>
            </a:r>
          </a:p>
          <a:p>
            <a:r>
              <a:rPr lang="en-US" dirty="0"/>
              <a:t>The ADA applies to state and local governments and business that service the public </a:t>
            </a:r>
            <a:r>
              <a:rPr lang="en-US" i="1" dirty="0"/>
              <a:t>even </a:t>
            </a:r>
            <a:r>
              <a:rPr lang="en-US" dirty="0"/>
              <a:t>if they do not receive federal funds. </a:t>
            </a:r>
          </a:p>
          <a:p>
            <a:pPr marL="0" indent="0">
              <a:buNone/>
            </a:pPr>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3270461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2956-6E06-4D43-8B3B-6590D6613539}"/>
              </a:ext>
            </a:extLst>
          </p:cNvPr>
          <p:cNvSpPr>
            <a:spLocks noGrp="1"/>
          </p:cNvSpPr>
          <p:nvPr>
            <p:ph type="title"/>
          </p:nvPr>
        </p:nvSpPr>
        <p:spPr/>
        <p:txBody>
          <a:bodyPr/>
          <a:lstStyle/>
          <a:p>
            <a:r>
              <a:rPr lang="en-US" dirty="0"/>
              <a:t>Key to Title VI Compliance</a:t>
            </a:r>
          </a:p>
        </p:txBody>
      </p:sp>
      <p:sp>
        <p:nvSpPr>
          <p:cNvPr id="4" name="Content Placeholder 2">
            <a:extLst>
              <a:ext uri="{FF2B5EF4-FFF2-40B4-BE49-F238E27FC236}">
                <a16:creationId xmlns:a16="http://schemas.microsoft.com/office/drawing/2014/main" id="{A1DD20F0-2E1A-423D-86A2-196FA45F7C7C}"/>
              </a:ext>
            </a:extLst>
          </p:cNvPr>
          <p:cNvSpPr>
            <a:spLocks noGrp="1"/>
          </p:cNvSpPr>
          <p:nvPr>
            <p:ph idx="1"/>
          </p:nvPr>
        </p:nvSpPr>
        <p:spPr>
          <a:xfrm>
            <a:off x="228600" y="1047750"/>
            <a:ext cx="8763000" cy="3546475"/>
          </a:xfrm>
        </p:spPr>
        <p:txBody>
          <a:bodyPr>
            <a:normAutofit lnSpcReduction="10000"/>
          </a:bodyPr>
          <a:lstStyle/>
          <a:p>
            <a:pPr marL="0" indent="0">
              <a:buNone/>
            </a:pPr>
            <a:r>
              <a:rPr lang="en-US" dirty="0"/>
              <a:t>The Key to Title VI Compliance is to Ensure that individuals receiving services receive: </a:t>
            </a:r>
          </a:p>
          <a:p>
            <a:endParaRPr lang="en-US" sz="1400" dirty="0"/>
          </a:p>
          <a:p>
            <a:r>
              <a:rPr lang="en-US" dirty="0"/>
              <a:t>Equal treatment</a:t>
            </a:r>
          </a:p>
          <a:p>
            <a:r>
              <a:rPr lang="en-US" dirty="0"/>
              <a:t>Equal access</a:t>
            </a:r>
          </a:p>
          <a:p>
            <a:r>
              <a:rPr lang="en-US" dirty="0"/>
              <a:t>Equal rights </a:t>
            </a:r>
          </a:p>
          <a:p>
            <a:r>
              <a:rPr lang="en-US" dirty="0"/>
              <a:t>Equal opportunities without regard to the race, color, and national origin, as well as Limited English Proficiency, of the individual.</a:t>
            </a:r>
          </a:p>
        </p:txBody>
      </p:sp>
    </p:spTree>
    <p:custDataLst>
      <p:tags r:id="rId1"/>
    </p:custDataLst>
    <p:extLst>
      <p:ext uri="{BB962C8B-B14F-4D97-AF65-F5344CB8AC3E}">
        <p14:creationId xmlns:p14="http://schemas.microsoft.com/office/powerpoint/2010/main" val="1883328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7EC5-2732-4075-9AA6-19EDBC9998D1}"/>
              </a:ext>
            </a:extLst>
          </p:cNvPr>
          <p:cNvSpPr>
            <a:spLocks noGrp="1"/>
          </p:cNvSpPr>
          <p:nvPr>
            <p:ph type="title"/>
          </p:nvPr>
        </p:nvSpPr>
        <p:spPr/>
        <p:txBody>
          <a:bodyPr/>
          <a:lstStyle/>
          <a:p>
            <a:r>
              <a:rPr lang="en-US" dirty="0"/>
              <a:t>Title VI Complaints</a:t>
            </a:r>
          </a:p>
        </p:txBody>
      </p:sp>
      <p:sp>
        <p:nvSpPr>
          <p:cNvPr id="4" name="Content Placeholder 2">
            <a:extLst>
              <a:ext uri="{FF2B5EF4-FFF2-40B4-BE49-F238E27FC236}">
                <a16:creationId xmlns:a16="http://schemas.microsoft.com/office/drawing/2014/main" id="{15042BCE-0748-4DA5-A247-49E170305972}"/>
              </a:ext>
            </a:extLst>
          </p:cNvPr>
          <p:cNvSpPr>
            <a:spLocks noGrp="1"/>
          </p:cNvSpPr>
          <p:nvPr>
            <p:ph idx="1"/>
          </p:nvPr>
        </p:nvSpPr>
        <p:spPr>
          <a:xfrm>
            <a:off x="228600" y="1047750"/>
            <a:ext cx="8763000" cy="3546475"/>
          </a:xfrm>
        </p:spPr>
        <p:txBody>
          <a:bodyPr>
            <a:normAutofit fontScale="92500" lnSpcReduction="20000"/>
          </a:bodyPr>
          <a:lstStyle/>
          <a:p>
            <a:pPr marL="0" indent="0">
              <a:buNone/>
            </a:pPr>
            <a:r>
              <a:rPr lang="en-US" dirty="0"/>
              <a:t>If you see someone being denied access to a program or service because of their race, color, or national origin or being discriminated against in the provision of programs and services because of their race, color, or national origin…</a:t>
            </a:r>
          </a:p>
          <a:p>
            <a:pPr marL="0" indent="0">
              <a:buNone/>
            </a:pPr>
            <a:r>
              <a:rPr lang="en-US" dirty="0"/>
              <a:t>→  Contact the Title VI Coordinator or the Title VI Representative for your agency.</a:t>
            </a:r>
          </a:p>
          <a:p>
            <a:pPr marL="0" indent="0">
              <a:buNone/>
            </a:pPr>
            <a:endParaRPr lang="en-US" sz="1200" dirty="0"/>
          </a:p>
          <a:p>
            <a:pPr marL="0" indent="0">
              <a:buNone/>
            </a:pPr>
            <a:r>
              <a:rPr lang="en-US" dirty="0"/>
              <a:t>→  Contact the Tennessee Human Rights Commission or the U.S. General Services Administration.</a:t>
            </a:r>
          </a:p>
          <a:p>
            <a:pPr marL="0" indent="0">
              <a:buNone/>
            </a:pPr>
            <a:endParaRPr lang="en-US" sz="1100" dirty="0"/>
          </a:p>
          <a:p>
            <a:pPr marL="0" indent="0">
              <a:buNone/>
            </a:pPr>
            <a:r>
              <a:rPr lang="en-US" dirty="0"/>
              <a:t>→  and/or Contact the US Department of Health and Human Services.</a:t>
            </a:r>
          </a:p>
          <a:p>
            <a:endParaRPr lang="en-US" dirty="0"/>
          </a:p>
        </p:txBody>
      </p:sp>
    </p:spTree>
    <p:custDataLst>
      <p:tags r:id="rId1"/>
    </p:custDataLst>
    <p:extLst>
      <p:ext uri="{BB962C8B-B14F-4D97-AF65-F5344CB8AC3E}">
        <p14:creationId xmlns:p14="http://schemas.microsoft.com/office/powerpoint/2010/main" val="350655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70E0-0B58-476D-A9D6-32CB7FDE056D}"/>
              </a:ext>
            </a:extLst>
          </p:cNvPr>
          <p:cNvSpPr>
            <a:spLocks noGrp="1"/>
          </p:cNvSpPr>
          <p:nvPr>
            <p:ph type="title"/>
          </p:nvPr>
        </p:nvSpPr>
        <p:spPr/>
        <p:txBody>
          <a:bodyPr/>
          <a:lstStyle/>
          <a:p>
            <a:r>
              <a:rPr lang="en-US" dirty="0"/>
              <a:t>What Do I Do If…..?</a:t>
            </a:r>
          </a:p>
        </p:txBody>
      </p:sp>
      <p:sp>
        <p:nvSpPr>
          <p:cNvPr id="4" name="Content Placeholder 2">
            <a:extLst>
              <a:ext uri="{FF2B5EF4-FFF2-40B4-BE49-F238E27FC236}">
                <a16:creationId xmlns:a16="http://schemas.microsoft.com/office/drawing/2014/main" id="{A756C86A-A303-48BB-A593-05A1D61862C1}"/>
              </a:ext>
            </a:extLst>
          </p:cNvPr>
          <p:cNvSpPr>
            <a:spLocks noGrp="1"/>
          </p:cNvSpPr>
          <p:nvPr>
            <p:ph idx="1"/>
          </p:nvPr>
        </p:nvSpPr>
        <p:spPr>
          <a:xfrm>
            <a:off x="228600" y="1047750"/>
            <a:ext cx="8763000" cy="3546475"/>
          </a:xfrm>
        </p:spPr>
        <p:txBody>
          <a:bodyPr>
            <a:normAutofit lnSpcReduction="10000"/>
          </a:bodyPr>
          <a:lstStyle/>
          <a:p>
            <a:pPr marL="0" indent="0">
              <a:buNone/>
            </a:pPr>
            <a:r>
              <a:rPr lang="en-US" b="1" dirty="0"/>
              <a:t>I have a question or a concern about Title VI…</a:t>
            </a:r>
            <a:endParaRPr lang="en-US" dirty="0"/>
          </a:p>
          <a:p>
            <a:pPr marL="0" indent="0">
              <a:buNone/>
            </a:pPr>
            <a:r>
              <a:rPr lang="en-US" dirty="0"/>
              <a:t>→ Contact the Title VI Coordinator for DIDD.</a:t>
            </a:r>
          </a:p>
          <a:p>
            <a:pPr marL="0" indent="0">
              <a:buNone/>
            </a:pPr>
            <a:endParaRPr lang="en-US" b="1" dirty="0"/>
          </a:p>
          <a:p>
            <a:pPr marL="0" indent="0">
              <a:buNone/>
            </a:pPr>
            <a:r>
              <a:rPr lang="en-US" b="1" dirty="0"/>
              <a:t>If someone tells me they want to file a Title VI complaint…</a:t>
            </a:r>
            <a:endParaRPr lang="en-US" dirty="0"/>
          </a:p>
          <a:p>
            <a:r>
              <a:rPr lang="en-US" dirty="0"/>
              <a:t>→ Contact the Title VI Coordinator for DIDD or the Title VI Representative for your agency.</a:t>
            </a:r>
          </a:p>
          <a:p>
            <a:r>
              <a:rPr lang="en-US" dirty="0"/>
              <a:t>→  You may also contact the Tennessee Human Rights Commission or the U.S. General Services Administration.</a:t>
            </a:r>
          </a:p>
          <a:p>
            <a:pPr marL="0" indent="0">
              <a:buNone/>
            </a:pPr>
            <a:endParaRPr lang="en-US" dirty="0"/>
          </a:p>
        </p:txBody>
      </p:sp>
    </p:spTree>
    <p:custDataLst>
      <p:tags r:id="rId1"/>
    </p:custDataLst>
    <p:extLst>
      <p:ext uri="{BB962C8B-B14F-4D97-AF65-F5344CB8AC3E}">
        <p14:creationId xmlns:p14="http://schemas.microsoft.com/office/powerpoint/2010/main" val="3454859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A2349-B11F-42DB-A4EC-59B307D3F824}"/>
              </a:ext>
            </a:extLst>
          </p:cNvPr>
          <p:cNvSpPr>
            <a:spLocks noGrp="1"/>
          </p:cNvSpPr>
          <p:nvPr>
            <p:ph type="title"/>
          </p:nvPr>
        </p:nvSpPr>
        <p:spPr/>
        <p:txBody>
          <a:bodyPr/>
          <a:lstStyle/>
          <a:p>
            <a:r>
              <a:rPr lang="en-US" dirty="0"/>
              <a:t>Limited English Proficiency (LEP)</a:t>
            </a:r>
          </a:p>
        </p:txBody>
      </p:sp>
      <p:sp>
        <p:nvSpPr>
          <p:cNvPr id="6" name="Content Placeholder 5">
            <a:extLst>
              <a:ext uri="{FF2B5EF4-FFF2-40B4-BE49-F238E27FC236}">
                <a16:creationId xmlns:a16="http://schemas.microsoft.com/office/drawing/2014/main" id="{7221A9A8-FFFC-43D7-A0FA-35CE8530B204}"/>
              </a:ext>
            </a:extLst>
          </p:cNvPr>
          <p:cNvSpPr>
            <a:spLocks noGrp="1"/>
          </p:cNvSpPr>
          <p:nvPr>
            <p:ph idx="1"/>
          </p:nvPr>
        </p:nvSpPr>
        <p:spPr/>
        <p:txBody>
          <a:bodyPr/>
          <a:lstStyle/>
          <a:p>
            <a:pPr marL="0" indent="0">
              <a:buNone/>
            </a:pPr>
            <a:r>
              <a:rPr lang="en-US" dirty="0"/>
              <a:t>Objectives</a:t>
            </a:r>
          </a:p>
          <a:p>
            <a:endParaRPr lang="en-US" dirty="0"/>
          </a:p>
          <a:p>
            <a:r>
              <a:rPr lang="en-US" dirty="0"/>
              <a:t>Overview of Limited English Proficiency (LEP)</a:t>
            </a:r>
          </a:p>
          <a:p>
            <a:r>
              <a:rPr lang="en-US" dirty="0"/>
              <a:t>Overview of the Requirements of LEP</a:t>
            </a:r>
          </a:p>
        </p:txBody>
      </p:sp>
    </p:spTree>
    <p:custDataLst>
      <p:tags r:id="rId1"/>
    </p:custDataLst>
    <p:extLst>
      <p:ext uri="{BB962C8B-B14F-4D97-AF65-F5344CB8AC3E}">
        <p14:creationId xmlns:p14="http://schemas.microsoft.com/office/powerpoint/2010/main" val="3294996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27FEF-69EB-459F-BB6B-608E7D8F1B49}"/>
              </a:ext>
            </a:extLst>
          </p:cNvPr>
          <p:cNvSpPr>
            <a:spLocks noGrp="1"/>
          </p:cNvSpPr>
          <p:nvPr>
            <p:ph type="title"/>
          </p:nvPr>
        </p:nvSpPr>
        <p:spPr/>
        <p:txBody>
          <a:bodyPr/>
          <a:lstStyle/>
          <a:p>
            <a:r>
              <a:rPr lang="en-US" dirty="0"/>
              <a:t>Limited English Proficiency (LEP)</a:t>
            </a:r>
          </a:p>
        </p:txBody>
      </p:sp>
      <p:pic>
        <p:nvPicPr>
          <p:cNvPr id="4" name="Content Placeholder 4">
            <a:extLst>
              <a:ext uri="{FF2B5EF4-FFF2-40B4-BE49-F238E27FC236}">
                <a16:creationId xmlns:a16="http://schemas.microsoft.com/office/drawing/2014/main" id="{B336E789-0275-4EE5-8E26-6253D2697F2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5353" y="1962150"/>
            <a:ext cx="7850933" cy="1378022"/>
          </a:xfrm>
        </p:spPr>
      </p:pic>
    </p:spTree>
    <p:custDataLst>
      <p:tags r:id="rId1"/>
    </p:custDataLst>
    <p:extLst>
      <p:ext uri="{BB962C8B-B14F-4D97-AF65-F5344CB8AC3E}">
        <p14:creationId xmlns:p14="http://schemas.microsoft.com/office/powerpoint/2010/main" val="1468211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74637-5063-40B4-99F6-88849587CA46}"/>
              </a:ext>
            </a:extLst>
          </p:cNvPr>
          <p:cNvSpPr>
            <a:spLocks noGrp="1"/>
          </p:cNvSpPr>
          <p:nvPr>
            <p:ph type="title"/>
          </p:nvPr>
        </p:nvSpPr>
        <p:spPr/>
        <p:txBody>
          <a:bodyPr/>
          <a:lstStyle/>
          <a:p>
            <a:r>
              <a:rPr lang="en-US" dirty="0"/>
              <a:t>Limited English Proficiency (LEP)</a:t>
            </a:r>
          </a:p>
        </p:txBody>
      </p:sp>
      <p:pic>
        <p:nvPicPr>
          <p:cNvPr id="4" name="Content Placeholder 4">
            <a:extLst>
              <a:ext uri="{FF2B5EF4-FFF2-40B4-BE49-F238E27FC236}">
                <a16:creationId xmlns:a16="http://schemas.microsoft.com/office/drawing/2014/main" id="{AD6452BD-534F-4C77-AA75-3567E5CC923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1952" y="1200150"/>
            <a:ext cx="8520096" cy="2675867"/>
          </a:xfrm>
        </p:spPr>
      </p:pic>
    </p:spTree>
    <p:custDataLst>
      <p:tags r:id="rId1"/>
    </p:custDataLst>
    <p:extLst>
      <p:ext uri="{BB962C8B-B14F-4D97-AF65-F5344CB8AC3E}">
        <p14:creationId xmlns:p14="http://schemas.microsoft.com/office/powerpoint/2010/main" val="406485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69BDF-AB72-4098-88EE-76B89CB68F6A}"/>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C981A3E8-9D1E-434A-B783-162A596C9B65}"/>
              </a:ext>
            </a:extLst>
          </p:cNvPr>
          <p:cNvSpPr>
            <a:spLocks noGrp="1"/>
          </p:cNvSpPr>
          <p:nvPr>
            <p:ph idx="1"/>
          </p:nvPr>
        </p:nvSpPr>
        <p:spPr>
          <a:xfrm>
            <a:off x="115186" y="1543050"/>
            <a:ext cx="8763000" cy="2057400"/>
          </a:xfrm>
        </p:spPr>
        <p:txBody>
          <a:bodyPr>
            <a:normAutofit/>
          </a:bodyPr>
          <a:lstStyle/>
          <a:p>
            <a:r>
              <a:rPr lang="en-US" sz="2200" dirty="0"/>
              <a:t>Overview of The Civil Rights Act of 1964</a:t>
            </a:r>
          </a:p>
          <a:p>
            <a:r>
              <a:rPr lang="en-US" sz="2200" dirty="0"/>
              <a:t>Identification of the Protected Classes under Title VI</a:t>
            </a:r>
          </a:p>
          <a:p>
            <a:r>
              <a:rPr lang="en-US" sz="2200" dirty="0"/>
              <a:t>Obligations and Responsibilities for Compliance with Title VI</a:t>
            </a:r>
          </a:p>
          <a:p>
            <a:r>
              <a:rPr lang="en-US" sz="2200" dirty="0"/>
              <a:t>How to report a Title VI Complaint</a:t>
            </a:r>
          </a:p>
          <a:p>
            <a:endParaRPr lang="en-US" sz="2200" dirty="0"/>
          </a:p>
        </p:txBody>
      </p:sp>
    </p:spTree>
    <p:custDataLst>
      <p:tags r:id="rId1"/>
    </p:custDataLst>
    <p:extLst>
      <p:ext uri="{BB962C8B-B14F-4D97-AF65-F5344CB8AC3E}">
        <p14:creationId xmlns:p14="http://schemas.microsoft.com/office/powerpoint/2010/main" val="3210956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9FDAE-1DC1-4569-98FB-95169ACDD139}"/>
              </a:ext>
            </a:extLst>
          </p:cNvPr>
          <p:cNvSpPr>
            <a:spLocks noGrp="1"/>
          </p:cNvSpPr>
          <p:nvPr>
            <p:ph type="title"/>
          </p:nvPr>
        </p:nvSpPr>
        <p:spPr/>
        <p:txBody>
          <a:bodyPr/>
          <a:lstStyle/>
          <a:p>
            <a:r>
              <a:rPr lang="en-US" dirty="0"/>
              <a:t>LEP Requirements </a:t>
            </a:r>
          </a:p>
        </p:txBody>
      </p:sp>
      <p:pic>
        <p:nvPicPr>
          <p:cNvPr id="4" name="Content Placeholder 4">
            <a:extLst>
              <a:ext uri="{FF2B5EF4-FFF2-40B4-BE49-F238E27FC236}">
                <a16:creationId xmlns:a16="http://schemas.microsoft.com/office/drawing/2014/main" id="{9C901AF9-E9B2-4F08-B318-FEB69AC4530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399" y="1276350"/>
            <a:ext cx="8886037" cy="1447800"/>
          </a:xfrm>
        </p:spPr>
      </p:pic>
      <p:pic>
        <p:nvPicPr>
          <p:cNvPr id="5" name="Picture 4">
            <a:extLst>
              <a:ext uri="{FF2B5EF4-FFF2-40B4-BE49-F238E27FC236}">
                <a16:creationId xmlns:a16="http://schemas.microsoft.com/office/drawing/2014/main" id="{FA6EB451-5870-4E36-8845-E5E2C3B002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399" y="2724150"/>
            <a:ext cx="7010401" cy="378721"/>
          </a:xfrm>
          <a:prstGeom prst="rect">
            <a:avLst/>
          </a:prstGeom>
        </p:spPr>
      </p:pic>
      <p:pic>
        <p:nvPicPr>
          <p:cNvPr id="6" name="Picture 5">
            <a:extLst>
              <a:ext uri="{FF2B5EF4-FFF2-40B4-BE49-F238E27FC236}">
                <a16:creationId xmlns:a16="http://schemas.microsoft.com/office/drawing/2014/main" id="{75193669-91F0-4798-B38F-27C0307435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5080" y="3085362"/>
            <a:ext cx="6249272" cy="438211"/>
          </a:xfrm>
          <a:prstGeom prst="rect">
            <a:avLst/>
          </a:prstGeom>
        </p:spPr>
      </p:pic>
      <p:pic>
        <p:nvPicPr>
          <p:cNvPr id="8" name="Picture 7">
            <a:extLst>
              <a:ext uri="{FF2B5EF4-FFF2-40B4-BE49-F238E27FC236}">
                <a16:creationId xmlns:a16="http://schemas.microsoft.com/office/drawing/2014/main" id="{E7A25027-2D31-402B-9C67-AB9AFAA3CB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399" y="3568606"/>
            <a:ext cx="6258798" cy="257211"/>
          </a:xfrm>
          <a:prstGeom prst="rect">
            <a:avLst/>
          </a:prstGeom>
        </p:spPr>
      </p:pic>
      <p:pic>
        <p:nvPicPr>
          <p:cNvPr id="9" name="Picture 8">
            <a:extLst>
              <a:ext uri="{FF2B5EF4-FFF2-40B4-BE49-F238E27FC236}">
                <a16:creationId xmlns:a16="http://schemas.microsoft.com/office/drawing/2014/main" id="{C0E94A3D-3794-4AB2-A6B3-B43ED1812D5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5713" y="3891446"/>
            <a:ext cx="6258798" cy="400106"/>
          </a:xfrm>
          <a:prstGeom prst="rect">
            <a:avLst/>
          </a:prstGeom>
        </p:spPr>
      </p:pic>
      <p:pic>
        <p:nvPicPr>
          <p:cNvPr id="10" name="Picture 9">
            <a:extLst>
              <a:ext uri="{FF2B5EF4-FFF2-40B4-BE49-F238E27FC236}">
                <a16:creationId xmlns:a16="http://schemas.microsoft.com/office/drawing/2014/main" id="{8BA54D12-C5F6-4C77-AB07-7F2F7BC4E67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3308" y="4336359"/>
            <a:ext cx="6201640" cy="247685"/>
          </a:xfrm>
          <a:prstGeom prst="rect">
            <a:avLst/>
          </a:prstGeom>
        </p:spPr>
      </p:pic>
    </p:spTree>
    <p:custDataLst>
      <p:tags r:id="rId1"/>
    </p:custDataLst>
    <p:extLst>
      <p:ext uri="{BB962C8B-B14F-4D97-AF65-F5344CB8AC3E}">
        <p14:creationId xmlns:p14="http://schemas.microsoft.com/office/powerpoint/2010/main" val="2826858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84B6-EB1F-4F04-83E0-341B847FDBD6}"/>
              </a:ext>
            </a:extLst>
          </p:cNvPr>
          <p:cNvSpPr>
            <a:spLocks noGrp="1"/>
          </p:cNvSpPr>
          <p:nvPr>
            <p:ph type="title"/>
          </p:nvPr>
        </p:nvSpPr>
        <p:spPr/>
        <p:txBody>
          <a:bodyPr/>
          <a:lstStyle/>
          <a:p>
            <a:r>
              <a:rPr lang="en-US" dirty="0"/>
              <a:t>Limited English Proficiency (LEP)</a:t>
            </a:r>
          </a:p>
        </p:txBody>
      </p:sp>
      <p:pic>
        <p:nvPicPr>
          <p:cNvPr id="4" name="Content Placeholder 4">
            <a:extLst>
              <a:ext uri="{FF2B5EF4-FFF2-40B4-BE49-F238E27FC236}">
                <a16:creationId xmlns:a16="http://schemas.microsoft.com/office/drawing/2014/main" id="{C0AD7095-E847-4D24-A525-2D5A6C5A95A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0999" y="1123950"/>
            <a:ext cx="5638801" cy="557127"/>
          </a:xfrm>
        </p:spPr>
      </p:pic>
      <p:pic>
        <p:nvPicPr>
          <p:cNvPr id="5" name="Picture 4">
            <a:extLst>
              <a:ext uri="{FF2B5EF4-FFF2-40B4-BE49-F238E27FC236}">
                <a16:creationId xmlns:a16="http://schemas.microsoft.com/office/drawing/2014/main" id="{11FE38F2-0A08-4FB5-B687-5115860380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1681077"/>
            <a:ext cx="6392167" cy="466790"/>
          </a:xfrm>
          <a:prstGeom prst="rect">
            <a:avLst/>
          </a:prstGeom>
        </p:spPr>
      </p:pic>
      <p:pic>
        <p:nvPicPr>
          <p:cNvPr id="6" name="Picture 5">
            <a:extLst>
              <a:ext uri="{FF2B5EF4-FFF2-40B4-BE49-F238E27FC236}">
                <a16:creationId xmlns:a16="http://schemas.microsoft.com/office/drawing/2014/main" id="{6A62AEEA-DABE-45D2-AC8D-B5CDBB27C7D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9620" y="2238204"/>
            <a:ext cx="6449325" cy="933580"/>
          </a:xfrm>
          <a:prstGeom prst="rect">
            <a:avLst/>
          </a:prstGeom>
        </p:spPr>
      </p:pic>
      <p:pic>
        <p:nvPicPr>
          <p:cNvPr id="7" name="Picture 6">
            <a:extLst>
              <a:ext uri="{FF2B5EF4-FFF2-40B4-BE49-F238E27FC236}">
                <a16:creationId xmlns:a16="http://schemas.microsoft.com/office/drawing/2014/main" id="{42C24611-3CC8-470B-8702-646E8C0C26E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9620" y="3214489"/>
            <a:ext cx="6363588" cy="514422"/>
          </a:xfrm>
          <a:prstGeom prst="rect">
            <a:avLst/>
          </a:prstGeom>
        </p:spPr>
      </p:pic>
    </p:spTree>
    <p:custDataLst>
      <p:tags r:id="rId1"/>
    </p:custDataLst>
    <p:extLst>
      <p:ext uri="{BB962C8B-B14F-4D97-AF65-F5344CB8AC3E}">
        <p14:creationId xmlns:p14="http://schemas.microsoft.com/office/powerpoint/2010/main" val="581198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B99AA-B7C0-4888-952C-F5D39AF1C639}"/>
              </a:ext>
            </a:extLst>
          </p:cNvPr>
          <p:cNvSpPr>
            <a:spLocks noGrp="1"/>
          </p:cNvSpPr>
          <p:nvPr>
            <p:ph type="title"/>
          </p:nvPr>
        </p:nvSpPr>
        <p:spPr/>
        <p:txBody>
          <a:bodyPr/>
          <a:lstStyle/>
          <a:p>
            <a:r>
              <a:rPr lang="en-US" dirty="0"/>
              <a:t>Summary</a:t>
            </a:r>
          </a:p>
        </p:txBody>
      </p:sp>
      <p:pic>
        <p:nvPicPr>
          <p:cNvPr id="4" name="Content Placeholder 4">
            <a:extLst>
              <a:ext uri="{FF2B5EF4-FFF2-40B4-BE49-F238E27FC236}">
                <a16:creationId xmlns:a16="http://schemas.microsoft.com/office/drawing/2014/main" id="{3A23F653-461D-428E-BEAA-F1AC1FCA431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95069" y="2025539"/>
            <a:ext cx="5630061" cy="1590897"/>
          </a:xfrm>
        </p:spPr>
      </p:pic>
    </p:spTree>
    <p:custDataLst>
      <p:tags r:id="rId1"/>
    </p:custDataLst>
    <p:extLst>
      <p:ext uri="{BB962C8B-B14F-4D97-AF65-F5344CB8AC3E}">
        <p14:creationId xmlns:p14="http://schemas.microsoft.com/office/powerpoint/2010/main" val="196943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C6F41-184B-476A-AEAD-86690DA50965}"/>
              </a:ext>
            </a:extLst>
          </p:cNvPr>
          <p:cNvSpPr>
            <a:spLocks noGrp="1"/>
          </p:cNvSpPr>
          <p:nvPr>
            <p:ph type="title"/>
          </p:nvPr>
        </p:nvSpPr>
        <p:spPr/>
        <p:txBody>
          <a:bodyPr/>
          <a:lstStyle/>
          <a:p>
            <a:r>
              <a:rPr lang="en-US" dirty="0"/>
              <a:t>Purpose</a:t>
            </a:r>
          </a:p>
        </p:txBody>
      </p:sp>
      <p:sp>
        <p:nvSpPr>
          <p:cNvPr id="5" name="Content Placeholder 4">
            <a:extLst>
              <a:ext uri="{FF2B5EF4-FFF2-40B4-BE49-F238E27FC236}">
                <a16:creationId xmlns:a16="http://schemas.microsoft.com/office/drawing/2014/main" id="{B2149E02-F6A5-4F1A-9FAD-17F305B3A3C7}"/>
              </a:ext>
            </a:extLst>
          </p:cNvPr>
          <p:cNvSpPr>
            <a:spLocks noGrp="1"/>
          </p:cNvSpPr>
          <p:nvPr>
            <p:ph idx="1"/>
          </p:nvPr>
        </p:nvSpPr>
        <p:spPr>
          <a:xfrm>
            <a:off x="190500" y="1876426"/>
            <a:ext cx="8763000" cy="1447800"/>
          </a:xfrm>
        </p:spPr>
        <p:txBody>
          <a:bodyPr/>
          <a:lstStyle/>
          <a:p>
            <a:pPr marL="0" indent="0" algn="ctr">
              <a:buNone/>
            </a:pPr>
            <a:r>
              <a:rPr lang="en-US" dirty="0"/>
              <a:t>To ensure awareness of the provisions of Title VI of the Civil Rights Act of 1964 and the requirements for compliance with its rules, laws, and regulations.</a:t>
            </a:r>
          </a:p>
        </p:txBody>
      </p:sp>
    </p:spTree>
    <p:custDataLst>
      <p:tags r:id="rId1"/>
    </p:custDataLst>
    <p:extLst>
      <p:ext uri="{BB962C8B-B14F-4D97-AF65-F5344CB8AC3E}">
        <p14:creationId xmlns:p14="http://schemas.microsoft.com/office/powerpoint/2010/main" val="386694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“Simple Justice” </a:t>
            </a:r>
          </a:p>
        </p:txBody>
      </p:sp>
      <p:sp>
        <p:nvSpPr>
          <p:cNvPr id="4" name="Content Placeholder 3"/>
          <p:cNvSpPr>
            <a:spLocks noGrp="1"/>
          </p:cNvSpPr>
          <p:nvPr>
            <p:ph idx="1"/>
          </p:nvPr>
        </p:nvSpPr>
        <p:spPr>
          <a:xfrm>
            <a:off x="228600" y="1047750"/>
            <a:ext cx="8839200" cy="3546873"/>
          </a:xfrm>
        </p:spPr>
        <p:txBody>
          <a:bodyPr>
            <a:normAutofit fontScale="85000" lnSpcReduction="10000"/>
          </a:bodyPr>
          <a:lstStyle/>
          <a:p>
            <a:r>
              <a:rPr lang="en-US" dirty="0"/>
              <a:t>Title VI, 42 U.S.C. § 2000d et seq., was enacted as part of the Civil Rights Act of 1964. It prohibits discrimination on the basis of race, color, and national origin in programs and activities receiving federal financial assistance. </a:t>
            </a:r>
          </a:p>
          <a:p>
            <a:r>
              <a:rPr lang="en-US" dirty="0"/>
              <a:t>As President John F. Kennedy said in 1963:“Simple justice requires that public funds, to which all taxpayers of all races contribute, not be spent in any fashion which encourages, entrenches, subsidizes, or results in racial discrimination. Direct discrimination by Federal, State, or local governments is prohibited by the Constitution. But indirect discrimination, through the use of Federal funds is as invidious; and it should not be necessary to resort to the courts to prevent each individual violation.”</a:t>
            </a:r>
          </a:p>
          <a:p>
            <a:endParaRPr lang="en-US" dirty="0"/>
          </a:p>
        </p:txBody>
      </p:sp>
    </p:spTree>
    <p:custDataLst>
      <p:tags r:id="rId1"/>
    </p:custDataLst>
    <p:extLst>
      <p:ext uri="{BB962C8B-B14F-4D97-AF65-F5344CB8AC3E}">
        <p14:creationId xmlns:p14="http://schemas.microsoft.com/office/powerpoint/2010/main" val="272525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718FC-533F-45B1-A0E0-E815520148F7}"/>
              </a:ext>
            </a:extLst>
          </p:cNvPr>
          <p:cNvSpPr>
            <a:spLocks noGrp="1"/>
          </p:cNvSpPr>
          <p:nvPr>
            <p:ph type="title"/>
          </p:nvPr>
        </p:nvSpPr>
        <p:spPr/>
        <p:txBody>
          <a:bodyPr/>
          <a:lstStyle/>
          <a:p>
            <a:r>
              <a:rPr lang="en-US" dirty="0"/>
              <a:t>Discrimination</a:t>
            </a:r>
          </a:p>
        </p:txBody>
      </p:sp>
      <p:sp>
        <p:nvSpPr>
          <p:cNvPr id="3" name="Content Placeholder 2">
            <a:extLst>
              <a:ext uri="{FF2B5EF4-FFF2-40B4-BE49-F238E27FC236}">
                <a16:creationId xmlns:a16="http://schemas.microsoft.com/office/drawing/2014/main" id="{478FBB45-5946-4FDC-A8D7-EB6BDB34F651}"/>
              </a:ext>
            </a:extLst>
          </p:cNvPr>
          <p:cNvSpPr>
            <a:spLocks noGrp="1"/>
          </p:cNvSpPr>
          <p:nvPr>
            <p:ph idx="1"/>
          </p:nvPr>
        </p:nvSpPr>
        <p:spPr/>
        <p:txBody>
          <a:bodyPr>
            <a:normAutofit lnSpcReduction="10000"/>
          </a:bodyPr>
          <a:lstStyle/>
          <a:p>
            <a:r>
              <a:rPr lang="en-US" dirty="0"/>
              <a:t>“Discrimination” is differential treatment that favors one individual, group, or objective over another. It can be intentional or unintentional.  </a:t>
            </a:r>
          </a:p>
          <a:p>
            <a:r>
              <a:rPr lang="en-US" dirty="0"/>
              <a:t>Certain groups or classes are protected under the law from discrimination by an institution or entity. </a:t>
            </a:r>
          </a:p>
          <a:p>
            <a:r>
              <a:rPr lang="en-US" dirty="0"/>
              <a:t>It is illegal to discriminate against a protected group by denying provided services or providing a service in a less favorable manner to an individual based on race, color, national origin or for having limited English proficiency (LEP). </a:t>
            </a:r>
          </a:p>
          <a:p>
            <a:endParaRPr lang="en-US" dirty="0"/>
          </a:p>
        </p:txBody>
      </p:sp>
    </p:spTree>
    <p:custDataLst>
      <p:tags r:id="rId1"/>
    </p:custDataLst>
    <p:extLst>
      <p:ext uri="{BB962C8B-B14F-4D97-AF65-F5344CB8AC3E}">
        <p14:creationId xmlns:p14="http://schemas.microsoft.com/office/powerpoint/2010/main" val="1036219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BC4BD-5D1B-4B0A-BD70-0D7C8C031D29}"/>
              </a:ext>
            </a:extLst>
          </p:cNvPr>
          <p:cNvSpPr>
            <a:spLocks noGrp="1"/>
          </p:cNvSpPr>
          <p:nvPr>
            <p:ph type="title"/>
          </p:nvPr>
        </p:nvSpPr>
        <p:spPr/>
        <p:txBody>
          <a:bodyPr/>
          <a:lstStyle/>
          <a:p>
            <a:r>
              <a:rPr lang="en-US" sz="3200" dirty="0"/>
              <a:t>Title VI Legislative History and Purpose</a:t>
            </a:r>
          </a:p>
        </p:txBody>
      </p:sp>
      <p:sp>
        <p:nvSpPr>
          <p:cNvPr id="4" name="Content Placeholder 2">
            <a:extLst>
              <a:ext uri="{FF2B5EF4-FFF2-40B4-BE49-F238E27FC236}">
                <a16:creationId xmlns:a16="http://schemas.microsoft.com/office/drawing/2014/main" id="{3B173D0A-020A-410E-B754-132FD20C31A8}"/>
              </a:ext>
            </a:extLst>
          </p:cNvPr>
          <p:cNvSpPr>
            <a:spLocks noGrp="1"/>
          </p:cNvSpPr>
          <p:nvPr>
            <p:ph idx="1"/>
          </p:nvPr>
        </p:nvSpPr>
        <p:spPr>
          <a:xfrm>
            <a:off x="228600" y="1047750"/>
            <a:ext cx="8763000" cy="3546475"/>
          </a:xfrm>
        </p:spPr>
        <p:txBody>
          <a:bodyPr>
            <a:normAutofit/>
          </a:bodyPr>
          <a:lstStyle/>
          <a:p>
            <a:r>
              <a:rPr lang="en-US" dirty="0"/>
              <a:t>The Civil Rights Act of 1964 was signed by President Lyndon B. Johnson and became law on July 2, 1964. </a:t>
            </a:r>
          </a:p>
          <a:p>
            <a:r>
              <a:rPr lang="en-US" dirty="0"/>
              <a:t>“No person in the United States shall, on the grounds of race, color, or national origin, be excluded from participation in, be denied the benefit of, or be subjected to discrimination under any program or activity receiving Federal financial assistance.” - 42 U.S.C.A. § 2000d</a:t>
            </a:r>
          </a:p>
          <a:p>
            <a:endParaRPr lang="en-US" dirty="0"/>
          </a:p>
          <a:p>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425680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5E04C-6935-400F-8B8D-0CF24B5CFE2A}"/>
              </a:ext>
            </a:extLst>
          </p:cNvPr>
          <p:cNvSpPr>
            <a:spLocks noGrp="1"/>
          </p:cNvSpPr>
          <p:nvPr>
            <p:ph type="title"/>
          </p:nvPr>
        </p:nvSpPr>
        <p:spPr/>
        <p:txBody>
          <a:bodyPr/>
          <a:lstStyle/>
          <a:p>
            <a:r>
              <a:rPr lang="en-US" dirty="0"/>
              <a:t>Tennessee Law </a:t>
            </a:r>
          </a:p>
        </p:txBody>
      </p:sp>
      <p:sp>
        <p:nvSpPr>
          <p:cNvPr id="4" name="Content Placeholder 2">
            <a:extLst>
              <a:ext uri="{FF2B5EF4-FFF2-40B4-BE49-F238E27FC236}">
                <a16:creationId xmlns:a16="http://schemas.microsoft.com/office/drawing/2014/main" id="{12CB13AA-DFEC-45ED-9F44-8D4D296290EF}"/>
              </a:ext>
            </a:extLst>
          </p:cNvPr>
          <p:cNvSpPr>
            <a:spLocks noGrp="1"/>
          </p:cNvSpPr>
          <p:nvPr>
            <p:ph idx="1"/>
          </p:nvPr>
        </p:nvSpPr>
        <p:spPr>
          <a:xfrm>
            <a:off x="228600" y="1047750"/>
            <a:ext cx="8763000" cy="3546475"/>
          </a:xfrm>
        </p:spPr>
        <p:txBody>
          <a:bodyPr>
            <a:normAutofit fontScale="92500" lnSpcReduction="20000"/>
          </a:bodyPr>
          <a:lstStyle/>
          <a:p>
            <a:r>
              <a:rPr lang="en-US" dirty="0"/>
              <a:t>On May 31, 1993, the State of Tennessee became the first state to pass legislation enforcing Title VI compliance in all of its departments, programs, and agencies. </a:t>
            </a:r>
          </a:p>
          <a:p>
            <a:pPr marL="0" indent="0">
              <a:buNone/>
            </a:pPr>
            <a:endParaRPr lang="en-US" dirty="0"/>
          </a:p>
          <a:p>
            <a:r>
              <a:rPr lang="en-US" dirty="0"/>
              <a:t>Accordingly, Tennessee Code Annotated § 4-21-904 provides under Tennessee law that: </a:t>
            </a:r>
          </a:p>
          <a:p>
            <a:pPr lvl="1"/>
            <a:r>
              <a:rPr lang="en-US" dirty="0"/>
              <a:t>“It is a discriminatory practice for any state agency receiving federal funds making it subject to Title VI of the Civil Rights Act of 1964 (42 U.S.C. § 2000d et seq.), or for any person receiving such federal funds from a state agency, to exclude a person from participation in, deny benefits to a person, or to subject a person to discrimination under any program or activity receiving such funds, on the basis of race, color, or national origin.”</a:t>
            </a:r>
          </a:p>
          <a:p>
            <a:endParaRPr lang="en-US" dirty="0"/>
          </a:p>
        </p:txBody>
      </p:sp>
    </p:spTree>
    <p:custDataLst>
      <p:tags r:id="rId1"/>
    </p:custDataLst>
    <p:extLst>
      <p:ext uri="{BB962C8B-B14F-4D97-AF65-F5344CB8AC3E}">
        <p14:creationId xmlns:p14="http://schemas.microsoft.com/office/powerpoint/2010/main" val="1067924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9E2D9-D9AD-4C76-86EC-3A564AB6ECAC}"/>
              </a:ext>
            </a:extLst>
          </p:cNvPr>
          <p:cNvSpPr>
            <a:spLocks noGrp="1"/>
          </p:cNvSpPr>
          <p:nvPr>
            <p:ph type="title"/>
          </p:nvPr>
        </p:nvSpPr>
        <p:spPr/>
        <p:txBody>
          <a:bodyPr/>
          <a:lstStyle/>
          <a:p>
            <a:r>
              <a:rPr lang="en-US" dirty="0"/>
              <a:t>For Title VI to Apply</a:t>
            </a:r>
          </a:p>
        </p:txBody>
      </p:sp>
      <p:sp>
        <p:nvSpPr>
          <p:cNvPr id="4" name="Content Placeholder 2">
            <a:extLst>
              <a:ext uri="{FF2B5EF4-FFF2-40B4-BE49-F238E27FC236}">
                <a16:creationId xmlns:a16="http://schemas.microsoft.com/office/drawing/2014/main" id="{3C413172-097A-4B5E-980F-9B9B6413217C}"/>
              </a:ext>
            </a:extLst>
          </p:cNvPr>
          <p:cNvSpPr>
            <a:spLocks noGrp="1"/>
          </p:cNvSpPr>
          <p:nvPr>
            <p:ph idx="1"/>
          </p:nvPr>
        </p:nvSpPr>
        <p:spPr>
          <a:xfrm>
            <a:off x="228600" y="1047750"/>
            <a:ext cx="8763000" cy="3546475"/>
          </a:xfrm>
        </p:spPr>
        <p:txBody>
          <a:bodyPr/>
          <a:lstStyle/>
          <a:p>
            <a:r>
              <a:rPr lang="en-US" dirty="0"/>
              <a:t>The program or agency must be located within the United States.</a:t>
            </a:r>
          </a:p>
          <a:p>
            <a:r>
              <a:rPr lang="en-US" dirty="0"/>
              <a:t>The program or agency must be providing a service.</a:t>
            </a:r>
          </a:p>
          <a:p>
            <a:r>
              <a:rPr lang="en-US" dirty="0"/>
              <a:t>The program or agency must be receiving direct (recipient) or indirect (sub-recipient) federal funding or assistance.</a:t>
            </a:r>
          </a:p>
          <a:p>
            <a:endParaRPr lang="en-US" dirty="0"/>
          </a:p>
        </p:txBody>
      </p:sp>
    </p:spTree>
    <p:custDataLst>
      <p:tags r:id="rId1"/>
    </p:custDataLst>
    <p:extLst>
      <p:ext uri="{BB962C8B-B14F-4D97-AF65-F5344CB8AC3E}">
        <p14:creationId xmlns:p14="http://schemas.microsoft.com/office/powerpoint/2010/main" val="310869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AE88-C83C-4405-8DCC-EA0510505F08}"/>
              </a:ext>
            </a:extLst>
          </p:cNvPr>
          <p:cNvSpPr>
            <a:spLocks noGrp="1"/>
          </p:cNvSpPr>
          <p:nvPr>
            <p:ph type="title"/>
          </p:nvPr>
        </p:nvSpPr>
        <p:spPr/>
        <p:txBody>
          <a:bodyPr/>
          <a:lstStyle/>
          <a:p>
            <a:r>
              <a:rPr lang="en-US" sz="3200" dirty="0"/>
              <a:t>Programs or Activities Covered by Title VI</a:t>
            </a:r>
          </a:p>
        </p:txBody>
      </p:sp>
      <p:sp>
        <p:nvSpPr>
          <p:cNvPr id="4" name="Content Placeholder 2">
            <a:extLst>
              <a:ext uri="{FF2B5EF4-FFF2-40B4-BE49-F238E27FC236}">
                <a16:creationId xmlns:a16="http://schemas.microsoft.com/office/drawing/2014/main" id="{ED45DA71-7C49-4861-8647-54AD40A7D297}"/>
              </a:ext>
            </a:extLst>
          </p:cNvPr>
          <p:cNvSpPr>
            <a:spLocks noGrp="1"/>
          </p:cNvSpPr>
          <p:nvPr>
            <p:ph idx="1"/>
          </p:nvPr>
        </p:nvSpPr>
        <p:spPr>
          <a:xfrm>
            <a:off x="228600" y="1047750"/>
            <a:ext cx="8763000" cy="3546475"/>
          </a:xfrm>
        </p:spPr>
        <p:txBody>
          <a:bodyPr>
            <a:normAutofit fontScale="92500" lnSpcReduction="10000"/>
          </a:bodyPr>
          <a:lstStyle/>
          <a:p>
            <a:r>
              <a:rPr lang="en-US" dirty="0"/>
              <a:t>Discrimination is prohibited throughout an entire agency or institution if any part of that agency or institution receives Federal financial assistance, not just actions involving the federally assisted program. Stated another way- the entire agency is required to comply with Title VI, not just that particular program.</a:t>
            </a:r>
          </a:p>
          <a:p>
            <a:endParaRPr lang="en-US" sz="1500" dirty="0"/>
          </a:p>
          <a:p>
            <a:r>
              <a:rPr lang="en-US" dirty="0"/>
              <a:t>State and local agencies or corporations which receive federal financial assistance are subject to the restrictions of Title VI of the Civil Rights Act of 1964 and the Civil Rights Restoration Act of 1987.</a:t>
            </a:r>
          </a:p>
          <a:p>
            <a:endParaRPr lang="en-US" dirty="0"/>
          </a:p>
        </p:txBody>
      </p:sp>
    </p:spTree>
    <p:custDataLst>
      <p:tags r:id="rId1"/>
    </p:custDataLst>
    <p:extLst>
      <p:ext uri="{BB962C8B-B14F-4D97-AF65-F5344CB8AC3E}">
        <p14:creationId xmlns:p14="http://schemas.microsoft.com/office/powerpoint/2010/main" val="3733281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SayuWSYx"/>
  <p:tag name="ARTICULATE_PROJECT_OPEN" val="0"/>
  <p:tag name="ARTICULATE_SLIDE_COUNT" val="2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1293</Words>
  <Application>Microsoft Office PowerPoint</Application>
  <PresentationFormat>On-screen Show (16:9)</PresentationFormat>
  <Paragraphs>91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Open Sans</vt:lpstr>
      <vt:lpstr>PermianSlabSerifTypeface</vt:lpstr>
      <vt:lpstr>Office Theme</vt:lpstr>
      <vt:lpstr>Title VI of the Civil Rights Act of 1964 Annual Training</vt:lpstr>
      <vt:lpstr>Objectives</vt:lpstr>
      <vt:lpstr>Purpose</vt:lpstr>
      <vt:lpstr>“Simple Justice” </vt:lpstr>
      <vt:lpstr>Discrimination</vt:lpstr>
      <vt:lpstr>Title VI Legislative History and Purpose</vt:lpstr>
      <vt:lpstr>Tennessee Law </vt:lpstr>
      <vt:lpstr>For Title VI to Apply</vt:lpstr>
      <vt:lpstr>Programs or Activities Covered by Title VI</vt:lpstr>
      <vt:lpstr>Title VI</vt:lpstr>
      <vt:lpstr>Title VI Prohibited Practices</vt:lpstr>
      <vt:lpstr>Title VI Does</vt:lpstr>
      <vt:lpstr>Americans with Disabilities ACT (ADA)</vt:lpstr>
      <vt:lpstr>Key to Title VI Compliance</vt:lpstr>
      <vt:lpstr>Title VI Complaints</vt:lpstr>
      <vt:lpstr>What Do I Do If…..?</vt:lpstr>
      <vt:lpstr>Limited English Proficiency (LEP)</vt:lpstr>
      <vt:lpstr>Limited English Proficiency (LEP)</vt:lpstr>
      <vt:lpstr>Limited English Proficiency (LEP)</vt:lpstr>
      <vt:lpstr>LEP Requirements </vt:lpstr>
      <vt:lpstr>Limited English Proficiency (LEP)</vt:lpstr>
      <vt:lpstr>Summary</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Office_of_Civil_Rights-Title_VI-Training</dc:title>
  <dc:creator>Karen Chambers</dc:creator>
  <cp:lastModifiedBy>John R. McLearran</cp:lastModifiedBy>
  <cp:revision>22</cp:revision>
  <dcterms:created xsi:type="dcterms:W3CDTF">2015-04-02T20:55:23Z</dcterms:created>
  <dcterms:modified xsi:type="dcterms:W3CDTF">2021-07-07T14:07:27Z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6BE9CD93-7C75-4919-B630-F1BEF519C11E</vt:lpwstr>
  </property>
  <property fmtid="{D5CDD505-2E9C-101B-9397-08002B2CF9AE}" pid="3" name="ArticulatePath">
    <vt:lpwstr>Branded PPT Template</vt:lpwstr>
  </property>
</Properties>
</file>