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57" r:id="rId6"/>
    <p:sldId id="265" r:id="rId7"/>
    <p:sldId id="275" r:id="rId8"/>
    <p:sldId id="269" r:id="rId9"/>
    <p:sldId id="270" r:id="rId10"/>
    <p:sldId id="299" r:id="rId11"/>
    <p:sldId id="300" r:id="rId12"/>
    <p:sldId id="272" r:id="rId13"/>
    <p:sldId id="274" r:id="rId14"/>
    <p:sldId id="258" r:id="rId15"/>
    <p:sldId id="262" r:id="rId16"/>
    <p:sldId id="287" r:id="rId17"/>
    <p:sldId id="260" r:id="rId18"/>
    <p:sldId id="264" r:id="rId19"/>
    <p:sldId id="289" r:id="rId20"/>
    <p:sldId id="286" r:id="rId21"/>
    <p:sldId id="261" r:id="rId22"/>
    <p:sldId id="284" r:id="rId23"/>
    <p:sldId id="288" r:id="rId24"/>
    <p:sldId id="293" r:id="rId25"/>
    <p:sldId id="263" r:id="rId26"/>
    <p:sldId id="280" r:id="rId27"/>
    <p:sldId id="285" r:id="rId28"/>
    <p:sldId id="283" r:id="rId29"/>
    <p:sldId id="282" r:id="rId30"/>
    <p:sldId id="279" r:id="rId31"/>
    <p:sldId id="281" r:id="rId32"/>
    <p:sldId id="259" r:id="rId33"/>
    <p:sldId id="276" r:id="rId34"/>
    <p:sldId id="277" r:id="rId35"/>
    <p:sldId id="278" r:id="rId36"/>
    <p:sldId id="291" r:id="rId37"/>
    <p:sldId id="290" r:id="rId38"/>
    <p:sldId id="292" r:id="rId39"/>
    <p:sldId id="294" r:id="rId40"/>
    <p:sldId id="295" r:id="rId41"/>
    <p:sldId id="296" r:id="rId42"/>
    <p:sldId id="309" r:id="rId43"/>
    <p:sldId id="297" r:id="rId44"/>
    <p:sldId id="298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A82A56-E3E9-78EC-F2C4-310CDEEDB208}" name="LeeAnn Finnegan" initials="LF" userId="S::dd08261@tn.gov::41cefb9a-d725-4ada-9165-ee9a998d6d36" providerId="AD"/>
  <p188:author id="{AEEAB8D7-3F23-927E-A033-DAAF85D658C1}" name="Charmaine Woods" initials="CW" userId="S::dd08072@tn.gov::92e6dc55-e26f-4513-b0d4-679bc33717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9FF0E-E766-C0ED-373E-FE48A9D17060}" v="36" dt="2025-04-04T13:25:26.132"/>
    <p1510:client id="{3FC1DCA6-9F34-6735-2A25-B39835BDE71D}" v="2" dt="2025-04-03T23:16:27.829"/>
    <p1510:client id="{85168376-3D5A-5568-4A0B-570D1110DC3C}" v="1" dt="2025-04-04T13:13:44.932"/>
    <p1510:client id="{D9F1FB24-06AF-8663-CA2B-696E7E09B060}" v="56" dt="2025-04-02T18:27:49.917"/>
    <p1510:client id="{FFEDA07F-7AFF-4A40-8050-DF4B773B12BE}" v="403" dt="2025-04-04T13:12:32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7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95918-655C-470D-911D-46F8423E9B3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0B8CF-2A21-4947-9744-29D2A8BE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partc/partc.as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cfr.gov/current/title-34/section-300.138" TargetMode="External"/><Relationship Id="rId5" Type="http://schemas.openxmlformats.org/officeDocument/2006/relationships/hyperlink" Target="https://www.ecfr.gov/current/title-34/section-303.212" TargetMode="External"/><Relationship Id="rId4" Type="http://schemas.openxmlformats.org/officeDocument/2006/relationships/hyperlink" Target="https://ectacenter.org/sec619/sec619.asp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8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9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94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 lot of their website is focused on school age children with disabilities, but this is applicable to us as well in EI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1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not an exhaustive list, and there are more out there that are evidence-based that I did not include. These are ones I have used a lot or recommended for use by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5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The ECTA Center supports state IDEA </a:t>
            </a:r>
            <a:r>
              <a:rPr lang="en-US" b="0" i="0" u="sng">
                <a:solidFill>
                  <a:srgbClr val="0855C9"/>
                </a:solidFill>
                <a:effectLst/>
                <a:latin typeface="-apple-system"/>
                <a:hlinkClick r:id="rId3"/>
              </a:rPr>
              <a:t>Part C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 and </a:t>
            </a:r>
            <a:r>
              <a:rPr lang="en-US" b="0" i="0" u="sng">
                <a:solidFill>
                  <a:srgbClr val="0855C9"/>
                </a:solidFill>
                <a:effectLst/>
                <a:latin typeface="-apple-system"/>
                <a:hlinkClick r:id="rId4"/>
              </a:rPr>
              <a:t>Part B, Section 619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 programs in developing high-quality, effective, and sustainable state and local systems, to implement </a:t>
            </a:r>
            <a:r>
              <a:rPr lang="en-US" b="0" i="0" u="sng">
                <a:solidFill>
                  <a:srgbClr val="0855C9"/>
                </a:solidFill>
                <a:effectLst/>
                <a:latin typeface="-apple-system"/>
                <a:hlinkClick r:id="rId5"/>
              </a:rPr>
              <a:t>equitable access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US" b="0" i="0" u="sng">
                <a:solidFill>
                  <a:srgbClr val="0855C9"/>
                </a:solidFill>
                <a:effectLst/>
                <a:latin typeface="-apple-system"/>
                <a:hlinkClick r:id="rId6"/>
              </a:rPr>
              <a:t>equitable services</a:t>
            </a:r>
            <a:r>
              <a:rPr lang="en-US" b="0" i="0">
                <a:solidFill>
                  <a:srgbClr val="212529"/>
                </a:solidFill>
                <a:effectLst/>
                <a:latin typeface="-apple-system"/>
              </a:rPr>
              <a:t>, and supports for children with disabilities and their families that result in positive outcomes.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Dana Childress was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Researchers WANT to get their research into more people’s hands, so will often send if you just 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0B8CF-2A21-4947-9744-29D2A8BE9B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20" y="906361"/>
            <a:ext cx="6214237" cy="18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F5974-3C3D-3904-A3C4-8238F7FA1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50F38-2449-E1B5-A8EE-70DC2A3E2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9C6BB-7145-1611-4FE1-E1130958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69" y="419186"/>
            <a:ext cx="3460623" cy="1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2906078"/>
            <a:ext cx="5943600" cy="1680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2971800"/>
            <a:ext cx="57150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95550"/>
            <a:ext cx="2510028" cy="251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92" y="4279392"/>
            <a:ext cx="864108" cy="8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BFC79-4F70-98EF-D02D-DF285062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14441-CDF6-B693-BC4C-E71628713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18C59-F245-06E6-A7D9-D4B929D43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BD28A-C7D3-521B-3870-564E17C1C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csi.wested.org/wp-content/uploads/2023/10/NCSI-Three-Circles-of-Evidence-Based-Decision-Making-to-Support-Students-with-Disabilities_FINAL.pd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firm.fpg.unc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sefel.vanderbilt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ipp.ncdhhs.gov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grbi.com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headstart.gov/children-disabilities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athways.org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n.gov/disability-and-aging/disability-aging-programs/teis/teis-community-resources.htm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kc.vumc.org/vkc/triad/home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ipd.org/main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ota.org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ta.org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ha.org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xceptionalchildren.org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-sped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t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ffirm.fpg.unc.edu/" TargetMode="External"/><Relationship Id="rId5" Type="http://schemas.openxmlformats.org/officeDocument/2006/relationships/hyperlink" Target="http://www.asha.org/" TargetMode="External"/><Relationship Id="rId4" Type="http://schemas.openxmlformats.org/officeDocument/2006/relationships/hyperlink" Target="https://www.apta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sefel.vanderbilt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tacenter.org/" TargetMode="External"/><Relationship Id="rId5" Type="http://schemas.openxmlformats.org/officeDocument/2006/relationships/hyperlink" Target="https://www.dec-sped.org/" TargetMode="External"/><Relationship Id="rId4" Type="http://schemas.openxmlformats.org/officeDocument/2006/relationships/hyperlink" Target="https://exceptionalchildren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ipp.ncdhhs.gov/" TargetMode="External"/><Relationship Id="rId7" Type="http://schemas.openxmlformats.org/officeDocument/2006/relationships/hyperlink" Target="https://iris.peabody.vanderbilt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adstart.gov/children-disabilities" TargetMode="External"/><Relationship Id="rId5" Type="http://schemas.openxmlformats.org/officeDocument/2006/relationships/hyperlink" Target="https://scholar.google.com/" TargetMode="External"/><Relationship Id="rId4" Type="http://schemas.openxmlformats.org/officeDocument/2006/relationships/hyperlink" Target="https://fgrbi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csi.wested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veipd.org/main/index.html" TargetMode="External"/><Relationship Id="rId5" Type="http://schemas.openxmlformats.org/officeDocument/2006/relationships/hyperlink" Target="https://www.tn.gov/disability-and-aging/disability-aging-programs/teis/teis-community-resources.html" TargetMode="External"/><Relationship Id="rId4" Type="http://schemas.openxmlformats.org/officeDocument/2006/relationships/hyperlink" Target="https://pathways.or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LeeAnn.Finnegan@tn.gov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csi.wested.org/wp-content/uploads/2023/10/NCSI-Three-Circles-of-Evidence-Based-Decision-Making-to-Support-Students-with-Disabilities_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eeAnn.Finnegan@tn.gov" TargetMode="External"/><Relationship Id="rId2" Type="http://schemas.openxmlformats.org/officeDocument/2006/relationships/hyperlink" Target="mailto:Charmaine.Woods2@tn.gov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csi.wested.org/wp-content/uploads/2023/10/NCSI-Three-Circles-of-Evidence-Based-Decision-Making-to-Support-Students-with-Disabilities_FINAL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csi.wested.org/wp-content/uploads/2023/10/NCSI-Three-Circles-of-Evidence-Based-Decision-Making-to-Support-Students-with-Disabilities_FINAL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csi.wested.org/wp-content/uploads/2023/10/NCSI-Three-Circles-of-Evidence-Based-Decision-Making-to-Support-Students-with-Disabilities_FINAL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csi.wested.org/wp-content/uploads/2023/10/NCSI-Three-Circles-of-Evidence-Based-Decision-Making-to-Support-Students-with-Disabilities_FINAL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csi.wested.org/wp-content/uploads/2023/10/NCSI-Three-Circles-of-Evidence-Based-Decision-Making-to-Support-Students-with-Disabilities_FINAL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89" y="3409950"/>
            <a:ext cx="8839200" cy="1219197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Evidence-Based Practice Part 2</a:t>
            </a:r>
            <a:r>
              <a:rPr lang="en-US"/>
              <a:t>: </a:t>
            </a:r>
            <a:br>
              <a:rPr lang="en-US"/>
            </a:br>
            <a:r>
              <a:rPr lang="en-US"/>
              <a:t>EI </a:t>
            </a:r>
            <a:r>
              <a:rPr lang="en-US" dirty="0"/>
              <a:t>Focused Resources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LeeAnn Finnegan, Provider Support Specialist, April 24, 2025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7B3C-DF88-C9B3-0B8F-32421BA5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Evidence-Based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C15E-0D82-66A0-5453-4AF5F073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an evidence-based decision.</a:t>
            </a:r>
          </a:p>
          <a:p>
            <a:pPr lvl="1"/>
            <a:r>
              <a:rPr lang="en-US"/>
              <a:t>Once you have identified one or more interventions that meet the FAIR test, combine and consider all the information you have gathered, make a decision, and begin planning for implementation.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7BF2E-D51C-345B-625E-A1C34D9995CF}"/>
              </a:ext>
            </a:extLst>
          </p:cNvPr>
          <p:cNvSpPr txBox="1"/>
          <p:nvPr/>
        </p:nvSpPr>
        <p:spPr>
          <a:xfrm>
            <a:off x="148807" y="3971386"/>
            <a:ext cx="8415067" cy="6456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1425"/>
              </a:lnSpc>
              <a:buFont typeface=""/>
              <a:buChar char="•"/>
            </a:pPr>
            <a:r>
              <a:rPr lang="en-US" u="sng">
                <a:solidFill>
                  <a:srgbClr val="131E29"/>
                </a:solidFill>
                <a:latin typeface="Open Sans"/>
                <a:cs typeface="Arial"/>
                <a:hlinkClick r:id="rId2"/>
              </a:rPr>
              <a:t>https://ncsi.wested.org/wp-content/uploads/2023/10/NCSI-Three-Circles-of-Evidence-Based-Decision-Making-to-Support-Students-with-Disabilities_FINAL.pdf</a:t>
            </a:r>
            <a:r>
              <a:rPr lang="en-US">
                <a:latin typeface="Open Sans"/>
                <a:cs typeface="Arial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280501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4DA4-E99B-D60C-3C8C-DCECCAC4E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Evidence-Based Repositories for EI</a:t>
            </a:r>
          </a:p>
        </p:txBody>
      </p:sp>
    </p:spTree>
    <p:extLst>
      <p:ext uri="{BB962C8B-B14F-4D97-AF65-F5344CB8AC3E}">
        <p14:creationId xmlns:p14="http://schemas.microsoft.com/office/powerpoint/2010/main" val="389065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6F9A-636A-0983-C6CF-FC409470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/>
              <a:t>Autism Focused Intervention Resources and Modules (AFIRM)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B6C0-D897-8B71-A94F-80F4FB7A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5486400" cy="3718847"/>
          </a:xfrm>
        </p:spPr>
        <p:txBody>
          <a:bodyPr>
            <a:normAutofit/>
          </a:bodyPr>
          <a:lstStyle/>
          <a:p>
            <a:r>
              <a:rPr lang="en-US" b="0" i="0" u="sng" strike="noStrike">
                <a:effectLst/>
                <a:hlinkClick r:id="rId3"/>
              </a:rPr>
              <a:t>https://afirm.fpg.unc.edu/</a:t>
            </a:r>
            <a:r>
              <a:rPr lang="en-US" b="0" i="0" u="none" strike="noStrike">
                <a:effectLst/>
              </a:rPr>
              <a:t> </a:t>
            </a:r>
          </a:p>
          <a:p>
            <a:endParaRPr lang="en-US"/>
          </a:p>
          <a:p>
            <a:r>
              <a:rPr lang="en-US" b="0" i="0" u="none" strike="noStrike">
                <a:effectLst/>
              </a:rPr>
              <a:t>AFIRM Modules are designed to help you learn the step-by-step process of planning for, using, and monitoring an evidence-based practice with learners on the autism spectrum.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C9F7E-F9BC-A70C-04D1-2ACBA9DC3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04" y="1103396"/>
            <a:ext cx="3005896" cy="288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35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EE22-86E7-5941-5452-8134951B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2"/>
            <a:ext cx="9296400" cy="619125"/>
          </a:xfrm>
        </p:spPr>
        <p:txBody>
          <a:bodyPr/>
          <a:lstStyle/>
          <a:p>
            <a:r>
              <a:rPr lang="en-US" sz="2400"/>
              <a:t>Center on the Social and Emotional Foundations for Early Learning (CSEFEL)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90ED-D8B9-1FE4-1685-C59968B3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4114801" cy="3718847"/>
          </a:xfrm>
        </p:spPr>
        <p:txBody>
          <a:bodyPr/>
          <a:lstStyle/>
          <a:p>
            <a:r>
              <a:rPr lang="en-US">
                <a:hlinkClick r:id="rId2"/>
              </a:rPr>
              <a:t>https://csefel.vanderbilt.edu/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Promoting the social emotional development and school readiness of young children birth to age 5.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941F4-8884-2946-3982-C29DF57C4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32450"/>
            <a:ext cx="3810000" cy="3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B9FC-521E-68F9-F14E-A7AC3A41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Early Childhood Technical Assistance (ECTA)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78B4-E32D-6CB1-2A91-F23F8302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https://ectacenter.org/</a:t>
            </a:r>
            <a:r>
              <a:rPr lang="en-US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46F7D-6A0E-AE21-E86C-480F138C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81150"/>
            <a:ext cx="7451853" cy="27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314C-50E7-84A3-0CB6-7225A4B6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and Infant Preschool Program (FIPP)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C344A-DA24-F493-B334-5F40D5A7B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4724400" cy="3718847"/>
          </a:xfrm>
        </p:spPr>
        <p:txBody>
          <a:bodyPr/>
          <a:lstStyle/>
          <a:p>
            <a:r>
              <a:rPr lang="en-US">
                <a:hlinkClick r:id="rId2"/>
              </a:rPr>
              <a:t>https://fipp.ncdhhs.gov/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North Carolina early intervention program headed by </a:t>
            </a:r>
            <a:r>
              <a:rPr lang="en-US" err="1"/>
              <a:t>Dathan</a:t>
            </a:r>
            <a:r>
              <a:rPr lang="en-US"/>
              <a:t> Rush (and formerly </a:t>
            </a:r>
            <a:r>
              <a:rPr lang="en-US" err="1"/>
              <a:t>M’Lisa</a:t>
            </a:r>
            <a:r>
              <a:rPr lang="en-US"/>
              <a:t> Shelden)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FF557-3E20-7285-D398-5A260138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85950"/>
            <a:ext cx="4091609" cy="9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6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0D45-9020-640A-B596-466C066C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Family Guided Routines Based Intervention (FGRBI)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F8EEF-DC0A-FE4F-BB65-1398BFDB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https://fgrbi.com/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Evidence-base for family coaching as best practice within early intervention.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4CA5B-DB3A-049F-962C-8DA44C785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02" y="2571750"/>
            <a:ext cx="4204396" cy="1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CBE6-B1DA-31ED-9FAB-BC6428E6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7C76-79F2-8C4E-931C-018F2C3C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https://headstart.gov/children-disabilities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above link directs to the Head Start page on supporting children with disabilities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C8D2D-79C0-6AEB-3D84-2EC6E937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72" y="3213059"/>
            <a:ext cx="5400456" cy="10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B592-9DB7-8DC7-3318-F572260B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Center at Vanderbilt Peabody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8F3B-F1F9-A115-6607-7AAAE891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6324600" cy="3718847"/>
          </a:xfrm>
        </p:spPr>
        <p:txBody>
          <a:bodyPr/>
          <a:lstStyle/>
          <a:p>
            <a:r>
              <a:rPr lang="en-US">
                <a:hlinkClick r:id="rId3"/>
              </a:rPr>
              <a:t>https://iris.peabody.vanderbilt.edu/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Iris Center is a national center dedicated to improving education outcomes for all children, especially those with disabilities birth through age 21, through the use of effective evidence-based practices and interventions.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49869-202F-9FBC-92A4-A171A0C9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378" y="895353"/>
            <a:ext cx="2791243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BBA5-7DDC-F70B-83C5-B57B983D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7C5F-6C18-99ED-F93E-A80A9887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https://pathways.org/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Provides free evidence-based resources for families to support developmental milestone acquisition.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BC189-42AB-708A-CF6A-6E2313E9F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474" y="2876550"/>
            <a:ext cx="3791051" cy="15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506E86-584B-812D-6E70-B821612682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3991" y="310911"/>
            <a:ext cx="4820009" cy="483258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Evidence-Based Decision-Making in Early Childhood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Evidence-Based Repositories for Early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Professional 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Other Ways to Access EBPs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Wrap-Up/Questions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27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BD52-F6D4-0BC1-96FA-DB1EB42F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TEIS Community Resource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DA2D7-35D5-2149-5F33-10AE36EB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https://www.tn.gov/disability-and-aging/disability-aging-programs/teis/teis-community-resources.html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Resources for both families and service providers in early intervention in Tennessee.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DB1F-B27E-5661-A29C-9FE9203C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3350"/>
            <a:ext cx="9220200" cy="619125"/>
          </a:xfrm>
        </p:spPr>
        <p:txBody>
          <a:bodyPr/>
          <a:lstStyle/>
          <a:p>
            <a:r>
              <a:rPr lang="en-US" sz="2400"/>
              <a:t>Treatment and Research Institute for Autism Spectrum Disorders (TRIAD) at Vanderbilt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6177-AF68-AFF2-66EE-95FD7C58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https://vkc.vumc.org/vkc/triad/home/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Improving assessment and treatment services for children with autism spectrum disorder and their families while advancing knowledge and training.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659C3-ADA8-0F78-4F2A-7B6AC414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75" y="3333750"/>
            <a:ext cx="6831850" cy="9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7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58B6-87E1-8A2A-E6A2-03636113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65" y="133350"/>
            <a:ext cx="9144000" cy="619125"/>
          </a:xfrm>
        </p:spPr>
        <p:txBody>
          <a:bodyPr/>
          <a:lstStyle/>
          <a:p>
            <a:r>
              <a:rPr lang="en-US" sz="2400"/>
              <a:t>Virginia Early Intervention Professional Development Center (VEIPD)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0F93-9569-42E3-6E1A-73349669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4419600" cy="3718847"/>
          </a:xfrm>
        </p:spPr>
        <p:txBody>
          <a:bodyPr/>
          <a:lstStyle/>
          <a:p>
            <a:r>
              <a:rPr lang="en-US">
                <a:hlinkClick r:id="rId3"/>
              </a:rPr>
              <a:t>https://www.veipd.org/main/index.html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Virginia Early Intervention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76591-17C7-687F-740A-DC31D82B8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46538"/>
            <a:ext cx="3289935" cy="32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519E-29F1-8CF5-46BF-5872A1F47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Professional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1093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94A0-FCFA-2E43-2453-D18BA0A7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American Occupational Therapy Association (AOTA)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79EEB-7ACF-856C-FA55-32AD1173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40926"/>
            <a:ext cx="8763000" cy="3718847"/>
          </a:xfrm>
        </p:spPr>
        <p:txBody>
          <a:bodyPr/>
          <a:lstStyle/>
          <a:p>
            <a:r>
              <a:rPr lang="en-US">
                <a:hlinkClick r:id="rId2"/>
              </a:rPr>
              <a:t>https://www.aota.org/</a:t>
            </a:r>
            <a:endParaRPr lang="en-US"/>
          </a:p>
          <a:p>
            <a:endParaRPr lang="en-US"/>
          </a:p>
          <a:p>
            <a:r>
              <a:rPr lang="en-US"/>
              <a:t>The professional organization for occupational therapy practitioners nationwide.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F534B-BB42-F1F3-C06D-CEAFC78FD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51" y="2876550"/>
            <a:ext cx="3891697" cy="14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9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E9BF-BBCB-EC92-81BB-D00E02B0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American Physical Therapy Association (APTA)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8935-BEAD-80DA-E1F3-B8778ED4E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https://www.apta.org/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professional organization for physical therapists, physical therapy assistants, and students of PT.</a:t>
            </a:r>
          </a:p>
        </p:txBody>
      </p:sp>
    </p:spTree>
    <p:extLst>
      <p:ext uri="{BB962C8B-B14F-4D97-AF65-F5344CB8AC3E}">
        <p14:creationId xmlns:p14="http://schemas.microsoft.com/office/powerpoint/2010/main" val="37362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1B0D-7451-40E4-A4DA-0A509917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2"/>
            <a:ext cx="9296400" cy="619125"/>
          </a:xfrm>
        </p:spPr>
        <p:txBody>
          <a:bodyPr/>
          <a:lstStyle/>
          <a:p>
            <a:r>
              <a:rPr lang="en-US" sz="2400"/>
              <a:t>American Speech-Language-Hearing Association (ASHA)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A516-2A96-DB2B-0109-EE9C3D7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www.asha.org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national professional, scientific, and credentialing association for audiologists, SLPs, speech language and hearing scientists, assistants, and students.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1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2E86-AB75-0718-7EE5-877A4E75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Council for Exceptional Children (CEC)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FEFA0-C4DA-5245-2D90-6E1C18D7A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https://exceptionalchildren.org/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Council for Exceptional Children (CEC) is the largest international professional organization dedicated to improving the success of children and youth with disabilities and/or gifts and talents.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520B8-DC36-AC61-ABE4-03173468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828" y="3392095"/>
            <a:ext cx="3616344" cy="15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4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3EE0-EF60-E5A2-9D59-9C48EF64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 for Early Childhood (DEC)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B269F-A79F-63FC-4D58-F88778F34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https://www.dec-sped.org/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To cultivate a society where inclusion and belonging is a lived reality for young children and their families across a diverse diaspora that embraces, celebrates, and empowers them to be actively engaged in their communities.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2018A-8B77-A9C5-45AE-ABCDF2B37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375310"/>
            <a:ext cx="3429000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75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4DA4-E99B-D60C-3C8C-DCECCAC4E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Other Ways to Access EBP</a:t>
            </a:r>
          </a:p>
        </p:txBody>
      </p:sp>
    </p:spTree>
    <p:extLst>
      <p:ext uri="{BB962C8B-B14F-4D97-AF65-F5344CB8AC3E}">
        <p14:creationId xmlns:p14="http://schemas.microsoft.com/office/powerpoint/2010/main" val="65881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E867-7874-1C20-7890-8A79E0770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Evidence-Based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93666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7B0A-D7B3-874D-623D-799F21FE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Scholar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6944-0B1C-AF02-4B85-9C1DAA07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https://scholar.google.com/</a:t>
            </a:r>
            <a:endParaRPr lang="en-US"/>
          </a:p>
          <a:p>
            <a:endParaRPr lang="en-US"/>
          </a:p>
          <a:p>
            <a:r>
              <a:rPr lang="en-US"/>
              <a:t>Access free online articles across a variety of research- based journals and institutions.</a:t>
            </a:r>
          </a:p>
        </p:txBody>
      </p:sp>
    </p:spTree>
    <p:extLst>
      <p:ext uri="{BB962C8B-B14F-4D97-AF65-F5344CB8AC3E}">
        <p14:creationId xmlns:p14="http://schemas.microsoft.com/office/powerpoint/2010/main" val="3024200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1CD8-15F3-E0AA-8072-05306C9D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5849-68AA-D602-7637-ACC7E3A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universities now have online access to their library systems for current students and may offer free or paid alumni access.</a:t>
            </a:r>
          </a:p>
          <a:p>
            <a:r>
              <a:rPr lang="en-US"/>
              <a:t>Reach out to the library at the university you attended and ask if they provide alumni access.</a:t>
            </a:r>
          </a:p>
          <a:p>
            <a:r>
              <a:rPr lang="en-US"/>
              <a:t>If you are local, ask about access to the physical libraries as well! </a:t>
            </a:r>
          </a:p>
        </p:txBody>
      </p:sp>
    </p:spTree>
    <p:extLst>
      <p:ext uri="{BB962C8B-B14F-4D97-AF65-F5344CB8AC3E}">
        <p14:creationId xmlns:p14="http://schemas.microsoft.com/office/powerpoint/2010/main" val="737127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C9F9-D1EE-EC2D-81A5-765B44B1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Authors of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EABD-CC27-ED8C-34C3-4C64594A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come across an article that you want to read and it is behind a paywall, this is typically the journal itself wanting payment to access the article.</a:t>
            </a:r>
          </a:p>
          <a:p>
            <a:r>
              <a:rPr lang="en-US"/>
              <a:t>Sometimes, if you email the author(s) directly, they will send you the article directly. </a:t>
            </a:r>
          </a:p>
        </p:txBody>
      </p:sp>
    </p:spTree>
    <p:extLst>
      <p:ext uri="{BB962C8B-B14F-4D97-AF65-F5344CB8AC3E}">
        <p14:creationId xmlns:p14="http://schemas.microsoft.com/office/powerpoint/2010/main" val="2923721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20A4-CF89-CB6F-068B-299C51327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Wrap-Up/Questions</a:t>
            </a:r>
          </a:p>
        </p:txBody>
      </p:sp>
    </p:spTree>
    <p:extLst>
      <p:ext uri="{BB962C8B-B14F-4D97-AF65-F5344CB8AC3E}">
        <p14:creationId xmlns:p14="http://schemas.microsoft.com/office/powerpoint/2010/main" val="170335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CD02-F012-85ED-339C-88583A19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0090-A6E7-9B50-2023-2F17E05D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American Occupational Therapy Association (AOTA): </a:t>
            </a:r>
            <a:r>
              <a:rPr lang="en-US">
                <a:hlinkClick r:id="rId3"/>
              </a:rPr>
              <a:t>https://www.aota.org/</a:t>
            </a:r>
            <a:endParaRPr lang="en-US"/>
          </a:p>
          <a:p>
            <a:r>
              <a:rPr lang="en-US"/>
              <a:t>American Physical Therapy Association (APTA): </a:t>
            </a:r>
            <a:r>
              <a:rPr lang="en-US">
                <a:hlinkClick r:id="rId4"/>
              </a:rPr>
              <a:t>https://www.apta.org/</a:t>
            </a:r>
            <a:r>
              <a:rPr lang="en-US"/>
              <a:t> </a:t>
            </a:r>
          </a:p>
          <a:p>
            <a:r>
              <a:rPr lang="en-US"/>
              <a:t>American Speech-Language-Hearing Association (ASHA): </a:t>
            </a:r>
            <a:r>
              <a:rPr lang="en-US">
                <a:hlinkClick r:id="rId5"/>
              </a:rPr>
              <a:t>www.asha.org</a:t>
            </a:r>
            <a:r>
              <a:rPr lang="en-US"/>
              <a:t> </a:t>
            </a:r>
          </a:p>
          <a:p>
            <a:r>
              <a:rPr lang="en-US"/>
              <a:t>Autism Focused Intervention Resources and Modules (AFIRM): </a:t>
            </a:r>
            <a:r>
              <a:rPr lang="en-US">
                <a:hlinkClick r:id="rId6"/>
              </a:rPr>
              <a:t>https://affirm.fpg.unc.edu/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CD02-F012-85ED-339C-88583A19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0090-A6E7-9B50-2023-2F17E05D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Center on the Social and Emotional Foundations for Early Learning (CSEFEL): </a:t>
            </a:r>
            <a:r>
              <a:rPr lang="en-US">
                <a:hlinkClick r:id="rId3"/>
              </a:rPr>
              <a:t>https://csefel.vanderbilt.edu/</a:t>
            </a:r>
            <a:r>
              <a:rPr lang="en-US"/>
              <a:t> </a:t>
            </a:r>
          </a:p>
          <a:p>
            <a:r>
              <a:rPr lang="en-US"/>
              <a:t>Council for Exceptional Children (CEC): </a:t>
            </a:r>
            <a:r>
              <a:rPr lang="en-US">
                <a:hlinkClick r:id="rId4"/>
              </a:rPr>
              <a:t>https://exceptionalchildren.org/</a:t>
            </a:r>
            <a:r>
              <a:rPr lang="en-US"/>
              <a:t> </a:t>
            </a:r>
          </a:p>
          <a:p>
            <a:r>
              <a:rPr lang="en-US"/>
              <a:t>Division for Early Childhood (DEC): </a:t>
            </a:r>
            <a:r>
              <a:rPr lang="en-US">
                <a:hlinkClick r:id="rId5"/>
              </a:rPr>
              <a:t>https://www.dec-sped.org/</a:t>
            </a:r>
            <a:r>
              <a:rPr lang="en-US"/>
              <a:t> </a:t>
            </a:r>
          </a:p>
          <a:p>
            <a:r>
              <a:rPr lang="en-US"/>
              <a:t>Early Childhood Technical Assistance Center (ECTA) Center: </a:t>
            </a:r>
            <a:r>
              <a:rPr lang="en-US">
                <a:hlinkClick r:id="rId6"/>
              </a:rPr>
              <a:t>https://ectacenter.org/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09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CD02-F012-85ED-339C-88583A19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0090-A6E7-9B50-2023-2F17E05D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Family and Infant Preschool Program (FIPP): </a:t>
            </a:r>
            <a:r>
              <a:rPr lang="en-US">
                <a:hlinkClick r:id="rId3"/>
              </a:rPr>
              <a:t>https://fipp.ncdhhs.gov/</a:t>
            </a:r>
            <a:r>
              <a:rPr lang="en-US"/>
              <a:t> </a:t>
            </a:r>
          </a:p>
          <a:p>
            <a:r>
              <a:rPr lang="en-US"/>
              <a:t>Family Guided Routines Based Intervention (FGRBI): </a:t>
            </a:r>
            <a:r>
              <a:rPr lang="en-US">
                <a:hlinkClick r:id="rId4"/>
              </a:rPr>
              <a:t>https://fgrbi.com/</a:t>
            </a:r>
            <a:r>
              <a:rPr lang="en-US"/>
              <a:t> </a:t>
            </a:r>
          </a:p>
          <a:p>
            <a:r>
              <a:rPr lang="en-US"/>
              <a:t>Google Scholar: </a:t>
            </a:r>
            <a:r>
              <a:rPr lang="en-US">
                <a:hlinkClick r:id="rId5"/>
              </a:rPr>
              <a:t>https://scholar.google.com</a:t>
            </a:r>
            <a:r>
              <a:rPr lang="en-US"/>
              <a:t> </a:t>
            </a:r>
          </a:p>
          <a:p>
            <a:r>
              <a:rPr lang="en-US"/>
              <a:t>Head Start Children with Disabilities: </a:t>
            </a:r>
            <a:r>
              <a:rPr lang="en-US">
                <a:hlinkClick r:id="rId6"/>
              </a:rPr>
              <a:t>https://headstart.gov/children-disabilities</a:t>
            </a:r>
            <a:r>
              <a:rPr lang="en-US"/>
              <a:t> </a:t>
            </a:r>
          </a:p>
          <a:p>
            <a:r>
              <a:rPr lang="en-US"/>
              <a:t>Iris Center at Vanderbilt Peabody College: </a:t>
            </a:r>
            <a:r>
              <a:rPr lang="en-US">
                <a:hlinkClick r:id="rId7"/>
              </a:rPr>
              <a:t>https://iris.peabody.vanderbilt.edu/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4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CD02-F012-85ED-339C-88583A19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0090-A6E7-9B50-2023-2F17E05D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National Center for Systemic Improvement: </a:t>
            </a:r>
            <a:r>
              <a:rPr lang="en-US">
                <a:hlinkClick r:id="rId3"/>
              </a:rPr>
              <a:t>https://ncsi.wested.org/</a:t>
            </a:r>
            <a:r>
              <a:rPr lang="en-US"/>
              <a:t> </a:t>
            </a:r>
          </a:p>
          <a:p>
            <a:r>
              <a:rPr lang="en-US"/>
              <a:t>Pathways: </a:t>
            </a:r>
            <a:r>
              <a:rPr lang="en-US">
                <a:hlinkClick r:id="rId4"/>
              </a:rPr>
              <a:t>https://pathways.org/</a:t>
            </a:r>
            <a:r>
              <a:rPr lang="en-US"/>
              <a:t> </a:t>
            </a:r>
          </a:p>
          <a:p>
            <a:r>
              <a:rPr lang="en-US"/>
              <a:t>TEIS Community Resource Website: </a:t>
            </a:r>
            <a:r>
              <a:rPr lang="en-US">
                <a:hlinkClick r:id="rId5"/>
              </a:rPr>
              <a:t>https://www.tn.gov/disability-and-aging/disability-aging-programs/teis/teis-community-resources.html</a:t>
            </a:r>
            <a:r>
              <a:rPr lang="en-US"/>
              <a:t> </a:t>
            </a:r>
          </a:p>
          <a:p>
            <a:r>
              <a:rPr lang="en-US"/>
              <a:t>Virginia Early Intervention Professional Development Center (VEIPD): </a:t>
            </a:r>
            <a:r>
              <a:rPr lang="en-US">
                <a:hlinkClick r:id="rId6"/>
              </a:rPr>
              <a:t>https://www.veipd.org/main/index.html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6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F91-E416-D257-CE8B-A870141E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E543D-A19F-81DA-A280-AB7EBCE2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2, 2025: Monthly Directors Teaming Meeting</a:t>
            </a:r>
          </a:p>
          <a:p>
            <a:pPr lvl="1"/>
            <a:r>
              <a:rPr lang="en-US" dirty="0"/>
              <a:t>12:30 Central/1:30 Eastern: Center Based</a:t>
            </a:r>
          </a:p>
          <a:p>
            <a:pPr lvl="1"/>
            <a:r>
              <a:rPr lang="en-US" dirty="0"/>
              <a:t>1:00 Central/2:00 Eastern: All Directors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22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7CD7-20D5-92C8-6435-35913FDE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BD281-D794-005E-2E20-2A5C02AE7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Interventionist Q&amp;A Summer Series with Jo-Ann Hinkle </a:t>
            </a:r>
          </a:p>
          <a:p>
            <a:pPr lvl="1"/>
            <a:r>
              <a:rPr lang="en-US" dirty="0"/>
              <a:t>May 16, 2025: Communication with children under 1 year old</a:t>
            </a:r>
          </a:p>
          <a:p>
            <a:pPr lvl="1"/>
            <a:r>
              <a:rPr lang="en-US" dirty="0"/>
              <a:t>June 13, 2025: Communication with children from 1-3 years old</a:t>
            </a:r>
          </a:p>
          <a:p>
            <a:pPr lvl="1"/>
            <a:r>
              <a:rPr lang="en-US" dirty="0"/>
              <a:t>July 11, 2025: Communication with children from 3-5 years old.</a:t>
            </a:r>
          </a:p>
          <a:p>
            <a:pPr lvl="1"/>
            <a:r>
              <a:rPr lang="en-US" dirty="0"/>
              <a:t>All at 11:30 A.M. Central/12:30 Eastern</a:t>
            </a:r>
          </a:p>
          <a:p>
            <a:pPr lvl="1"/>
            <a:r>
              <a:rPr lang="en-US" dirty="0"/>
              <a:t>Please email any pre-submitted questions to </a:t>
            </a:r>
            <a:r>
              <a:rPr lang="en-US" dirty="0">
                <a:hlinkClick r:id="rId2"/>
              </a:rPr>
              <a:t>LeeAnn.Finnegan@tn.gov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4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FC7B-2579-9449-3AFD-D11753F2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Center for Systemic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F886-C89D-CDA2-331F-BDCA42A7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3"/>
            <a:ext cx="4343400" cy="3718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  <a:hlinkClick r:id="rId3"/>
              </a:rPr>
              <a:t>https://ncsi.wested.org/wp-content/uploads/2023/10/NCSI-Three-Circles-of-Evidence-Based-Decision-Making-to-Support-Students-with-Disabilities_FINAL.pdf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055CE8D-C632-C728-1803-06008E9D4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779" y="785564"/>
            <a:ext cx="4876800" cy="4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19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57F1-0565-01EB-BE0D-296D3851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545A-9B67-7612-1EA8-32460C2A5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22, 2025, at 11:30 A.M. Central/12:30 P.M. Eastern: Coffee Break-FGRBI in Childcare Sessions.</a:t>
            </a:r>
          </a:p>
          <a:p>
            <a:pPr lvl="1"/>
            <a:r>
              <a:rPr lang="en-US" dirty="0"/>
              <a:t>There will not be Coffee Breaks held in June or July, and we will resume on August 28. </a:t>
            </a:r>
          </a:p>
          <a:p>
            <a:pPr lvl="1"/>
            <a:r>
              <a:rPr lang="en-US" dirty="0"/>
              <a:t>We are working on making all of these trainings more easily accessible and useful to you and your staff, and we hope to complete all of these in the summer. </a:t>
            </a:r>
          </a:p>
          <a:p>
            <a:r>
              <a:rPr lang="en-US" dirty="0"/>
              <a:t>May 28, 2025, at 11:30 A.M. Central/12:30 P.M. Eastern: Lunch and Learn </a:t>
            </a:r>
          </a:p>
        </p:txBody>
      </p:sp>
    </p:spTree>
    <p:extLst>
      <p:ext uri="{BB962C8B-B14F-4D97-AF65-F5344CB8AC3E}">
        <p14:creationId xmlns:p14="http://schemas.microsoft.com/office/powerpoint/2010/main" val="33580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A29A-5753-A193-27AF-307194FF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DD28-8CD4-12A2-BECF-6E60B2EC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7350"/>
            <a:ext cx="4191000" cy="295685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Charmaine Woods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Charmaine.Woods2@tn.gov</a:t>
            </a:r>
            <a:r>
              <a:rPr lang="en-US"/>
              <a:t> </a:t>
            </a:r>
          </a:p>
          <a:p>
            <a:pPr marL="0" indent="0" algn="ctr">
              <a:buNone/>
            </a:pPr>
            <a:r>
              <a:rPr lang="en-US"/>
              <a:t>615-686-8410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992FB3-C72C-F6B7-8131-EDC8C1E97AE6}"/>
              </a:ext>
            </a:extLst>
          </p:cNvPr>
          <p:cNvSpPr txBox="1">
            <a:spLocks/>
          </p:cNvSpPr>
          <p:nvPr/>
        </p:nvSpPr>
        <p:spPr>
          <a:xfrm>
            <a:off x="4953000" y="1657350"/>
            <a:ext cx="4191000" cy="29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LeeAnn Finnegan</a:t>
            </a:r>
          </a:p>
          <a:p>
            <a:pPr marL="0" indent="0" algn="ctr">
              <a:buNone/>
            </a:pPr>
            <a:r>
              <a:rPr lang="en-US">
                <a:hlinkClick r:id="rId3"/>
              </a:rPr>
              <a:t>LeeAnn.Finnegan@tn.gov</a:t>
            </a:r>
            <a:endParaRPr lang="en-US"/>
          </a:p>
          <a:p>
            <a:pPr marL="0" indent="0" algn="ctr">
              <a:buNone/>
            </a:pPr>
            <a:r>
              <a:rPr lang="en-US"/>
              <a:t>629-259-3711</a:t>
            </a:r>
          </a:p>
        </p:txBody>
      </p:sp>
    </p:spTree>
    <p:extLst>
      <p:ext uri="{BB962C8B-B14F-4D97-AF65-F5344CB8AC3E}">
        <p14:creationId xmlns:p14="http://schemas.microsoft.com/office/powerpoint/2010/main" val="422406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7B3C-DF88-C9B3-0B8F-32421BA5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Evidence-Based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C15E-0D82-66A0-5453-4AF5F073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Define your question including:</a:t>
            </a:r>
          </a:p>
          <a:p>
            <a:pPr lvl="1"/>
            <a:r>
              <a:rPr lang="en-US"/>
              <a:t>Characteristics of children and families</a:t>
            </a:r>
          </a:p>
          <a:p>
            <a:pPr lvl="1"/>
            <a:r>
              <a:rPr lang="en-US"/>
              <a:t>Type of intervention</a:t>
            </a:r>
          </a:p>
          <a:p>
            <a:pPr lvl="1"/>
            <a:r>
              <a:rPr lang="en-US"/>
              <a:t>Desired child or family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811F9-C032-C8C6-B90D-9FB421F03025}"/>
              </a:ext>
            </a:extLst>
          </p:cNvPr>
          <p:cNvSpPr txBox="1"/>
          <p:nvPr/>
        </p:nvSpPr>
        <p:spPr>
          <a:xfrm>
            <a:off x="213504" y="3863555"/>
            <a:ext cx="8738558" cy="6456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1425"/>
              </a:lnSpc>
              <a:buFont typeface=""/>
              <a:buChar char="•"/>
            </a:pPr>
            <a:r>
              <a:rPr lang="en-US" u="sng">
                <a:solidFill>
                  <a:srgbClr val="131E29"/>
                </a:solidFill>
                <a:latin typeface="Open Sans"/>
                <a:cs typeface="Arial"/>
                <a:hlinkClick r:id="rId2"/>
              </a:rPr>
              <a:t>https://ncsi.wested.org/wp-content/uploads/2023/10/NCSI-Three-Circles-of-Evidence-Based-Decision-Making-to-Support-Students-with-Disabilities_FINAL.pdf</a:t>
            </a:r>
            <a:r>
              <a:rPr lang="en-US">
                <a:latin typeface="Open Sans"/>
                <a:cs typeface="Arial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74403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7B3C-DF88-C9B3-0B8F-32421BA5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Evidence-Based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C15E-0D82-66A0-5453-4AF5F073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Consider the evidence from all three circles of evidence.</a:t>
            </a:r>
          </a:p>
          <a:p>
            <a:endParaRPr lang="en-US"/>
          </a:p>
          <a:p>
            <a:pPr lvl="4"/>
            <a:r>
              <a:rPr lang="en-US">
                <a:latin typeface="Open Sans"/>
                <a:ea typeface="Open Sans"/>
                <a:cs typeface="Open Sans"/>
              </a:rPr>
              <a:t>Search websites that provide intervention effectiveness summaries to identify potential interventions in early childhood. </a:t>
            </a:r>
            <a:endParaRPr lang="en-US"/>
          </a:p>
          <a:p>
            <a:pPr lvl="4"/>
            <a:r>
              <a:rPr lang="en-US">
                <a:latin typeface="Open Sans"/>
                <a:ea typeface="Open Sans"/>
                <a:cs typeface="Open Sans"/>
              </a:rPr>
              <a:t>Judge the research evidence for these interventions in terms of impacts on outcomes of interest and relevance for children and families that would participate in this intervention. </a:t>
            </a:r>
          </a:p>
          <a:p>
            <a:pPr lvl="4"/>
            <a:r>
              <a:rPr lang="en-US">
                <a:latin typeface="Open Sans"/>
                <a:ea typeface="Open Sans"/>
                <a:cs typeface="Open Sans"/>
              </a:rPr>
              <a:t>Examine any biases or assumptions that may have influenced the research questions or methods.</a:t>
            </a:r>
            <a:endParaRPr lang="en-US"/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12C753-6411-51F3-C668-FCBB82C82361}"/>
              </a:ext>
            </a:extLst>
          </p:cNvPr>
          <p:cNvSpPr/>
          <p:nvPr/>
        </p:nvSpPr>
        <p:spPr>
          <a:xfrm>
            <a:off x="224864" y="1768279"/>
            <a:ext cx="1727378" cy="160663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The Best Available Research Evidence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61D64-A791-71B8-1192-1E6E8B57023B}"/>
              </a:ext>
            </a:extLst>
          </p:cNvPr>
          <p:cNvSpPr txBox="1"/>
          <p:nvPr/>
        </p:nvSpPr>
        <p:spPr>
          <a:xfrm>
            <a:off x="148805" y="3744943"/>
            <a:ext cx="8738559" cy="6456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1425"/>
              </a:lnSpc>
              <a:buFont typeface=""/>
              <a:buChar char="•"/>
            </a:pPr>
            <a:r>
              <a:rPr lang="en-US" u="sng">
                <a:solidFill>
                  <a:srgbClr val="131E29"/>
                </a:solidFill>
                <a:latin typeface="Open Sans"/>
                <a:cs typeface="Arial"/>
                <a:hlinkClick r:id="rId2"/>
              </a:rPr>
              <a:t>https://ncsi.wested.org/wp-content/uploads/2023/10/NCSI-Three-Circles-of-Evidence-Based-Decision-Making-to-Support-Students-with-Disabilities_FINAL.pdf</a:t>
            </a:r>
            <a:r>
              <a:rPr lang="en-US">
                <a:latin typeface="Open Sans"/>
                <a:cs typeface="Arial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95785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4725-C07F-95B1-3FED-84C46F274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26C0-82F5-81E9-13B0-857FB736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Evidence-Based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4432-1C69-0AB1-22AF-8F783BD8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Consider the evidence from all three circles of evidence.</a:t>
            </a:r>
          </a:p>
          <a:p>
            <a:endParaRPr lang="en-US" dirty="0"/>
          </a:p>
          <a:p>
            <a:pPr lvl="4"/>
            <a:r>
              <a:rPr lang="en-US" dirty="0">
                <a:latin typeface="Open Sans"/>
                <a:ea typeface="Open Sans"/>
                <a:cs typeface="Open Sans"/>
              </a:rPr>
              <a:t>Consider consensus documents such as position statements and practice guides to tap into families' collective wisdom and values.</a:t>
            </a:r>
          </a:p>
          <a:p>
            <a:pPr lvl="4"/>
            <a:r>
              <a:rPr lang="en-US" dirty="0">
                <a:latin typeface="Open Sans"/>
                <a:ea typeface="Open Sans"/>
                <a:cs typeface="Open Sans"/>
              </a:rPr>
              <a:t>Consider the culture, values, experiences, and priorities of the families with whom you work who would be participating in this intervention.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40D954-032F-6E93-EFE8-3C6F7A016AA5}"/>
              </a:ext>
            </a:extLst>
          </p:cNvPr>
          <p:cNvSpPr/>
          <p:nvPr/>
        </p:nvSpPr>
        <p:spPr>
          <a:xfrm>
            <a:off x="228600" y="1624659"/>
            <a:ext cx="1727378" cy="160663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Family Wisdom and Values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AFE67-B407-8BC5-C5E5-10668E6BD19B}"/>
              </a:ext>
            </a:extLst>
          </p:cNvPr>
          <p:cNvSpPr txBox="1"/>
          <p:nvPr/>
        </p:nvSpPr>
        <p:spPr>
          <a:xfrm>
            <a:off x="569344" y="3960603"/>
            <a:ext cx="8016096" cy="6516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1425"/>
              </a:lnSpc>
              <a:buFont typeface=""/>
              <a:buChar char="•"/>
            </a:pPr>
            <a:r>
              <a:rPr lang="en-US" u="sng">
                <a:solidFill>
                  <a:srgbClr val="131E29"/>
                </a:solidFill>
                <a:latin typeface="Open Sans"/>
                <a:cs typeface="Arial"/>
                <a:hlinkClick r:id="rId2"/>
              </a:rPr>
              <a:t>https://ncsi.wested.org/wp-content/uploads/2023/10/NCSI-Three-Circles-of-Evidence-Based-Decision-Making-to-Support-Students-with-Disabilities_FINAL.pdf</a:t>
            </a:r>
            <a:r>
              <a:rPr lang="en-US">
                <a:latin typeface="Open Sans"/>
                <a:cs typeface="Arial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97384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5F0C-B62F-5A20-A536-8696E4D1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5F2A-57A5-0648-B127-CA70913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Evidence-Based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DC69-746F-2C04-841D-3B52DFCE9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Consider the evidence from all three circles of evidence.</a:t>
            </a:r>
          </a:p>
          <a:p>
            <a:endParaRPr lang="en-US" dirty="0"/>
          </a:p>
          <a:p>
            <a:pPr lvl="4"/>
            <a:r>
              <a:rPr lang="en-US" dirty="0">
                <a:latin typeface="Open Sans"/>
                <a:ea typeface="Open Sans"/>
                <a:cs typeface="Open Sans"/>
              </a:rPr>
              <a:t>Consider consensus documents such as position statements, program and professional standards, and practice guides to tap into the field's collective wisdom and values.</a:t>
            </a:r>
          </a:p>
          <a:p>
            <a:pPr lvl="4"/>
            <a:r>
              <a:rPr lang="en-US" dirty="0">
                <a:latin typeface="Open Sans"/>
                <a:ea typeface="Open Sans"/>
                <a:cs typeface="Open Sans"/>
              </a:rPr>
              <a:t>Consider your own culture, values, experiences, and priorities to tap into your professional wisdom and values. 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F74C08-D2BE-08C4-6912-F1BBF19B1FAA}"/>
              </a:ext>
            </a:extLst>
          </p:cNvPr>
          <p:cNvSpPr/>
          <p:nvPr/>
        </p:nvSpPr>
        <p:spPr>
          <a:xfrm>
            <a:off x="152400" y="1545533"/>
            <a:ext cx="1928609" cy="17756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Professional Wisdom and Values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DAFFD-6C83-1A96-6A13-2ADBD0F24CFD}"/>
              </a:ext>
            </a:extLst>
          </p:cNvPr>
          <p:cNvSpPr txBox="1"/>
          <p:nvPr/>
        </p:nvSpPr>
        <p:spPr>
          <a:xfrm>
            <a:off x="191938" y="3971386"/>
            <a:ext cx="8738558" cy="640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1425"/>
              </a:lnSpc>
              <a:buFont typeface=""/>
              <a:buChar char="•"/>
            </a:pPr>
            <a:r>
              <a:rPr lang="en-US" u="sng">
                <a:solidFill>
                  <a:srgbClr val="131E29"/>
                </a:solidFill>
                <a:latin typeface="Open Sans"/>
                <a:cs typeface="Arial"/>
                <a:hlinkClick r:id="rId2"/>
              </a:rPr>
              <a:t>https://ncsi.wested.org/wp-content/uploads/2023/10/NCSI-Three-Circles-of-Evidence-Based-Decision-Making-to-Support-Students-with-Disabilities_FINAL.pdf</a:t>
            </a:r>
            <a:r>
              <a:rPr lang="en-US">
                <a:latin typeface="Open Sans"/>
                <a:cs typeface="Arial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8786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7B3C-DF88-C9B3-0B8F-32421BA5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of Evidence-Based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C15E-0D82-66A0-5453-4AF5F073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if an intervention meets the FAIR test.</a:t>
            </a:r>
          </a:p>
          <a:p>
            <a:r>
              <a:rPr lang="en-US" dirty="0"/>
              <a:t>Is an intervention:</a:t>
            </a:r>
          </a:p>
          <a:p>
            <a:pPr lvl="1"/>
            <a:r>
              <a:rPr lang="en-US" b="1" dirty="0"/>
              <a:t>Feasible</a:t>
            </a:r>
            <a:r>
              <a:rPr lang="en-US" dirty="0"/>
              <a:t> to implement?</a:t>
            </a:r>
          </a:p>
          <a:p>
            <a:pPr lvl="1"/>
            <a:r>
              <a:rPr lang="en-US" b="1" dirty="0"/>
              <a:t>Acceptable</a:t>
            </a:r>
            <a:r>
              <a:rPr lang="en-US" dirty="0"/>
              <a:t> to families/professionals?</a:t>
            </a:r>
          </a:p>
          <a:p>
            <a:pPr lvl="1"/>
            <a:r>
              <a:rPr lang="en-US" b="1" dirty="0"/>
              <a:t>Impact</a:t>
            </a:r>
            <a:r>
              <a:rPr lang="en-US" dirty="0"/>
              <a:t>: Effective in producing a positive impact?</a:t>
            </a:r>
          </a:p>
          <a:p>
            <a:pPr lvl="1"/>
            <a:r>
              <a:rPr lang="en-US" b="1" dirty="0"/>
              <a:t>Relevant </a:t>
            </a:r>
            <a:r>
              <a:rPr lang="en-US" dirty="0"/>
              <a:t>for your identified context?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E5FA1-DCB2-BBA4-7376-7F2368E0760D}"/>
              </a:ext>
            </a:extLst>
          </p:cNvPr>
          <p:cNvSpPr txBox="1"/>
          <p:nvPr/>
        </p:nvSpPr>
        <p:spPr>
          <a:xfrm>
            <a:off x="148805" y="3971385"/>
            <a:ext cx="8738559" cy="6456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1425"/>
              </a:lnSpc>
              <a:buFont typeface=""/>
              <a:buChar char="•"/>
            </a:pPr>
            <a:r>
              <a:rPr lang="en-US" u="sng">
                <a:solidFill>
                  <a:srgbClr val="131E29"/>
                </a:solidFill>
                <a:latin typeface="Open Sans"/>
                <a:cs typeface="Arial"/>
                <a:hlinkClick r:id="rId2"/>
              </a:rPr>
              <a:t>https://ncsi.wested.org/wp-content/uploads/2023/10/NCSI-Three-Circles-of-Evidence-Based-Decision-Making-to-Support-Students-with-Disabilities_FINAL.pdf</a:t>
            </a:r>
            <a:r>
              <a:rPr lang="en-US">
                <a:latin typeface="Open Sans"/>
                <a:cs typeface="Arial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18719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066403C46FF4BBB58CE6CA41C4456" ma:contentTypeVersion="19" ma:contentTypeDescription="Create a new document." ma:contentTypeScope="" ma:versionID="28f317cce4194362bd0e40cffebf1df0">
  <xsd:schema xmlns:xsd="http://www.w3.org/2001/XMLSchema" xmlns:xs="http://www.w3.org/2001/XMLSchema" xmlns:p="http://schemas.microsoft.com/office/2006/metadata/properties" xmlns:ns2="772b0cf3-7677-4984-b9d6-5bc8470d1d5a" xmlns:ns3="12aabf58-d89f-45be-a26d-c274d7de9808" targetNamespace="http://schemas.microsoft.com/office/2006/metadata/properties" ma:root="true" ma:fieldsID="06ec0834941235f76b33c8dbe0fa5556" ns2:_="" ns3:_="">
    <xsd:import namespace="772b0cf3-7677-4984-b9d6-5bc8470d1d5a"/>
    <xsd:import namespace="12aabf58-d89f-45be-a26d-c274d7de98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b0cf3-7677-4984-b9d6-5bc8470d1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7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abf58-d89f-45be-a26d-c274d7de980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c57f3e2-522d-4c04-8d98-e898ce791930}" ma:internalName="TaxCatchAll" ma:showField="CatchAllData" ma:web="12aabf58-d89f-45be-a26d-c274d7de9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2b0cf3-7677-4984-b9d6-5bc8470d1d5a">
      <Terms xmlns="http://schemas.microsoft.com/office/infopath/2007/PartnerControls"/>
    </lcf76f155ced4ddcb4097134ff3c332f>
    <TaxCatchAll xmlns="12aabf58-d89f-45be-a26d-c274d7de98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2AA358-F57D-471A-AA68-1FCB667F3D9F}">
  <ds:schemaRefs>
    <ds:schemaRef ds:uri="12aabf58-d89f-45be-a26d-c274d7de9808"/>
    <ds:schemaRef ds:uri="772b0cf3-7677-4984-b9d6-5bc8470d1d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146A0A-9B02-45E3-A780-A5F88FF4CFBB}">
  <ds:schemaRefs>
    <ds:schemaRef ds:uri="12aabf58-d89f-45be-a26d-c274d7de9808"/>
    <ds:schemaRef ds:uri="772b0cf3-7677-4984-b9d6-5bc8470d1d5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59C55F-35C0-469E-8EEB-FEF8812BDA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1832</Words>
  <Application>Microsoft Office PowerPoint</Application>
  <PresentationFormat>On-screen Show (16:9)</PresentationFormat>
  <Paragraphs>190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PowerPoint B</vt:lpstr>
      <vt:lpstr>Evidence-Based Practice Part 2:  EI Focused Resources </vt:lpstr>
      <vt:lpstr>Welcome! </vt:lpstr>
      <vt:lpstr>Evidence-Based Decision-Making</vt:lpstr>
      <vt:lpstr>National Center for Systemic Improvement</vt:lpstr>
      <vt:lpstr>Steps of Evidence-Based Decision-Making</vt:lpstr>
      <vt:lpstr>Steps of Evidence-Based Decision-Making</vt:lpstr>
      <vt:lpstr>Steps of Evidence-Based Decision-Making</vt:lpstr>
      <vt:lpstr>Steps of Evidence-Based Decision-Making</vt:lpstr>
      <vt:lpstr>Steps of Evidence-Based Decision-Making</vt:lpstr>
      <vt:lpstr>Steps of Evidence-Based Decision-Making</vt:lpstr>
      <vt:lpstr>Evidence-Based Repositories for EI</vt:lpstr>
      <vt:lpstr>Autism Focused Intervention Resources and Modules (AFIRM)</vt:lpstr>
      <vt:lpstr>Center on the Social and Emotional Foundations for Early Learning (CSEFEL)</vt:lpstr>
      <vt:lpstr>Early Childhood Technical Assistance (ECTA) Center</vt:lpstr>
      <vt:lpstr>Family and Infant Preschool Program (FIPP)</vt:lpstr>
      <vt:lpstr>Family Guided Routines Based Intervention (FGRBI)</vt:lpstr>
      <vt:lpstr>Head Start</vt:lpstr>
      <vt:lpstr>Iris Center at Vanderbilt Peabody College</vt:lpstr>
      <vt:lpstr>Pathways</vt:lpstr>
      <vt:lpstr>TEIS Community Resource Website</vt:lpstr>
      <vt:lpstr>Treatment and Research Institute for Autism Spectrum Disorders (TRIAD) at Vanderbilt</vt:lpstr>
      <vt:lpstr>Virginia Early Intervention Professional Development Center (VEIPD)</vt:lpstr>
      <vt:lpstr>Professional Organizations</vt:lpstr>
      <vt:lpstr>American Occupational Therapy Association (AOTA)</vt:lpstr>
      <vt:lpstr>American Physical Therapy Association (APTA)</vt:lpstr>
      <vt:lpstr>American Speech-Language-Hearing Association (ASHA)</vt:lpstr>
      <vt:lpstr>Council for Exceptional Children (CEC)</vt:lpstr>
      <vt:lpstr>Division for Early Childhood (DEC)</vt:lpstr>
      <vt:lpstr>Other Ways to Access EBP</vt:lpstr>
      <vt:lpstr>Google Scholar</vt:lpstr>
      <vt:lpstr>University Libraries</vt:lpstr>
      <vt:lpstr>Contact Authors of Studies</vt:lpstr>
      <vt:lpstr>Wrap-Up/Questions</vt:lpstr>
      <vt:lpstr>Resources</vt:lpstr>
      <vt:lpstr>Resources</vt:lpstr>
      <vt:lpstr>Resources</vt:lpstr>
      <vt:lpstr>Resources</vt:lpstr>
      <vt:lpstr>Upcoming Events</vt:lpstr>
      <vt:lpstr>Upcoming Events</vt:lpstr>
      <vt:lpstr>Upcoming Events</vt:lpstr>
      <vt:lpstr>Contact Information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LeeAnn Finnegan</cp:lastModifiedBy>
  <cp:revision>8</cp:revision>
  <dcterms:created xsi:type="dcterms:W3CDTF">2015-04-20T19:54:28Z</dcterms:created>
  <dcterms:modified xsi:type="dcterms:W3CDTF">2025-05-16T18:54:19Z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0x010100F5C066403C46FF4BBB58CE6CA41C4456</vt:lpwstr>
  </property>
  <property fmtid="{D5CDD505-2E9C-101B-9397-08002B2CF9AE}" pid="3" name="MediaServiceImageTags">
    <vt:lpwstr/>
  </property>
</Properties>
</file>