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9"/>
  </p:notesMasterIdLst>
  <p:sldIdLst>
    <p:sldId id="256" r:id="rId5"/>
    <p:sldId id="257" r:id="rId6"/>
    <p:sldId id="258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92" r:id="rId17"/>
    <p:sldId id="284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85" r:id="rId26"/>
    <p:sldId id="293" r:id="rId27"/>
    <p:sldId id="278" r:id="rId28"/>
    <p:sldId id="280" r:id="rId29"/>
    <p:sldId id="281" r:id="rId30"/>
    <p:sldId id="279" r:id="rId31"/>
    <p:sldId id="282" r:id="rId32"/>
    <p:sldId id="283" r:id="rId33"/>
    <p:sldId id="287" r:id="rId34"/>
    <p:sldId id="288" r:id="rId35"/>
    <p:sldId id="289" r:id="rId36"/>
    <p:sldId id="290" r:id="rId37"/>
    <p:sldId id="291" r:id="rId3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3A82A56-E3E9-78EC-F2C4-310CDEEDB208}" name="LeeAnn Finnegan" initials="LF" userId="S::dd08261@tn.gov::41cefb9a-d725-4ada-9165-ee9a998d6d36" providerId="AD"/>
  <p188:author id="{D9A298B6-647E-FD51-36FD-240B85988609}" name="Charmaine Woods" initials="CW" userId="S::DD08072@tn.gov::92e6dc55-e26f-4513-b0d4-679bc337172d" providerId="AD"/>
  <p188:author id="{AEEAB8D7-3F23-927E-A033-DAAF85D658C1}" name="Charmaine Woods" initials="CW" userId="S::dd08072@tn.gov::92e6dc55-e26f-4513-b0d4-679bc337172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F00"/>
    <a:srgbClr val="4870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507" autoAdjust="0"/>
  </p:normalViewPr>
  <p:slideViewPr>
    <p:cSldViewPr snapToGrid="0">
      <p:cViewPr varScale="1">
        <p:scale>
          <a:sx n="61" d="100"/>
          <a:sy n="61" d="100"/>
        </p:scale>
        <p:origin x="628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95918-655C-470D-911D-46F8423E9B3B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0B8CF-2A21-4947-9744-29D2A8BE9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9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99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931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56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69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35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Begging the question-relies on the underlying belief that antioxidants are good for you, but what are the benefits?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83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49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9425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Multiple high-quality studies-one is not enough, if it cannot be replicated, it is not reliable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02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Correlation/causation argument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73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1975 what became IDEA was first passed, and Congress first established early intervention in 1986-how many of you were not born yet? </a:t>
            </a:r>
          </a:p>
          <a:p>
            <a:endParaRPr lang="en-US"/>
          </a:p>
          <a:p>
            <a:r>
              <a:rPr lang="en-US"/>
              <a:t>Most of us are older than our field, so we get to be on the front end of a lot of research and new knowledge, and as such have to be adaptable and flexible as new research comes about.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255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24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75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F0B8CF-2A21-4947-9744-29D2A8BE9B3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31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914650"/>
            <a:ext cx="9144000" cy="18859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28953"/>
            <a:ext cx="8839200" cy="10667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" y="4095751"/>
            <a:ext cx="8839200" cy="609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/>
              <a:t>Sub-Title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800600"/>
            <a:ext cx="9144000" cy="3429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Name, Position | 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10220" y="906361"/>
            <a:ext cx="6214237" cy="1811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3"/>
            <a:ext cx="8763000" cy="3718847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742951"/>
            <a:ext cx="9144000" cy="666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5F5974-3C3D-3904-A3C4-8238F7FA1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20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8763000" cy="3718849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742951"/>
            <a:ext cx="9144000" cy="6667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050F38-2449-E1B5-A8EE-70DC2A3E21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3"/>
            <a:ext cx="4191000" cy="3718847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895353"/>
            <a:ext cx="4191000" cy="3718847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79C6BB-7145-1611-4FE1-E113095867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51435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1657351"/>
            <a:ext cx="3962400" cy="16764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4171950"/>
            <a:ext cx="4038600" cy="8382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Name, Position</a:t>
            </a:r>
          </a:p>
          <a:p>
            <a:pPr lvl="0"/>
            <a:r>
              <a:rPr lang="en-US"/>
              <a:t>Date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3333751"/>
            <a:ext cx="3962400" cy="6096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/>
              <a:t>Sub-Title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4169" y="419186"/>
            <a:ext cx="3460623" cy="1008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200400" y="2906078"/>
            <a:ext cx="5943600" cy="168021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276600" y="2971800"/>
            <a:ext cx="5715000" cy="154305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495550"/>
            <a:ext cx="2510028" cy="2510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57250"/>
            <a:ext cx="8839200" cy="417195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892" y="4279392"/>
            <a:ext cx="864108" cy="86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7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3"/>
            <a:ext cx="8763000" cy="3718847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8763000" cy="3718849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742951"/>
            <a:ext cx="9144000" cy="66675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5BFC79-4F70-98EF-D02D-DF285062FB2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8763000" cy="3718849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0" y="742951"/>
            <a:ext cx="9144000" cy="666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814441-CDF6-B693-BC4C-E71628713C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8763000" cy="3718849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742951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218C59-F245-06E6-A7D9-D4B929D434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33351"/>
            <a:ext cx="9144000" cy="609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33352"/>
            <a:ext cx="8839200" cy="619125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95350"/>
            <a:ext cx="8763000" cy="3718849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742951"/>
            <a:ext cx="9144000" cy="666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4614200"/>
            <a:ext cx="9144000" cy="5293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58000" y="4781550"/>
            <a:ext cx="2133600" cy="273844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0BD28A-C7D3-521B-3870-564E17C1C3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8600" y="4705350"/>
            <a:ext cx="1488440" cy="433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812507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4807745"/>
            <a:ext cx="2133600" cy="273844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1" r:id="rId5"/>
    <p:sldLayoutId id="2147483668" r:id="rId6"/>
    <p:sldLayoutId id="2147483665" r:id="rId7"/>
    <p:sldLayoutId id="2147483672" r:id="rId8"/>
    <p:sldLayoutId id="2147483673" r:id="rId9"/>
    <p:sldLayoutId id="2147483679" r:id="rId10"/>
    <p:sldLayoutId id="2147483674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c.edu/discover/how-to-improve-your-media-literacy-skill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ent.bridgepointeducation.com/curriculum/file/b73d8413-f392-4ddd-914a-7399c878f007/1/FOUR%20MOVES%20%26%20A%20HABIT.pdf" TargetMode="External"/><Relationship Id="rId2" Type="http://schemas.openxmlformats.org/officeDocument/2006/relationships/hyperlink" Target="https://ebip.vkcsites.org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r.edu/writing-speaking-center/writing-speaking-resources/logical-fallacies" TargetMode="External"/><Relationship Id="rId2" Type="http://schemas.openxmlformats.org/officeDocument/2006/relationships/hyperlink" Target="https://owl.purdue.edu/owl/general_writing/academic_writing/logic_in_argumentative_writing/fallacies.html" TargetMode="Externa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LeeAnn.Finnegan@tn.gov" TargetMode="External"/><Relationship Id="rId2" Type="http://schemas.openxmlformats.org/officeDocument/2006/relationships/hyperlink" Target="mailto:Charmaine.Woods2@tn.gov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Evidence-Based Practice Part 1:</a:t>
            </a:r>
            <a:br>
              <a:rPr lang="en-US" dirty="0"/>
            </a:br>
            <a:r>
              <a:rPr lang="en-US" dirty="0"/>
              <a:t>Media Literacy and Awareness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LeeAnn Finnegan, Provider Support Specialist, March 27, 2025</a:t>
            </a:r>
          </a:p>
        </p:txBody>
      </p:sp>
    </p:spTree>
    <p:extLst>
      <p:ext uri="{BB962C8B-B14F-4D97-AF65-F5344CB8AC3E}">
        <p14:creationId xmlns:p14="http://schemas.microsoft.com/office/powerpoint/2010/main" val="479260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10E52-EF97-4D8D-337D-11C3E33AB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2A573-4DDA-B454-C36B-C641FF76A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468" y="895353"/>
            <a:ext cx="8535837" cy="371884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Open Sans"/>
                <a:ea typeface="Open Sans"/>
                <a:cs typeface="Open Sans"/>
              </a:rPr>
              <a:t>You read a new study that claims eating spaghetti helps children with a speech delay learn how to talk. 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How many studies have already been done that show different teaching and coaching strategies that are proven to help children learn to talk? </a:t>
            </a:r>
            <a:endParaRPr lang="en-US" dirty="0"/>
          </a:p>
          <a:p>
            <a:r>
              <a:rPr lang="en-US" dirty="0">
                <a:latin typeface="Open Sans"/>
                <a:ea typeface="Open Sans"/>
                <a:cs typeface="Open Sans"/>
              </a:rPr>
              <a:t>Do we believe that eating spaghetti can really help a child learn to speak? OR when a child first starts eating spaghetti is around the typical age range for when children start using their first words?</a:t>
            </a:r>
          </a:p>
        </p:txBody>
      </p:sp>
    </p:spTree>
    <p:extLst>
      <p:ext uri="{BB962C8B-B14F-4D97-AF65-F5344CB8AC3E}">
        <p14:creationId xmlns:p14="http://schemas.microsoft.com/office/powerpoint/2010/main" val="309757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39689-EF4A-7CDE-185F-AE74067ED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Best Available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A8757-0387-053C-0E41-153694717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research from other fields and/or other age groups when true evidence-based practice is not available.</a:t>
            </a:r>
          </a:p>
          <a:p>
            <a:r>
              <a:rPr lang="en-US" dirty="0"/>
              <a:t>Early intervention is still a very young field in the world of scientific research, so we are still building our evidence base for practice.</a:t>
            </a:r>
          </a:p>
          <a:p>
            <a:r>
              <a:rPr lang="en-US" dirty="0"/>
              <a:t>In instances where true evidence-based practice does not yet exist, we can use what other research has told us, alongside wisdom and knowledge from within the field. </a:t>
            </a:r>
          </a:p>
        </p:txBody>
      </p:sp>
    </p:spTree>
    <p:extLst>
      <p:ext uri="{BB962C8B-B14F-4D97-AF65-F5344CB8AC3E}">
        <p14:creationId xmlns:p14="http://schemas.microsoft.com/office/powerpoint/2010/main" val="293167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2B73A-B2AC-FC50-CC4E-2186E9EEF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/>
              <a:t>Evidence Based Instructional Practices (EBIP)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3B70F-4490-C337-4267-1437074E3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Open Sans"/>
                <a:ea typeface="Open Sans"/>
                <a:cs typeface="Open Sans"/>
              </a:rPr>
              <a:t>Teaching methods backed by research demonstrating their effectiveness in improving student learning and outcomes. 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In simpler terms, translating results of research into practice with children and families.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49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177C-C75D-1212-7330-B6532FB85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PermianSlabSerifTypeface"/>
              </a:rPr>
              <a:t>Scientific Evidence: What to Look For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F7AEF-FB3A-992F-6159-ED6CED372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>
                <a:latin typeface="Open Sans"/>
                <a:ea typeface="Open Sans"/>
                <a:cs typeface="Open Sans"/>
              </a:rPr>
              <a:t>Discovers evidence and uses it to inform belief, relies on entire body of evidence.</a:t>
            </a:r>
            <a:endParaRPr lang="en-US" sz="2200"/>
          </a:p>
          <a:p>
            <a:r>
              <a:rPr lang="en-US" sz="2200">
                <a:latin typeface="Open Sans"/>
                <a:ea typeface="Open Sans"/>
                <a:cs typeface="Open Sans"/>
              </a:rPr>
              <a:t>Conservative claims are tentative and based on evidence, changes in conjunction with evidence.</a:t>
            </a:r>
          </a:p>
          <a:p>
            <a:r>
              <a:rPr lang="en-US" sz="2200">
                <a:latin typeface="Open Sans"/>
                <a:ea typeface="Open Sans"/>
                <a:cs typeface="Open Sans"/>
              </a:rPr>
              <a:t>Precise and measurable terminology conducive to understanding and replication.</a:t>
            </a:r>
          </a:p>
          <a:p>
            <a:r>
              <a:rPr lang="en-US" sz="2200">
                <a:latin typeface="Open Sans"/>
                <a:ea typeface="Open Sans"/>
                <a:cs typeface="Open Sans"/>
              </a:rPr>
              <a:t>Knows, understands, and applies logic with body of evidence to defend position.</a:t>
            </a:r>
          </a:p>
          <a:p>
            <a:r>
              <a:rPr lang="en-US" sz="2200">
                <a:latin typeface="Open Sans"/>
                <a:ea typeface="Open Sans"/>
                <a:cs typeface="Open Sans"/>
              </a:rPr>
              <a:t>Views critics as colleagues, seeks criticism and refutation.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B63325-D5A7-CD8B-3D40-0E4ADA757248}"/>
              </a:ext>
            </a:extLst>
          </p:cNvPr>
          <p:cNvSpPr txBox="1"/>
          <p:nvPr/>
        </p:nvSpPr>
        <p:spPr>
          <a:xfrm>
            <a:off x="233670" y="4248149"/>
            <a:ext cx="9067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u="none" strike="noStrike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 et al., 2016, </a:t>
            </a:r>
            <a:r>
              <a:rPr lang="en-US" b="0" i="1" u="none" strike="noStrike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Early Intervention for Young Children with Autism Spectrum Disorder</a:t>
            </a:r>
            <a:r>
              <a:rPr lang="en-US" b="0" i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​</a:t>
            </a:r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4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66386-A851-5627-2D14-8229692447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Media Literacy</a:t>
            </a:r>
          </a:p>
        </p:txBody>
      </p:sp>
    </p:spTree>
    <p:extLst>
      <p:ext uri="{BB962C8B-B14F-4D97-AF65-F5344CB8AC3E}">
        <p14:creationId xmlns:p14="http://schemas.microsoft.com/office/powerpoint/2010/main" val="1382543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948A7-08ED-D046-2A01-7C150A8B7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Media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7E63A-6556-9890-2230-A59DB6D41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ability to access and critically analyze media messages, as well as create, reflect, and take action.</a:t>
            </a:r>
          </a:p>
          <a:p>
            <a:r>
              <a:rPr lang="en-US" dirty="0"/>
              <a:t>Knowing what is true and what is not by examining information at deeper than a surface level</a:t>
            </a:r>
          </a:p>
        </p:txBody>
      </p:sp>
    </p:spTree>
    <p:extLst>
      <p:ext uri="{BB962C8B-B14F-4D97-AF65-F5344CB8AC3E}">
        <p14:creationId xmlns:p14="http://schemas.microsoft.com/office/powerpoint/2010/main" val="259672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84CF3-9564-9574-A321-D5FF2ADF4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PermianSlabSerifTypeface"/>
              </a:rPr>
              <a:t>4 Types of Misinformation in Online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08E3D-44F3-BA42-6DF2-4F476054D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1. False or regularly misleading websites that are shared on social media-often uses distorted headlines and decontextualized information to generate likes, shares, and profits. </a:t>
            </a:r>
          </a:p>
          <a:p>
            <a:r>
              <a:rPr lang="en-US" dirty="0"/>
              <a:t>2. Websites that may circulate misleading and/or potentially unreliable information.</a:t>
            </a:r>
          </a:p>
          <a:p>
            <a:r>
              <a:rPr lang="en-US" dirty="0"/>
              <a:t>3. Websites that sometimes use clickbait headlines and social media descriptions.</a:t>
            </a:r>
          </a:p>
          <a:p>
            <a:r>
              <a:rPr lang="en-US" dirty="0"/>
              <a:t>4. Satire/comedy sites, which may offer important critical commentary, but have the potential to be shared as literal. </a:t>
            </a:r>
          </a:p>
        </p:txBody>
      </p:sp>
    </p:spTree>
    <p:extLst>
      <p:ext uri="{BB962C8B-B14F-4D97-AF65-F5344CB8AC3E}">
        <p14:creationId xmlns:p14="http://schemas.microsoft.com/office/powerpoint/2010/main" val="17237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F0C83-521D-D2EA-433C-D7FEE5FE7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How to find “the truth”: Four Moves and A Habit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BA946-DC88-198F-9A22-D74B677E9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Check for previous work</a:t>
            </a:r>
          </a:p>
          <a:p>
            <a:pPr lvl="1"/>
            <a:r>
              <a:rPr lang="en-US" dirty="0"/>
              <a:t>Chances are someone has already dug into the claim and done some fact-checking.</a:t>
            </a:r>
          </a:p>
          <a:p>
            <a:pPr lvl="1"/>
            <a:r>
              <a:rPr lang="en-US" dirty="0"/>
              <a:t>Look around and see what other resources you can find, such as news coverage, reputable online sites, or a fact checking site.</a:t>
            </a:r>
          </a:p>
          <a:p>
            <a:r>
              <a:rPr lang="en-US" dirty="0"/>
              <a:t>2. Go upstream to the source</a:t>
            </a:r>
          </a:p>
          <a:p>
            <a:pPr lvl="1"/>
            <a:r>
              <a:rPr lang="en-US" dirty="0"/>
              <a:t>Most content found online is not original, so you can go “upstream” to the original source to determine if it is trustworthy or not. </a:t>
            </a:r>
          </a:p>
        </p:txBody>
      </p:sp>
    </p:spTree>
    <p:extLst>
      <p:ext uri="{BB962C8B-B14F-4D97-AF65-F5344CB8AC3E}">
        <p14:creationId xmlns:p14="http://schemas.microsoft.com/office/powerpoint/2010/main" val="16870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4730-36C3-E457-AB2A-C672A1227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How to find “the truth”: Four Moves and A Habit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3D6E6-4483-55D9-6991-363A4833F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 Read laterally</a:t>
            </a:r>
          </a:p>
          <a:p>
            <a:pPr lvl="1"/>
            <a:r>
              <a:rPr lang="en-US" dirty="0"/>
              <a:t>Read across other trustworthy sites to see what others have said about the author or publisher.</a:t>
            </a:r>
          </a:p>
          <a:p>
            <a:r>
              <a:rPr lang="en-US" dirty="0"/>
              <a:t>4. Circle back</a:t>
            </a:r>
          </a:p>
          <a:p>
            <a:pPr lvl="1"/>
            <a:r>
              <a:rPr lang="en-US" dirty="0"/>
              <a:t>Circle back to the original source and start again. You may find that you already know more to assess the original claim.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9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C6759-FF80-9D73-3BC1-56B3D2EF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How to find “the truth”: Four Moves and A Habit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6A04C-26BC-EAE3-1501-328E819C0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Habit: Check your emotions</a:t>
            </a:r>
          </a:p>
          <a:p>
            <a:pPr lvl="1"/>
            <a:r>
              <a:rPr lang="en-US"/>
              <a:t>False information is meant to trigger your emotions, so if you find yourself becoming angry or frustrated, take a step back and think about why that is. </a:t>
            </a:r>
          </a:p>
          <a:p>
            <a:pPr lvl="1"/>
            <a:r>
              <a:rPr lang="en-US"/>
              <a:t>Becoming emotional can diminish our critical thinking and ability to fact check. </a:t>
            </a:r>
          </a:p>
          <a:p>
            <a:pPr lvl="1"/>
            <a:r>
              <a:rPr lang="en-US"/>
              <a:t>Take a step away and come back when you are able.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5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>
          <a:xfrm>
            <a:off x="4572000" y="895350"/>
            <a:ext cx="4572000" cy="42481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Welcome/Check-in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Defining Concepts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Media Literacy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Logical Fallacies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Wrap-Up/Questions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Upcoming Events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532752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9646F-0344-04B7-DA7B-2FAC259E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Dunning Kruger Effect</a:t>
            </a:r>
          </a:p>
        </p:txBody>
      </p:sp>
      <p:pic>
        <p:nvPicPr>
          <p:cNvPr id="1026" name="Picture 2" descr="Why We Overestimate Our Skills: Understanding the Dunning-Kruger Effect">
            <a:extLst>
              <a:ext uri="{FF2B5EF4-FFF2-40B4-BE49-F238E27FC236}">
                <a16:creationId xmlns:a16="http://schemas.microsoft.com/office/drawing/2014/main" id="{683628EA-3BE4-80F5-C192-7C6BBA40BF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416" y="895350"/>
            <a:ext cx="7149168" cy="371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60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1BBCB-714B-C136-C2F5-B9DA7EB6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Improve Your Media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84FD1-B999-1585-FC5F-C3DC670DE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what you’re up against. </a:t>
            </a:r>
          </a:p>
          <a:p>
            <a:r>
              <a:rPr lang="en-US" dirty="0"/>
              <a:t>Think carefully about how you frame a search.</a:t>
            </a:r>
          </a:p>
          <a:p>
            <a:r>
              <a:rPr lang="en-US" dirty="0"/>
              <a:t>Think critically about keywords. </a:t>
            </a:r>
          </a:p>
          <a:p>
            <a:r>
              <a:rPr lang="en-US" dirty="0"/>
              <a:t>Never stop learning.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https://www.unc.edu/discover/how-to-improve-your-media-literacy-skills/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355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70C12-ED9F-A064-4A99-DDE3E8C1DB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Logical Fallacies</a:t>
            </a:r>
          </a:p>
        </p:txBody>
      </p:sp>
    </p:spTree>
    <p:extLst>
      <p:ext uri="{BB962C8B-B14F-4D97-AF65-F5344CB8AC3E}">
        <p14:creationId xmlns:p14="http://schemas.microsoft.com/office/powerpoint/2010/main" val="628128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2B658-4B0A-1D7A-CE82-42428907F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ermianSlabSerifTypeface"/>
              </a:rPr>
              <a:t>Logical Fallacies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49ABA-6010-2D05-2940-A8E00D98A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Open Sans"/>
                <a:ea typeface="Open Sans"/>
                <a:cs typeface="Open Sans"/>
              </a:rPr>
              <a:t>Common errors in reasoning that undermine the logic of your argument.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It is important that we are aware of: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How others use these to influence the information we receive AND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If there are any that we use that may influence how we portray information to others.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26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ECB1-AB86-5DFA-B0EC-7B903439D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Commonly Used Logical Fallacies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0ED4B-6C48-B60B-65E7-5BBA62155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Open Sans"/>
                <a:ea typeface="Open Sans"/>
                <a:cs typeface="Open Sans"/>
              </a:rPr>
              <a:t>Ad Hominem: Attacking someone’s character, rather than the issue. </a:t>
            </a:r>
          </a:p>
          <a:p>
            <a:pPr lvl="1"/>
            <a:r>
              <a:rPr lang="en-US" dirty="0">
                <a:latin typeface="Open Sans"/>
                <a:ea typeface="Open Sans"/>
                <a:cs typeface="Open Sans"/>
              </a:rPr>
              <a:t>Example: When discussing policy and someone disagrees, they mention prior bad acts by the person. 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Appeal to False Authority: Using a source quote by someone who is not truly an expert in their field.</a:t>
            </a:r>
          </a:p>
          <a:p>
            <a:pPr lvl="1"/>
            <a:r>
              <a:rPr lang="en-US" dirty="0">
                <a:latin typeface="Open Sans"/>
                <a:ea typeface="Open Sans"/>
                <a:cs typeface="Open Sans"/>
              </a:rPr>
              <a:t>Example: If I claim that I am an expert in modeling and high fashion.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7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927F6-6B17-4516-A6BE-A798E905E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Commonly Used Logical Fallacies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23968-65A5-C9CE-286E-17B4FB34A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Bandwagon: When the “evidence” is that everyone else is doing it.</a:t>
            </a:r>
          </a:p>
          <a:p>
            <a:pPr lvl="1"/>
            <a:r>
              <a:rPr lang="en-US" dirty="0"/>
              <a:t>Example: Everyone is getting the new iPhone this weekend, so you should too!</a:t>
            </a:r>
          </a:p>
          <a:p>
            <a:r>
              <a:rPr lang="en-US" dirty="0"/>
              <a:t>Begging the Question/Circular Reasoning: If the claim is only affirmed by itself. </a:t>
            </a:r>
          </a:p>
          <a:p>
            <a:pPr lvl="1"/>
            <a:r>
              <a:rPr lang="en-US" dirty="0"/>
              <a:t>Example: Blueberries are good for you because they are full of antioxidants. </a:t>
            </a:r>
          </a:p>
        </p:txBody>
      </p:sp>
    </p:spTree>
    <p:extLst>
      <p:ext uri="{BB962C8B-B14F-4D97-AF65-F5344CB8AC3E}">
        <p14:creationId xmlns:p14="http://schemas.microsoft.com/office/powerpoint/2010/main" val="283316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E1D32-36FF-63AF-9B2A-0E84E1543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Commonly Used Logical Fallacies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57B51-201B-66FC-A930-0284FB35A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Open Sans"/>
                <a:ea typeface="Open Sans"/>
                <a:cs typeface="Open Sans"/>
              </a:rPr>
              <a:t>Either/Or: Reducing complex arguments to simple right and wrong arguments when there are many more possible answers.</a:t>
            </a:r>
          </a:p>
          <a:p>
            <a:pPr lvl="1"/>
            <a:r>
              <a:rPr lang="en-US" dirty="0">
                <a:latin typeface="Open Sans"/>
                <a:ea typeface="Open Sans"/>
                <a:cs typeface="Open Sans"/>
              </a:rPr>
              <a:t>Example: We can either only wear pants or wear no pants at all.</a:t>
            </a:r>
          </a:p>
          <a:p>
            <a:r>
              <a:rPr lang="en-US" dirty="0">
                <a:latin typeface="Open Sans"/>
                <a:ea typeface="Open Sans"/>
                <a:cs typeface="Open Sans"/>
              </a:rPr>
              <a:t>Faulty Analogy: Comparing things that are similar in some ways, but not where it matters the most. </a:t>
            </a:r>
          </a:p>
          <a:p>
            <a:pPr lvl="1"/>
            <a:r>
              <a:rPr lang="en-US" dirty="0">
                <a:latin typeface="Open Sans"/>
                <a:ea typeface="Open Sans"/>
                <a:cs typeface="Open Sans"/>
              </a:rPr>
              <a:t>Example: Both dogs and trees have bark, so they are the same thing.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5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2D4E-2516-501D-3C0B-F978AE46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Commonly Used Logical Fallacies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2B677-67DB-D9DF-3BDC-8B81B117B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Faulty Causality: Drawing the conclusion that when two events happen close together, one caused the other.</a:t>
            </a:r>
          </a:p>
          <a:p>
            <a:pPr lvl="1"/>
            <a:r>
              <a:rPr lang="en-US" dirty="0">
                <a:latin typeface="Open Sans"/>
                <a:ea typeface="Open Sans"/>
                <a:cs typeface="Open Sans"/>
              </a:rPr>
              <a:t>Example: I ate a cheeseburger, then fell and broke my leg, so it had to have been because of the cheeseburger.</a:t>
            </a:r>
          </a:p>
          <a:p>
            <a:r>
              <a:rPr lang="en-US" dirty="0"/>
              <a:t>Hasty Generalization: Making a claim based on one or two examples that are not relevant to the claims or subject. </a:t>
            </a:r>
          </a:p>
          <a:p>
            <a:pPr lvl="1"/>
            <a:r>
              <a:rPr lang="en-US" dirty="0">
                <a:latin typeface="Open Sans"/>
                <a:ea typeface="Open Sans"/>
                <a:cs typeface="Open Sans"/>
              </a:rPr>
              <a:t>Example: I met two people from Tennessee who were both so nice to me, so all Tennesseans must be nice! </a:t>
            </a:r>
          </a:p>
        </p:txBody>
      </p:sp>
    </p:spTree>
    <p:extLst>
      <p:ext uri="{BB962C8B-B14F-4D97-AF65-F5344CB8AC3E}">
        <p14:creationId xmlns:p14="http://schemas.microsoft.com/office/powerpoint/2010/main" val="195278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B709A-D5DD-D38D-B3FC-AC30123EA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Commonly Used Logical Fallacies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2A3DE5-1142-E7CB-FB9B-8B2653297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Slippery Slope: If A happens, then B will happen, and C, all the way to Z.</a:t>
            </a:r>
          </a:p>
          <a:p>
            <a:pPr lvl="1"/>
            <a:r>
              <a:rPr lang="en-US" dirty="0">
                <a:latin typeface="Open Sans"/>
                <a:ea typeface="Open Sans"/>
                <a:cs typeface="Open Sans"/>
              </a:rPr>
              <a:t>Example: If we can't keep a lion as a pet, then eventually we can't keep cats as pets! </a:t>
            </a:r>
          </a:p>
          <a:p>
            <a:r>
              <a:rPr lang="en-US" dirty="0"/>
              <a:t>Straw Man: Oversimplifying an opponent’s viewpoint and then attacking that simplified point.</a:t>
            </a:r>
          </a:p>
          <a:p>
            <a:pPr lvl="1"/>
            <a:r>
              <a:rPr lang="en-US" dirty="0">
                <a:latin typeface="Open Sans"/>
                <a:ea typeface="Open Sans"/>
                <a:cs typeface="Open Sans"/>
              </a:rPr>
              <a:t>Example: People who don't like cats must hate all animals. </a:t>
            </a:r>
            <a:endParaRPr lang="en-US" dirty="0"/>
          </a:p>
          <a:p>
            <a:r>
              <a:rPr lang="en-US" dirty="0"/>
              <a:t>Vagueness, Evasions, Misstatements: Intentionally not stating all the information known or taking something out of context.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0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8B4C3-D2C5-C4CE-8E18-CF9AF1323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F5300-B2ED-84AD-EF01-8611B3394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>
                <a:latin typeface="Open Sans"/>
                <a:ea typeface="Open Sans"/>
                <a:cs typeface="Open Sans"/>
              </a:rPr>
              <a:t>Evidence Based Instructional Practices: </a:t>
            </a:r>
            <a:r>
              <a:rPr lang="en-US">
                <a:latin typeface="Open Sans"/>
                <a:ea typeface="Open Sans"/>
                <a:cs typeface="Open Sans"/>
                <a:hlinkClick r:id="rId2"/>
              </a:rPr>
              <a:t>https://ebip.vkcsites.org/</a:t>
            </a:r>
            <a:r>
              <a:rPr lang="en-US">
                <a:latin typeface="Open Sans"/>
                <a:ea typeface="Open Sans"/>
                <a:cs typeface="Open Sans"/>
              </a:rPr>
              <a:t> </a:t>
            </a:r>
            <a:endParaRPr lang="en-US"/>
          </a:p>
          <a:p>
            <a:r>
              <a:rPr lang="en-US">
                <a:latin typeface="Open Sans"/>
                <a:ea typeface="Open Sans"/>
                <a:cs typeface="Open Sans"/>
              </a:rPr>
              <a:t>Four Moves &amp; A Habit: </a:t>
            </a:r>
            <a:r>
              <a:rPr lang="en-US">
                <a:latin typeface="Open Sans"/>
                <a:ea typeface="Open Sans"/>
                <a:cs typeface="Open Sans"/>
                <a:hlinkClick r:id="rId3"/>
              </a:rPr>
              <a:t>https://content.bridgepointeducation.com/curriculum/file/b73d8413-f392-4ddd-914a-7399c878f007/1/FOUR%20MOVES%20%26%20A%20HABIT.pdf</a:t>
            </a:r>
            <a:r>
              <a:rPr lang="en-US">
                <a:latin typeface="Open Sans"/>
                <a:ea typeface="Open Sans"/>
                <a:cs typeface="Open Sans"/>
              </a:rPr>
              <a:t> </a:t>
            </a:r>
            <a:endParaRPr lang="en-US"/>
          </a:p>
          <a:p>
            <a:r>
              <a:rPr lang="en-US">
                <a:latin typeface="Open Sans"/>
                <a:ea typeface="Open Sans"/>
                <a:cs typeface="Open Sans"/>
              </a:rPr>
              <a:t>Lang, R., Hancock, T. B., &amp; Singh, N. N. (2016). </a:t>
            </a:r>
            <a:r>
              <a:rPr lang="en-US" i="1">
                <a:latin typeface="Open Sans"/>
                <a:ea typeface="Open Sans"/>
                <a:cs typeface="Open Sans"/>
              </a:rPr>
              <a:t>Early Intervention for Young Children with Autism Spectrum Disorder. </a:t>
            </a:r>
            <a:r>
              <a:rPr lang="en-US">
                <a:latin typeface="Open Sans"/>
                <a:ea typeface="Open Sans"/>
                <a:cs typeface="Open Sans"/>
              </a:rPr>
              <a:t>Springer. </a:t>
            </a:r>
          </a:p>
        </p:txBody>
      </p:sp>
    </p:spTree>
    <p:extLst>
      <p:ext uri="{BB962C8B-B14F-4D97-AF65-F5344CB8AC3E}">
        <p14:creationId xmlns:p14="http://schemas.microsoft.com/office/powerpoint/2010/main" val="405456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667000" y="2971800"/>
            <a:ext cx="6324600" cy="1543050"/>
          </a:xfrm>
        </p:spPr>
        <p:txBody>
          <a:bodyPr/>
          <a:lstStyle/>
          <a:p>
            <a:r>
              <a:rPr lang="en-US"/>
              <a:t>Welcome!</a:t>
            </a:r>
          </a:p>
        </p:txBody>
      </p:sp>
    </p:spTree>
    <p:extLst>
      <p:ext uri="{BB962C8B-B14F-4D97-AF65-F5344CB8AC3E}">
        <p14:creationId xmlns:p14="http://schemas.microsoft.com/office/powerpoint/2010/main" val="7268491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8B4C3-D2C5-C4CE-8E18-CF9AF1323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F5300-B2ED-84AD-EF01-8611B3394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Purdue OWL Logical Fallacies: </a:t>
            </a:r>
            <a:r>
              <a:rPr lang="en-US">
                <a:hlinkClick r:id="rId2"/>
              </a:rPr>
              <a:t>https://owl.purdue.edu/owl/general_writing/academic_writing/logic_in_argumentative_writing/fallacies.html</a:t>
            </a:r>
            <a:r>
              <a:rPr lang="en-US"/>
              <a:t> </a:t>
            </a:r>
          </a:p>
          <a:p>
            <a:r>
              <a:rPr lang="en-US"/>
              <a:t>University of Nevada Reno Logical Fallacies:  </a:t>
            </a:r>
            <a:r>
              <a:rPr lang="en-US">
                <a:hlinkClick r:id="rId3"/>
              </a:rPr>
              <a:t>https://www.unr.edu/writing-speaking-center/writing-speaking-resources/logical-fallacies</a:t>
            </a:r>
            <a:r>
              <a:rPr 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050065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3EE4E-1ACF-F2F2-AE22-63242D514B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Wrap-Up/Questions</a:t>
            </a:r>
          </a:p>
        </p:txBody>
      </p:sp>
    </p:spTree>
    <p:extLst>
      <p:ext uri="{BB962C8B-B14F-4D97-AF65-F5344CB8AC3E}">
        <p14:creationId xmlns:p14="http://schemas.microsoft.com/office/powerpoint/2010/main" val="38030549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CDF74-0FEC-1287-404D-44445D2EA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Upcoming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13713-AAB1-5DC5-9DF8-90CCE2276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April 14, 2025, from 1:00-4:00 p.m. Central: EIRA Directors Quarterly Meeting in Nashville at MTRO (275 Stewarts Ferry Pike, Nashville)</a:t>
            </a:r>
          </a:p>
          <a:p>
            <a:r>
              <a:rPr lang="en-US" dirty="0"/>
              <a:t>April 15, 2025, from 9:00 a.m-12:00 p.m. Central: SICC at MTRO</a:t>
            </a:r>
          </a:p>
          <a:p>
            <a:r>
              <a:rPr lang="en-US" dirty="0"/>
              <a:t>April 16, 2025, from 9:00 a.m.-2:00 p.m. Central: Coaching Mentor Workshop at MTRO</a:t>
            </a:r>
          </a:p>
        </p:txBody>
      </p:sp>
    </p:spTree>
    <p:extLst>
      <p:ext uri="{BB962C8B-B14F-4D97-AF65-F5344CB8AC3E}">
        <p14:creationId xmlns:p14="http://schemas.microsoft.com/office/powerpoint/2010/main" val="302750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13764-0B7C-392A-DFCF-A98DF5FB6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Upcoming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C98EB-90B8-CCDA-2222-B3632CF80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April 18, 2025: State offices closed for Good Friday</a:t>
            </a:r>
          </a:p>
          <a:p>
            <a:r>
              <a:rPr lang="en-US" dirty="0"/>
              <a:t>April 23, 2025, at 11:30 Central/12:30 Eastern: Lunch and Learn</a:t>
            </a:r>
          </a:p>
          <a:p>
            <a:r>
              <a:rPr lang="en-US" dirty="0"/>
              <a:t>April 24, 2025, at 11:30 Central/12:30 Eastern: Coffee Break</a:t>
            </a:r>
          </a:p>
          <a:p>
            <a:r>
              <a:rPr lang="en-US" dirty="0"/>
              <a:t>May 2, 2025: Monthly Directors Teaming Meeting</a:t>
            </a:r>
          </a:p>
          <a:p>
            <a:pPr lvl="1"/>
            <a:r>
              <a:rPr lang="en-US" dirty="0"/>
              <a:t>12:30 Central/1:30 Eastern: Center-Based Directors Discussion</a:t>
            </a:r>
          </a:p>
          <a:p>
            <a:pPr lvl="1"/>
            <a:r>
              <a:rPr lang="en-US" dirty="0"/>
              <a:t>1:00 Central/2:00 Eastern: All Directors Discussion</a:t>
            </a:r>
          </a:p>
          <a:p>
            <a:r>
              <a:rPr lang="en-US" dirty="0"/>
              <a:t>May 16, 2025, at 11:30 Central: EI Q&amp;A</a:t>
            </a:r>
          </a:p>
        </p:txBody>
      </p:sp>
    </p:spTree>
    <p:extLst>
      <p:ext uri="{BB962C8B-B14F-4D97-AF65-F5344CB8AC3E}">
        <p14:creationId xmlns:p14="http://schemas.microsoft.com/office/powerpoint/2010/main" val="359509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2A29A-5753-A193-27AF-307194FF1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Contact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FDD28-8CD4-12A2-BECF-6E60B2ECE3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57350"/>
            <a:ext cx="4191000" cy="2956850"/>
          </a:xfrm>
        </p:spPr>
        <p:txBody>
          <a:bodyPr/>
          <a:lstStyle/>
          <a:p>
            <a:pPr marL="0" indent="0" algn="ctr">
              <a:buNone/>
            </a:pPr>
            <a:r>
              <a:rPr lang="en-US"/>
              <a:t>Charmaine Woods</a:t>
            </a:r>
          </a:p>
          <a:p>
            <a:pPr marL="0" indent="0" algn="ctr">
              <a:buNone/>
            </a:pPr>
            <a:r>
              <a:rPr lang="en-US">
                <a:hlinkClick r:id="rId2"/>
              </a:rPr>
              <a:t>Charmaine.Woods2@tn.gov</a:t>
            </a:r>
            <a:r>
              <a:rPr lang="en-US"/>
              <a:t> </a:t>
            </a:r>
          </a:p>
          <a:p>
            <a:pPr marL="0" indent="0" algn="ctr">
              <a:buNone/>
            </a:pPr>
            <a:r>
              <a:rPr lang="en-US"/>
              <a:t>615-686-8410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3992FB3-C72C-F6B7-8131-EDC8C1E97AE6}"/>
              </a:ext>
            </a:extLst>
          </p:cNvPr>
          <p:cNvSpPr txBox="1">
            <a:spLocks/>
          </p:cNvSpPr>
          <p:nvPr/>
        </p:nvSpPr>
        <p:spPr>
          <a:xfrm>
            <a:off x="4953000" y="1657350"/>
            <a:ext cx="4191000" cy="29819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/>
              <a:t>LeeAnn Finnegan</a:t>
            </a:r>
          </a:p>
          <a:p>
            <a:pPr marL="0" indent="0" algn="ctr">
              <a:buNone/>
            </a:pPr>
            <a:r>
              <a:rPr lang="en-US">
                <a:hlinkClick r:id="rId3"/>
              </a:rPr>
              <a:t>LeeAnn.Finnegan@tn.gov</a:t>
            </a:r>
            <a:endParaRPr lang="en-US"/>
          </a:p>
          <a:p>
            <a:pPr marL="0" indent="0" algn="ctr">
              <a:buNone/>
            </a:pPr>
            <a:r>
              <a:rPr lang="en-US"/>
              <a:t>629-259-3711</a:t>
            </a:r>
          </a:p>
        </p:txBody>
      </p:sp>
    </p:spTree>
    <p:extLst>
      <p:ext uri="{BB962C8B-B14F-4D97-AF65-F5344CB8AC3E}">
        <p14:creationId xmlns:p14="http://schemas.microsoft.com/office/powerpoint/2010/main" val="4224067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3255B-7888-8F72-2E1C-9C81C0E98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Updates since last Coffee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C17A2-CCA5-E12C-A785-52C4B7734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How have you used the EI Competencies within your agency?</a:t>
            </a:r>
          </a:p>
          <a:p>
            <a:r>
              <a:rPr lang="en-US"/>
              <a:t>How has this impacted what you have seen in observations/your own practice?</a:t>
            </a:r>
          </a:p>
        </p:txBody>
      </p:sp>
    </p:spTree>
    <p:extLst>
      <p:ext uri="{BB962C8B-B14F-4D97-AF65-F5344CB8AC3E}">
        <p14:creationId xmlns:p14="http://schemas.microsoft.com/office/powerpoint/2010/main" val="304625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667000" y="2971800"/>
            <a:ext cx="6324600" cy="1543050"/>
          </a:xfrm>
        </p:spPr>
        <p:txBody>
          <a:bodyPr/>
          <a:lstStyle/>
          <a:p>
            <a:r>
              <a:rPr lang="en-US"/>
              <a:t>Defining Concepts</a:t>
            </a:r>
          </a:p>
        </p:txBody>
      </p:sp>
    </p:spTree>
    <p:extLst>
      <p:ext uri="{BB962C8B-B14F-4D97-AF65-F5344CB8AC3E}">
        <p14:creationId xmlns:p14="http://schemas.microsoft.com/office/powerpoint/2010/main" val="264741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8C96D-6CEB-F53F-86CC-E07CCDC2A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is/are?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F16F6-BB16-3356-F4F8-47D81E6E5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Research</a:t>
            </a:r>
          </a:p>
          <a:p>
            <a:r>
              <a:rPr lang="en-US"/>
              <a:t>Evidence-Based Practice</a:t>
            </a:r>
          </a:p>
          <a:p>
            <a:r>
              <a:rPr lang="en-US"/>
              <a:t>Best Available Practice</a:t>
            </a:r>
          </a:p>
          <a:p>
            <a:r>
              <a:rPr lang="en-US"/>
              <a:t>Evidence-Based Instructional Practices</a:t>
            </a:r>
          </a:p>
        </p:txBody>
      </p:sp>
    </p:spTree>
    <p:extLst>
      <p:ext uri="{BB962C8B-B14F-4D97-AF65-F5344CB8AC3E}">
        <p14:creationId xmlns:p14="http://schemas.microsoft.com/office/powerpoint/2010/main" val="55615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10D2-45CF-8F97-9D01-78A10A075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1F19B-991F-7744-5499-9D1755F74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systematic process of collecting, analyzing, and interpreting information (data) in order to increase our understanding of the phenomenon about which we are interested or concerned. </a:t>
            </a:r>
          </a:p>
          <a:p>
            <a:r>
              <a:rPr lang="en-US"/>
              <a:t>Research is vital to our field, to help us know what we are doing is most effective and applicable to our population. </a:t>
            </a:r>
          </a:p>
        </p:txBody>
      </p:sp>
    </p:spTree>
    <p:extLst>
      <p:ext uri="{BB962C8B-B14F-4D97-AF65-F5344CB8AC3E}">
        <p14:creationId xmlns:p14="http://schemas.microsoft.com/office/powerpoint/2010/main" val="350481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11792-54AA-6607-0263-90B3DA675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is NOT: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93789-A058-436B-964D-FD21005F5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*Solely* information gathering</a:t>
            </a:r>
          </a:p>
          <a:p>
            <a:r>
              <a:rPr lang="en-US"/>
              <a:t>Rummaging for information that is difficult to locate</a:t>
            </a:r>
          </a:p>
          <a:p>
            <a:r>
              <a:rPr lang="en-US"/>
              <a:t>Transportation of facts from one location to another</a:t>
            </a:r>
          </a:p>
          <a:p>
            <a:r>
              <a:rPr lang="en-US"/>
              <a:t>Looking for facts that only support a preconceived hypothesis (Confirmation bias/Echo chambers)</a:t>
            </a:r>
          </a:p>
        </p:txBody>
      </p:sp>
    </p:spTree>
    <p:extLst>
      <p:ext uri="{BB962C8B-B14F-4D97-AF65-F5344CB8AC3E}">
        <p14:creationId xmlns:p14="http://schemas.microsoft.com/office/powerpoint/2010/main" val="60659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D1C97-0F8A-0BC6-5230-1CB00F5D2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Evidence-Based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EC624-4382-ACAD-5E23-302C7D22C5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Shown to have a positive effect on child outcomes.</a:t>
            </a:r>
          </a:p>
          <a:p>
            <a:r>
              <a:rPr lang="en-US"/>
              <a:t>Research design leads us to infer that the practice led to child improvement. </a:t>
            </a:r>
          </a:p>
          <a:p>
            <a:r>
              <a:rPr lang="en-US"/>
              <a:t>Multiple, high-quality studies have been conducted.</a:t>
            </a:r>
          </a:p>
          <a:p>
            <a:r>
              <a:rPr lang="en-US"/>
              <a:t>Reviewed by a reputable organization. </a:t>
            </a:r>
          </a:p>
        </p:txBody>
      </p:sp>
    </p:spTree>
    <p:extLst>
      <p:ext uri="{BB962C8B-B14F-4D97-AF65-F5344CB8AC3E}">
        <p14:creationId xmlns:p14="http://schemas.microsoft.com/office/powerpoint/2010/main" val="24189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72b0cf3-7677-4984-b9d6-5bc8470d1d5a">
      <Terms xmlns="http://schemas.microsoft.com/office/infopath/2007/PartnerControls"/>
    </lcf76f155ced4ddcb4097134ff3c332f>
    <TaxCatchAll xmlns="12aabf58-d89f-45be-a26d-c274d7de980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C066403C46FF4BBB58CE6CA41C4456" ma:contentTypeVersion="19" ma:contentTypeDescription="Create a new document." ma:contentTypeScope="" ma:versionID="28f317cce4194362bd0e40cffebf1df0">
  <xsd:schema xmlns:xsd="http://www.w3.org/2001/XMLSchema" xmlns:xs="http://www.w3.org/2001/XMLSchema" xmlns:p="http://schemas.microsoft.com/office/2006/metadata/properties" xmlns:ns2="772b0cf3-7677-4984-b9d6-5bc8470d1d5a" xmlns:ns3="12aabf58-d89f-45be-a26d-c274d7de9808" targetNamespace="http://schemas.microsoft.com/office/2006/metadata/properties" ma:root="true" ma:fieldsID="06ec0834941235f76b33c8dbe0fa5556" ns2:_="" ns3:_="">
    <xsd:import namespace="772b0cf3-7677-4984-b9d6-5bc8470d1d5a"/>
    <xsd:import namespace="12aabf58-d89f-45be-a26d-c274d7de98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b0cf3-7677-4984-b9d6-5bc8470d1d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7" nillable="true" ma:taxonomy="true" ma:internalName="lcf76f155ced4ddcb4097134ff3c332f" ma:taxonomyFieldName="MediaServiceImageTags" ma:displayName="Image Tags" ma:readOnly="false" ma:fieldId="{5cf76f15-5ced-4ddc-b409-7134ff3c332f}" ma:taxonomyMulti="true" ma:sspId="0ec6819c-d561-498f-ad6b-029f1b52be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abf58-d89f-45be-a26d-c274d7de9808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2c57f3e2-522d-4c04-8d98-e898ce791930}" ma:internalName="TaxCatchAll" ma:showField="CatchAllData" ma:web="12aabf58-d89f-45be-a26d-c274d7de98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C8907D-19E9-4E14-A35F-25AC90F835D8}">
  <ds:schemaRefs>
    <ds:schemaRef ds:uri="12aabf58-d89f-45be-a26d-c274d7de9808"/>
    <ds:schemaRef ds:uri="772b0cf3-7677-4984-b9d6-5bc8470d1d5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9FCB877-1309-4B27-815F-6516083C1C29}">
  <ds:schemaRefs>
    <ds:schemaRef ds:uri="12aabf58-d89f-45be-a26d-c274d7de9808"/>
    <ds:schemaRef ds:uri="772b0cf3-7677-4984-b9d6-5bc8470d1d5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728B6F0-2070-4FBB-BF28-353D9F486C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1792</Words>
  <Application>Microsoft Office PowerPoint</Application>
  <PresentationFormat>On-screen Show (16:9)</PresentationFormat>
  <Paragraphs>164</Paragraphs>
  <Slides>34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PowerPoint B</vt:lpstr>
      <vt:lpstr>Evidence-Based Practice Part 1: Media Literacy and Awareness</vt:lpstr>
      <vt:lpstr>Agenda</vt:lpstr>
      <vt:lpstr>Welcome!</vt:lpstr>
      <vt:lpstr>Updates since last Coffee Break</vt:lpstr>
      <vt:lpstr>Defining Concepts</vt:lpstr>
      <vt:lpstr>What is/are?</vt:lpstr>
      <vt:lpstr>Research</vt:lpstr>
      <vt:lpstr>Research is NOT: </vt:lpstr>
      <vt:lpstr>Evidence-Based Practice</vt:lpstr>
      <vt:lpstr>Example: </vt:lpstr>
      <vt:lpstr>Best Available Practice</vt:lpstr>
      <vt:lpstr>Evidence Based Instructional Practices (EBIP)</vt:lpstr>
      <vt:lpstr>Scientific Evidence: What to Look For</vt:lpstr>
      <vt:lpstr>Media Literacy</vt:lpstr>
      <vt:lpstr>Media Literacy</vt:lpstr>
      <vt:lpstr>4 Types of Misinformation in Online Media</vt:lpstr>
      <vt:lpstr>How to find “the truth”: Four Moves and A Habit</vt:lpstr>
      <vt:lpstr>How to find “the truth”: Four Moves and A Habit</vt:lpstr>
      <vt:lpstr>How to find “the truth”: Four Moves and A Habit</vt:lpstr>
      <vt:lpstr>The Dunning Kruger Effect</vt:lpstr>
      <vt:lpstr>How to Improve Your Media Literacy</vt:lpstr>
      <vt:lpstr>Logical Fallacies</vt:lpstr>
      <vt:lpstr>Logical Fallacies</vt:lpstr>
      <vt:lpstr>Commonly Used Logical Fallacies</vt:lpstr>
      <vt:lpstr>Commonly Used Logical Fallacies</vt:lpstr>
      <vt:lpstr>Commonly Used Logical Fallacies</vt:lpstr>
      <vt:lpstr>Commonly Used Logical Fallacies</vt:lpstr>
      <vt:lpstr>Commonly Used Logical Fallacies</vt:lpstr>
      <vt:lpstr>Resources</vt:lpstr>
      <vt:lpstr>Resources</vt:lpstr>
      <vt:lpstr>Wrap-Up/Questions</vt:lpstr>
      <vt:lpstr>Upcoming Events</vt:lpstr>
      <vt:lpstr>Upcoming Events</vt:lpstr>
      <vt:lpstr>Contact Info</vt:lpstr>
    </vt:vector>
  </TitlesOfParts>
  <Company>State of Tennessee: Finance &amp;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Molly Wehlage</dc:creator>
  <cp:lastModifiedBy>LeeAnn Finnegan</cp:lastModifiedBy>
  <cp:revision>113</cp:revision>
  <dcterms:created xsi:type="dcterms:W3CDTF">2015-04-20T19:54:28Z</dcterms:created>
  <dcterms:modified xsi:type="dcterms:W3CDTF">2025-05-16T18:53:40Z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0x010100F5C066403C46FF4BBB58CE6CA41C4456</vt:lpwstr>
  </property>
  <property fmtid="{D5CDD505-2E9C-101B-9397-08002B2CF9AE}" pid="3" name="MediaServiceImageTags">
    <vt:lpwstr/>
  </property>
</Properties>
</file>