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3_E71C366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1" r:id="rId14"/>
    <p:sldId id="272" r:id="rId15"/>
    <p:sldId id="273" r:id="rId16"/>
    <p:sldId id="275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A82A56-E3E9-78EC-F2C4-310CDEEDB208}" name="LeeAnn Finnegan" initials="LF" userId="S::dd08261@tn.gov::41cefb9a-d725-4ada-9165-ee9a998d6d36" providerId="AD"/>
  <p188:author id="{C4E27C92-B361-FFE7-9091-DF4246B6E35D}" name="Kristi Borer" initials="KB" userId="S::dd08076@tn.gov::ae774b84-120d-44f2-9e2c-9bcadbf580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0099FF"/>
    <a:srgbClr val="3399FF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D8F58-47A2-6D4E-7F2E-4CD82044619C}" v="4" dt="2024-12-04T19:32:22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0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modernComment_113_E71C366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D5DA90-0B57-40AE-92F1-8650CED87881}" authorId="{C4E27C92-B361-FFE7-9091-DF4246B6E35D}" status="resolved" created="2024-11-21T19:23:04.487" complete="100000">
    <pc:sldMkLst xmlns:pc="http://schemas.microsoft.com/office/powerpoint/2013/main/command">
      <pc:docMk/>
      <pc:sldMk cId="3877385831" sldId="275"/>
    </pc:sldMkLst>
    <p188:txBody>
      <a:bodyPr/>
      <a:lstStyle/>
      <a:p>
        <a:r>
          <a:rPr lang="en-US"/>
          <a:t>[@LeeAnn Finnegan] -please change to December.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35154-F1A5-4025-B792-4C94A6FABEB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294A-1980-46E5-AE4A-D048C1B4D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2294A-1980-46E5-AE4A-D048C1B4D1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8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914650"/>
            <a:ext cx="9144000" cy="188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28953"/>
            <a:ext cx="8839200" cy="1066799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4095751"/>
            <a:ext cx="88392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220" y="906361"/>
            <a:ext cx="6214237" cy="18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F5974-3C3D-3904-A3C4-8238F7FA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50F38-2449-E1B5-A8EE-70DC2A3E2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9C6BB-7145-1611-4FE1-E11309586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657351"/>
            <a:ext cx="3962400" cy="16764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71950"/>
            <a:ext cx="4038600" cy="8382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333751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69" y="419186"/>
            <a:ext cx="3460623" cy="10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00400" y="2906078"/>
            <a:ext cx="5943600" cy="1680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276600" y="2971800"/>
            <a:ext cx="5715000" cy="154305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95550"/>
            <a:ext cx="2510028" cy="2510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2"/>
              </a:buClr>
              <a:buFont typeface="Courier New" panose="02070309020205020404" pitchFamily="49" charset="0"/>
              <a:buChar char="o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4279392"/>
            <a:ext cx="864108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BFC79-4F70-98EF-D02D-DF285062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4441-CDF6-B693-BC4C-E71628713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18C59-F245-06E6-A7D9-D4B929D43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BD28A-C7D3-521B-3870-564E17C1C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07745"/>
            <a:ext cx="2133600" cy="273844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18/10/relationships/comments" Target="../comments/modernComment_113_E71C36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28953"/>
            <a:ext cx="8839200" cy="1676397"/>
          </a:xfrm>
        </p:spPr>
        <p:txBody>
          <a:bodyPr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A Firmar Documentos 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Adobe Sign Por Computadora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A0DC1-AECC-610A-80AA-DA43FDEF4340}"/>
              </a:ext>
            </a:extLst>
          </p:cNvPr>
          <p:cNvSpPr txBox="1"/>
          <p:nvPr/>
        </p:nvSpPr>
        <p:spPr>
          <a:xfrm>
            <a:off x="4720806" y="4927653"/>
            <a:ext cx="467264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1100">
                <a:latin typeface="Open Sans"/>
                <a:ea typeface="Open Sans"/>
                <a:cs typeface="Calibri"/>
              </a:rPr>
              <a:t>Haga clic en cualquier lugar para avanzar a la próxima diapositiva.</a:t>
            </a:r>
            <a:endParaRPr lang="en-US" sz="1100">
              <a:latin typeface="Open Sans"/>
              <a:ea typeface="Open Sans"/>
              <a:cs typeface="Calibri"/>
            </a:endParaRPr>
          </a:p>
          <a:p>
            <a:endParaRPr lang="en-US" sz="11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B2FCF-1F50-48DE-4339-4A431E83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50" y="815975"/>
            <a:ext cx="5287963" cy="3352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A9038-7C05-66E4-034C-608A745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0" u="none" strike="noStrike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Divulgación al Consumidor y Toca a Firmar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AC08-2AA1-517A-02FF-86BC0523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36" y="895350"/>
            <a:ext cx="3986689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Haga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clic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, “</a:t>
            </a:r>
            <a:r>
              <a:rPr lang="en-US" sz="2000" dirty="0">
                <a:latin typeface="Open Sans"/>
                <a:ea typeface="Open Sans"/>
                <a:cs typeface="Open Sans"/>
              </a:rPr>
              <a:t>Haga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clic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aqui</a:t>
            </a:r>
            <a:r>
              <a:rPr lang="en-US" sz="2000" dirty="0">
                <a:latin typeface="Open Sans"/>
                <a:ea typeface="Open Sans"/>
                <a:cs typeface="Open Sans"/>
              </a:rPr>
              <a:t> para </a:t>
            </a:r>
            <a:r>
              <a:rPr lang="en-US" sz="2000" dirty="0" err="1">
                <a:latin typeface="Open Sans"/>
                <a:ea typeface="Open Sans"/>
                <a:cs typeface="Open Sans"/>
              </a:rPr>
              <a:t>firmar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”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en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 oval </a:t>
            </a:r>
            <a:r>
              <a:rPr lang="en-US" sz="2000" b="0" i="0" dirty="0" err="1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</a:t>
            </a:r>
            <a:r>
              <a:rPr lang="en-US" sz="2000" b="0" i="0" dirty="0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a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completar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firmando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dirty="0" err="1">
                <a:effectLst/>
                <a:latin typeface="Open Sans"/>
                <a:ea typeface="Open Sans"/>
                <a:cs typeface="Open Sans"/>
              </a:rPr>
              <a:t>documento</a:t>
            </a:r>
            <a:r>
              <a:rPr lang="en-US" sz="2000" b="0" i="0" dirty="0">
                <a:effectLst/>
                <a:latin typeface="Open Sans"/>
                <a:ea typeface="Open Sans"/>
                <a:cs typeface="Open Sans"/>
              </a:rPr>
              <a:t>.  </a:t>
            </a:r>
            <a:endParaRPr lang="en-US" sz="2000" dirty="0">
              <a:latin typeface="Open Sans"/>
              <a:ea typeface="Open Sans"/>
              <a:cs typeface="Open San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547385-10C9-0F0A-D446-1EFEFC05FB22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8228013" y="950912"/>
            <a:ext cx="56613" cy="46524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A3B75C-C0FB-2328-9EC4-54960025F034}"/>
              </a:ext>
            </a:extLst>
          </p:cNvPr>
          <p:cNvSpPr txBox="1"/>
          <p:nvPr/>
        </p:nvSpPr>
        <p:spPr>
          <a:xfrm>
            <a:off x="7694613" y="1416161"/>
            <a:ext cx="1180026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Campos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obligatorios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completados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aparecerá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superior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derecha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8E246C-1CCA-C40D-EAA5-2601FBBEA657}"/>
              </a:ext>
            </a:extLst>
          </p:cNvPr>
          <p:cNvSpPr/>
          <p:nvPr/>
        </p:nvSpPr>
        <p:spPr>
          <a:xfrm>
            <a:off x="5924549" y="3573463"/>
            <a:ext cx="989721" cy="7620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10">
            <a:hlinkClick r:id="" action="ppaction://media"/>
            <a:extLst>
              <a:ext uri="{FF2B5EF4-FFF2-40B4-BE49-F238E27FC236}">
                <a16:creationId xmlns:a16="http://schemas.microsoft.com/office/drawing/2014/main" id="{4D1FF8D0-62F6-B96A-B73C-F7CBCB493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3613" y="4634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3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E3B2-D24F-83C8-D10C-3A3CEF91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Ya </a:t>
            </a:r>
            <a:r>
              <a:rPr lang="en-US" b="1" i="0" u="none" strike="noStrike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Terminaste</a:t>
            </a:r>
            <a:r>
              <a:rPr lang="en-US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 de Firmar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3CF5-A03F-B886-50D0-E894D2455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038600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0" i="0" dirty="0">
              <a:effectLst/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Si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quiere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guardar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documento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a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su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computadora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,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haga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clic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oval </a:t>
            </a:r>
            <a:r>
              <a:rPr lang="en-US" b="0" i="0" dirty="0" err="1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que dice, “</a:t>
            </a:r>
            <a:r>
              <a:rPr lang="en-US" dirty="0" err="1">
                <a:latin typeface="Open Sans"/>
                <a:ea typeface="Open Sans"/>
                <a:cs typeface="Open Sans"/>
              </a:rPr>
              <a:t>Descargar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”.</a:t>
            </a:r>
            <a:r>
              <a:rPr lang="en-US" sz="1800" b="0" i="0" dirty="0">
                <a:effectLst/>
                <a:latin typeface="Open Sans"/>
                <a:ea typeface="Open Sans"/>
                <a:cs typeface="Open Sans"/>
              </a:rPr>
              <a:t> 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51CFB-4653-6809-7135-9849A650589E}"/>
              </a:ext>
            </a:extLst>
          </p:cNvPr>
          <p:cNvCxnSpPr>
            <a:cxnSpLocks/>
          </p:cNvCxnSpPr>
          <p:nvPr/>
        </p:nvCxnSpPr>
        <p:spPr>
          <a:xfrm>
            <a:off x="2120235" y="3466110"/>
            <a:ext cx="2071937" cy="10708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5603854-0D3A-E4AE-9DB6-1438786AC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333" y="896938"/>
            <a:ext cx="4651522" cy="2952750"/>
          </a:xfrm>
          <a:prstGeom prst="rect">
            <a:avLst/>
          </a:prstGeom>
        </p:spPr>
      </p:pic>
      <p:pic>
        <p:nvPicPr>
          <p:cNvPr id="6" name="Slide 11">
            <a:hlinkClick r:id="" action="ppaction://media"/>
            <a:extLst>
              <a:ext uri="{FF2B5EF4-FFF2-40B4-BE49-F238E27FC236}">
                <a16:creationId xmlns:a16="http://schemas.microsoft.com/office/drawing/2014/main" id="{A079DCB9-42ED-085F-8381-7569A0E87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C7A4-4573-C180-A825-75A07EE4E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Conclusión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51D92-811C-DCF2-9E22-9DD39EE9C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Puede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cerrar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la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pantalla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en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su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b="0" i="0" dirty="0" err="1">
                <a:effectLst/>
                <a:latin typeface="Open Sans"/>
                <a:ea typeface="Open Sans"/>
                <a:cs typeface="Open Sans"/>
              </a:rPr>
              <a:t>computadora</a:t>
            </a:r>
            <a:r>
              <a:rPr lang="en-US" b="0" i="0" dirty="0">
                <a:effectLst/>
                <a:latin typeface="Open Sans"/>
                <a:ea typeface="Open Sans"/>
                <a:cs typeface="Open Sans"/>
              </a:rPr>
              <a:t>.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Su coordinador/a</a:t>
            </a:r>
            <a:r>
              <a:rPr lang="es-ES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de los servicios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s-ES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recibirán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un correo </a:t>
            </a:r>
            <a:r>
              <a:rPr lang="es-ES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electrónico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informandoles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los documentos han sido firmados. Si no puede guardar los documentos firmados para usted, su coordinador/a </a:t>
            </a:r>
            <a:r>
              <a:rPr lang="es-ES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 los servicios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puede enviar una copia.  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​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5" name="Picture 4" descr="Person using laptop at home">
            <a:extLst>
              <a:ext uri="{FF2B5EF4-FFF2-40B4-BE49-F238E27FC236}">
                <a16:creationId xmlns:a16="http://schemas.microsoft.com/office/drawing/2014/main" id="{973EF145-B814-2526-F40D-9E500946D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4288" y="3049158"/>
            <a:ext cx="2721112" cy="1814074"/>
          </a:xfrm>
          <a:prstGeom prst="rect">
            <a:avLst/>
          </a:prstGeom>
        </p:spPr>
      </p:pic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FFCE9767-27B9-1204-3081-A90E51FB8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6600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9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055-68C6-A1AF-1C8D-3959C6D4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Gracias!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34B34-BE3A-E2B5-5B83-43BED032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Esta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clase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fue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desarrollada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del Equipo de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Aprendizaje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y Desarrollo y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liberado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en</a:t>
            </a:r>
            <a:r>
              <a:rPr lang="en-US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diciembre</a:t>
            </a:r>
            <a:r>
              <a:rPr lang="en-US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2024.</a:t>
            </a:r>
            <a:r>
              <a:rPr lang="en-US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Por</a:t>
            </a:r>
            <a:r>
              <a:rPr lang="en-US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favor,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contacta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su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coordinador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/a </a:t>
            </a:r>
            <a:r>
              <a:rPr lang="en-US" sz="16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 </a:t>
            </a:r>
            <a:r>
              <a:rPr lang="en-US" sz="1600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los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servicios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si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necesita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más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ayuda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a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firmar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documentos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1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en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Adobe Sign.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​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A3A9B-E27C-9407-9365-6182130F8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97" y="2338869"/>
            <a:ext cx="2780271" cy="1850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DBCD4-361E-9F35-5EE9-5F3569A43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853" y="2114788"/>
            <a:ext cx="3444446" cy="2291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4576D-ACF0-1B9B-70A5-85E4D5EF1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155" y="2335265"/>
            <a:ext cx="2201822" cy="1954397"/>
          </a:xfrm>
          <a:prstGeom prst="rect">
            <a:avLst/>
          </a:prstGeom>
        </p:spPr>
      </p:pic>
      <p:pic>
        <p:nvPicPr>
          <p:cNvPr id="7" name="Slide 13">
            <a:hlinkClick r:id="" action="ppaction://media"/>
            <a:extLst>
              <a:ext uri="{FF2B5EF4-FFF2-40B4-BE49-F238E27FC236}">
                <a16:creationId xmlns:a16="http://schemas.microsoft.com/office/drawing/2014/main" id="{FDC7FC41-9388-A7ED-D6F3-0DCAECF33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4777" y="4631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BA4DD-6CE0-ACF4-7C6E-DB0DA40E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Instrucciones</a:t>
            </a:r>
            <a:endParaRPr lang="en-US" err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D79276-A3FB-57B3-0FBD-3728CEA0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>
                <a:latin typeface="Open Sans"/>
                <a:ea typeface="Open Sans"/>
                <a:cs typeface="Open Sans"/>
              </a:rPr>
              <a:t>En esta presentación son las instrucciones paso a paso a firmar documentos se envían a usted de su coordinador/a de los servicios con TEIS. Estas instrucciones son específicas a su computadora. También, puede referirse a las instrucciones escritas en el documento descargable.​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 descr="Close up of checklist">
            <a:extLst>
              <a:ext uri="{FF2B5EF4-FFF2-40B4-BE49-F238E27FC236}">
                <a16:creationId xmlns:a16="http://schemas.microsoft.com/office/drawing/2014/main" id="{147680AE-D6A7-BCAA-16AA-560468C59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657" y="2742269"/>
            <a:ext cx="2743197" cy="1828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BB9DE-4443-3F7A-6291-3682CD4DE313}"/>
              </a:ext>
            </a:extLst>
          </p:cNvPr>
          <p:cNvSpPr txBox="1"/>
          <p:nvPr/>
        </p:nvSpPr>
        <p:spPr>
          <a:xfrm>
            <a:off x="7114310" y="2751859"/>
            <a:ext cx="1873825" cy="2308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Haga clic en cualquier lugar para avanzar a la próxima diapositiva cuando </a:t>
            </a:r>
            <a:r>
              <a:rPr lang="es-ES" dirty="0" err="1"/>
              <a:t>est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s-ES" dirty="0"/>
              <a:t> listo.​</a:t>
            </a:r>
          </a:p>
          <a:p>
            <a:endParaRPr lang="es-ES" dirty="0"/>
          </a:p>
          <a:p>
            <a:r>
              <a:rPr lang="es-ES" dirty="0"/>
              <a:t>​</a:t>
            </a:r>
            <a:endParaRPr lang="en-US" dirty="0"/>
          </a:p>
        </p:txBody>
      </p:sp>
      <p:pic>
        <p:nvPicPr>
          <p:cNvPr id="7" name="Slide 2">
            <a:hlinkClick r:id="" action="ppaction://media"/>
            <a:extLst>
              <a:ext uri="{FF2B5EF4-FFF2-40B4-BE49-F238E27FC236}">
                <a16:creationId xmlns:a16="http://schemas.microsoft.com/office/drawing/2014/main" id="{B1EE52CF-6713-2F68-4971-A4C9EE57C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1735" y="46537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6166-2650-4041-19B6-8A37508C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i="0" u="none" strike="noStrike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Recibiendo </a:t>
            </a:r>
            <a:r>
              <a:rPr lang="en-US" b="1" i="0" u="none" strike="noStrike" err="1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b="1" i="0" u="none" strike="noStrike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 Correo </a:t>
            </a:r>
            <a:r>
              <a:rPr lang="en-US" err="1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Electrónico</a:t>
            </a:r>
            <a:r>
              <a:rPr lang="en-US" b="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​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47137-3D87-BEAF-2007-19E64906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13" y="1042486"/>
            <a:ext cx="8849982" cy="18102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Abre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correo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electrónico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que dice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nombre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de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su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coordinador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/a 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los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servicios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(Por </a:t>
            </a:r>
            <a:r>
              <a:rPr lang="en-US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ejemplo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, "Jane Doe </a:t>
            </a:r>
            <a:endParaRPr lang="en-US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via Adobe").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09D70-EE41-50B7-2C9F-68BE58209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3" y="3053900"/>
            <a:ext cx="8906774" cy="405144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00212B8B-ADA1-F808-06D7-C7B9194C4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6744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5BAE-BBDC-0F3C-EDDB-E438ADA6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Solicitud</a:t>
            </a:r>
            <a:r>
              <a:rPr lang="en-US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 de </a:t>
            </a:r>
            <a:r>
              <a:rPr lang="en-US" b="1" i="0" u="none" strike="noStrike" err="1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Firma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83E7-2E80-1530-C819-D8FBF688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1910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Haga </a:t>
            </a:r>
            <a:r>
              <a:rPr lang="en-US" sz="2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clic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20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botón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oval </a:t>
            </a:r>
            <a:r>
              <a:rPr lang="en-US" sz="2000" b="0" i="0" u="none" strike="noStrike" err="1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</a:t>
            </a:r>
            <a:r>
              <a:rPr lang="en-US" sz="2000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2000">
                <a:latin typeface="Open Sans"/>
                <a:ea typeface="Open Sans"/>
                <a:cs typeface="Open Sans"/>
              </a:rPr>
              <a:t>qu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dice "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Revisar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y </a:t>
            </a:r>
            <a:r>
              <a:rPr lang="en-US" sz="2000" b="0" i="0" u="none" strike="noStrike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firmar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".</a:t>
            </a:r>
            <a:endParaRPr lang="en-US" sz="2800">
              <a:latin typeface="Open Sans"/>
              <a:ea typeface="Open Sans"/>
              <a:cs typeface="Open San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D4A7B0C-D721-5E7D-FBE7-10EDFBF743FD}"/>
              </a:ext>
            </a:extLst>
          </p:cNvPr>
          <p:cNvSpPr/>
          <p:nvPr/>
        </p:nvSpPr>
        <p:spPr>
          <a:xfrm>
            <a:off x="5791200" y="2571750"/>
            <a:ext cx="1435606" cy="3048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B0552-4901-4E41-814D-EA3741DB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521" y="894990"/>
            <a:ext cx="3926081" cy="3849538"/>
          </a:xfrm>
          <a:prstGeom prst="rect">
            <a:avLst/>
          </a:prstGeom>
        </p:spPr>
      </p:pic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id="{4467395F-13EF-E940-9EC5-E33E07011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683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E288-95D7-EAFD-C980-E0FEEB9F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700" i="0" u="none" strike="noStrike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Adobe Condiciones de Uso y </a:t>
            </a:r>
            <a:r>
              <a:rPr lang="es-ES" sz="2700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Política</a:t>
            </a:r>
            <a:r>
              <a:rPr lang="es-ES" sz="2700" i="0" u="none" strike="noStrike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 de Privacidad</a:t>
            </a:r>
            <a:r>
              <a:rPr lang="es-ES" sz="270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​</a:t>
            </a:r>
            <a:endParaRPr lang="en-US" sz="2700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7D47-7FBB-5DA6-4E64-B9353FA1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495800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0" i="0">
                <a:effectLst/>
                <a:latin typeface="Open Sans"/>
                <a:ea typeface="Open Sans"/>
                <a:cs typeface="Open Sans"/>
              </a:rPr>
              <a:t>Adobe Acrobat Sign 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puede abrir en su internet de </a:t>
            </a:r>
            <a:r>
              <a:rPr lang="es-ES" sz="2000">
                <a:latin typeface="Open Sans"/>
                <a:ea typeface="Open Sans"/>
                <a:cs typeface="Open Sans"/>
              </a:rPr>
              <a:t>su computadora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. Si quiere leer las políticas de Adobe </a:t>
            </a:r>
            <a:r>
              <a:rPr lang="es-ES" sz="2000" b="0" i="0" err="1">
                <a:effectLst/>
                <a:latin typeface="Open Sans"/>
                <a:ea typeface="Open Sans"/>
                <a:cs typeface="Open Sans"/>
              </a:rPr>
              <a:t>Sign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, toca los enlaces </a:t>
            </a:r>
            <a:r>
              <a:rPr lang="es-ES" sz="2000" b="0" i="0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azules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 a dentro la caja negra. Cuando listo, toca el oval </a:t>
            </a:r>
            <a:r>
              <a:rPr lang="es-ES" sz="2000" b="0" i="0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 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que dice "</a:t>
            </a:r>
            <a:r>
              <a:rPr lang="es-ES" sz="2000">
                <a:latin typeface="Open Sans"/>
                <a:ea typeface="Open Sans"/>
                <a:cs typeface="Open Sans"/>
              </a:rPr>
              <a:t>Continuar</a:t>
            </a:r>
            <a:r>
              <a:rPr lang="es-ES" sz="2000" b="0" i="0">
                <a:effectLst/>
                <a:latin typeface="Open Sans"/>
                <a:ea typeface="Open Sans"/>
                <a:cs typeface="Open Sans"/>
              </a:rPr>
              <a:t>". ​</a:t>
            </a:r>
            <a:endParaRPr lang="en-US" sz="2000">
              <a:latin typeface="Open Sans"/>
              <a:ea typeface="Open Sans"/>
              <a:cs typeface="Open San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9646AD-2771-B949-9046-3EE4B513D074}"/>
              </a:ext>
            </a:extLst>
          </p:cNvPr>
          <p:cNvSpPr/>
          <p:nvPr/>
        </p:nvSpPr>
        <p:spPr>
          <a:xfrm>
            <a:off x="5410200" y="3915217"/>
            <a:ext cx="3200400" cy="5334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C32ED-F9ED-FA0F-BDF5-4E620B776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72" y="894990"/>
            <a:ext cx="4270403" cy="37192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646662E-86E2-96B3-8608-0816D35260FF}"/>
              </a:ext>
            </a:extLst>
          </p:cNvPr>
          <p:cNvSpPr/>
          <p:nvPr/>
        </p:nvSpPr>
        <p:spPr>
          <a:xfrm>
            <a:off x="5141742" y="3915217"/>
            <a:ext cx="2686929" cy="75525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 5">
            <a:hlinkClick r:id="" action="ppaction://media"/>
            <a:extLst>
              <a:ext uri="{FF2B5EF4-FFF2-40B4-BE49-F238E27FC236}">
                <a16:creationId xmlns:a16="http://schemas.microsoft.com/office/drawing/2014/main" id="{76E04221-92AD-34A8-90E8-3D73E98B8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670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E0AD-9573-30BB-4F6E-828F485C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Toca</a:t>
            </a:r>
            <a:r>
              <a:rPr lang="en-US"/>
              <a:t> a Firmar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8119-C4E9-958C-B8D0-6BA9823E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2672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0" i="0">
                <a:effectLst/>
                <a:latin typeface="Open Sans"/>
                <a:ea typeface="Open Sans"/>
                <a:cs typeface="Open Sans"/>
              </a:rPr>
              <a:t>Haga </a:t>
            </a:r>
            <a:r>
              <a:rPr lang="en-US" b="0" i="0" err="1">
                <a:effectLst/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>
                <a:latin typeface="Open Sans"/>
                <a:ea typeface="Open Sans"/>
                <a:cs typeface="Open Sans"/>
              </a:rPr>
              <a:t>campo 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para </a:t>
            </a:r>
            <a:r>
              <a:rPr lang="en-US" b="0" i="0" err="1">
                <a:effectLst/>
                <a:latin typeface="Open Sans"/>
                <a:ea typeface="Open Sans"/>
                <a:cs typeface="Open Sans"/>
              </a:rPr>
              <a:t>firmas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, </a:t>
            </a:r>
            <a:r>
              <a:rPr lang="en-US" b="0" i="0" err="1">
                <a:effectLst/>
                <a:latin typeface="Open Sans"/>
                <a:ea typeface="Open Sans"/>
                <a:cs typeface="Open Sans"/>
              </a:rPr>
              <a:t>abajo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 las </a:t>
            </a:r>
            <a:r>
              <a:rPr lang="en-US">
                <a:latin typeface="Open Sans"/>
                <a:ea typeface="Open Sans"/>
                <a:cs typeface="Open Sans"/>
              </a:rPr>
              <a:t>palabras, "</a:t>
            </a:r>
            <a:r>
              <a:rPr lang="en-US" err="1">
                <a:latin typeface="Open Sans"/>
                <a:ea typeface="Open Sans"/>
                <a:cs typeface="Open Sans"/>
              </a:rPr>
              <a:t>Firma</a:t>
            </a:r>
            <a:r>
              <a:rPr lang="en-US">
                <a:latin typeface="Open Sans"/>
                <a:ea typeface="Open Sans"/>
                <a:cs typeface="Open Sans"/>
              </a:rPr>
              <a:t> de Padre/Madre/Tutor(a)”.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 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C888F5-22F7-A088-F754-A86F70481A00}"/>
              </a:ext>
            </a:extLst>
          </p:cNvPr>
          <p:cNvSpPr/>
          <p:nvPr/>
        </p:nvSpPr>
        <p:spPr>
          <a:xfrm>
            <a:off x="5981700" y="2190750"/>
            <a:ext cx="762000" cy="3810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D043D9-D35A-4140-B121-077F92C35A64}"/>
              </a:ext>
            </a:extLst>
          </p:cNvPr>
          <p:cNvCxnSpPr>
            <a:cxnSpLocks/>
          </p:cNvCxnSpPr>
          <p:nvPr/>
        </p:nvCxnSpPr>
        <p:spPr>
          <a:xfrm>
            <a:off x="3771508" y="2196737"/>
            <a:ext cx="763979" cy="16625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2477736-D0F2-07F0-34D0-34AAE38B3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175" y="1677987"/>
            <a:ext cx="4271963" cy="1922463"/>
          </a:xfrm>
          <a:prstGeom prst="rect">
            <a:avLst/>
          </a:prstGeom>
        </p:spPr>
      </p:pic>
      <p:pic>
        <p:nvPicPr>
          <p:cNvPr id="6" name="Slide 6">
            <a:hlinkClick r:id="" action="ppaction://media"/>
            <a:extLst>
              <a:ext uri="{FF2B5EF4-FFF2-40B4-BE49-F238E27FC236}">
                <a16:creationId xmlns:a16="http://schemas.microsoft.com/office/drawing/2014/main" id="{0E94AFCD-6C98-B20A-466D-F30FA991C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47154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0F1C5D-96A6-CB60-FEE0-E12D3F71F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644" y="2470283"/>
            <a:ext cx="3778250" cy="1963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DAC63-0BFC-8E75-B04A-CBDE611A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Opciónes</a:t>
            </a:r>
            <a:r>
              <a:rPr lang="en-US">
                <a:latin typeface="Open Sans"/>
                <a:ea typeface="Open Sans"/>
                <a:cs typeface="Open Sans"/>
              </a:rPr>
              <a:t> a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5E4A-FDAB-CB4D-D08D-E51475D5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Elige su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opción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a firmar preferido: ​</a:t>
            </a:r>
            <a:endParaRPr lang="es-ES" dirty="0">
              <a:latin typeface="Open Sans"/>
              <a:ea typeface="Open Sans"/>
              <a:cs typeface="Open Sans"/>
            </a:endParaRPr>
          </a:p>
          <a:p>
            <a:pPr marL="0" indent="0" fontAlgn="base">
              <a:buNone/>
            </a:pPr>
            <a:r>
              <a:rPr lang="es-ES" sz="1600" b="1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Escribir 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permite a usted a escribir su nombre, y se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mostrará 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en una fuente cursiva.​</a:t>
            </a:r>
            <a:endParaRPr lang="es-ES" dirty="0"/>
          </a:p>
          <a:p>
            <a:pPr marL="0" indent="0" fontAlgn="base">
              <a:buNone/>
            </a:pPr>
            <a:r>
              <a:rPr lang="es-ES" sz="1600" b="1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Dibujar 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permite a usted a usar su dedo o aguja a escribir su nombre en su pantalla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 computadora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 ​</a:t>
            </a:r>
            <a:endParaRPr lang="es-ES" dirty="0"/>
          </a:p>
          <a:p>
            <a:pPr marL="0" indent="0" fontAlgn="base">
              <a:buNone/>
            </a:pPr>
            <a:r>
              <a:rPr lang="es-ES" sz="1600" b="1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Imagen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permite a usted a insertar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una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foto desde su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teléfono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 Esta característica permite a usted a ​firmar su nombre en una hoja de ​papel, </a:t>
            </a:r>
            <a:endParaRPr lang="es-ES" dirty="0"/>
          </a:p>
          <a:p>
            <a:pPr marL="0" indent="0" fontAlgn="base">
              <a:buNone/>
            </a:pP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toma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una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foto de su firma, y ​pone </a:t>
            </a:r>
            <a:r>
              <a:rPr lang="es-E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aquí</a:t>
            </a:r>
            <a:r>
              <a:rPr lang="es-ES" sz="16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01059-C7B9-CBDA-5710-566DBBC9D55C}"/>
              </a:ext>
            </a:extLst>
          </p:cNvPr>
          <p:cNvSpPr txBox="1"/>
          <p:nvPr/>
        </p:nvSpPr>
        <p:spPr>
          <a:xfrm>
            <a:off x="228600" y="3159765"/>
            <a:ext cx="365643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Cuando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su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firma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está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completa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haga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clic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"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Aplicar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“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oval </a:t>
            </a:r>
            <a:r>
              <a:rPr lang="en-US" sz="1600" b="0" i="0" u="none" strike="noStrike" dirty="0" err="1">
                <a:solidFill>
                  <a:srgbClr val="00B0F0"/>
                </a:solidFill>
                <a:effectLst/>
                <a:latin typeface="Open Sans"/>
                <a:ea typeface="Open Sans"/>
                <a:cs typeface="Open Sans"/>
              </a:rPr>
              <a:t>azul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</a:t>
            </a:r>
            <a:endParaRPr lang="en-US" sz="1600">
              <a:latin typeface="Open Sans"/>
              <a:ea typeface="Open Sans"/>
              <a:cs typeface="Open San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DB7736-3FDD-A9AD-C926-3C6D151EAE74}"/>
              </a:ext>
            </a:extLst>
          </p:cNvPr>
          <p:cNvSpPr/>
          <p:nvPr/>
        </p:nvSpPr>
        <p:spPr>
          <a:xfrm>
            <a:off x="5876117" y="2425352"/>
            <a:ext cx="1119187" cy="6096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BCC795-6736-108F-F893-0B6011B86B9B}"/>
              </a:ext>
            </a:extLst>
          </p:cNvPr>
          <p:cNvSpPr/>
          <p:nvPr/>
        </p:nvSpPr>
        <p:spPr>
          <a:xfrm>
            <a:off x="7724775" y="3941763"/>
            <a:ext cx="639783" cy="58782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de 7">
            <a:hlinkClick r:id="" action="ppaction://media"/>
            <a:extLst>
              <a:ext uri="{FF2B5EF4-FFF2-40B4-BE49-F238E27FC236}">
                <a16:creationId xmlns:a16="http://schemas.microsoft.com/office/drawing/2014/main" id="{D5ABFA28-B9E6-41A8-FFC9-E2AC2EEE2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7600" y="46451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E303-91C4-B756-B74E-2861067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0" u="none" strike="noStrike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Firma y Marca de Tiempo</a:t>
            </a:r>
            <a:r>
              <a:rPr lang="es-E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6EB0-34A7-4AB0-0250-6E0414A96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893287"/>
            <a:ext cx="3598784" cy="3718849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Si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cometes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un error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después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usted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toca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"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Aplica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”,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toca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la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caja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que dice "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Haz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clic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para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electuar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cambios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" a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regresar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la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pantalla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previa a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firmar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.  </a:t>
            </a:r>
          </a:p>
          <a:p>
            <a:pPr marL="0" indent="0" fontAlgn="base">
              <a:buNone/>
            </a:pPr>
            <a:endParaRPr lang="en-US" sz="1600" dirty="0"/>
          </a:p>
          <a:p>
            <a:pPr fontAlgn="base"/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una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marca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tiempo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aparecerá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la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línea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donde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un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asterisco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rojo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estaba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y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aparecerá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todos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los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campos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obligatorios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para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si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está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aplica</a:t>
            </a:r>
            <a:r>
              <a:rPr lang="en-US" sz="16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 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CFE1D-5E86-4866-1FAC-3C8E4D35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062" y="1449387"/>
            <a:ext cx="4808538" cy="2244725"/>
          </a:xfrm>
          <a:prstGeom prst="rect">
            <a:avLst/>
          </a:prstGeom>
        </p:spPr>
      </p:pic>
      <p:sp>
        <p:nvSpPr>
          <p:cNvPr id="9" name="Arrow: Bent-Up 8">
            <a:extLst>
              <a:ext uri="{FF2B5EF4-FFF2-40B4-BE49-F238E27FC236}">
                <a16:creationId xmlns:a16="http://schemas.microsoft.com/office/drawing/2014/main" id="{8A3919BA-F351-6613-3F1D-F23E16DA6B50}"/>
              </a:ext>
            </a:extLst>
          </p:cNvPr>
          <p:cNvSpPr/>
          <p:nvPr/>
        </p:nvSpPr>
        <p:spPr>
          <a:xfrm>
            <a:off x="3495822" y="2679465"/>
            <a:ext cx="1492347" cy="317974"/>
          </a:xfrm>
          <a:prstGeom prst="bentUpArrow">
            <a:avLst>
              <a:gd name="adj1" fmla="val 12500"/>
              <a:gd name="adj2" fmla="val 25000"/>
              <a:gd name="adj3" fmla="val 437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00DFD3-714C-2558-03B4-2FE68A51B72F}"/>
              </a:ext>
            </a:extLst>
          </p:cNvPr>
          <p:cNvCxnSpPr>
            <a:cxnSpLocks/>
          </p:cNvCxnSpPr>
          <p:nvPr/>
        </p:nvCxnSpPr>
        <p:spPr>
          <a:xfrm>
            <a:off x="3657602" y="1733550"/>
            <a:ext cx="2173456" cy="57149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de 8">
            <a:hlinkClick r:id="" action="ppaction://media"/>
            <a:extLst>
              <a:ext uri="{FF2B5EF4-FFF2-40B4-BE49-F238E27FC236}">
                <a16:creationId xmlns:a16="http://schemas.microsoft.com/office/drawing/2014/main" id="{454F357F-F1F4-F2B0-AEE2-4123BA0DF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031" y="46121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BC517-3345-6E7F-FF10-ECC804D2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Otros</a:t>
            </a:r>
            <a:r>
              <a:rPr lang="en-US" dirty="0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 Campos </a:t>
            </a:r>
            <a:r>
              <a:rPr lang="en-US" dirty="0" err="1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Obligatorios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: </a:t>
            </a:r>
            <a:r>
              <a:rPr lang="en-US" b="1" i="0" u="none" strike="noStrike" dirty="0" err="1">
                <a:solidFill>
                  <a:srgbClr val="FFFFFF"/>
                </a:solidFill>
                <a:effectLst/>
                <a:latin typeface="Open Sans"/>
                <a:ea typeface="Open Sans"/>
                <a:cs typeface="Open Sans"/>
              </a:rPr>
              <a:t>Fecha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​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720EB-94E6-7C2F-91E7-ABA48304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895350"/>
            <a:ext cx="3406775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18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18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800" dirty="0">
                <a:latin typeface="Open Sans"/>
                <a:ea typeface="Open Sans"/>
                <a:cs typeface="Open Sans"/>
              </a:rPr>
              <a:t>Mira para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el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próximo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campo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obligatorio</a:t>
            </a:r>
            <a:r>
              <a:rPr lang="en-US" sz="1800" dirty="0">
                <a:latin typeface="Open Sans"/>
                <a:ea typeface="Open Sans"/>
                <a:cs typeface="Open Sans"/>
              </a:rPr>
              <a:t> con un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asterisco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rojo. Haga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clic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la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caja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de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fecha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y escribe la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fecha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(Dos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números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para </a:t>
            </a:r>
            <a:r>
              <a:rPr lang="en-US" sz="1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, dos </a:t>
            </a:r>
            <a:r>
              <a:rPr lang="en-US" sz="1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números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para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día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, y </a:t>
            </a: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números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para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el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a</a:t>
            </a:r>
            <a:r>
              <a:rPr lang="es-ES" sz="1800" b="0" i="0" u="none" strike="noStrike" dirty="0">
                <a:solidFill>
                  <a:srgbClr val="1F1F1F"/>
                </a:solidFill>
                <a:effectLst/>
                <a:latin typeface="Open Sans"/>
                <a:ea typeface="Open Sans"/>
                <a:cs typeface="Open Sans"/>
              </a:rPr>
              <a:t>ñ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o).  </a:t>
            </a:r>
            <a:endParaRPr lang="en-US" sz="1800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3B9E8-3AAE-3EC3-BD59-89E78D32C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056" y="1291892"/>
            <a:ext cx="5013325" cy="29257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32ABF29-1272-4B2E-157F-356684887E9A}"/>
              </a:ext>
            </a:extLst>
          </p:cNvPr>
          <p:cNvSpPr/>
          <p:nvPr/>
        </p:nvSpPr>
        <p:spPr>
          <a:xfrm>
            <a:off x="6960394" y="3000495"/>
            <a:ext cx="1152525" cy="93027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BE737954-F8A1-A9D8-6691-D671BB9A2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786" y="46555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2b0cf3-7677-4984-b9d6-5bc8470d1d5a">
      <Terms xmlns="http://schemas.microsoft.com/office/infopath/2007/PartnerControls"/>
    </lcf76f155ced4ddcb4097134ff3c332f>
    <TaxCatchAll xmlns="12aabf58-d89f-45be-a26d-c274d7de98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066403C46FF4BBB58CE6CA41C4456" ma:contentTypeVersion="19" ma:contentTypeDescription="Create a new document." ma:contentTypeScope="" ma:versionID="28f317cce4194362bd0e40cffebf1df0">
  <xsd:schema xmlns:xsd="http://www.w3.org/2001/XMLSchema" xmlns:xs="http://www.w3.org/2001/XMLSchema" xmlns:p="http://schemas.microsoft.com/office/2006/metadata/properties" xmlns:ns2="772b0cf3-7677-4984-b9d6-5bc8470d1d5a" xmlns:ns3="12aabf58-d89f-45be-a26d-c274d7de9808" targetNamespace="http://schemas.microsoft.com/office/2006/metadata/properties" ma:root="true" ma:fieldsID="06ec0834941235f76b33c8dbe0fa5556" ns2:_="" ns3:_="">
    <xsd:import namespace="772b0cf3-7677-4984-b9d6-5bc8470d1d5a"/>
    <xsd:import namespace="12aabf58-d89f-45be-a26d-c274d7de98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b0cf3-7677-4984-b9d6-5bc8470d1d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7" nillable="true" ma:taxonomy="true" ma:internalName="lcf76f155ced4ddcb4097134ff3c332f" ma:taxonomyFieldName="MediaServiceImageTags" ma:displayName="Image Tags" ma:readOnly="false" ma:fieldId="{5cf76f15-5ced-4ddc-b409-7134ff3c332f}" ma:taxonomyMulti="true" ma:sspId="0ec6819c-d561-498f-ad6b-029f1b52be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abf58-d89f-45be-a26d-c274d7de980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2c57f3e2-522d-4c04-8d98-e898ce791930}" ma:internalName="TaxCatchAll" ma:showField="CatchAllData" ma:web="12aabf58-d89f-45be-a26d-c274d7de98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8EBD5-71E4-456B-A404-976376AD00C0}">
  <ds:schemaRefs>
    <ds:schemaRef ds:uri="12aabf58-d89f-45be-a26d-c274d7de9808"/>
    <ds:schemaRef ds:uri="772b0cf3-7677-4984-b9d6-5bc8470d1d5a"/>
    <ds:schemaRef ds:uri="7a134ab5-f8e7-4c39-9cd4-c7357268e982"/>
    <ds:schemaRef ds:uri="e9f88ef5-0c7b-4e05-b0d3-658f989c73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76BBDC-D4F6-40CE-8D59-2C0BF537B44A}">
  <ds:schemaRefs>
    <ds:schemaRef ds:uri="12aabf58-d89f-45be-a26d-c274d7de9808"/>
    <ds:schemaRef ds:uri="772b0cf3-7677-4984-b9d6-5bc8470d1d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837DBC-D4BA-4BD3-AA21-C7A02528988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345bebf-0d71-4337-9281-24b941616c36}" enabled="0" method="" siteId="{f345bebf-0d71-4337-9281-24b941616c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594</Words>
  <Application>Microsoft Office PowerPoint</Application>
  <PresentationFormat>On-screen Show (16:9)</PresentationFormat>
  <Paragraphs>47</Paragraphs>
  <Slides>13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PowerPoint B</vt:lpstr>
      <vt:lpstr>A Firmar Documentos en Adobe Sign Por Computadora</vt:lpstr>
      <vt:lpstr>Instrucciones</vt:lpstr>
      <vt:lpstr>Recibiendo el Correo Electrónico​</vt:lpstr>
      <vt:lpstr>Solicitud de Firma​</vt:lpstr>
      <vt:lpstr>Adobe Condiciones de Uso y Política de Privacidad​</vt:lpstr>
      <vt:lpstr>Toca a Firmar</vt:lpstr>
      <vt:lpstr>Opciónes a Firmar</vt:lpstr>
      <vt:lpstr>Firma y Marca de Tiempo​</vt:lpstr>
      <vt:lpstr>Otros Campos Obligatorios: Fecha​</vt:lpstr>
      <vt:lpstr>Divulgación al Consumidor y Toca a Firmar​</vt:lpstr>
      <vt:lpstr>Ya Terminaste de Firmar​</vt:lpstr>
      <vt:lpstr>Conclusión</vt:lpstr>
      <vt:lpstr>Gracias!​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LeeAnn Finnegan</cp:lastModifiedBy>
  <cp:revision>67</cp:revision>
  <dcterms:created xsi:type="dcterms:W3CDTF">2015-04-20T19:54:28Z</dcterms:created>
  <dcterms:modified xsi:type="dcterms:W3CDTF">2024-12-20T14:02:35Z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0x010100F5C066403C46FF4BBB58CE6CA41C4456</vt:lpwstr>
  </property>
  <property fmtid="{D5CDD505-2E9C-101B-9397-08002B2CF9AE}" pid="3" name="MediaServiceImageTags">
    <vt:lpwstr/>
  </property>
</Properties>
</file>