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modernComment_100_1C90EDCF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321" r:id="rId7"/>
    <p:sldId id="267" r:id="rId8"/>
    <p:sldId id="269" r:id="rId9"/>
    <p:sldId id="311" r:id="rId10"/>
    <p:sldId id="324" r:id="rId11"/>
    <p:sldId id="258" r:id="rId12"/>
    <p:sldId id="302" r:id="rId13"/>
    <p:sldId id="305" r:id="rId14"/>
    <p:sldId id="319" r:id="rId15"/>
    <p:sldId id="320" r:id="rId16"/>
    <p:sldId id="322" r:id="rId17"/>
    <p:sldId id="303" r:id="rId18"/>
    <p:sldId id="308" r:id="rId19"/>
    <p:sldId id="318" r:id="rId20"/>
    <p:sldId id="327" r:id="rId21"/>
    <p:sldId id="328" r:id="rId22"/>
    <p:sldId id="329" r:id="rId23"/>
    <p:sldId id="323" r:id="rId24"/>
    <p:sldId id="304" r:id="rId25"/>
    <p:sldId id="310" r:id="rId26"/>
    <p:sldId id="330" r:id="rId27"/>
    <p:sldId id="331" r:id="rId28"/>
    <p:sldId id="259" r:id="rId29"/>
    <p:sldId id="332" r:id="rId30"/>
    <p:sldId id="333" r:id="rId31"/>
    <p:sldId id="336" r:id="rId32"/>
    <p:sldId id="335" r:id="rId33"/>
    <p:sldId id="337" r:id="rId34"/>
    <p:sldId id="338" r:id="rId35"/>
    <p:sldId id="287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A82A56-E3E9-78EC-F2C4-310CDEEDB208}" name="LeeAnn Finnegan" initials="LF" userId="S::dd08261@tn.gov::41cefb9a-d725-4ada-9165-ee9a998d6d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9456E-0181-E181-7B72-6AD9DCC9E55F}" v="8" dt="2024-09-19T15:50:47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5761" autoAdjust="0"/>
  </p:normalViewPr>
  <p:slideViewPr>
    <p:cSldViewPr>
      <p:cViewPr varScale="1">
        <p:scale>
          <a:sx n="110" d="100"/>
          <a:sy n="110" d="100"/>
        </p:scale>
        <p:origin x="103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omments/modernComment_100_1C90ED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ABD885-8F88-40F6-8859-4D0B75940E70}" authorId="{83A82A56-E3E9-78EC-F2C4-310CDEEDB208}" created="2024-09-19T15:50:47.605">
    <pc:sldMkLst xmlns:pc="http://schemas.microsoft.com/office/powerpoint/2013/main/command">
      <pc:docMk/>
      <pc:sldMk cId="479260111" sldId="256"/>
    </pc:sldMkLst>
    <p188:txBody>
      <a:bodyPr/>
      <a:lstStyle/>
      <a:p>
        <a:r>
          <a:rPr lang="en-US"/>
          <a:t>[@Angie Haynes] I think this is ready to go for next week! Please review :-)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79EA-CB54-43AE-B8DB-79CF17C436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0AFCD-897A-4DD8-81EA-0BF737D4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Promotes and supports the development of a relationship-based organization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0AFCD-897A-4DD8-81EA-0BF737D487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curious, wonder, ask questions to learn about the other person’s experiences and thoughts</a:t>
            </a:r>
          </a:p>
          <a:p>
            <a:r>
              <a:rPr lang="en-US" dirty="0"/>
              <a:t>Just like with families, requires honesty and trust-if staff doesn’t trust you they won’t be as open and forthcoming</a:t>
            </a:r>
          </a:p>
          <a:p>
            <a:r>
              <a:rPr lang="en-US" dirty="0"/>
              <a:t>Just like families as well, some are better at self reflection than others-if you and staff have a different opinion or recollection about something that happened, this can open the door for more conversation and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0AFCD-897A-4DD8-81EA-0BF737D487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encouraging EIs to be leaders and coaches, and we can model that for them in our supervision and leadership alongside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0AFCD-897A-4DD8-81EA-0BF737D487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0AFCD-897A-4DD8-81EA-0BF737D487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7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14650"/>
            <a:ext cx="9144000" cy="1885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28953"/>
            <a:ext cx="8839200" cy="10667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4095751"/>
            <a:ext cx="88392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00600"/>
            <a:ext cx="91440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220" y="906361"/>
            <a:ext cx="6214237" cy="18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F5974-3C3D-3904-A3C4-8238F7FA1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50F38-2449-E1B5-A8EE-70DC2A3E2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9C6BB-7145-1611-4FE1-E1130958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657351"/>
            <a:ext cx="3962400" cy="16764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171950"/>
            <a:ext cx="4038600" cy="8382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333751"/>
            <a:ext cx="3962400" cy="609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69" y="419186"/>
            <a:ext cx="3460623" cy="10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2906078"/>
            <a:ext cx="5943600" cy="16802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2971800"/>
            <a:ext cx="5715000" cy="154305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95550"/>
            <a:ext cx="2510028" cy="251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417195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92" y="4279392"/>
            <a:ext cx="864108" cy="8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BFC79-4F70-98EF-D02D-DF285062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14441-CDF6-B693-BC4C-E71628713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18C59-F245-06E6-A7D9-D4B929D43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BD28A-C7D3-521B-3870-564E17C1C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05350"/>
            <a:ext cx="1488440" cy="4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07745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1C90EDCF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rotothree.org/resource/three-building-blocks-of-reflective-supervis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rotothree.org/resource/three-building-blocks-of-reflective-supervis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grbi.com/wp-content/uploads/2021/09/KIManual2021-1.pdf" TargetMode="External"/><Relationship Id="rId2" Type="http://schemas.openxmlformats.org/officeDocument/2006/relationships/hyperlink" Target="https://fgrbi.com/wp-content/uploads/2020/07/15-Ways-KI-11_2020.pdf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rotothree.org/resource/three-building-blocks-of-reflective-supervision/" TargetMode="External"/><Relationship Id="rId2" Type="http://schemas.openxmlformats.org/officeDocument/2006/relationships/hyperlink" Target="http://thesltscrapbook.com/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LeeAnn.Finnegan@TN.gov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Coffee Break September 2024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LeeAnn Finnegan, Provider Support Specialist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A5AD-BE52-0869-2C15-CEF7B485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Indicator 10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C8A52B-6B54-A5D6-AD78-D71A2A86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18" y="1078664"/>
            <a:ext cx="4514495" cy="339535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89522-DEA3-CD4D-C5DD-B47AF953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86" y="1450226"/>
            <a:ext cx="4480165" cy="23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EFEE-21AB-6ABA-3297-328FDCD7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Reflection Questions in Coaching Are: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426B-D540-C6DD-026D-345B372D6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Open-ended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Come from a sincere desire to learn or inquire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Supportive and empathetic in tone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Encourage engagement and ownership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Can be used to tap inner wisdom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Comments or skillful use of "</a:t>
            </a:r>
            <a:r>
              <a:rPr lang="en-US" dirty="0" err="1">
                <a:latin typeface="Open Sans"/>
                <a:ea typeface="Open Sans"/>
                <a:cs typeface="Open Sans"/>
              </a:rPr>
              <a:t>wh</a:t>
            </a:r>
            <a:r>
              <a:rPr lang="en-US" dirty="0">
                <a:latin typeface="Open Sans"/>
                <a:ea typeface="Open Sans"/>
                <a:cs typeface="Open Sans"/>
              </a:rPr>
              <a:t>" questions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Followed by silence to "hold the space"</a:t>
            </a:r>
          </a:p>
          <a:p>
            <a:pPr marL="0" indent="0">
              <a:buNone/>
            </a:pPr>
            <a:endParaRPr lang="en-US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800" dirty="0">
                <a:latin typeface="Open Sans"/>
                <a:ea typeface="Open Sans"/>
                <a:cs typeface="Open Sans"/>
              </a:rPr>
              <a:t>Brown, J. (2020) Collaborative Coaching</a:t>
            </a:r>
            <a:endParaRPr lang="en-US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74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22BB-26BA-7778-61C8-90129038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Reflection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A5EE-0897-170E-FF4A-B75539A5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Could be the missing link to caregiver buy-in and implementation.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Related to both understanding of and belief in the practice-more than knowing how, it is belief that it matters.</a:t>
            </a:r>
            <a:endParaRPr lang="en-US" dirty="0"/>
          </a:p>
          <a:p>
            <a:r>
              <a:rPr lang="en-US" dirty="0">
                <a:latin typeface="Open Sans"/>
                <a:ea typeface="Open Sans"/>
                <a:cs typeface="Open Sans"/>
              </a:rPr>
              <a:t>Supports motivation and generalization.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Engages the learner in self assessment and self efficacy.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Should occur throughout the coaching cycle.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Is integral to effective problem solving with solutions the caregiver will enact.</a:t>
            </a:r>
          </a:p>
          <a:p>
            <a:pPr marL="0" indent="0">
              <a:buNone/>
            </a:pPr>
            <a:endParaRPr lang="en-US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800" dirty="0">
                <a:latin typeface="Open Sans"/>
                <a:ea typeface="Open Sans"/>
                <a:cs typeface="Open Sans"/>
              </a:rPr>
              <a:t>Brown, J. (2020) Collaborative Coaching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19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EE2A-FEE0-AC49-7324-DCF345FD2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Indicator 11</a:t>
            </a:r>
          </a:p>
        </p:txBody>
      </p:sp>
    </p:spTree>
    <p:extLst>
      <p:ext uri="{BB962C8B-B14F-4D97-AF65-F5344CB8AC3E}">
        <p14:creationId xmlns:p14="http://schemas.microsoft.com/office/powerpoint/2010/main" val="313438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657D-B3E6-3A2F-6C40-782828D4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Indicator 11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5B1A9E-BC23-CB6E-6BDB-9DB6E1BBE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65" y="1451632"/>
            <a:ext cx="8320897" cy="2250450"/>
          </a:xfr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B0A1D71-93AC-B0EC-019E-289EC4108630}"/>
              </a:ext>
            </a:extLst>
          </p:cNvPr>
          <p:cNvSpPr/>
          <p:nvPr/>
        </p:nvSpPr>
        <p:spPr>
          <a:xfrm>
            <a:off x="151743" y="2328377"/>
            <a:ext cx="626724" cy="4931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08A3-8D61-F86D-4500-82E570FB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Indicator 11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C98AAB-EBD6-DBE4-9205-421CFC41E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" y="755174"/>
            <a:ext cx="4518003" cy="371884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42393A-CB3C-818D-72D7-96F519F3B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096" y="1161420"/>
            <a:ext cx="4595544" cy="28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5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72A2-726A-9FC6-AE62-6237206C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Indicator 11 is: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E46A0-90D5-C79F-E9DF-56A84B81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For the parent to define what mastery or next steps look like for their child.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As early interventionists, we know what "mastery" of a developmental skill looks like, but...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Within the context of a family and home, the parent is the expert on knowing what mastery or realistic next steps to be mastered look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0F47-7268-A14E-B9B6-4142F5C6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Indicator 11 Handout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6D10D2-C308-D3E0-C01D-DFC90D3C2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235" y="895353"/>
            <a:ext cx="7079730" cy="3718847"/>
          </a:xfrm>
        </p:spPr>
      </p:pic>
    </p:spTree>
    <p:extLst>
      <p:ext uri="{BB962C8B-B14F-4D97-AF65-F5344CB8AC3E}">
        <p14:creationId xmlns:p14="http://schemas.microsoft.com/office/powerpoint/2010/main" val="401406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C463-F9D5-A2B9-73E6-A1A99778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Indicator 11 Handout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43E8BB-4355-39AC-8117-9A6568C64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85837"/>
            <a:ext cx="8763000" cy="3137879"/>
          </a:xfrm>
        </p:spPr>
      </p:pic>
    </p:spTree>
    <p:extLst>
      <p:ext uri="{BB962C8B-B14F-4D97-AF65-F5344CB8AC3E}">
        <p14:creationId xmlns:p14="http://schemas.microsoft.com/office/powerpoint/2010/main" val="328977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529B-7253-17B9-3B5C-615E500F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Indicator 11 Handout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25E828-C062-B3A9-E2EC-D9BED712C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4"/>
            <a:ext cx="8763000" cy="3071145"/>
          </a:xfrm>
        </p:spPr>
      </p:pic>
    </p:spTree>
    <p:extLst>
      <p:ext uri="{BB962C8B-B14F-4D97-AF65-F5344CB8AC3E}">
        <p14:creationId xmlns:p14="http://schemas.microsoft.com/office/powerpoint/2010/main" val="11334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572000" y="561975"/>
            <a:ext cx="4267200" cy="40195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Reflection defined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Reflection Key Indicators-10, 11, and 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FGBRI reflection principles within supervision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327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19B4-D2FE-AD85-8619-CC017F256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Indicator 12</a:t>
            </a:r>
          </a:p>
        </p:txBody>
      </p:sp>
    </p:spTree>
    <p:extLst>
      <p:ext uri="{BB962C8B-B14F-4D97-AF65-F5344CB8AC3E}">
        <p14:creationId xmlns:p14="http://schemas.microsoft.com/office/powerpoint/2010/main" val="22802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657D-B3E6-3A2F-6C40-782828D4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Indicator 12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5B1A9E-BC23-CB6E-6BDB-9DB6E1BBE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65" y="1451632"/>
            <a:ext cx="8320897" cy="2250450"/>
          </a:xfr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B0A1D71-93AC-B0EC-019E-289EC4108630}"/>
              </a:ext>
            </a:extLst>
          </p:cNvPr>
          <p:cNvSpPr/>
          <p:nvPr/>
        </p:nvSpPr>
        <p:spPr>
          <a:xfrm>
            <a:off x="151743" y="3029273"/>
            <a:ext cx="626724" cy="4931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0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DC50-0926-0B38-BF0C-0F554E28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Indicator 12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A9241A-07D4-F2AE-92DB-5040BE50C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10" y="755174"/>
            <a:ext cx="4212183" cy="379432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D79EC-2C82-9A29-5B12-853ABD50B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475" y="1390020"/>
            <a:ext cx="4515390" cy="23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83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846E-BDE9-E397-D43F-CE9E1E0E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Components of Indicator 12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8DB64-9C87-C88D-6BFA-18C85CB5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Caregiver takes the lead to identify:</a:t>
            </a:r>
          </a:p>
          <a:p>
            <a:pPr lvl="1"/>
            <a:r>
              <a:rPr lang="en-US" sz="2400" dirty="0">
                <a:latin typeface="Open Sans"/>
                <a:ea typeface="Open Sans"/>
                <a:cs typeface="Open Sans"/>
              </a:rPr>
              <a:t>Strategies (How)</a:t>
            </a:r>
          </a:p>
          <a:p>
            <a:pPr lvl="1"/>
            <a:r>
              <a:rPr lang="en-US" sz="2400" dirty="0">
                <a:latin typeface="Open Sans"/>
                <a:ea typeface="Open Sans"/>
                <a:cs typeface="Open Sans"/>
              </a:rPr>
              <a:t>Specific routines, embedding throughout the day (where/who/when)</a:t>
            </a:r>
          </a:p>
          <a:p>
            <a:pPr lvl="1"/>
            <a:r>
              <a:rPr lang="en-US" sz="2400" dirty="0">
                <a:latin typeface="Open Sans"/>
                <a:ea typeface="Open Sans"/>
                <a:cs typeface="Open Sans"/>
              </a:rPr>
              <a:t>Targets (what)</a:t>
            </a:r>
            <a:endParaRPr lang="en-US" sz="2400" dirty="0"/>
          </a:p>
          <a:p>
            <a:r>
              <a:rPr lang="en-US" dirty="0">
                <a:latin typeface="Open Sans"/>
                <a:ea typeface="Open Sans"/>
                <a:cs typeface="Open Sans"/>
              </a:rPr>
              <a:t>Same components as indicator 4-can tie indicator 12 in one session into indicator 4 in the next session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47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11E4-FAB2-EF29-005F-44A6A5627A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Reflective Supervision</a:t>
            </a:r>
          </a:p>
        </p:txBody>
      </p:sp>
    </p:spTree>
    <p:extLst>
      <p:ext uri="{BB962C8B-B14F-4D97-AF65-F5344CB8AC3E}">
        <p14:creationId xmlns:p14="http://schemas.microsoft.com/office/powerpoint/2010/main" val="1366533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Components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  <a:p>
            <a:r>
              <a:rPr lang="en-US" dirty="0"/>
              <a:t>Collaboration</a:t>
            </a:r>
          </a:p>
          <a:p>
            <a:r>
              <a:rPr lang="en-US" dirty="0"/>
              <a:t>Regularity</a:t>
            </a:r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https://www.zerotothree.org/resource/three-building-blocks-of-reflective-supervision/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0177-7527-AE44-7507-0F129B70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AFDD-29D1-244F-359E-CC412BA76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Stepping back from the immediate, intense experience of hands-on work to take the time to wonder what the experience really means.</a:t>
            </a:r>
          </a:p>
          <a:p>
            <a:r>
              <a:rPr lang="en-US" dirty="0"/>
              <a:t>Requires a foundation of honesty and trust.</a:t>
            </a:r>
          </a:p>
          <a:p>
            <a:r>
              <a:rPr lang="en-US" dirty="0"/>
              <a:t>Encourages staff to assess their own performance and scaffold current knowledge to build new knowledge and skills.</a:t>
            </a:r>
          </a:p>
        </p:txBody>
      </p:sp>
    </p:spTree>
    <p:extLst>
      <p:ext uri="{BB962C8B-B14F-4D97-AF65-F5344CB8AC3E}">
        <p14:creationId xmlns:p14="http://schemas.microsoft.com/office/powerpoint/2010/main" val="25095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6EC3-4D47-BAD9-1547-A76E7E50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9227F-23CD-8A06-5D5B-0DBF9EF0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responsibility and control of power.</a:t>
            </a:r>
          </a:p>
          <a:p>
            <a:r>
              <a:rPr lang="en-US" dirty="0"/>
              <a:t>Allows for dialogue on issues affecting staff and the program as a whole.</a:t>
            </a:r>
          </a:p>
          <a:p>
            <a:r>
              <a:rPr lang="en-US" dirty="0"/>
              <a:t>Additionally, allows for staff to express interest in taking on new tasks, and allow everyone to learn from each other.</a:t>
            </a:r>
          </a:p>
        </p:txBody>
      </p:sp>
    </p:spTree>
    <p:extLst>
      <p:ext uri="{BB962C8B-B14F-4D97-AF65-F5344CB8AC3E}">
        <p14:creationId xmlns:p14="http://schemas.microsoft.com/office/powerpoint/2010/main" val="39747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oster of a person and person&#10;&#10;Description automatically generated">
            <a:extLst>
              <a:ext uri="{FF2B5EF4-FFF2-40B4-BE49-F238E27FC236}">
                <a16:creationId xmlns:a16="http://schemas.microsoft.com/office/drawing/2014/main" id="{42524592-3528-646B-AF47-3F6043491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59" y="394685"/>
            <a:ext cx="5397681" cy="4354130"/>
          </a:xfrm>
        </p:spPr>
      </p:pic>
    </p:spTree>
    <p:extLst>
      <p:ext uri="{BB962C8B-B14F-4D97-AF65-F5344CB8AC3E}">
        <p14:creationId xmlns:p14="http://schemas.microsoft.com/office/powerpoint/2010/main" val="2582024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7E16-564C-DA70-2296-4C09D9D3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CB72E-A01C-216B-1A6D-8253953BC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take place on a reliable schedule with enough time in between to practice.</a:t>
            </a:r>
          </a:p>
          <a:p>
            <a:r>
              <a:rPr lang="en-US" dirty="0"/>
              <a:t>Reflection and feedback are most effective as immediately as possible after a session.</a:t>
            </a:r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r>
              <a:rPr lang="en-US" sz="1600" dirty="0">
                <a:hlinkClick r:id="rId3"/>
              </a:rPr>
              <a:t>https://www.zerotothree.org/resource/three-building-blocks-of-reflective-supervision/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5D4F-FCF6-264E-AC9C-FDDD308E5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Reflection?</a:t>
            </a:r>
          </a:p>
        </p:txBody>
      </p:sp>
    </p:spTree>
    <p:extLst>
      <p:ext uri="{BB962C8B-B14F-4D97-AF65-F5344CB8AC3E}">
        <p14:creationId xmlns:p14="http://schemas.microsoft.com/office/powerpoint/2010/main" val="4229402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14F0-0A18-7024-5E83-0B1FC3C9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DD626-94F9-E601-9A11-125DCAF12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15 Ways to Ask </a:t>
            </a:r>
            <a:r>
              <a:rPr lang="en-US" dirty="0">
                <a:solidFill>
                  <a:srgbClr val="000000"/>
                </a:solidFill>
              </a:rPr>
              <a:t>Key Indicator 11: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https://fgrbi.com/wp-content/uploads/2020/07/15-Ways-KI-11_2020.pdf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Brown, J. (2020).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Collaborative Coaching in Family-Guided Routines-Based Intervention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[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Powerpoint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slides].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FGRBI Key Indicators Manual: </a:t>
            </a:r>
            <a:r>
              <a:rPr lang="en-US" b="0" i="0" u="sng" strike="noStrike" dirty="0">
                <a:solidFill>
                  <a:srgbClr val="131E29"/>
                </a:solidFill>
                <a:effectLst/>
                <a:latin typeface="Open Sans" panose="020B0606030504020204" pitchFamily="34" charset="0"/>
                <a:hlinkClick r:id="rId3"/>
              </a:rPr>
              <a:t>https://fgrbi.com/wp-content/uploads/2021/09/KIManual2021-1.pdf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val="3666352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F5EB-905C-2248-D85E-471643D3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ermianSlabSerifTypeface"/>
              </a:rPr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83B7F-234E-F976-AD29-37204B269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SLT Scrapbook </a:t>
            </a:r>
            <a:r>
              <a:rPr lang="en-US" b="0" i="0" u="sng" strike="noStrike" dirty="0">
                <a:solidFill>
                  <a:srgbClr val="131E29"/>
                </a:solidFill>
                <a:effectLst/>
                <a:latin typeface="Open Sans" panose="020B0606030504020204" pitchFamily="34" charset="0"/>
                <a:hlinkClick r:id="rId2"/>
              </a:rPr>
              <a:t>http://thesltscrapbook.com</a:t>
            </a:r>
            <a:r>
              <a:rPr lang="en-US" b="0" i="0" u="none" strike="noStrike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dirty="0"/>
          </a:p>
          <a:p>
            <a:r>
              <a:rPr lang="en-US" dirty="0"/>
              <a:t>Three Building Blocks of Reflective Supervision:  </a:t>
            </a:r>
            <a:r>
              <a:rPr lang="en-US" sz="2400" dirty="0">
                <a:hlinkClick r:id="rId3"/>
              </a:rPr>
              <a:t>https://www.zerotothree.org/resource/three-building-blocks-of-reflective-supervision/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10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F818-FB7E-6DEB-8379-58B356C31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latin typeface="Open Sans"/>
                <a:ea typeface="Open Sans"/>
                <a:cs typeface="Open Sans"/>
              </a:rPr>
              <a:t>Next Coffee Break: October 24 at 11:30 Central/12:30 Eastern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latin typeface="Open Sans"/>
              <a:ea typeface="Open Sans"/>
              <a:cs typeface="Open Sans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latin typeface="Open Sans"/>
                <a:ea typeface="Open Sans"/>
                <a:cs typeface="Open Sans"/>
              </a:rPr>
              <a:t>Our next three Coffee Breaks will be a deep dive into the FGRBI EI Competencies (handout available on the Community Resource Website)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latin typeface="Open Sans"/>
              <a:ea typeface="Open Sans"/>
              <a:cs typeface="Open Sans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latin typeface="Open Sans"/>
                <a:ea typeface="Open Sans"/>
                <a:cs typeface="Open Sans"/>
              </a:rPr>
              <a:t>Please send your questions, comments, and feedback! </a:t>
            </a:r>
            <a:endParaRPr lang="en-US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200" dirty="0"/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latin typeface="Open Sans"/>
                <a:ea typeface="Open Sans"/>
                <a:cs typeface="Open Sans"/>
              </a:rPr>
              <a:t>LeeAnn Finnegan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latin typeface="Open Sans"/>
                <a:ea typeface="Open Sans"/>
                <a:cs typeface="Open Sans"/>
                <a:hlinkClick r:id="rId2"/>
              </a:rPr>
              <a:t>LeeAnn.Finnegan@TN.gov</a:t>
            </a:r>
            <a:endParaRPr lang="en-US" sz="2200" dirty="0">
              <a:latin typeface="Open Sans"/>
              <a:ea typeface="Open Sans"/>
              <a:cs typeface="Open Sans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latin typeface="Open Sans"/>
                <a:ea typeface="Open Sans"/>
                <a:cs typeface="Open Sans"/>
              </a:rPr>
              <a:t>(629) 259-3711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7242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EE8-8A80-540B-E365-C38EBCC6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What's the difference?</a:t>
            </a:r>
            <a:endParaRPr lang="en-US"/>
          </a:p>
        </p:txBody>
      </p:sp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BA7130-57CB-D160-09A4-F4D8E5831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565" y="895353"/>
            <a:ext cx="4435069" cy="3718847"/>
          </a:xfrm>
        </p:spPr>
      </p:pic>
    </p:spTree>
    <p:extLst>
      <p:ext uri="{BB962C8B-B14F-4D97-AF65-F5344CB8AC3E}">
        <p14:creationId xmlns:p14="http://schemas.microsoft.com/office/powerpoint/2010/main" val="295496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4401-0E3D-72CB-BAFD-6644ED49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PermianSlabSerifTypeface"/>
              </a:rPr>
              <a:t>Difference in Problem Solving and Reflection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DF426-80FA-7FF2-E548-646C9F697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32" y="895353"/>
            <a:ext cx="4582582" cy="37188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latin typeface="Open Sans"/>
                <a:ea typeface="Open Sans"/>
                <a:cs typeface="Open Sans"/>
              </a:rPr>
              <a:t>Problem solving-an exchange of ideas about right now or in the future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latin typeface="Open Sans"/>
                <a:ea typeface="Open Sans"/>
                <a:cs typeface="Open Sans"/>
              </a:rPr>
              <a:t>Example: What is a strategy we can try right now in mealtime, or that you want to try over the next week?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latin typeface="Open Sans"/>
                <a:ea typeface="Open Sans"/>
                <a:cs typeface="Open Sans"/>
              </a:rPr>
              <a:t>Example: What are other routines in which you can offer choices to your child? </a:t>
            </a:r>
          </a:p>
          <a:p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05D0-2EED-D334-F62A-2B1E1AE291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65650" y="895353"/>
            <a:ext cx="4582582" cy="37188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latin typeface="Open Sans"/>
                <a:ea typeface="Open Sans"/>
                <a:cs typeface="Open Sans"/>
              </a:rPr>
              <a:t>Reflection-an evaluation of something that has already happened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latin typeface="Open Sans"/>
                <a:ea typeface="Open Sans"/>
                <a:cs typeface="Open Sans"/>
              </a:rPr>
              <a:t>Example: What did you think about offering choices during </a:t>
            </a:r>
            <a:r>
              <a:rPr lang="en-US" sz="2200" dirty="0" err="1">
                <a:latin typeface="Open Sans"/>
                <a:ea typeface="Open Sans"/>
                <a:cs typeface="Open Sans"/>
              </a:rPr>
              <a:t>bathtime</a:t>
            </a:r>
            <a:r>
              <a:rPr lang="en-US" sz="2200" dirty="0">
                <a:latin typeface="Open Sans"/>
                <a:ea typeface="Open Sans"/>
                <a:cs typeface="Open Sans"/>
              </a:rPr>
              <a:t>?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latin typeface="Open Sans"/>
                <a:ea typeface="Open Sans"/>
                <a:cs typeface="Open Sans"/>
              </a:rPr>
              <a:t>Example: How was offering choices in </a:t>
            </a:r>
            <a:r>
              <a:rPr lang="en-US" sz="2200" dirty="0" err="1">
                <a:latin typeface="Open Sans"/>
                <a:ea typeface="Open Sans"/>
                <a:cs typeface="Open Sans"/>
              </a:rPr>
              <a:t>bathtime</a:t>
            </a:r>
            <a:r>
              <a:rPr lang="en-US" sz="2200" dirty="0">
                <a:latin typeface="Open Sans"/>
                <a:ea typeface="Open Sans"/>
                <a:cs typeface="Open Sans"/>
              </a:rPr>
              <a:t> different than when you offer choices at mealtime?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65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D8D4-39B4-DAEE-29B5-C05BC4CD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Definition-Reflection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277C2-762C-DF23-0F9E-653EA8C25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33550"/>
            <a:ext cx="8839200" cy="3295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Questions or comments that are backward facing: How was that? </a:t>
            </a:r>
          </a:p>
          <a:p>
            <a:pPr marL="0" indent="0" algn="ctr">
              <a:buNone/>
            </a:pPr>
            <a:r>
              <a:rPr lang="en-US" sz="2800" dirty="0"/>
              <a:t>What did you think about that response or that strategy? </a:t>
            </a:r>
          </a:p>
        </p:txBody>
      </p:sp>
    </p:spTree>
    <p:extLst>
      <p:ext uri="{BB962C8B-B14F-4D97-AF65-F5344CB8AC3E}">
        <p14:creationId xmlns:p14="http://schemas.microsoft.com/office/powerpoint/2010/main" val="148737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3252-1FAE-93AE-A293-5121C1DF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6C78D-98CD-03E5-60E4-1ACF7F082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 supports the caregiver to analyze or evaluate a routine, strategy, or part of the session.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Reflection encourages the caregiver to generate ideas to enhance strategy use and ways to generalize strategies to new routines.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67000" y="2971800"/>
            <a:ext cx="6324600" cy="1543050"/>
          </a:xfrm>
        </p:spPr>
        <p:txBody>
          <a:bodyPr/>
          <a:lstStyle/>
          <a:p>
            <a:r>
              <a:rPr lang="en-US" dirty="0"/>
              <a:t>Indicator 10</a:t>
            </a:r>
          </a:p>
        </p:txBody>
      </p:sp>
    </p:spTree>
    <p:extLst>
      <p:ext uri="{BB962C8B-B14F-4D97-AF65-F5344CB8AC3E}">
        <p14:creationId xmlns:p14="http://schemas.microsoft.com/office/powerpoint/2010/main" val="72684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657D-B3E6-3A2F-6C40-782828D4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ermianSlabSerifTypeface"/>
              </a:rPr>
              <a:t>Indicator 10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5B1A9E-BC23-CB6E-6BDB-9DB6E1BBE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65" y="1451632"/>
            <a:ext cx="8320897" cy="2250450"/>
          </a:xfr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B0A1D71-93AC-B0EC-019E-289EC4108630}"/>
              </a:ext>
            </a:extLst>
          </p:cNvPr>
          <p:cNvSpPr/>
          <p:nvPr/>
        </p:nvSpPr>
        <p:spPr>
          <a:xfrm>
            <a:off x="151743" y="1864707"/>
            <a:ext cx="626724" cy="4931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3050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2b0cf3-7677-4984-b9d6-5bc8470d1d5a">
      <Terms xmlns="http://schemas.microsoft.com/office/infopath/2007/PartnerControls"/>
    </lcf76f155ced4ddcb4097134ff3c332f>
    <TaxCatchAll xmlns="12aabf58-d89f-45be-a26d-c274d7de98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066403C46FF4BBB58CE6CA41C4456" ma:contentTypeVersion="19" ma:contentTypeDescription="Create a new document." ma:contentTypeScope="" ma:versionID="28f317cce4194362bd0e40cffebf1df0">
  <xsd:schema xmlns:xsd="http://www.w3.org/2001/XMLSchema" xmlns:xs="http://www.w3.org/2001/XMLSchema" xmlns:p="http://schemas.microsoft.com/office/2006/metadata/properties" xmlns:ns2="772b0cf3-7677-4984-b9d6-5bc8470d1d5a" xmlns:ns3="12aabf58-d89f-45be-a26d-c274d7de9808" targetNamespace="http://schemas.microsoft.com/office/2006/metadata/properties" ma:root="true" ma:fieldsID="06ec0834941235f76b33c8dbe0fa5556" ns2:_="" ns3:_="">
    <xsd:import namespace="772b0cf3-7677-4984-b9d6-5bc8470d1d5a"/>
    <xsd:import namespace="12aabf58-d89f-45be-a26d-c274d7de98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b0cf3-7677-4984-b9d6-5bc8470d1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7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abf58-d89f-45be-a26d-c274d7de980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2c57f3e2-522d-4c04-8d98-e898ce791930}" ma:internalName="TaxCatchAll" ma:showField="CatchAllData" ma:web="12aabf58-d89f-45be-a26d-c274d7de98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F3482E-8B8D-4D74-8612-DD9892DCBD26}">
  <ds:schemaRefs>
    <ds:schemaRef ds:uri="http://schemas.microsoft.com/office/2006/metadata/properties"/>
    <ds:schemaRef ds:uri="http://schemas.microsoft.com/office/infopath/2007/PartnerControls"/>
    <ds:schemaRef ds:uri="772b0cf3-7677-4984-b9d6-5bc8470d1d5a"/>
    <ds:schemaRef ds:uri="12aabf58-d89f-45be-a26d-c274d7de9808"/>
  </ds:schemaRefs>
</ds:datastoreItem>
</file>

<file path=customXml/itemProps2.xml><?xml version="1.0" encoding="utf-8"?>
<ds:datastoreItem xmlns:ds="http://schemas.openxmlformats.org/officeDocument/2006/customXml" ds:itemID="{805CE2F2-B081-4E71-822B-B817B63068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78A45-A20F-40FD-BA41-BE8A7CDA0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2b0cf3-7677-4984-b9d6-5bc8470d1d5a"/>
    <ds:schemaRef ds:uri="12aabf58-d89f-45be-a26d-c274d7de98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895</Words>
  <Application>Microsoft Office PowerPoint</Application>
  <PresentationFormat>On-screen Show (16:9)</PresentationFormat>
  <Paragraphs>111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PowerPoint B</vt:lpstr>
      <vt:lpstr>Reflection</vt:lpstr>
      <vt:lpstr>Agenda</vt:lpstr>
      <vt:lpstr>What is Reflection?</vt:lpstr>
      <vt:lpstr>What's the difference?</vt:lpstr>
      <vt:lpstr>Difference in Problem Solving and Reflection</vt:lpstr>
      <vt:lpstr>Shared Definition-Reflection</vt:lpstr>
      <vt:lpstr>Reflection</vt:lpstr>
      <vt:lpstr>Indicator 10</vt:lpstr>
      <vt:lpstr>Indicator 10</vt:lpstr>
      <vt:lpstr>Indicator 10</vt:lpstr>
      <vt:lpstr>Reflection Questions in Coaching Are: </vt:lpstr>
      <vt:lpstr>Reflection</vt:lpstr>
      <vt:lpstr>Indicator 11</vt:lpstr>
      <vt:lpstr>Indicator 11</vt:lpstr>
      <vt:lpstr>Indicator 11</vt:lpstr>
      <vt:lpstr>Indicator 11 is:</vt:lpstr>
      <vt:lpstr>Indicator 11 Handout</vt:lpstr>
      <vt:lpstr>Indicator 11 Handout</vt:lpstr>
      <vt:lpstr>Indicator 11 Handout</vt:lpstr>
      <vt:lpstr>Indicator 12</vt:lpstr>
      <vt:lpstr>Indicator 12</vt:lpstr>
      <vt:lpstr>Indicator 12</vt:lpstr>
      <vt:lpstr>Components of Indicator 12</vt:lpstr>
      <vt:lpstr>Reflective Supervision</vt:lpstr>
      <vt:lpstr>Three Components </vt:lpstr>
      <vt:lpstr>Reflection</vt:lpstr>
      <vt:lpstr>Collaboration</vt:lpstr>
      <vt:lpstr>PowerPoint Presentation</vt:lpstr>
      <vt:lpstr>Regularity </vt:lpstr>
      <vt:lpstr>Resources</vt:lpstr>
      <vt:lpstr>Resources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LeeAnn Finnegan</cp:lastModifiedBy>
  <cp:revision>21</cp:revision>
  <dcterms:created xsi:type="dcterms:W3CDTF">2015-04-20T19:54:28Z</dcterms:created>
  <dcterms:modified xsi:type="dcterms:W3CDTF">2024-09-25T19:16:09Z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0x010100F5C066403C46FF4BBB58CE6CA41C4456</vt:lpwstr>
  </property>
  <property fmtid="{D5CDD505-2E9C-101B-9397-08002B2CF9AE}" pid="3" name="MediaServiceImageTags">
    <vt:lpwstr/>
  </property>
</Properties>
</file>