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6_F7F9E5DD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6" r:id="rId5"/>
    <p:sldId id="257" r:id="rId6"/>
    <p:sldId id="260" r:id="rId7"/>
    <p:sldId id="261" r:id="rId8"/>
    <p:sldId id="258" r:id="rId9"/>
    <p:sldId id="259" r:id="rId10"/>
    <p:sldId id="262" r:id="rId11"/>
    <p:sldId id="285" r:id="rId12"/>
    <p:sldId id="286" r:id="rId13"/>
    <p:sldId id="264" r:id="rId14"/>
    <p:sldId id="287" r:id="rId15"/>
    <p:sldId id="288" r:id="rId16"/>
    <p:sldId id="289" r:id="rId17"/>
    <p:sldId id="265" r:id="rId18"/>
    <p:sldId id="296" r:id="rId19"/>
    <p:sldId id="297" r:id="rId20"/>
    <p:sldId id="272" r:id="rId21"/>
    <p:sldId id="280" r:id="rId22"/>
    <p:sldId id="273" r:id="rId23"/>
    <p:sldId id="281" r:id="rId24"/>
    <p:sldId id="274" r:id="rId25"/>
    <p:sldId id="275" r:id="rId26"/>
    <p:sldId id="300" r:id="rId27"/>
    <p:sldId id="298" r:id="rId28"/>
    <p:sldId id="299" r:id="rId29"/>
    <p:sldId id="276" r:id="rId30"/>
    <p:sldId id="290" r:id="rId31"/>
    <p:sldId id="277" r:id="rId32"/>
    <p:sldId id="294" r:id="rId33"/>
    <p:sldId id="295" r:id="rId34"/>
    <p:sldId id="278" r:id="rId35"/>
    <p:sldId id="282" r:id="rId36"/>
    <p:sldId id="279" r:id="rId37"/>
    <p:sldId id="283" r:id="rId38"/>
    <p:sldId id="263" r:id="rId39"/>
    <p:sldId id="302" r:id="rId40"/>
    <p:sldId id="303" r:id="rId41"/>
    <p:sldId id="306" r:id="rId42"/>
    <p:sldId id="307" r:id="rId43"/>
    <p:sldId id="304" r:id="rId44"/>
    <p:sldId id="305" r:id="rId45"/>
    <p:sldId id="291" r:id="rId46"/>
    <p:sldId id="292" r:id="rId47"/>
    <p:sldId id="301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506527-606D-F1D5-3D94-8F543F724C0F}" name="Amanda Sheaffer" initials="AS" userId="S::dd08001@tn.gov::3744313b-2bd1-4e27-bfac-01bc7ccf0183" providerId="AD"/>
  <p188:author id="{83A82A56-E3E9-78EC-F2C4-310CDEEDB208}" name="LeeAnn Finnegan" initials="LF" userId="S::dd08261@tn.gov::41cefb9a-d725-4ada-9165-ee9a998d6d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28018-632C-0F73-513B-3BEC9E965381}" v="4" dt="2024-11-19T15:23:31.137"/>
    <p1510:client id="{251EA3F9-7F19-AEDF-C348-7B2CBDF05C7A}" v="2" dt="2024-11-18T21:08:28.538"/>
    <p1510:client id="{A9034391-B927-7929-9317-13306DE2F106}" v="2" dt="2024-11-20T15:19:19.464"/>
    <p1510:client id="{CCBB785F-624B-6608-88EB-4D246B1EA8D4}" v="8" dt="2024-11-19T20:30:10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4623" autoAdjust="0"/>
  </p:normalViewPr>
  <p:slideViewPr>
    <p:cSldViewPr>
      <p:cViewPr varScale="1">
        <p:scale>
          <a:sx n="107" d="100"/>
          <a:sy n="107" d="100"/>
        </p:scale>
        <p:origin x="112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omments/modernComment_106_F7F9E5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C51C0B-329B-47C8-9119-28FEF43525EC}" authorId="{B4506527-606D-F1D5-3D94-8F543F724C0F}" created="2024-11-19T15:22:01.7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60349661" sldId="262"/>
      <ac:picMk id="5" creationId="{16822028-D0E1-992D-3C90-F445999AF16A}"/>
    </ac:deMkLst>
    <p188:replyLst>
      <p188:reply id="{F4DD3FAA-45CE-4045-A355-F41719544CFE}" authorId="{83A82A56-E3E9-78EC-F2C4-310CDEEDB208}" created="2024-11-19T20:28:46.750">
        <p188:txBody>
          <a:bodyPr/>
          <a:lstStyle/>
          <a:p>
            <a:r>
              <a:rPr lang="en-US"/>
              <a:t>Thank you! I'm not seeing it on my end, but I will try to add a better resolution photo or just share the handout in the meeting. </a:t>
            </a:r>
          </a:p>
        </p188:txBody>
      </p188:reply>
    </p188:replyLst>
    <p188:txBody>
      <a:bodyPr/>
      <a:lstStyle/>
      <a:p>
        <a:r>
          <a:rPr lang="en-US"/>
          <a:t>[@LeeAnn Finnegan] This is fuzzy on my end, fyi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820BF-9032-4BA7-B019-25F435D422F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4BCF-242F-489A-9469-73494D41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2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5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38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4BCF-242F-489A-9469-73494D41A9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20" y="906361"/>
            <a:ext cx="6214237" cy="18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F5974-3C3D-3904-A3C4-8238F7FA1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50F38-2449-E1B5-A8EE-70DC2A3E2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9C6BB-7145-1611-4FE1-E1130958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69" y="419186"/>
            <a:ext cx="3460623" cy="1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2906078"/>
            <a:ext cx="5943600" cy="1680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2971800"/>
            <a:ext cx="57150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95550"/>
            <a:ext cx="2510028" cy="251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92" y="4279392"/>
            <a:ext cx="864108" cy="8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BFC79-4F70-98EF-D02D-DF285062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14441-CDF6-B693-BC4C-E71628713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18C59-F245-06E6-A7D9-D4B929D43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BD28A-C7D3-521B-3870-564E17C1C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ipd.org/main/sub_cult_comp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grbi.com/researc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ingchild.harvard.edu/" TargetMode="External"/><Relationship Id="rId2" Type="http://schemas.openxmlformats.org/officeDocument/2006/relationships/hyperlink" Target="https://afirm.fpg.unc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clkc.ohs.acf.hhs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lengingbehavior.org/" TargetMode="External"/><Relationship Id="rId2" Type="http://schemas.openxmlformats.org/officeDocument/2006/relationships/hyperlink" Target="https://iris.peabody.vanderbilt.edu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ipp.ncdhhs.gov/" TargetMode="External"/><Relationship Id="rId2" Type="http://schemas.openxmlformats.org/officeDocument/2006/relationships/hyperlink" Target="http://www.fgrbi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iclearinghouse.org/piwi/model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yc.org/resources/pubs/tyc/aug2016/10x-using-technology-engage-famili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firm.fpg.unc.edu/" TargetMode="External"/><Relationship Id="rId2" Type="http://schemas.openxmlformats.org/officeDocument/2006/relationships/hyperlink" Target="http://box5495.temp.domains/~fgrbicom/wp-content/uploads/2020/03/8Concepts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xceptionalchildren.org/" TargetMode="External"/><Relationship Id="rId4" Type="http://schemas.openxmlformats.org/officeDocument/2006/relationships/hyperlink" Target="https://developingchild.harvard.ed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-sped.org/dec-recommended-practices" TargetMode="External"/><Relationship Id="rId2" Type="http://schemas.openxmlformats.org/officeDocument/2006/relationships/hyperlink" Target="https://www.dec-sped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clkc.ohs.acf.hhs.gov/" TargetMode="External"/><Relationship Id="rId4" Type="http://schemas.openxmlformats.org/officeDocument/2006/relationships/hyperlink" Target="https://www.earlychildhoodwebinars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ipp.ncdhhs.gov/" TargetMode="External"/><Relationship Id="rId2" Type="http://schemas.openxmlformats.org/officeDocument/2006/relationships/hyperlink" Target="https://www.eita-pa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grbi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" TargetMode="External"/><Relationship Id="rId2" Type="http://schemas.openxmlformats.org/officeDocument/2006/relationships/hyperlink" Target="http://box5495.temp.domains/~fgrbicom/wp-content/uploads/2020/03/EICompetencies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hallengingbehavior.org/" TargetMode="External"/><Relationship Id="rId4" Type="http://schemas.openxmlformats.org/officeDocument/2006/relationships/hyperlink" Target="https://www.naeyc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yc.org/resources/pubs/tyc/aug2016/10x-using-technology-engage-families" TargetMode="External"/><Relationship Id="rId2" Type="http://schemas.openxmlformats.org/officeDocument/2006/relationships/hyperlink" Target="https://eiclearinghouse.org/piwi/model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veipd.org/mai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LeeAnn.Finnegan@tn.gov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F7F9E5DD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ptionalchildren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ec-sped.org/dec-recommended-practices" TargetMode="External"/><Relationship Id="rId4" Type="http://schemas.openxmlformats.org/officeDocument/2006/relationships/hyperlink" Target="https://www.dec-sped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ta-pa.org/" TargetMode="External"/><Relationship Id="rId2" Type="http://schemas.openxmlformats.org/officeDocument/2006/relationships/hyperlink" Target="https://www.earlychildhoodwebinars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veipd.org/main/" TargetMode="External"/><Relationship Id="rId5" Type="http://schemas.openxmlformats.org/officeDocument/2006/relationships/hyperlink" Target="https://www.naeyc.org/" TargetMode="External"/><Relationship Id="rId4" Type="http://schemas.openxmlformats.org/officeDocument/2006/relationships/hyperlink" Target="http://www.fgrbi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 Competencies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LeeAnn Finnegan, Provider Support Specialist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Culturally responsive and reciprocal communication strategies to engage and inform families as partners in the early intervention process.</a:t>
            </a:r>
          </a:p>
        </p:txBody>
      </p:sp>
      <p:pic>
        <p:nvPicPr>
          <p:cNvPr id="5" name="Picture 4" descr="Family with baby">
            <a:extLst>
              <a:ext uri="{FF2B5EF4-FFF2-40B4-BE49-F238E27FC236}">
                <a16:creationId xmlns:a16="http://schemas.microsoft.com/office/drawing/2014/main" id="{6FBD215D-69B1-83D5-60F7-EABDF7913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04" y="2195773"/>
            <a:ext cx="385379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24EB-E563-6B8D-4997-919B4E69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EB146-19A0-D7BD-76A9-BD14F8C1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Cross-Cultural Competence (4</a:t>
            </a:r>
            <a:r>
              <a:rPr lang="en-US" baseline="30000" dirty="0"/>
              <a:t>th</a:t>
            </a:r>
            <a:r>
              <a:rPr lang="en-US" dirty="0"/>
              <a:t> Edition) by Eleanor W. Lynch and Marci J. Hanson</a:t>
            </a:r>
          </a:p>
          <a:p>
            <a:r>
              <a:rPr lang="en-US" dirty="0"/>
              <a:t>VEIPD: </a:t>
            </a:r>
            <a:r>
              <a:rPr lang="en-US" dirty="0">
                <a:hlinkClick r:id="rId3"/>
              </a:rPr>
              <a:t>https://www.veipd.org/main/sub_cult_comp.html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Informal Resources</a:t>
            </a:r>
          </a:p>
          <a:p>
            <a:pPr lvl="1"/>
            <a:r>
              <a:rPr lang="en-US" dirty="0"/>
              <a:t>Ask questions! Be curious! </a:t>
            </a:r>
          </a:p>
          <a:p>
            <a:pPr lvl="1"/>
            <a:r>
              <a:rPr lang="en-US" dirty="0"/>
              <a:t>Be open and willing to learn about the families we serve, the countries they came from, and the cultures that they thrive within.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62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CA2E-A951-CB1C-7F24-5E8C86CD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DEC-RP Family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73679-94ED-F366-5135-46C643CBF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998" y="1276350"/>
            <a:ext cx="6366004" cy="3042517"/>
          </a:xfrm>
        </p:spPr>
      </p:pic>
    </p:spTree>
    <p:extLst>
      <p:ext uri="{BB962C8B-B14F-4D97-AF65-F5344CB8AC3E}">
        <p14:creationId xmlns:p14="http://schemas.microsoft.com/office/powerpoint/2010/main" val="66337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C8A2-D373-6A85-4625-5FC367E4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DEC-RP Family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C2B1B-64D8-0AE4-9133-23827571F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53" y="1428750"/>
            <a:ext cx="7816694" cy="2786904"/>
          </a:xfrm>
        </p:spPr>
      </p:pic>
    </p:spTree>
    <p:extLst>
      <p:ext uri="{BB962C8B-B14F-4D97-AF65-F5344CB8AC3E}">
        <p14:creationId xmlns:p14="http://schemas.microsoft.com/office/powerpoint/2010/main" val="2422476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Family-centered, family capacity building, and family-professional collaboration practices</a:t>
            </a:r>
          </a:p>
        </p:txBody>
      </p:sp>
      <p:pic>
        <p:nvPicPr>
          <p:cNvPr id="5" name="Picture 4" descr="Father feeding baby">
            <a:extLst>
              <a:ext uri="{FF2B5EF4-FFF2-40B4-BE49-F238E27FC236}">
                <a16:creationId xmlns:a16="http://schemas.microsoft.com/office/drawing/2014/main" id="{6357F446-6CE3-F2AD-7855-1CB8E5C5B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2093250"/>
            <a:ext cx="3781425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55CC-D7BD-F1CE-9CF2-8C6BD43A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DEC-RP Teaming and Collaboration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50BF6B-491C-7D58-7FAD-2E6F1C74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37" y="812528"/>
            <a:ext cx="5534125" cy="35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55CC-D7BD-F1CE-9CF2-8C6BD43A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DEC-RP Teaming and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E5A2E-3A49-2CBB-5E36-7EAEB277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42" y="819150"/>
            <a:ext cx="4518116" cy="390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3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3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learning principles and practices relevant to FGRBI.</a:t>
            </a:r>
          </a:p>
        </p:txBody>
      </p:sp>
      <p:pic>
        <p:nvPicPr>
          <p:cNvPr id="7" name="Picture 6" descr="Person with baby working at computer">
            <a:extLst>
              <a:ext uri="{FF2B5EF4-FFF2-40B4-BE49-F238E27FC236}">
                <a16:creationId xmlns:a16="http://schemas.microsoft.com/office/drawing/2014/main" id="{2FCB88B1-74ED-9272-74C2-E7FFFA90D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424653"/>
            <a:ext cx="5114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5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606D-18BD-00E9-BE8C-5814080F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Learning Principles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A4753-8ACB-E54E-2B6D-55D1BE333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0" y="752477"/>
            <a:ext cx="3005723" cy="38721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4C2CA-C0CE-345A-7C59-4960E6FF0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995"/>
            <a:ext cx="5257800" cy="19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9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evidence-based framework for implementation and intervention in the everyday routines, activities, and places prioritized by the family for the child.</a:t>
            </a:r>
          </a:p>
        </p:txBody>
      </p:sp>
      <p:pic>
        <p:nvPicPr>
          <p:cNvPr id="5" name="Picture 4" descr="Father carrying child while cooking in kitchen">
            <a:extLst>
              <a:ext uri="{FF2B5EF4-FFF2-40B4-BE49-F238E27FC236}">
                <a16:creationId xmlns:a16="http://schemas.microsoft.com/office/drawing/2014/main" id="{A663DF7E-155E-454B-E831-C3AA184E6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27" y="2139854"/>
            <a:ext cx="3887146" cy="25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8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0" y="1352550"/>
            <a:ext cx="4572000" cy="37909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FGRBI Knowledge Competencies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Questions/Wrap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327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B321-74E7-B9B0-328A-84350BC2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 anchor="ctr">
            <a:normAutofit/>
          </a:bodyPr>
          <a:lstStyle/>
          <a:p>
            <a:r>
              <a:rPr lang="en-US" dirty="0"/>
              <a:t>FGRBI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89AC4-795C-F30B-1329-14FAAFE2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4495800" cy="3718847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https://fgrbi.com/research/</a:t>
            </a:r>
            <a:r>
              <a:rPr lang="en-US" dirty="0"/>
              <a:t> </a:t>
            </a:r>
          </a:p>
        </p:txBody>
      </p:sp>
      <p:pic>
        <p:nvPicPr>
          <p:cNvPr id="5" name="Picture 4" descr="A person holding a person&#10;&#10;Description automatically generated with low confidence">
            <a:extLst>
              <a:ext uri="{FF2B5EF4-FFF2-40B4-BE49-F238E27FC236}">
                <a16:creationId xmlns:a16="http://schemas.microsoft.com/office/drawing/2014/main" id="{F1062CD3-13D2-8789-155C-6C910BE45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712" y="895353"/>
            <a:ext cx="2937888" cy="371884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DB82B-2F01-4A34-A682-D355D923F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664" y="1546992"/>
            <a:ext cx="2368672" cy="3067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81BBF-C80C-82D2-F7E4-AE8207FA2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450055"/>
            <a:ext cx="1934952" cy="29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5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5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Developmentally appropriate, culturally relevant, and functional child and family outcomes.</a:t>
            </a:r>
          </a:p>
        </p:txBody>
      </p:sp>
      <p:pic>
        <p:nvPicPr>
          <p:cNvPr id="7" name="Picture 6" descr="Person sitting with child">
            <a:extLst>
              <a:ext uri="{FF2B5EF4-FFF2-40B4-BE49-F238E27FC236}">
                <a16:creationId xmlns:a16="http://schemas.microsoft.com/office/drawing/2014/main" id="{84440CBC-B256-4689-801D-1EA67281E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01" y="1804326"/>
            <a:ext cx="443139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6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Evidence-informed environmental, interactional, and instructional practices focused on embedding intervention throughout the day. </a:t>
            </a:r>
          </a:p>
        </p:txBody>
      </p:sp>
      <p:pic>
        <p:nvPicPr>
          <p:cNvPr id="5" name="Picture 4" descr="Woman studying in library">
            <a:extLst>
              <a:ext uri="{FF2B5EF4-FFF2-40B4-BE49-F238E27FC236}">
                <a16:creationId xmlns:a16="http://schemas.microsoft.com/office/drawing/2014/main" id="{A7C2DE0C-1119-0C88-7AB1-6B3FF9AD1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14" y="2114550"/>
            <a:ext cx="4093971" cy="27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CD7D-BA8B-49EC-4C78-DAB44C87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Practices are: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52933-2B29-41EB-3ACD-25E65FE6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Shown to have a positive effect on child and family outcomes.</a:t>
            </a:r>
          </a:p>
          <a:p>
            <a:r>
              <a:rPr lang="en-US" dirty="0"/>
              <a:t>The research design allows one to infer that the practice led to child or student improvement.</a:t>
            </a:r>
          </a:p>
          <a:p>
            <a:r>
              <a:rPr lang="en-US" dirty="0"/>
              <a:t>Multiple high-quality studies have been conducted.</a:t>
            </a:r>
          </a:p>
          <a:p>
            <a:r>
              <a:rPr lang="en-US" dirty="0"/>
              <a:t>Reviewed by a reputable organization (e.g., What Works Clearinghouse).</a:t>
            </a:r>
          </a:p>
          <a:p>
            <a:r>
              <a:rPr lang="en-US" dirty="0"/>
              <a:t>Consider your source and look for citations.</a:t>
            </a:r>
          </a:p>
          <a:p>
            <a:r>
              <a:rPr lang="en-US" dirty="0"/>
              <a:t>More to come!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5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022E-08A4-4A69-1C16-65A6AD6A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420E-55AC-F24C-1DB2-A5F3FF5F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AFIRM (Autism Focused Intervention Resources and Modules): </a:t>
            </a:r>
            <a:r>
              <a:rPr lang="en-US" dirty="0">
                <a:hlinkClick r:id="rId2"/>
              </a:rPr>
              <a:t>https://afirm.fpg.unc.edu/</a:t>
            </a:r>
            <a:r>
              <a:rPr lang="en-US" dirty="0"/>
              <a:t> </a:t>
            </a:r>
          </a:p>
          <a:p>
            <a:r>
              <a:rPr lang="en-US" dirty="0"/>
              <a:t>Center for the Developing Child at Harvard: </a:t>
            </a:r>
            <a:r>
              <a:rPr lang="en-US" dirty="0">
                <a:hlinkClick r:id="rId3"/>
              </a:rPr>
              <a:t>https://developingchild.harvard.edu/</a:t>
            </a:r>
            <a:r>
              <a:rPr lang="en-US" dirty="0"/>
              <a:t> </a:t>
            </a:r>
          </a:p>
          <a:p>
            <a:r>
              <a:rPr lang="en-US" dirty="0"/>
              <a:t>Early Childhood Learning and Knowledge Center: </a:t>
            </a:r>
            <a:r>
              <a:rPr lang="en-US" dirty="0">
                <a:hlinkClick r:id="rId4"/>
              </a:rPr>
              <a:t>https://eclkc.ohs.acf.hhs.gov/</a:t>
            </a:r>
            <a:r>
              <a:rPr lang="en-US" dirty="0"/>
              <a:t> </a:t>
            </a:r>
          </a:p>
          <a:p>
            <a:r>
              <a:rPr lang="pt-BR" dirty="0"/>
              <a:t>ECTA Center: https://ectacenter.org/topics/evbased/evbased.asp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2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612E-D3C0-B77E-BA87-9B01578A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311D-F96E-7087-952C-F3E31B2A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Iris Center: </a:t>
            </a:r>
            <a:r>
              <a:rPr lang="en-US" dirty="0">
                <a:hlinkClick r:id="rId2"/>
              </a:rPr>
              <a:t>https://iris.peabody.vanderbilt.edu/</a:t>
            </a:r>
            <a:r>
              <a:rPr lang="en-US" dirty="0"/>
              <a:t> </a:t>
            </a:r>
          </a:p>
          <a:p>
            <a:r>
              <a:rPr lang="en-US" dirty="0"/>
              <a:t>National Center for the Pyramid Model: </a:t>
            </a:r>
            <a:r>
              <a:rPr lang="en-US" dirty="0">
                <a:hlinkClick r:id="rId3"/>
              </a:rPr>
              <a:t>https://challengingbehavior.org/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Reach out to your academic institutions to ask for alumni access to university libraries.</a:t>
            </a:r>
          </a:p>
          <a:p>
            <a:r>
              <a:rPr lang="en-US" dirty="0"/>
              <a:t>If your agency receives any early childhood journals, ask for copies of articles you would like to read to learn more! </a:t>
            </a:r>
          </a:p>
        </p:txBody>
      </p:sp>
    </p:spTree>
    <p:extLst>
      <p:ext uri="{BB962C8B-B14F-4D97-AF65-F5344CB8AC3E}">
        <p14:creationId xmlns:p14="http://schemas.microsoft.com/office/powerpoint/2010/main" val="1055724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7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evidence- and practice-based coaching framework flexible for diverse caregivers that includes coaching strategies useful for teaching and supporting caregivers to embed strategies (for example, direct teaching, guided practice with feedback, problem solving).</a:t>
            </a:r>
          </a:p>
        </p:txBody>
      </p:sp>
      <p:pic>
        <p:nvPicPr>
          <p:cNvPr id="5" name="Picture 4" descr="Person holding a soccer ball">
            <a:extLst>
              <a:ext uri="{FF2B5EF4-FFF2-40B4-BE49-F238E27FC236}">
                <a16:creationId xmlns:a16="http://schemas.microsoft.com/office/drawing/2014/main" id="{865255B0-A83A-33AC-6B3A-2989EAA22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2829025"/>
            <a:ext cx="3324225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B078-04A6-FF30-B776-E1CBBB1A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FGRBI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70142-AC0A-0ED5-610A-23573436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www.fgrbi.com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Many other coaching frameworks have principles that are useful and compatible with FGRBI as well, and we can pull resources from these to complement our practice.</a:t>
            </a:r>
          </a:p>
          <a:p>
            <a:r>
              <a:rPr lang="en-US" dirty="0"/>
              <a:t>Family and Infant Preschool Program (FIPP): </a:t>
            </a:r>
            <a:r>
              <a:rPr lang="en-US" dirty="0">
                <a:hlinkClick r:id="rId3"/>
              </a:rPr>
              <a:t>https://fipp.ncdhhs.gov/</a:t>
            </a:r>
            <a:r>
              <a:rPr lang="en-US" dirty="0"/>
              <a:t> </a:t>
            </a:r>
          </a:p>
          <a:p>
            <a:r>
              <a:rPr lang="en-US" dirty="0"/>
              <a:t>Parents Interacting With Children (PIWI): </a:t>
            </a:r>
            <a:r>
              <a:rPr lang="en-US" dirty="0">
                <a:hlinkClick r:id="rId4"/>
              </a:rPr>
              <a:t>https://eiclearinghouse.org/piwi/model/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67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Teaming practices that facilitate coordinated and collaborative communication and implementation of EI.</a:t>
            </a:r>
          </a:p>
        </p:txBody>
      </p:sp>
      <p:pic>
        <p:nvPicPr>
          <p:cNvPr id="5" name="Picture 4" descr="Women and man planning in workplace">
            <a:extLst>
              <a:ext uri="{FF2B5EF4-FFF2-40B4-BE49-F238E27FC236}">
                <a16:creationId xmlns:a16="http://schemas.microsoft.com/office/drawing/2014/main" id="{57EC424F-C422-E9AB-73CC-CB1553D4A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2" y="1953961"/>
            <a:ext cx="419843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B0E4-E194-CE82-218C-E6EDCF9D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3A38-F1F4-72FC-631B-FA2D6583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5562600" cy="3718847"/>
          </a:xfrm>
        </p:spPr>
        <p:txBody>
          <a:bodyPr/>
          <a:lstStyle/>
          <a:p>
            <a:r>
              <a:rPr lang="en-US" dirty="0"/>
              <a:t>Teaming amongst professionals can and should be both formal and informal.</a:t>
            </a:r>
          </a:p>
          <a:p>
            <a:pPr lvl="1"/>
            <a:r>
              <a:rPr lang="en-US" dirty="0"/>
              <a:t>Formal: IFSP meetings, TCMs, transition meetings, etc.</a:t>
            </a:r>
          </a:p>
          <a:p>
            <a:pPr lvl="1"/>
            <a:r>
              <a:rPr lang="en-US" dirty="0"/>
              <a:t>Informal: Teaming events, lunch, time to build relationships with team members outside of our official roles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4216C9D-5A6B-4127-3D79-6D4391EF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19150"/>
            <a:ext cx="2933762" cy="37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BB68-FC13-6F45-B22A-9B1E7F6A9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Check-In</a:t>
            </a:r>
          </a:p>
        </p:txBody>
      </p:sp>
    </p:spTree>
    <p:extLst>
      <p:ext uri="{BB962C8B-B14F-4D97-AF65-F5344CB8AC3E}">
        <p14:creationId xmlns:p14="http://schemas.microsoft.com/office/powerpoint/2010/main" val="2287311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81A7-D9E2-A174-6192-88D5B97D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6D795-805C-26F7-18B8-44319CA1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Teaming includes the family as well!</a:t>
            </a:r>
          </a:p>
          <a:p>
            <a:pPr lvl="1"/>
            <a:r>
              <a:rPr lang="en-US" dirty="0"/>
              <a:t>An EI’s role should be to coach the family on how to advocate for themselves, not to advocate for them.</a:t>
            </a:r>
          </a:p>
          <a:p>
            <a:pPr lvl="1"/>
            <a:r>
              <a:rPr lang="en-US" dirty="0"/>
              <a:t>Help families problem solve through barriers to advocating so they are empowered to continue doing it themselves.</a:t>
            </a:r>
          </a:p>
          <a:p>
            <a:pPr lvl="1"/>
            <a:r>
              <a:rPr lang="en-US" dirty="0"/>
              <a:t>We are temporary, so we must pour the needed information and education into our families.</a:t>
            </a:r>
          </a:p>
        </p:txBody>
      </p:sp>
    </p:spTree>
    <p:extLst>
      <p:ext uri="{BB962C8B-B14F-4D97-AF65-F5344CB8AC3E}">
        <p14:creationId xmlns:p14="http://schemas.microsoft.com/office/powerpoint/2010/main" val="820064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use to support caregiver and team communication and participation.</a:t>
            </a:r>
          </a:p>
        </p:txBody>
      </p:sp>
      <p:pic>
        <p:nvPicPr>
          <p:cNvPr id="5" name="Picture 4" descr="Man sitting with baby at home">
            <a:extLst>
              <a:ext uri="{FF2B5EF4-FFF2-40B4-BE49-F238E27FC236}">
                <a16:creationId xmlns:a16="http://schemas.microsoft.com/office/drawing/2014/main" id="{0795B5F9-2836-55D6-D5C9-CAF43FAE0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48097"/>
            <a:ext cx="4138468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83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1C91-7029-72C5-C57D-A921A923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B13F-1556-5F1F-969F-2DB12E1F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should: </a:t>
            </a:r>
          </a:p>
          <a:p>
            <a:pPr lvl="1"/>
            <a:r>
              <a:rPr lang="en-US" dirty="0"/>
              <a:t>Match the caregiver’s comfort and ability level while also</a:t>
            </a:r>
          </a:p>
          <a:p>
            <a:pPr lvl="1"/>
            <a:r>
              <a:rPr lang="en-US" dirty="0"/>
              <a:t>Helping them to learn to use new technology is necessary.</a:t>
            </a:r>
          </a:p>
          <a:p>
            <a:pPr lvl="1"/>
            <a:r>
              <a:rPr lang="en-US" dirty="0"/>
              <a:t>For example: Family wants to have a telehealth meeting because everyone is sick, but they have never used Zoom or Teams before.</a:t>
            </a:r>
          </a:p>
          <a:p>
            <a:pPr lvl="1"/>
            <a:r>
              <a:rPr lang="en-US" dirty="0"/>
              <a:t>We should not FORCE families to use technology when they do not want to but assist with access and use as appropriate and desired.</a:t>
            </a:r>
          </a:p>
          <a:p>
            <a:r>
              <a:rPr lang="en-US" dirty="0"/>
              <a:t>Using Technology to Engage Families: </a:t>
            </a:r>
            <a:r>
              <a:rPr lang="en-US" dirty="0">
                <a:hlinkClick r:id="rId3"/>
              </a:rPr>
              <a:t>https://www.naeyc.org/resources/pubs/tyc/aug2016/10x-using-technology-engage-families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33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DAF-E26B-53E8-29FA-A6539B1E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A5FF-B449-8B7B-D018-104F15ED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and progress monitoring practices that support family and team-based decision making and transition. </a:t>
            </a:r>
          </a:p>
        </p:txBody>
      </p:sp>
      <p:pic>
        <p:nvPicPr>
          <p:cNvPr id="5" name="Picture 4" descr="Child playing with blocks">
            <a:extLst>
              <a:ext uri="{FF2B5EF4-FFF2-40B4-BE49-F238E27FC236}">
                <a16:creationId xmlns:a16="http://schemas.microsoft.com/office/drawing/2014/main" id="{B41E7D68-C68F-DE85-BDAE-EA34B5AF8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14" y="1817231"/>
            <a:ext cx="4428572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39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781D-92F6-9EC4-5BF7-2F7418ED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619125"/>
          </a:xfrm>
        </p:spPr>
        <p:txBody>
          <a:bodyPr/>
          <a:lstStyle/>
          <a:p>
            <a:r>
              <a:rPr lang="en-US" dirty="0"/>
              <a:t>Progress to Goals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468B-8502-D758-CF26-A43589F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to Goals is the required progress monitoring within TEIS but…</a:t>
            </a:r>
          </a:p>
          <a:p>
            <a:r>
              <a:rPr lang="en-US" dirty="0"/>
              <a:t>You are free to use an additional assessment/progress monitoring tool within your agency.</a:t>
            </a:r>
          </a:p>
        </p:txBody>
      </p:sp>
    </p:spTree>
    <p:extLst>
      <p:ext uri="{BB962C8B-B14F-4D97-AF65-F5344CB8AC3E}">
        <p14:creationId xmlns:p14="http://schemas.microsoft.com/office/powerpoint/2010/main" val="2085699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0F9E-4A3F-8BB8-6A16-945E7A58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FE14-767F-F125-DB4C-93CD19454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 Concepts from Adult Learning You Can Use to Support Caregivers: </a:t>
            </a:r>
            <a:r>
              <a:rPr lang="en-US" dirty="0">
                <a:hlinkClick r:id="rId2"/>
              </a:rPr>
              <a:t>http://box5495.temp.domains/~fgrbicom/wp-content/uploads/2020/03/8Concepts.pdf</a:t>
            </a:r>
            <a:r>
              <a:rPr lang="en-US" dirty="0"/>
              <a:t> </a:t>
            </a:r>
          </a:p>
          <a:p>
            <a:r>
              <a:rPr lang="en-US" dirty="0"/>
              <a:t>AFIRM (Autism Focused Intervention Resources and Modules): </a:t>
            </a:r>
            <a:r>
              <a:rPr lang="en-US" dirty="0">
                <a:hlinkClick r:id="rId3"/>
              </a:rPr>
              <a:t>https://afirm.fpg.unc.edu/</a:t>
            </a:r>
            <a:r>
              <a:rPr lang="en-US" dirty="0"/>
              <a:t> </a:t>
            </a:r>
          </a:p>
          <a:p>
            <a:r>
              <a:rPr lang="en-US" dirty="0"/>
              <a:t>Center for the Developing Child at Harvard: </a:t>
            </a:r>
            <a:r>
              <a:rPr lang="en-US" dirty="0">
                <a:hlinkClick r:id="rId4"/>
              </a:rPr>
              <a:t>https://developingchild.harvard.edu/</a:t>
            </a:r>
            <a:r>
              <a:rPr lang="en-US" dirty="0"/>
              <a:t> </a:t>
            </a:r>
          </a:p>
          <a:p>
            <a:r>
              <a:rPr lang="en-US" dirty="0"/>
              <a:t>Council for Exceptional Children (CEC):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https://exceptionalchildren.org/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EF78-2256-2732-DE87-97B41D97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CA3B-2450-A65A-923A-310CC51E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of Early Childhood (DEC):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https://www.dec-sped.org/</a:t>
            </a:r>
            <a:r>
              <a:rPr lang="en-US" dirty="0"/>
              <a:t> </a:t>
            </a:r>
          </a:p>
          <a:p>
            <a:r>
              <a:rPr lang="en-US" dirty="0"/>
              <a:t>DEC Recommended Practices: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https://www.dec-sped.org/dec-recommended-practices</a:t>
            </a:r>
            <a:r>
              <a:rPr lang="en-US" dirty="0"/>
              <a:t> </a:t>
            </a:r>
          </a:p>
          <a:p>
            <a:r>
              <a:rPr lang="en-US" dirty="0"/>
              <a:t>Early Childhood Investigations Webinars: </a:t>
            </a:r>
            <a:r>
              <a:rPr lang="en-US" dirty="0">
                <a:hlinkClick r:id="rId4"/>
              </a:rPr>
              <a:t>https://www.earlychildhoodwebinars.com/</a:t>
            </a:r>
            <a:r>
              <a:rPr lang="en-US" dirty="0"/>
              <a:t> </a:t>
            </a:r>
          </a:p>
          <a:p>
            <a:r>
              <a:rPr lang="en-US" dirty="0"/>
              <a:t>Early Childhood Learning and Knowledge Center: </a:t>
            </a:r>
            <a:r>
              <a:rPr lang="en-US" dirty="0">
                <a:hlinkClick r:id="rId5"/>
              </a:rPr>
              <a:t>https://eclkc.ohs.acf.hhs.gov/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59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858A-AA7B-48BA-558C-2073911C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FE86-15C7-6723-9FC1-E83DF961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Intervention Technical Assistance Portal:  </a:t>
            </a:r>
            <a:r>
              <a:rPr lang="en-US" dirty="0">
                <a:hlinkClick r:id="rId2"/>
              </a:rPr>
              <a:t>https://www.eita-pa.org/</a:t>
            </a:r>
            <a:r>
              <a:rPr lang="en-US" dirty="0"/>
              <a:t> </a:t>
            </a:r>
          </a:p>
          <a:p>
            <a:r>
              <a:rPr lang="pt-BR" dirty="0"/>
              <a:t>ECTA Center: https://ectacenter.org/topics/evbased/evbased.asp </a:t>
            </a:r>
            <a:endParaRPr lang="en-US" dirty="0"/>
          </a:p>
          <a:p>
            <a:r>
              <a:rPr lang="en-US" dirty="0"/>
              <a:t>Family and Infant Preschool Program (FIPP): </a:t>
            </a:r>
            <a:r>
              <a:rPr lang="en-US" dirty="0">
                <a:hlinkClick r:id="rId3"/>
              </a:rPr>
              <a:t>https://fipp.ncdhhs.gov/</a:t>
            </a:r>
            <a:r>
              <a:rPr lang="en-US" dirty="0"/>
              <a:t> </a:t>
            </a:r>
          </a:p>
          <a:p>
            <a:r>
              <a:rPr lang="en-US" dirty="0"/>
              <a:t>FGRBI: </a:t>
            </a:r>
            <a:r>
              <a:rPr lang="en-US" dirty="0">
                <a:hlinkClick r:id="rId4"/>
              </a:rPr>
              <a:t>www.fgrbi.com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42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1393-EE32-C710-4AC4-BDDA486C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A79B-A119-6735-1EF8-5156506E4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FGRBI Early Intervention (EI) Competencies: </a:t>
            </a:r>
            <a:r>
              <a:rPr lang="en-US" dirty="0">
                <a:hlinkClick r:id="rId2"/>
              </a:rPr>
              <a:t>http://box5495.temp.domains/~fgrbicom/wp-content/uploads/2020/03/EICompetencies.pdf</a:t>
            </a:r>
            <a:r>
              <a:rPr lang="en-US" dirty="0"/>
              <a:t> </a:t>
            </a:r>
          </a:p>
          <a:p>
            <a:r>
              <a:rPr lang="en-US" dirty="0"/>
              <a:t>Iris Center: </a:t>
            </a:r>
            <a:r>
              <a:rPr lang="en-US" dirty="0">
                <a:hlinkClick r:id="rId3"/>
              </a:rPr>
              <a:t>https://iris.peabody.vanderbilt.edu/</a:t>
            </a:r>
            <a:r>
              <a:rPr lang="en-US" dirty="0"/>
              <a:t> </a:t>
            </a:r>
          </a:p>
          <a:p>
            <a:r>
              <a:rPr lang="en-US" dirty="0"/>
              <a:t>National Association for the Education of Young Children (NAEYC): </a:t>
            </a:r>
            <a:r>
              <a:rPr lang="en-US" dirty="0">
                <a:hlinkClick r:id="rId4"/>
              </a:rPr>
              <a:t>https://www.naeyc.org/</a:t>
            </a:r>
            <a:r>
              <a:rPr lang="en-US" dirty="0"/>
              <a:t> </a:t>
            </a:r>
          </a:p>
          <a:p>
            <a:r>
              <a:rPr lang="en-US" dirty="0"/>
              <a:t>National Center for the Pyramid Model: </a:t>
            </a:r>
            <a:r>
              <a:rPr lang="en-US" dirty="0">
                <a:hlinkClick r:id="rId5"/>
              </a:rPr>
              <a:t>https://challengingbehavior.org/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9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6F64-9A16-9AF5-48F7-25B356F7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9484C-AC71-5F51-A76E-3FC153B6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 Interacting With Children (PIWI): </a:t>
            </a:r>
            <a:r>
              <a:rPr lang="en-US" dirty="0">
                <a:hlinkClick r:id="rId2"/>
              </a:rPr>
              <a:t>https://eiclearinghouse.org/piwi/model/</a:t>
            </a:r>
            <a:r>
              <a:rPr lang="en-US" dirty="0"/>
              <a:t> </a:t>
            </a:r>
          </a:p>
          <a:p>
            <a:r>
              <a:rPr lang="en-US" dirty="0"/>
              <a:t>Using Technology to Engage Families: </a:t>
            </a:r>
            <a:r>
              <a:rPr lang="en-US" dirty="0">
                <a:hlinkClick r:id="rId3"/>
              </a:rPr>
              <a:t>https://www.naeyc.org/resources/pubs/tyc/aug2016/10x-using-technology-engage-families</a:t>
            </a:r>
            <a:endParaRPr lang="en-US" dirty="0"/>
          </a:p>
          <a:p>
            <a:r>
              <a:rPr lang="en-US" dirty="0"/>
              <a:t>Virginia Early Intervention Professional Development Center </a:t>
            </a:r>
            <a:r>
              <a:rPr lang="en-US" dirty="0">
                <a:hlinkClick r:id="rId4"/>
              </a:rPr>
              <a:t>https://www.veipd.org/main/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0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A42B-EDED-A6C4-07C9-13050F58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A3E2-0B1E-6CD3-7FA7-4BF2CB150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successes have you had with your team/within your own practice since our last Coffee Break?</a:t>
            </a:r>
          </a:p>
          <a:p>
            <a:endParaRPr lang="en-US" dirty="0"/>
          </a:p>
          <a:p>
            <a:r>
              <a:rPr lang="en-US" dirty="0"/>
              <a:t>What is your favorite holiday tradition in the </a:t>
            </a:r>
            <a:r>
              <a:rPr lang="en-US"/>
              <a:t>winter holidays?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74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8CF9-7845-E088-636D-1D26C593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9EDF-C8D4-1986-6BAE-BC84E416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Crawford, M. J., &amp; Weber, B. (2014). </a:t>
            </a:r>
            <a:r>
              <a:rPr lang="en-US" i="1" dirty="0"/>
              <a:t>Early Intervention Every Day! Embedding Activities in Daily Routines for Young Children and Their Families. </a:t>
            </a:r>
            <a:r>
              <a:rPr lang="en-US" dirty="0"/>
              <a:t>Brookes Publishing. </a:t>
            </a:r>
          </a:p>
          <a:p>
            <a:r>
              <a:rPr lang="en-US" dirty="0"/>
              <a:t>Lynch, E. W., &amp; Hanson, M. J. (2011). </a:t>
            </a:r>
            <a:r>
              <a:rPr lang="en-US" i="1" dirty="0"/>
              <a:t>Developing Cross-Cultural Competence: A Guide for Working with Children and Their Families.</a:t>
            </a:r>
            <a:r>
              <a:rPr lang="en-US" dirty="0"/>
              <a:t> (4</a:t>
            </a:r>
            <a:r>
              <a:rPr lang="en-US" baseline="30000" dirty="0"/>
              <a:t>th</a:t>
            </a:r>
            <a:r>
              <a:rPr lang="en-US" dirty="0"/>
              <a:t> ed.). Brookes Publishing. </a:t>
            </a:r>
          </a:p>
          <a:p>
            <a:r>
              <a:rPr lang="en-US" dirty="0"/>
              <a:t>McWilliam, R. A. (2010). </a:t>
            </a:r>
            <a:r>
              <a:rPr lang="en-US" i="1" dirty="0"/>
              <a:t>Routines-Based Early Intervention: Supporting Young Children and Their Families. </a:t>
            </a:r>
            <a:r>
              <a:rPr lang="en-US" dirty="0"/>
              <a:t>Brookes Publishing.</a:t>
            </a:r>
          </a:p>
        </p:txBody>
      </p:sp>
    </p:spTree>
    <p:extLst>
      <p:ext uri="{BB962C8B-B14F-4D97-AF65-F5344CB8AC3E}">
        <p14:creationId xmlns:p14="http://schemas.microsoft.com/office/powerpoint/2010/main" val="245343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AAE7-216A-DAFB-04BA-5338E4BD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F03A-8B6D-551F-7694-E6CD1B1C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Prath</a:t>
            </a:r>
            <a:r>
              <a:rPr lang="en-US" dirty="0"/>
              <a:t>, S. (2014). </a:t>
            </a:r>
            <a:r>
              <a:rPr lang="en-US" i="1" dirty="0"/>
              <a:t>Routines-Based Early Intervention Guidebook: A Program for Improving Communication Skills with Activities in English and Spanish. </a:t>
            </a:r>
            <a:r>
              <a:rPr lang="en-US" dirty="0"/>
              <a:t>CreateSpace Independent Publishing. </a:t>
            </a:r>
          </a:p>
          <a:p>
            <a:r>
              <a:rPr lang="en-US" dirty="0"/>
              <a:t>Shelden, M. L., &amp; Rush, D. D. (2011). </a:t>
            </a:r>
            <a:r>
              <a:rPr lang="en-US" i="1" dirty="0"/>
              <a:t>The Early Childhood Coaching Handbook</a:t>
            </a:r>
            <a:r>
              <a:rPr lang="en-US" dirty="0"/>
              <a:t>. Brookes Publishing. </a:t>
            </a:r>
          </a:p>
          <a:p>
            <a:r>
              <a:rPr lang="en-US" dirty="0"/>
              <a:t>Shelden, M. L., &amp; Rush, D. D. (2021). </a:t>
            </a:r>
            <a:r>
              <a:rPr lang="en-US" i="1" dirty="0"/>
              <a:t>The Early Intervention Teaming Handbook: The Primary Service Provider Approach.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ed.). Brookes Publishing.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80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0CDD-FA27-CB37-A5F8-D643019A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Meetings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DCDD-61D2-7DF6-677F-D6A730AB5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Open Sans"/>
                <a:ea typeface="Open Sans"/>
                <a:cs typeface="Open Sans"/>
              </a:rPr>
              <a:t>November 22, 2024: EI Q&amp;A at 11:30 </a:t>
            </a:r>
            <a:r>
              <a:rPr lang="en-US" sz="2800" dirty="0">
                <a:latin typeface="Open Sans"/>
                <a:ea typeface="Open Sans"/>
                <a:cs typeface="Open Sans"/>
              </a:rPr>
              <a:t>Central/12:30 Eastern</a:t>
            </a:r>
          </a:p>
          <a:p>
            <a:r>
              <a:rPr lang="en-US" sz="2800" dirty="0"/>
              <a:t>December 5, 2024: EIRA Provider Office Hours at 10:00 Central/11:00 Eastern</a:t>
            </a:r>
          </a:p>
          <a:p>
            <a:r>
              <a:rPr lang="en-US" sz="2800" dirty="0"/>
              <a:t>No Lunch and Learn or Coffee Break in December (Happy Holidays!)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4156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C52C-5094-BE86-6254-C69E6F05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BEA5-CA19-AE6A-0460-73AB6A8CA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January 17, 2025: New Directors Meeting (Now open to all!) at 10:30 Central/11:30 Eastern</a:t>
            </a:r>
          </a:p>
          <a:p>
            <a:r>
              <a:rPr lang="en-US" dirty="0"/>
              <a:t>January 22, 2025: Lunch and Learn at 11:30 Central/12:30 Eastern</a:t>
            </a:r>
          </a:p>
          <a:p>
            <a:r>
              <a:rPr lang="en-US" dirty="0"/>
              <a:t>January 23, 2025: Coffee Break at 11:30 Central/12:30 Eastern</a:t>
            </a:r>
          </a:p>
          <a:p>
            <a:r>
              <a:rPr lang="en-US" dirty="0"/>
              <a:t>January 27, 2025: EIRA Quarterly Meeting from 1:00-4:00 Central Time at MTRO, 275 Stewarts Ferry Pike, Nashville</a:t>
            </a:r>
          </a:p>
        </p:txBody>
      </p:sp>
    </p:spTree>
    <p:extLst>
      <p:ext uri="{BB962C8B-B14F-4D97-AF65-F5344CB8AC3E}">
        <p14:creationId xmlns:p14="http://schemas.microsoft.com/office/powerpoint/2010/main" val="3167887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7677-CCD1-9B22-4D7F-1AA8CB63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F3B8-DC58-D419-B0BE-AE40D260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7350"/>
            <a:ext cx="8763000" cy="29568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LeeAnn Finnegan</a:t>
            </a:r>
          </a:p>
          <a:p>
            <a:pPr marL="0" indent="0" algn="ctr">
              <a:buNone/>
            </a:pPr>
            <a:r>
              <a:rPr lang="en-US" dirty="0"/>
              <a:t>Provider Support Specialist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LeeAnn.Finnegan@tn.gov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629-259-3711</a:t>
            </a:r>
          </a:p>
        </p:txBody>
      </p:sp>
    </p:spTree>
    <p:extLst>
      <p:ext uri="{BB962C8B-B14F-4D97-AF65-F5344CB8AC3E}">
        <p14:creationId xmlns:p14="http://schemas.microsoft.com/office/powerpoint/2010/main" val="192869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67000" y="2971800"/>
            <a:ext cx="6324600" cy="1543050"/>
          </a:xfrm>
        </p:spPr>
        <p:txBody>
          <a:bodyPr/>
          <a:lstStyle/>
          <a:p>
            <a:r>
              <a:rPr lang="en-US" dirty="0"/>
              <a:t>EI Competencies</a:t>
            </a:r>
          </a:p>
        </p:txBody>
      </p:sp>
    </p:spTree>
    <p:extLst>
      <p:ext uri="{BB962C8B-B14F-4D97-AF65-F5344CB8AC3E}">
        <p14:creationId xmlns:p14="http://schemas.microsoft.com/office/powerpoint/2010/main" val="72684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 Competencies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segments:</a:t>
            </a:r>
          </a:p>
          <a:p>
            <a:pPr lvl="1"/>
            <a:r>
              <a:rPr lang="en-US" dirty="0"/>
              <a:t>Knowledge Competencies</a:t>
            </a:r>
          </a:p>
          <a:p>
            <a:pPr lvl="1"/>
            <a:r>
              <a:rPr lang="en-US" dirty="0"/>
              <a:t>Application Competencies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Adults learn through the 3 A’s:</a:t>
            </a:r>
          </a:p>
          <a:p>
            <a:pPr lvl="2"/>
            <a:r>
              <a:rPr lang="en-US" dirty="0"/>
              <a:t>1. Acquiring knowledge</a:t>
            </a:r>
          </a:p>
          <a:p>
            <a:pPr lvl="2"/>
            <a:r>
              <a:rPr lang="en-US" dirty="0"/>
              <a:t>2. Assimilating knowledge</a:t>
            </a:r>
          </a:p>
          <a:p>
            <a:pPr lvl="2"/>
            <a:r>
              <a:rPr lang="en-US" dirty="0"/>
              <a:t>3. Applying knowledge</a:t>
            </a:r>
          </a:p>
        </p:txBody>
      </p:sp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116A-E1EF-F52D-DF0C-08A26FA5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Competencies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7953BD-348E-F379-7A4D-2E7BB16AB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69" y="758943"/>
            <a:ext cx="7073661" cy="39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96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6454-AA9A-036D-78D9-630D4BB4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Training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D344-0853-E269-48BF-42042A9A9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Relias: Search “TEIS” in the search box to pull up all TEIS focused training modules.</a:t>
            </a:r>
          </a:p>
          <a:p>
            <a:pPr lvl="1"/>
            <a:r>
              <a:rPr lang="en-US" dirty="0"/>
              <a:t>If your agency does not utilize Relias, many of the trainings can be accessed through the TEIS Community Resource Website</a:t>
            </a:r>
          </a:p>
          <a:p>
            <a:r>
              <a:rPr lang="en-US" dirty="0"/>
              <a:t>Council for Exceptional Children (CEC):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https://exceptionalchildren.org/</a:t>
            </a:r>
            <a:r>
              <a:rPr lang="en-US" dirty="0"/>
              <a:t> </a:t>
            </a:r>
          </a:p>
          <a:p>
            <a:r>
              <a:rPr lang="en-US" dirty="0"/>
              <a:t>Division of Early Childhood (DEC):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https://www.dec-sped.org/</a:t>
            </a:r>
            <a:r>
              <a:rPr lang="en-US" dirty="0"/>
              <a:t> </a:t>
            </a:r>
          </a:p>
          <a:p>
            <a:r>
              <a:rPr lang="en-US" dirty="0"/>
              <a:t>DEC Recommended Practices: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https://www.dec-sped.org/dec-recommended-practices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6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FB16-8E2D-DC15-636A-EA4AECC1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Training 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26D27-3704-FD5B-5123-AAC4371E9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Childhood Investigations Webinars: </a:t>
            </a:r>
            <a:r>
              <a:rPr lang="en-US" dirty="0">
                <a:hlinkClick r:id="rId2"/>
              </a:rPr>
              <a:t>https://www.earlychildhoodwebinars.com/</a:t>
            </a:r>
            <a:r>
              <a:rPr lang="en-US" dirty="0"/>
              <a:t> </a:t>
            </a:r>
          </a:p>
          <a:p>
            <a:r>
              <a:rPr lang="en-US" dirty="0"/>
              <a:t>Early Intervention Technical Assistance Portal:  </a:t>
            </a:r>
            <a:r>
              <a:rPr lang="en-US" dirty="0">
                <a:hlinkClick r:id="rId3"/>
              </a:rPr>
              <a:t>https://www.eita-pa.org/</a:t>
            </a:r>
            <a:r>
              <a:rPr lang="en-US" dirty="0"/>
              <a:t> </a:t>
            </a:r>
          </a:p>
          <a:p>
            <a:r>
              <a:rPr lang="en-US" dirty="0"/>
              <a:t>FGRBI: </a:t>
            </a:r>
            <a:r>
              <a:rPr lang="en-US" dirty="0">
                <a:hlinkClick r:id="rId4"/>
              </a:rPr>
              <a:t>www.fgrbi.com</a:t>
            </a:r>
            <a:r>
              <a:rPr lang="en-US" dirty="0"/>
              <a:t> </a:t>
            </a:r>
          </a:p>
          <a:p>
            <a:r>
              <a:rPr lang="en-US" dirty="0"/>
              <a:t>National Association for the Education of Young Children (NAEYC): </a:t>
            </a:r>
            <a:r>
              <a:rPr lang="en-US" dirty="0">
                <a:hlinkClick r:id="rId5"/>
              </a:rPr>
              <a:t>https://www.naeyc.org/</a:t>
            </a:r>
            <a:r>
              <a:rPr lang="en-US" dirty="0"/>
              <a:t> </a:t>
            </a:r>
          </a:p>
          <a:p>
            <a:r>
              <a:rPr lang="en-US" dirty="0"/>
              <a:t>Virginia Early Intervention Professional Development Center </a:t>
            </a:r>
            <a:r>
              <a:rPr lang="en-US" dirty="0">
                <a:hlinkClick r:id="rId6"/>
              </a:rPr>
              <a:t>https://www.veipd.org/main/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036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2b0cf3-7677-4984-b9d6-5bc8470d1d5a">
      <Terms xmlns="http://schemas.microsoft.com/office/infopath/2007/PartnerControls"/>
    </lcf76f155ced4ddcb4097134ff3c332f>
    <TaxCatchAll xmlns="12aabf58-d89f-45be-a26d-c274d7de98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066403C46FF4BBB58CE6CA41C4456" ma:contentTypeVersion="19" ma:contentTypeDescription="Create a new document." ma:contentTypeScope="" ma:versionID="28f317cce4194362bd0e40cffebf1df0">
  <xsd:schema xmlns:xsd="http://www.w3.org/2001/XMLSchema" xmlns:xs="http://www.w3.org/2001/XMLSchema" xmlns:p="http://schemas.microsoft.com/office/2006/metadata/properties" xmlns:ns2="772b0cf3-7677-4984-b9d6-5bc8470d1d5a" xmlns:ns3="12aabf58-d89f-45be-a26d-c274d7de9808" targetNamespace="http://schemas.microsoft.com/office/2006/metadata/properties" ma:root="true" ma:fieldsID="06ec0834941235f76b33c8dbe0fa5556" ns2:_="" ns3:_="">
    <xsd:import namespace="772b0cf3-7677-4984-b9d6-5bc8470d1d5a"/>
    <xsd:import namespace="12aabf58-d89f-45be-a26d-c274d7de98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b0cf3-7677-4984-b9d6-5bc8470d1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7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abf58-d89f-45be-a26d-c274d7de980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c57f3e2-522d-4c04-8d98-e898ce791930}" ma:internalName="TaxCatchAll" ma:showField="CatchAllData" ma:web="12aabf58-d89f-45be-a26d-c274d7de9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6CFD9-FFBD-4E52-AE02-711F3B104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B077CB-73CD-43BA-829C-F1584BF391B0}">
  <ds:schemaRefs>
    <ds:schemaRef ds:uri="http://schemas.microsoft.com/office/2006/metadata/properties"/>
    <ds:schemaRef ds:uri="http://schemas.microsoft.com/office/infopath/2007/PartnerControls"/>
    <ds:schemaRef ds:uri="772b0cf3-7677-4984-b9d6-5bc8470d1d5a"/>
    <ds:schemaRef ds:uri="12aabf58-d89f-45be-a26d-c274d7de9808"/>
  </ds:schemaRefs>
</ds:datastoreItem>
</file>

<file path=customXml/itemProps3.xml><?xml version="1.0" encoding="utf-8"?>
<ds:datastoreItem xmlns:ds="http://schemas.openxmlformats.org/officeDocument/2006/customXml" ds:itemID="{84E5A1B1-C38B-43C0-A7D8-989396F41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b0cf3-7677-4984-b9d6-5bc8470d1d5a"/>
    <ds:schemaRef ds:uri="12aabf58-d89f-45be-a26d-c274d7de9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1708</Words>
  <Application>Microsoft Office PowerPoint</Application>
  <PresentationFormat>On-screen Show (16:9)</PresentationFormat>
  <Paragraphs>174</Paragraphs>
  <Slides>44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PowerPoint B</vt:lpstr>
      <vt:lpstr>EI Competencies</vt:lpstr>
      <vt:lpstr>Agenda</vt:lpstr>
      <vt:lpstr>Check-In</vt:lpstr>
      <vt:lpstr>Please share:</vt:lpstr>
      <vt:lpstr>EI Competencies</vt:lpstr>
      <vt:lpstr>EI Competencies </vt:lpstr>
      <vt:lpstr>Knowledge Competencies</vt:lpstr>
      <vt:lpstr>General Training Resources</vt:lpstr>
      <vt:lpstr>General Training Resources </vt:lpstr>
      <vt:lpstr>Knowledge Competency 1 </vt:lpstr>
      <vt:lpstr>Resources</vt:lpstr>
      <vt:lpstr>DEC-RP Family 1</vt:lpstr>
      <vt:lpstr>DEC-RP Family 8</vt:lpstr>
      <vt:lpstr>Knowledge Competency 2</vt:lpstr>
      <vt:lpstr>DEC-RP Teaming and Collaboration</vt:lpstr>
      <vt:lpstr>DEC-RP Teaming and Collaboration</vt:lpstr>
      <vt:lpstr>Knowledge Competency 3 </vt:lpstr>
      <vt:lpstr>Adult Learning Principles</vt:lpstr>
      <vt:lpstr>Knowledge Competency 4</vt:lpstr>
      <vt:lpstr>FGRBI</vt:lpstr>
      <vt:lpstr>Knowledge Competency 5 </vt:lpstr>
      <vt:lpstr>Knowledge Competency 6 </vt:lpstr>
      <vt:lpstr>Evidence Based Practices are: </vt:lpstr>
      <vt:lpstr>Evidence Based Resources</vt:lpstr>
      <vt:lpstr>Evidence Based Resources</vt:lpstr>
      <vt:lpstr>Knowledge Competency 7 </vt:lpstr>
      <vt:lpstr>FGRBI</vt:lpstr>
      <vt:lpstr>Knowledge Competency 8</vt:lpstr>
      <vt:lpstr>Teaming</vt:lpstr>
      <vt:lpstr>Teaming</vt:lpstr>
      <vt:lpstr>Knowledge Competency 9</vt:lpstr>
      <vt:lpstr>Technology Use</vt:lpstr>
      <vt:lpstr>Knowledge Competency 10</vt:lpstr>
      <vt:lpstr>Progress to Goals form</vt:lpstr>
      <vt:lpstr>References</vt:lpstr>
      <vt:lpstr>References</vt:lpstr>
      <vt:lpstr>References</vt:lpstr>
      <vt:lpstr>References</vt:lpstr>
      <vt:lpstr>References</vt:lpstr>
      <vt:lpstr>Recommended Texts</vt:lpstr>
      <vt:lpstr>Recommended Texts</vt:lpstr>
      <vt:lpstr>Upcoming Meetings </vt:lpstr>
      <vt:lpstr>Upcoming Meetings</vt:lpstr>
      <vt:lpstr>Contact Information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LeeAnn Finnegan</cp:lastModifiedBy>
  <cp:revision>38</cp:revision>
  <dcterms:created xsi:type="dcterms:W3CDTF">2015-04-20T19:54:28Z</dcterms:created>
  <dcterms:modified xsi:type="dcterms:W3CDTF">2024-11-20T17:43:50Z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0x010100F5C066403C46FF4BBB58CE6CA41C4456</vt:lpwstr>
  </property>
  <property fmtid="{D5CDD505-2E9C-101B-9397-08002B2CF9AE}" pid="3" name="MediaServiceImageTags">
    <vt:lpwstr/>
  </property>
</Properties>
</file>