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6"/>
  </p:notesMasterIdLst>
  <p:sldIdLst>
    <p:sldId id="256" r:id="rId5"/>
    <p:sldId id="257" r:id="rId6"/>
    <p:sldId id="260" r:id="rId7"/>
    <p:sldId id="261" r:id="rId8"/>
    <p:sldId id="258" r:id="rId9"/>
    <p:sldId id="259" r:id="rId10"/>
    <p:sldId id="302" r:id="rId11"/>
    <p:sldId id="308" r:id="rId12"/>
    <p:sldId id="309" r:id="rId13"/>
    <p:sldId id="310" r:id="rId14"/>
    <p:sldId id="303" r:id="rId15"/>
    <p:sldId id="311" r:id="rId16"/>
    <p:sldId id="312" r:id="rId17"/>
    <p:sldId id="313" r:id="rId18"/>
    <p:sldId id="304" r:id="rId19"/>
    <p:sldId id="314" r:id="rId20"/>
    <p:sldId id="315" r:id="rId21"/>
    <p:sldId id="316" r:id="rId22"/>
    <p:sldId id="305" r:id="rId23"/>
    <p:sldId id="317" r:id="rId24"/>
    <p:sldId id="318" r:id="rId25"/>
    <p:sldId id="319" r:id="rId26"/>
    <p:sldId id="306" r:id="rId27"/>
    <p:sldId id="320" r:id="rId28"/>
    <p:sldId id="321" r:id="rId29"/>
    <p:sldId id="322" r:id="rId30"/>
    <p:sldId id="323" r:id="rId31"/>
    <p:sldId id="307" r:id="rId32"/>
    <p:sldId id="292" r:id="rId33"/>
    <p:sldId id="324" r:id="rId34"/>
    <p:sldId id="301" r:id="rId3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F00"/>
    <a:srgbClr val="4870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74623" autoAdjust="0"/>
  </p:normalViewPr>
  <p:slideViewPr>
    <p:cSldViewPr>
      <p:cViewPr varScale="1">
        <p:scale>
          <a:sx n="62" d="100"/>
          <a:sy n="62" d="100"/>
        </p:scale>
        <p:origin x="1400" y="4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heme" Target="theme/theme1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8820BF-9032-4BA7-B019-25F435D422FD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464BCF-242F-489A-9469-73494D41A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20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464BCF-242F-489A-9469-73494D41A9A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861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/>
              <a:t>KI 4, 6, 8-12</a:t>
            </a:r>
          </a:p>
          <a:p>
            <a:pPr marL="228600" indent="-228600">
              <a:buAutoNum type="arabicPeriod"/>
            </a:pPr>
            <a:r>
              <a:rPr lang="en-US" dirty="0"/>
              <a:t>KI 6</a:t>
            </a:r>
          </a:p>
          <a:p>
            <a:pPr marL="228600" indent="-228600">
              <a:buAutoNum type="arabicPeriod"/>
            </a:pPr>
            <a:r>
              <a:rPr lang="en-US" dirty="0"/>
              <a:t>KI 4, 6, 12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464BCF-242F-489A-9469-73494D41A9A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5516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/>
              <a:t>KI 3, 6</a:t>
            </a:r>
          </a:p>
          <a:p>
            <a:pPr marL="228600" indent="-228600">
              <a:buAutoNum type="arabicPeriod"/>
            </a:pPr>
            <a:r>
              <a:rPr lang="en-US" dirty="0"/>
              <a:t>KI 6, 10-12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464BCF-242F-489A-9469-73494D41A9A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9132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/>
              <a:t>KI 3, 6</a:t>
            </a:r>
          </a:p>
          <a:p>
            <a:pPr marL="228600" indent="-228600">
              <a:buAutoNum type="arabicPeriod"/>
            </a:pPr>
            <a:r>
              <a:rPr lang="en-US" dirty="0"/>
              <a:t>KI 4, 6-would say the caregiver can reflect and do this as well, but opportunity for feedback if they can’t see it on their own</a:t>
            </a:r>
          </a:p>
          <a:p>
            <a:pPr marL="228600" indent="-228600">
              <a:buAutoNum type="arabicPeriod"/>
            </a:pPr>
            <a:r>
              <a:rPr lang="en-US" dirty="0"/>
              <a:t>KI 4, 6, 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464BCF-242F-489A-9469-73494D41A9AE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8540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1-2. KI 4, 12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464BCF-242F-489A-9469-73494D41A9AE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5135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KI 6, 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464BCF-242F-489A-9469-73494D41A9AE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5001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/>
              <a:t>KI 3</a:t>
            </a:r>
          </a:p>
          <a:p>
            <a:pPr marL="228600" indent="-228600">
              <a:buAutoNum type="arabicPeriod"/>
            </a:pPr>
            <a:r>
              <a:rPr lang="en-US" dirty="0"/>
              <a:t>KI 3, 4, 12-point out developmentally SENSIBLE</a:t>
            </a:r>
          </a:p>
          <a:p>
            <a:pPr marL="228600" indent="-228600">
              <a:buAutoNum type="arabicPeriod"/>
            </a:pPr>
            <a:r>
              <a:rPr lang="en-US" dirty="0"/>
              <a:t>KI 4, 8, 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464BCF-242F-489A-9469-73494D41A9AE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29538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1. KI 11</a:t>
            </a:r>
          </a:p>
          <a:p>
            <a:r>
              <a:rPr lang="en-US" dirty="0"/>
              <a:t>2. In the home, not that the EI is bringing in</a:t>
            </a:r>
          </a:p>
          <a:p>
            <a:r>
              <a:rPr lang="en-US" dirty="0"/>
              <a:t>3. KI 4, 6, 8, 9</a:t>
            </a:r>
          </a:p>
          <a:p>
            <a:r>
              <a:rPr lang="en-US" dirty="0"/>
              <a:t>4. KI 6, 8, 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464BCF-242F-489A-9469-73494D41A9AE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61670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KI 6, 8, 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464BCF-242F-489A-9469-73494D41A9AE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69319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464BCF-242F-489A-9469-73494D41A9AE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94915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464BCF-242F-489A-9469-73494D41A9AE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7097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Talked about the knowledge competencies in November, any way that these have been put into play in your programs? </a:t>
            </a:r>
          </a:p>
          <a:p>
            <a:endParaRPr lang="en-US" dirty="0"/>
          </a:p>
          <a:p>
            <a:r>
              <a:rPr lang="en-US" dirty="0"/>
              <a:t>Knowledge competencies-things they should know, be taught, know how to locate to learn more</a:t>
            </a:r>
          </a:p>
          <a:p>
            <a:r>
              <a:rPr lang="en-US" dirty="0"/>
              <a:t>Application competencies-what comes next, have to learn and know the pieces to be able to apply</a:t>
            </a:r>
          </a:p>
          <a:p>
            <a:endParaRPr lang="en-US" dirty="0"/>
          </a:p>
          <a:p>
            <a:r>
              <a:rPr lang="en-US" dirty="0"/>
              <a:t>Acquire-critical to learning but what we know must be understood, processed, and used to be helpful</a:t>
            </a:r>
          </a:p>
          <a:p>
            <a:r>
              <a:rPr lang="en-US" dirty="0"/>
              <a:t>Assimilate-gaining understanding through critical thinking, reflection, and experimentation, can happen at the same time as acquiring or later in an “AHA” moment</a:t>
            </a:r>
          </a:p>
          <a:p>
            <a:r>
              <a:rPr lang="en-US" dirty="0"/>
              <a:t>Apply-learning through doing, and teaching others</a:t>
            </a:r>
          </a:p>
          <a:p>
            <a:endParaRPr lang="en-US" dirty="0"/>
          </a:p>
          <a:p>
            <a:r>
              <a:rPr lang="en-US" dirty="0"/>
              <a:t>Not always sequential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464BCF-242F-489A-9469-73494D41A9A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0815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/>
              <a:t>All KI honestly</a:t>
            </a:r>
          </a:p>
          <a:p>
            <a:pPr marL="228600" indent="-228600">
              <a:buAutoNum type="arabicPeriod"/>
            </a:pPr>
            <a:r>
              <a:rPr lang="en-US" dirty="0"/>
              <a:t>KI 10</a:t>
            </a:r>
          </a:p>
          <a:p>
            <a:pPr marL="228600" indent="-228600">
              <a:buAutoNum type="arabicPeriod"/>
            </a:pPr>
            <a:r>
              <a:rPr lang="en-US" dirty="0"/>
              <a:t>KI 8-12</a:t>
            </a:r>
          </a:p>
          <a:p>
            <a:pPr marL="228600" indent="-22860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464BCF-242F-489A-9469-73494D41A9A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8871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/>
              <a:t>KI 1, 2, 4, 7</a:t>
            </a:r>
          </a:p>
          <a:p>
            <a:pPr marL="228600" indent="-228600">
              <a:buAutoNum type="arabicPeriod"/>
            </a:pPr>
            <a:r>
              <a:rPr lang="en-US" dirty="0"/>
              <a:t>KI 6-12</a:t>
            </a:r>
          </a:p>
          <a:p>
            <a:pPr marL="228600" indent="-228600">
              <a:buAutoNum type="arabicPeriod"/>
            </a:pPr>
            <a:r>
              <a:rPr lang="en-US" dirty="0"/>
              <a:t>Personal reflection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464BCF-242F-489A-9469-73494D41A9A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0188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/>
              <a:t>KI 3, 6</a:t>
            </a:r>
          </a:p>
          <a:p>
            <a:pPr marL="228600" indent="-228600">
              <a:buAutoNum type="arabicPeriod"/>
            </a:pPr>
            <a:r>
              <a:rPr lang="en-US" dirty="0"/>
              <a:t>KI 5-7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464BCF-242F-489A-9469-73494D41A9A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768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/>
              <a:t>All </a:t>
            </a:r>
          </a:p>
          <a:p>
            <a:pPr marL="228600" indent="-228600">
              <a:buAutoNum type="arabicPeriod"/>
            </a:pPr>
            <a:r>
              <a:rPr lang="en-US" dirty="0"/>
              <a:t>KI 4, 6, routine category form, RBI</a:t>
            </a:r>
          </a:p>
          <a:p>
            <a:pPr marL="228600" indent="-228600">
              <a:buAutoNum type="arabicPeriod"/>
            </a:pPr>
            <a:r>
              <a:rPr lang="en-US" dirty="0"/>
              <a:t>KI 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464BCF-242F-489A-9469-73494D41A9A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8049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/>
              <a:t>KI 8, 9, 10</a:t>
            </a:r>
          </a:p>
          <a:p>
            <a:pPr marL="228600" indent="-228600">
              <a:buAutoNum type="arabicPeriod"/>
            </a:pPr>
            <a:r>
              <a:rPr lang="en-US" dirty="0"/>
              <a:t>KI 3, 6</a:t>
            </a:r>
          </a:p>
          <a:p>
            <a:pPr marL="228600" indent="-228600">
              <a:buAutoNum type="arabicPeriod"/>
            </a:pPr>
            <a:r>
              <a:rPr lang="en-US" dirty="0"/>
              <a:t>KI 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464BCF-242F-489A-9469-73494D41A9A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823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/>
              <a:t>KI 4, 12</a:t>
            </a:r>
          </a:p>
          <a:p>
            <a:pPr marL="228600" indent="-228600">
              <a:buAutoNum type="arabicPeriod"/>
            </a:pPr>
            <a:r>
              <a:rPr lang="en-US" dirty="0"/>
              <a:t>KI 7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464BCF-242F-489A-9469-73494D41A9A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7410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1-3. KI 3, 6, as well as tying in with previous sessions and prior knowledge about child and family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464BCF-242F-489A-9469-73494D41A9A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074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2914650"/>
            <a:ext cx="9144000" cy="18859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3028953"/>
            <a:ext cx="8839200" cy="1066799"/>
          </a:xfrm>
        </p:spPr>
        <p:txBody>
          <a:bodyPr>
            <a:normAutofit/>
          </a:bodyPr>
          <a:lstStyle>
            <a:lvl1pPr algn="ctr">
              <a:defRPr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13"/>
          <p:cNvSpPr>
            <a:spLocks noGrp="1"/>
          </p:cNvSpPr>
          <p:nvPr>
            <p:ph type="body" sz="quarter" idx="12" hasCustomPrompt="1"/>
          </p:nvPr>
        </p:nvSpPr>
        <p:spPr>
          <a:xfrm>
            <a:off x="152400" y="4095751"/>
            <a:ext cx="8839200" cy="6096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pPr lvl="0"/>
            <a:r>
              <a:rPr lang="en-US" dirty="0"/>
              <a:t>Sub-Title</a:t>
            </a:r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4800600"/>
            <a:ext cx="9144000" cy="3429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100" baseline="0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Name, Position | Date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510220" y="906361"/>
            <a:ext cx="6214237" cy="1811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423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 - Gr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33351"/>
            <a:ext cx="9144000" cy="609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33352"/>
            <a:ext cx="8839200" cy="619125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95353"/>
            <a:ext cx="8763000" cy="3718847"/>
          </a:xfrm>
        </p:spPr>
        <p:txBody>
          <a:bodyPr>
            <a:normAutofit/>
          </a:bodyPr>
          <a:lstStyle>
            <a:lvl1pPr>
              <a:buClr>
                <a:schemeClr val="accent5">
                  <a:lumMod val="60000"/>
                  <a:lumOff val="40000"/>
                </a:schemeClr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accent5">
                  <a:lumMod val="60000"/>
                  <a:lumOff val="40000"/>
                </a:schemeClr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accent5">
                  <a:lumMod val="60000"/>
                  <a:lumOff val="40000"/>
                </a:schemeClr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accent5">
                  <a:lumMod val="60000"/>
                  <a:lumOff val="40000"/>
                </a:schemeClr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accent5">
                  <a:lumMod val="60000"/>
                  <a:lumOff val="40000"/>
                </a:schemeClr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742951"/>
            <a:ext cx="9144000" cy="666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4614200"/>
            <a:ext cx="9144000" cy="5293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81550"/>
            <a:ext cx="2895600" cy="273844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4781550"/>
            <a:ext cx="2133600" cy="273844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65F5974-3C3D-3904-A3C4-8238F7FA1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8600" y="4705350"/>
            <a:ext cx="1488440" cy="433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5205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 - T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33351"/>
            <a:ext cx="9144000" cy="609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33352"/>
            <a:ext cx="8839200" cy="619125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95350"/>
            <a:ext cx="8763000" cy="3718849"/>
          </a:xfrm>
        </p:spPr>
        <p:txBody>
          <a:bodyPr>
            <a:normAutofit/>
          </a:bodyPr>
          <a:lstStyle>
            <a:lvl1pPr>
              <a:buClr>
                <a:schemeClr val="accent6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accent6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accent6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accent6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accent6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742951"/>
            <a:ext cx="9144000" cy="6667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4614200"/>
            <a:ext cx="9144000" cy="5293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81550"/>
            <a:ext cx="2895600" cy="273844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4781550"/>
            <a:ext cx="2133600" cy="273844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4050F38-2449-E1B5-A8EE-70DC2A3E211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8600" y="4705350"/>
            <a:ext cx="1488440" cy="433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81855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uble-Column 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33351"/>
            <a:ext cx="9144000" cy="609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33352"/>
            <a:ext cx="8839200" cy="619125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95353"/>
            <a:ext cx="4191000" cy="3718847"/>
          </a:xfrm>
        </p:spPr>
        <p:txBody>
          <a:bodyPr>
            <a:normAutofit/>
          </a:bodyPr>
          <a:lstStyle>
            <a:lvl1pPr>
              <a:buClr>
                <a:srgbClr val="FF0F00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rgbClr val="FF0F00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rgbClr val="FF0F00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rgbClr val="FF0F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rgbClr val="FF0F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4724400" y="895353"/>
            <a:ext cx="4191000" cy="3718847"/>
          </a:xfrm>
        </p:spPr>
        <p:txBody>
          <a:bodyPr>
            <a:normAutofit/>
          </a:bodyPr>
          <a:lstStyle>
            <a:lvl1pPr>
              <a:buClr>
                <a:srgbClr val="FF0000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rgbClr val="FF0000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rgbClr val="FF0000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rgbClr val="FF00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rgbClr val="FF00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4614200"/>
            <a:ext cx="9144000" cy="5293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81550"/>
            <a:ext cx="2895600" cy="273844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4781550"/>
            <a:ext cx="2133600" cy="273844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179C6BB-7145-1611-4FE1-E1130958672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8600" y="4705350"/>
            <a:ext cx="1488440" cy="433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45693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4455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4572000" y="0"/>
            <a:ext cx="4572000" cy="51435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81000" y="1657351"/>
            <a:ext cx="3962400" cy="1676400"/>
          </a:xfrm>
        </p:spPr>
        <p:txBody>
          <a:bodyPr>
            <a:noAutofit/>
          </a:bodyPr>
          <a:lstStyle>
            <a:lvl1pPr marL="0" indent="0" algn="l">
              <a:defRPr sz="3600">
                <a:effectLst/>
                <a:latin typeface="PermianSlabSerifTypeface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381000" y="4171950"/>
            <a:ext cx="4038600" cy="838200"/>
          </a:xfrm>
        </p:spPr>
        <p:txBody>
          <a:bodyPr anchor="b">
            <a:normAutofit/>
          </a:bodyPr>
          <a:lstStyle>
            <a:lvl1pPr marL="0" indent="0">
              <a:buNone/>
              <a:defRPr sz="1100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Name, Position</a:t>
            </a:r>
          </a:p>
          <a:p>
            <a:pPr lvl="0"/>
            <a:r>
              <a:rPr lang="en-US" dirty="0"/>
              <a:t>Date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2" hasCustomPrompt="1"/>
          </p:nvPr>
        </p:nvSpPr>
        <p:spPr>
          <a:xfrm>
            <a:off x="381000" y="3333751"/>
            <a:ext cx="3962400" cy="609600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accent5"/>
                </a:solidFill>
                <a:latin typeface="PermianSlabSerifTypeface" pitchFamily="50" charset="0"/>
              </a:defRPr>
            </a:lvl1pPr>
          </a:lstStyle>
          <a:p>
            <a:pPr lvl="0"/>
            <a:r>
              <a:rPr lang="en-US" dirty="0"/>
              <a:t>Sub-Title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94169" y="419186"/>
            <a:ext cx="3460623" cy="1008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976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-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3200400" y="2906078"/>
            <a:ext cx="5943600" cy="168021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3276600" y="2971800"/>
            <a:ext cx="5715000" cy="1543050"/>
          </a:xfrm>
        </p:spPr>
        <p:txBody>
          <a:bodyPr/>
          <a:lstStyle>
            <a:lvl1pPr algn="r">
              <a:defRPr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2495550"/>
            <a:ext cx="2510028" cy="25100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54890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 - TN M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33351"/>
            <a:ext cx="9144000" cy="609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33352"/>
            <a:ext cx="8839200" cy="619125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57250"/>
            <a:ext cx="8839200" cy="4171950"/>
          </a:xfrm>
        </p:spPr>
        <p:txBody>
          <a:bodyPr>
            <a:normAutofit/>
          </a:bodyPr>
          <a:lstStyle>
            <a:lvl1pPr>
              <a:buClr>
                <a:schemeClr val="bg2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bg2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bg2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bg2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bg2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9892" y="4279392"/>
            <a:ext cx="864108" cy="864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9978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33351"/>
            <a:ext cx="9144000" cy="609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33352"/>
            <a:ext cx="8839200" cy="619125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95353"/>
            <a:ext cx="8763000" cy="3718847"/>
          </a:xfrm>
        </p:spPr>
        <p:txBody>
          <a:bodyPr>
            <a:normAutofit/>
          </a:bodyPr>
          <a:lstStyle>
            <a:lvl1pPr>
              <a:buClr>
                <a:schemeClr val="bg2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bg2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bg2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bg2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bg2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0" y="4614200"/>
            <a:ext cx="9144000" cy="5293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81550"/>
            <a:ext cx="2895600" cy="273844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4781550"/>
            <a:ext cx="2133600" cy="273844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8600" y="4705350"/>
            <a:ext cx="1488440" cy="433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884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 -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33351"/>
            <a:ext cx="9144000" cy="609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33352"/>
            <a:ext cx="8839200" cy="619125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95350"/>
            <a:ext cx="8763000" cy="3718849"/>
          </a:xfrm>
        </p:spPr>
        <p:txBody>
          <a:bodyPr>
            <a:normAutofit/>
          </a:bodyPr>
          <a:lstStyle>
            <a:lvl1pPr>
              <a:buClr>
                <a:srgbClr val="FF0F00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rgbClr val="FF0F00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rgbClr val="FF0F00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rgbClr val="FF0F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rgbClr val="FF0F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742951"/>
            <a:ext cx="9144000" cy="66675"/>
          </a:xfrm>
          <a:prstGeom prst="rect">
            <a:avLst/>
          </a:prstGeom>
          <a:solidFill>
            <a:srgbClr val="FF0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4614200"/>
            <a:ext cx="9144000" cy="5293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81550"/>
            <a:ext cx="2895600" cy="273844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4781550"/>
            <a:ext cx="2133600" cy="273844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D5BFC79-4F70-98EF-D02D-DF285062FB2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8600" y="4705350"/>
            <a:ext cx="1488440" cy="433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0656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133351"/>
            <a:ext cx="9144000" cy="609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52400" y="133352"/>
            <a:ext cx="8839200" cy="619125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228600" y="895350"/>
            <a:ext cx="8763000" cy="3718849"/>
          </a:xfrm>
        </p:spPr>
        <p:txBody>
          <a:bodyPr>
            <a:normAutofit/>
          </a:bodyPr>
          <a:lstStyle>
            <a:lvl1pPr>
              <a:buClr>
                <a:schemeClr val="accent3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accent3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accent3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accent3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accent3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0" y="742951"/>
            <a:ext cx="9144000" cy="6667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4614200"/>
            <a:ext cx="9144000" cy="5293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81550"/>
            <a:ext cx="2895600" cy="273844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4781550"/>
            <a:ext cx="2133600" cy="273844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0814441-CDF6-B693-BC4C-E71628713C6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8600" y="4705350"/>
            <a:ext cx="1488440" cy="433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395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33351"/>
            <a:ext cx="9144000" cy="609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33352"/>
            <a:ext cx="8839200" cy="619125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95350"/>
            <a:ext cx="8763000" cy="3718849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accent1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accent1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accent1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accent1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742951"/>
            <a:ext cx="9144000" cy="666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4614200"/>
            <a:ext cx="9144000" cy="5293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81550"/>
            <a:ext cx="2895600" cy="273844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4781550"/>
            <a:ext cx="2133600" cy="273844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E218C59-F245-06E6-A7D9-D4B929D434C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8600" y="4705350"/>
            <a:ext cx="1488440" cy="433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5100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 - Yellow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33351"/>
            <a:ext cx="9144000" cy="609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33352"/>
            <a:ext cx="8839200" cy="619125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95350"/>
            <a:ext cx="8763000" cy="3718849"/>
          </a:xfr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accent2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accent2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accent2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accent2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742951"/>
            <a:ext cx="9144000" cy="6667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4614200"/>
            <a:ext cx="9144000" cy="5293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81550"/>
            <a:ext cx="2895600" cy="273844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4781550"/>
            <a:ext cx="2133600" cy="273844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60BD28A-C7D3-521B-3870-564E17C1C30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8600" y="4705350"/>
            <a:ext cx="1488440" cy="433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3267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812507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 i="1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4807745"/>
            <a:ext cx="2133600" cy="273844"/>
          </a:xfrm>
          <a:prstGeom prst="rect">
            <a:avLst/>
          </a:prstGeom>
        </p:spPr>
        <p:txBody>
          <a:bodyPr anchor="b"/>
          <a:lstStyle>
            <a:lvl1pPr algn="r">
              <a:defRPr sz="1000" i="1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005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70" r:id="rId2"/>
    <p:sldLayoutId id="2147483649" r:id="rId3"/>
    <p:sldLayoutId id="2147483680" r:id="rId4"/>
    <p:sldLayoutId id="2147483671" r:id="rId5"/>
    <p:sldLayoutId id="2147483668" r:id="rId6"/>
    <p:sldLayoutId id="2147483665" r:id="rId7"/>
    <p:sldLayoutId id="2147483672" r:id="rId8"/>
    <p:sldLayoutId id="2147483673" r:id="rId9"/>
    <p:sldLayoutId id="2147483679" r:id="rId10"/>
    <p:sldLayoutId id="2147483674" r:id="rId11"/>
    <p:sldLayoutId id="2147483662" r:id="rId12"/>
    <p:sldLayoutId id="2147483663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://box5495.temp.domains/~fgrbicom/wp-content/uploads/2020/03/EICompetencies.pdf" TargetMode="External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mailto:LeeAnn.Finnegan@tn.gov" TargetMode="Externa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EI Competencies Part 2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LeeAnn Finnegan, Provider Support Specialist, January 23, 2025</a:t>
            </a:r>
          </a:p>
        </p:txBody>
      </p:sp>
    </p:spTree>
    <p:extLst>
      <p:ext uri="{BB962C8B-B14F-4D97-AF65-F5344CB8AC3E}">
        <p14:creationId xmlns:p14="http://schemas.microsoft.com/office/powerpoint/2010/main" val="4792601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8AB1B-73CE-3282-9C65-829781B3B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Components of Application Competency 1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97BB43-94CE-748D-377D-725ADCA717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Describe the evidence base, purpose, and key components of an early intervention approach that supports caregivers to provide embedded learning opportunities in everyday routines and activities.</a:t>
            </a:r>
          </a:p>
          <a:p>
            <a:r>
              <a:rPr lang="en-US" dirty="0"/>
              <a:t>Demonstrate and provide meaningful examples of the caregiver’s role in EI supporting their children’s learning. </a:t>
            </a:r>
          </a:p>
        </p:txBody>
      </p:sp>
    </p:spTree>
    <p:extLst>
      <p:ext uri="{BB962C8B-B14F-4D97-AF65-F5344CB8AC3E}">
        <p14:creationId xmlns:p14="http://schemas.microsoft.com/office/powerpoint/2010/main" val="3733171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8AB1B-73CE-3282-9C65-829781B3B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Competency 2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97BB43-94CE-748D-377D-725ADCA717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Effective EIs should be able to:</a:t>
            </a:r>
          </a:p>
          <a:p>
            <a:r>
              <a:rPr lang="en-US" dirty="0"/>
              <a:t>Promote family-centered, capacity building, and collaboration practices</a:t>
            </a:r>
          </a:p>
        </p:txBody>
      </p:sp>
    </p:spTree>
    <p:extLst>
      <p:ext uri="{BB962C8B-B14F-4D97-AF65-F5344CB8AC3E}">
        <p14:creationId xmlns:p14="http://schemas.microsoft.com/office/powerpoint/2010/main" val="25260834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8AB1B-73CE-3282-9C65-829781B3B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Components of Application Competency 2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97BB43-94CE-748D-377D-725ADCA717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Develop a trusting and respectful partnership with caregivers in early intervention process.</a:t>
            </a:r>
          </a:p>
          <a:p>
            <a:r>
              <a:rPr lang="en-US" dirty="0"/>
              <a:t>Start with and build on what the family does, enjoys, and believes is important for their family.</a:t>
            </a:r>
          </a:p>
          <a:p>
            <a:r>
              <a:rPr lang="en-US" dirty="0"/>
              <a:t>Promote family and child interactions as primary contexts for learning (e.g., focus on parent-child interactions, involve siblings, provide video clips for grandma to see.</a:t>
            </a:r>
          </a:p>
        </p:txBody>
      </p:sp>
    </p:spTree>
    <p:extLst>
      <p:ext uri="{BB962C8B-B14F-4D97-AF65-F5344CB8AC3E}">
        <p14:creationId xmlns:p14="http://schemas.microsoft.com/office/powerpoint/2010/main" val="3272485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8AB1B-73CE-3282-9C65-829781B3B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Components of Application Competency 2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97BB43-94CE-748D-377D-725ADCA717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Help caregivers figure out ways to use their own resources (formal and informal supports) or access new/different resources or referrals to increase self-efficacy skills for family. </a:t>
            </a:r>
          </a:p>
          <a:p>
            <a:r>
              <a:rPr lang="en-US" dirty="0"/>
              <a:t>Share up-to-date, evidence-based, non-biased parent education/information to support the family’s informed decision making.</a:t>
            </a:r>
          </a:p>
          <a:p>
            <a:r>
              <a:rPr lang="en-US" dirty="0"/>
              <a:t>Tailor parenting knowledge and skills messages in ways that are flexible, individualized, and respectful of the caregiver’s experiences and expertise.</a:t>
            </a:r>
          </a:p>
        </p:txBody>
      </p:sp>
    </p:spTree>
    <p:extLst>
      <p:ext uri="{BB962C8B-B14F-4D97-AF65-F5344CB8AC3E}">
        <p14:creationId xmlns:p14="http://schemas.microsoft.com/office/powerpoint/2010/main" val="1346687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8AB1B-73CE-3282-9C65-829781B3B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Components of Application Competency 2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97BB43-94CE-748D-377D-725ADCA717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Adjust EI plan in response to and out of respect for the family’s concerns, priorities, and changing life circumstances.</a:t>
            </a:r>
          </a:p>
          <a:p>
            <a:r>
              <a:rPr lang="en-US" dirty="0"/>
              <a:t>Notice and comment upon what caregivers are doing to support their child’s development to build their competence and confidence.</a:t>
            </a:r>
          </a:p>
        </p:txBody>
      </p:sp>
    </p:spTree>
    <p:extLst>
      <p:ext uri="{BB962C8B-B14F-4D97-AF65-F5344CB8AC3E}">
        <p14:creationId xmlns:p14="http://schemas.microsoft.com/office/powerpoint/2010/main" val="318196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8AB1B-73CE-3282-9C65-829781B3B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Competency 3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97BB43-94CE-748D-377D-725ADCA717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Effective EIs should be able to:</a:t>
            </a:r>
          </a:p>
          <a:p>
            <a:r>
              <a:rPr lang="en-US" dirty="0"/>
              <a:t>Integrate adult learning principles into communication and coaching practices.</a:t>
            </a:r>
          </a:p>
        </p:txBody>
      </p:sp>
    </p:spTree>
    <p:extLst>
      <p:ext uri="{BB962C8B-B14F-4D97-AF65-F5344CB8AC3E}">
        <p14:creationId xmlns:p14="http://schemas.microsoft.com/office/powerpoint/2010/main" val="4764569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8AB1B-73CE-3282-9C65-829781B3B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Components of Application Competency 3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97BB43-94CE-748D-377D-725ADCA717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Connect current discussions and information sharing to prior knowledge and experiences of each adult.</a:t>
            </a:r>
          </a:p>
          <a:p>
            <a:r>
              <a:rPr lang="en-US" dirty="0"/>
              <a:t>Incorporate family history, values, and experiences throughout interactions to help the family see the connections between what they are doing and their child’s learning.</a:t>
            </a:r>
          </a:p>
          <a:p>
            <a:r>
              <a:rPr lang="en-US" dirty="0"/>
              <a:t>Introduce developmental information or instructional strategies and provides authentic examples in context using formats preferred by adult.</a:t>
            </a:r>
          </a:p>
        </p:txBody>
      </p:sp>
    </p:spTree>
    <p:extLst>
      <p:ext uri="{BB962C8B-B14F-4D97-AF65-F5344CB8AC3E}">
        <p14:creationId xmlns:p14="http://schemas.microsoft.com/office/powerpoint/2010/main" val="2115763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8AB1B-73CE-3282-9C65-829781B3B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Components of Application Competency 3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97BB43-94CE-748D-377D-725ADCA717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Support/scaffold caregiver’s/family’s active participation and decision making in relevant activities.</a:t>
            </a:r>
          </a:p>
          <a:p>
            <a:r>
              <a:rPr lang="en-US" dirty="0"/>
              <a:t>Increase or decrease support in response to the caregiver’s skill and familiarity with a strategy or routine, ensuring adequate opportunities to practice (e.g., repetition) and maintenance of skill.</a:t>
            </a:r>
          </a:p>
          <a:p>
            <a:r>
              <a:rPr lang="en-US" dirty="0"/>
              <a:t>Encourage caregiver to describe/review the key components of the intervention plan using their own materials, ideas, and sequence with the 5Q or other form of visual model.</a:t>
            </a:r>
          </a:p>
        </p:txBody>
      </p:sp>
    </p:spTree>
    <p:extLst>
      <p:ext uri="{BB962C8B-B14F-4D97-AF65-F5344CB8AC3E}">
        <p14:creationId xmlns:p14="http://schemas.microsoft.com/office/powerpoint/2010/main" val="3955397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8AB1B-73CE-3282-9C65-829781B3B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Components of Application Competency 3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97BB43-94CE-748D-377D-725ADCA717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Use multiple methods of sharing information with the caregiver (written feedback, video reflection, live coaching, etc.) based on their learning preferences.</a:t>
            </a:r>
          </a:p>
          <a:p>
            <a:r>
              <a:rPr lang="en-US" dirty="0"/>
              <a:t>Provide frequent opportunities to assess and self-assess learning including use of video reflection. </a:t>
            </a:r>
          </a:p>
        </p:txBody>
      </p:sp>
    </p:spTree>
    <p:extLst>
      <p:ext uri="{BB962C8B-B14F-4D97-AF65-F5344CB8AC3E}">
        <p14:creationId xmlns:p14="http://schemas.microsoft.com/office/powerpoint/2010/main" val="3773868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8AB1B-73CE-3282-9C65-829781B3B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Competency 4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97BB43-94CE-748D-377D-725ADCA717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Effective EIs should be able to:</a:t>
            </a:r>
          </a:p>
          <a:p>
            <a:r>
              <a:rPr lang="en-US" dirty="0"/>
              <a:t>Collaborate to identify everyday routines, activities, and play prioritized by the family.</a:t>
            </a:r>
          </a:p>
        </p:txBody>
      </p:sp>
    </p:spTree>
    <p:extLst>
      <p:ext uri="{BB962C8B-B14F-4D97-AF65-F5344CB8AC3E}">
        <p14:creationId xmlns:p14="http://schemas.microsoft.com/office/powerpoint/2010/main" val="3822244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>
          <a:xfrm>
            <a:off x="4572000" y="1352550"/>
            <a:ext cx="4572000" cy="379095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Check-In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FGRBI Application Competencies 1-5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Questions/Wrap Up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4532752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8AB1B-73CE-3282-9C65-829781B3B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Components of Application Competency 4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97BB43-94CE-748D-377D-725ADCA717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Explain how naturally occurring routines, play, and activities support learning for children and their caregivers throughout the day.</a:t>
            </a:r>
          </a:p>
          <a:p>
            <a:r>
              <a:rPr lang="en-US" dirty="0"/>
              <a:t>Describe the caregiver’s role in the routine to support the child’s learning, engagement, and participation.</a:t>
            </a:r>
          </a:p>
          <a:p>
            <a:r>
              <a:rPr lang="en-US" dirty="0"/>
              <a:t>Collaboratively identify with caregivers their routines and play that are going well and those that are more difficult to address functional and meaningful learning targets.</a:t>
            </a:r>
          </a:p>
        </p:txBody>
      </p:sp>
    </p:spTree>
    <p:extLst>
      <p:ext uri="{BB962C8B-B14F-4D97-AF65-F5344CB8AC3E}">
        <p14:creationId xmlns:p14="http://schemas.microsoft.com/office/powerpoint/2010/main" val="1129790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8AB1B-73CE-3282-9C65-829781B3B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Components of Application Competency 4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97BB43-94CE-748D-377D-725ADCA717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Collaboratively plan a variety of child and family interest-based activities, play, chores, caregiving, literacy, and social routines with productive roles for the child to learn developmentally sensible skills.</a:t>
            </a:r>
          </a:p>
          <a:p>
            <a:r>
              <a:rPr lang="en-US" dirty="0"/>
              <a:t>Plan with caregivers to ensure opportunities to embed intervention that promotes multiple learning opportunities repeated throughout the day to ensure sufficiency of practice for learning.</a:t>
            </a:r>
          </a:p>
        </p:txBody>
      </p:sp>
    </p:spTree>
    <p:extLst>
      <p:ext uri="{BB962C8B-B14F-4D97-AF65-F5344CB8AC3E}">
        <p14:creationId xmlns:p14="http://schemas.microsoft.com/office/powerpoint/2010/main" val="873958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8AB1B-73CE-3282-9C65-829781B3B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Components of Application Competency 4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97BB43-94CE-748D-377D-725ADCA717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Brainstorm other routines, activities, and play times for their potential to increase opportunities for learning and generalizing skills that have been acquired. </a:t>
            </a:r>
          </a:p>
          <a:p>
            <a:r>
              <a:rPr lang="en-US" dirty="0"/>
              <a:t>Expand routines and play across types of routines, places, people, and expectations for the child.</a:t>
            </a:r>
          </a:p>
          <a:p>
            <a:r>
              <a:rPr lang="en-US" dirty="0"/>
              <a:t>Problem solve with caregiver on how to make informed decisions on which routines are the most effective and efficient (uses expansions and subroutines to increase/decrease time and opportunities as family needs). </a:t>
            </a:r>
          </a:p>
        </p:txBody>
      </p:sp>
    </p:spTree>
    <p:extLst>
      <p:ext uri="{BB962C8B-B14F-4D97-AF65-F5344CB8AC3E}">
        <p14:creationId xmlns:p14="http://schemas.microsoft.com/office/powerpoint/2010/main" val="2589298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8AB1B-73CE-3282-9C65-829781B3B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Competency 5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97BB43-94CE-748D-377D-725ADCA717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Effective EIs should be able to:</a:t>
            </a:r>
          </a:p>
          <a:p>
            <a:r>
              <a:rPr lang="en-US" dirty="0"/>
              <a:t>Embed intervention on functional and meaningful child and family outcomes.</a:t>
            </a:r>
          </a:p>
        </p:txBody>
      </p:sp>
    </p:spTree>
    <p:extLst>
      <p:ext uri="{BB962C8B-B14F-4D97-AF65-F5344CB8AC3E}">
        <p14:creationId xmlns:p14="http://schemas.microsoft.com/office/powerpoint/2010/main" val="36433838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8AB1B-73CE-3282-9C65-829781B3B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Components of Application Competency 5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97BB43-94CE-748D-377D-725ADCA717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Share information on typical child development, learning differences, and disability to guide caregiver’s informed decision making on priority outcomes.</a:t>
            </a:r>
          </a:p>
          <a:p>
            <a:r>
              <a:rPr lang="en-US" dirty="0"/>
              <a:t>Support caregivers and other team members to jointly identify developmentally sensible and meaningful and measurable outcomes aligned with family priorities for the child and family.</a:t>
            </a:r>
          </a:p>
          <a:p>
            <a:r>
              <a:rPr lang="en-US" dirty="0"/>
              <a:t>Individualize outcomes, routines, and strategies to match priorities and needs of child and family. </a:t>
            </a:r>
          </a:p>
        </p:txBody>
      </p:sp>
    </p:spTree>
    <p:extLst>
      <p:ext uri="{BB962C8B-B14F-4D97-AF65-F5344CB8AC3E}">
        <p14:creationId xmlns:p14="http://schemas.microsoft.com/office/powerpoint/2010/main" val="73894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8AB1B-73CE-3282-9C65-829781B3B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Components of Application Competency 5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97BB43-94CE-748D-377D-725ADCA717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Ensure inclusion of measurable, functional criteria to use to review progress toward achieving IFSP outcomes.</a:t>
            </a:r>
          </a:p>
          <a:p>
            <a:r>
              <a:rPr lang="en-US" dirty="0"/>
              <a:t>Use toys, materials, and interactions that promote interest and strengths-based learning.</a:t>
            </a:r>
          </a:p>
          <a:p>
            <a:r>
              <a:rPr lang="en-US" dirty="0"/>
              <a:t>Review and expand the caregiver’s understanding of what and how to embed intervention on functional outcomes to support participation in everyday routines.</a:t>
            </a:r>
          </a:p>
          <a:p>
            <a:r>
              <a:rPr lang="en-US" dirty="0"/>
              <a:t>Embed targets and strategies intentionally within identified routines, activities, and play with sufficient repetition for learning.</a:t>
            </a:r>
          </a:p>
        </p:txBody>
      </p:sp>
    </p:spTree>
    <p:extLst>
      <p:ext uri="{BB962C8B-B14F-4D97-AF65-F5344CB8AC3E}">
        <p14:creationId xmlns:p14="http://schemas.microsoft.com/office/powerpoint/2010/main" val="2512571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8AB1B-73CE-3282-9C65-829781B3B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Components of Application Competency 5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97BB43-94CE-748D-377D-725ADCA717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Follow rules for efficiency of embedded intervention by:</a:t>
            </a:r>
          </a:p>
          <a:p>
            <a:pPr lvl="1"/>
            <a:r>
              <a:rPr lang="en-US" dirty="0"/>
              <a:t>Embed enough but not too much-just right amount of targets and trials to balance practice opportunities with caregiver time and interest to complete routine.</a:t>
            </a:r>
          </a:p>
          <a:p>
            <a:pPr lvl="1"/>
            <a:r>
              <a:rPr lang="en-US" dirty="0"/>
              <a:t>Make the least amount of change in the caregiver’s typical routine (maintain sequence) for the maximum impact (increased child opportunities).</a:t>
            </a:r>
          </a:p>
          <a:p>
            <a:pPr lvl="1"/>
            <a:r>
              <a:rPr lang="en-US" dirty="0"/>
              <a:t>Use familiar routines to teach new skills and new routines to generalize learning.</a:t>
            </a:r>
          </a:p>
        </p:txBody>
      </p:sp>
    </p:spTree>
    <p:extLst>
      <p:ext uri="{BB962C8B-B14F-4D97-AF65-F5344CB8AC3E}">
        <p14:creationId xmlns:p14="http://schemas.microsoft.com/office/powerpoint/2010/main" val="8090260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8AB1B-73CE-3282-9C65-829781B3B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Components of Application Competency 5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97BB43-94CE-748D-377D-725ADCA717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Incorporate the child’s natural/incidental learning opportunities in addition to targeted routines.</a:t>
            </a:r>
          </a:p>
          <a:p>
            <a:r>
              <a:rPr lang="en-US" dirty="0"/>
              <a:t>Identify and implement opportunities to enhance the child’s participation in community settings.</a:t>
            </a:r>
          </a:p>
        </p:txBody>
      </p:sp>
    </p:spTree>
    <p:extLst>
      <p:ext uri="{BB962C8B-B14F-4D97-AF65-F5344CB8AC3E}">
        <p14:creationId xmlns:p14="http://schemas.microsoft.com/office/powerpoint/2010/main" val="2654604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31393-EE32-C710-4AC4-BDDA486C6B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33A79B-A119-6735-1EF8-5156506E48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FGRBI Early Intervention (EI) Competencies: </a:t>
            </a:r>
            <a:r>
              <a:rPr lang="en-US" dirty="0">
                <a:hlinkClick r:id="rId2"/>
              </a:rPr>
              <a:t>http://box5495.temp.domains/~fgrbicom/wp-content/uploads/2020/03/EICompetencies.</a:t>
            </a:r>
            <a:r>
              <a:rPr lang="en-US">
                <a:hlinkClick r:id="rId2"/>
              </a:rPr>
              <a:t>pdf</a:t>
            </a:r>
            <a:r>
              <a:rPr lang="en-US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269995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AC52C-5094-BE86-6254-C69E6F052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 Meetings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46BEA5-CA19-AE6A-0460-73AB6A8CA7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January 27, 2025, from 1:00-4:00 Central: EIRA Quarterly Meeting at MTRO, 275 Stewarts Ferry Pike, Nashville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February 7, 2025, at 1:00 Central/2:00 Eastern: Directors Meeting (Will continue monthly, except for months with Quarterly Meeting-January, April, July, October)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887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DBB68-FC13-6F45-B22A-9B1E7F6A92D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Check-In</a:t>
            </a:r>
          </a:p>
        </p:txBody>
      </p:sp>
    </p:spTree>
    <p:extLst>
      <p:ext uri="{BB962C8B-B14F-4D97-AF65-F5344CB8AC3E}">
        <p14:creationId xmlns:p14="http://schemas.microsoft.com/office/powerpoint/2010/main" val="228731100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AC52C-5094-BE86-6254-C69E6F052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 Meetings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46BEA5-CA19-AE6A-0460-73AB6A8CA7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February 26, 2025, at 11:30 Central/12:30 Eastern: Lunch and Learn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February 27, 2025, at 11:30 Central/12:30 Eastern: Coffee Break, wrapping up EI Competencies series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February 28, 2025, at 11:30 Central/12:30 Eastern: EI Q&amp;A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524100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727677-CCD1-9B22-4D7F-1AA8CB634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Contact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3EF3B8-DC58-D419-B0BE-AE40D26008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657350"/>
            <a:ext cx="8763000" cy="295685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LeeAnn Finnegan</a:t>
            </a:r>
          </a:p>
          <a:p>
            <a:pPr marL="0" indent="0" algn="ctr">
              <a:buNone/>
            </a:pPr>
            <a:r>
              <a:rPr lang="en-US" dirty="0"/>
              <a:t>Provider Support Specialist</a:t>
            </a:r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LeeAnn.Finnegan@tn.gov</a:t>
            </a:r>
            <a:endParaRPr lang="en-US" dirty="0"/>
          </a:p>
          <a:p>
            <a:pPr marL="0" indent="0" algn="ctr">
              <a:buNone/>
            </a:pPr>
            <a:r>
              <a:rPr lang="en-US" dirty="0"/>
              <a:t>629-259-3711</a:t>
            </a:r>
          </a:p>
        </p:txBody>
      </p:sp>
    </p:spTree>
    <p:extLst>
      <p:ext uri="{BB962C8B-B14F-4D97-AF65-F5344CB8AC3E}">
        <p14:creationId xmlns:p14="http://schemas.microsoft.com/office/powerpoint/2010/main" val="1928692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40A42B-EDED-A6C4-07C9-13050F58D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Please share: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C4A3E2-0B1E-6CD3-7FA7-4BF2CB1506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Please share a highlight of your holiday break! </a:t>
            </a:r>
          </a:p>
          <a:p>
            <a:endParaRPr lang="en-US" dirty="0"/>
          </a:p>
        </p:txBody>
      </p:sp>
      <p:pic>
        <p:nvPicPr>
          <p:cNvPr id="5" name="Picture 4" descr="A snowman with a cap and a yellow scarf">
            <a:extLst>
              <a:ext uri="{FF2B5EF4-FFF2-40B4-BE49-F238E27FC236}">
                <a16:creationId xmlns:a16="http://schemas.microsoft.com/office/drawing/2014/main" id="{5F8792CF-3561-C5C9-8028-9D789E802C6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3611" y="1352550"/>
            <a:ext cx="4652977" cy="3105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574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2667000" y="2971800"/>
            <a:ext cx="6324600" cy="1543050"/>
          </a:xfrm>
        </p:spPr>
        <p:txBody>
          <a:bodyPr>
            <a:normAutofit/>
          </a:bodyPr>
          <a:lstStyle/>
          <a:p>
            <a:r>
              <a:rPr lang="en-US" dirty="0"/>
              <a:t>EI Application Competencies</a:t>
            </a:r>
          </a:p>
        </p:txBody>
      </p:sp>
    </p:spTree>
    <p:extLst>
      <p:ext uri="{BB962C8B-B14F-4D97-AF65-F5344CB8AC3E}">
        <p14:creationId xmlns:p14="http://schemas.microsoft.com/office/powerpoint/2010/main" val="7268491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EI Competencies	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segments:</a:t>
            </a:r>
          </a:p>
          <a:p>
            <a:pPr lvl="1"/>
            <a:r>
              <a:rPr lang="en-US" dirty="0"/>
              <a:t>Knowledge Competencies</a:t>
            </a:r>
          </a:p>
          <a:p>
            <a:pPr lvl="1"/>
            <a:r>
              <a:rPr lang="en-US" dirty="0">
                <a:highlight>
                  <a:srgbClr val="FFFF00"/>
                </a:highlight>
              </a:rPr>
              <a:t>Application Competencies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Adults learn through the 3 A’s:</a:t>
            </a:r>
          </a:p>
          <a:p>
            <a:pPr lvl="2"/>
            <a:r>
              <a:rPr lang="en-US" dirty="0"/>
              <a:t>1. Acquiring knowledge</a:t>
            </a:r>
          </a:p>
          <a:p>
            <a:pPr lvl="2"/>
            <a:r>
              <a:rPr lang="en-US" dirty="0"/>
              <a:t>2. Assimilating knowledge</a:t>
            </a:r>
          </a:p>
          <a:p>
            <a:pPr lvl="2"/>
            <a:r>
              <a:rPr lang="en-US" dirty="0"/>
              <a:t>3. Applying knowledge</a:t>
            </a:r>
          </a:p>
        </p:txBody>
      </p:sp>
    </p:spTree>
    <p:extLst>
      <p:ext uri="{BB962C8B-B14F-4D97-AF65-F5344CB8AC3E}">
        <p14:creationId xmlns:p14="http://schemas.microsoft.com/office/powerpoint/2010/main" val="2082183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8AB1B-73CE-3282-9C65-829781B3B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Competency 1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97BB43-94CE-748D-377D-725ADCA717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Effective EIs should be able to: </a:t>
            </a:r>
          </a:p>
          <a:p>
            <a:r>
              <a:rPr lang="en-US" dirty="0"/>
              <a:t>Facilitate positive and productive communication exchanges with families.</a:t>
            </a:r>
          </a:p>
        </p:txBody>
      </p:sp>
    </p:spTree>
    <p:extLst>
      <p:ext uri="{BB962C8B-B14F-4D97-AF65-F5344CB8AC3E}">
        <p14:creationId xmlns:p14="http://schemas.microsoft.com/office/powerpoint/2010/main" val="5070992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8AB1B-73CE-3282-9C65-829781B3B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Components of Application Competency 1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97BB43-94CE-748D-377D-725ADCA717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Interact with warm, positive regard, and encouragement (e.g., facial expressions, proximity, verbal invitations) to invite caregiver participation. </a:t>
            </a:r>
          </a:p>
          <a:p>
            <a:r>
              <a:rPr lang="en-US" dirty="0"/>
              <a:t>Listen with genuine interest and check for understanding to clarify caregiver’s reflection (e.g., active listening, rephrasing).</a:t>
            </a:r>
          </a:p>
          <a:p>
            <a:r>
              <a:rPr lang="en-US" dirty="0"/>
              <a:t>Comment or asks open-ended questions with ample response time (e.g., uses declarative statements, expansions of caregiver comments, reflective questions). </a:t>
            </a:r>
          </a:p>
        </p:txBody>
      </p:sp>
    </p:spTree>
    <p:extLst>
      <p:ext uri="{BB962C8B-B14F-4D97-AF65-F5344CB8AC3E}">
        <p14:creationId xmlns:p14="http://schemas.microsoft.com/office/powerpoint/2010/main" val="150207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8AB1B-73CE-3282-9C65-829781B3B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Components of Application Competency 1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97BB43-94CE-748D-377D-725ADCA717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Validate the caregiver’s opinions and feelings (e.g., empathic listening, affirmations, perspective taking).</a:t>
            </a:r>
          </a:p>
          <a:p>
            <a:r>
              <a:rPr lang="en-US" dirty="0"/>
              <a:t>Address caregiver’s questions and concerns by encouraging reflection, joint problem solving, and by sharing information.</a:t>
            </a:r>
          </a:p>
          <a:p>
            <a:r>
              <a:rPr lang="en-US" dirty="0"/>
              <a:t>Reflect upon own opinions and personal values and how those beliefs influence the relationship between the provider, family, and child.</a:t>
            </a:r>
          </a:p>
        </p:txBody>
      </p:sp>
    </p:spTree>
    <p:extLst>
      <p:ext uri="{BB962C8B-B14F-4D97-AF65-F5344CB8AC3E}">
        <p14:creationId xmlns:p14="http://schemas.microsoft.com/office/powerpoint/2010/main" val="2921054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PowerPoint B">
  <a:themeElements>
    <a:clrScheme name="Brand Colors">
      <a:dk1>
        <a:sysClr val="windowText" lastClr="000000"/>
      </a:dk1>
      <a:lt1>
        <a:sysClr val="window" lastClr="FFFFFF"/>
      </a:lt1>
      <a:dk2>
        <a:srgbClr val="1B365D"/>
      </a:dk2>
      <a:lt2>
        <a:srgbClr val="FF0F00"/>
      </a:lt2>
      <a:accent1>
        <a:srgbClr val="2DCCD3"/>
      </a:accent1>
      <a:accent2>
        <a:srgbClr val="D2D755"/>
      </a:accent2>
      <a:accent3>
        <a:srgbClr val="E87722"/>
      </a:accent3>
      <a:accent4>
        <a:srgbClr val="7C2529"/>
      </a:accent4>
      <a:accent5>
        <a:srgbClr val="666666"/>
      </a:accent5>
      <a:accent6>
        <a:srgbClr val="E6D395"/>
      </a:accent6>
      <a:hlink>
        <a:srgbClr val="131E29"/>
      </a:hlink>
      <a:folHlink>
        <a:srgbClr val="CBC4B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2437B19-701F-4B09-BFFC-D722E83E14D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24727527-E205-4F35-9E0C-9583F81B56F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371887DB-C936-407E-940D-C2E2244BDD5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2013</TotalTime>
  <Words>1724</Words>
  <Application>Microsoft Office PowerPoint</Application>
  <PresentationFormat>On-screen Show (16:9)</PresentationFormat>
  <Paragraphs>176</Paragraphs>
  <Slides>31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PowerPoint B</vt:lpstr>
      <vt:lpstr>EI Competencies Part 2</vt:lpstr>
      <vt:lpstr>Agenda</vt:lpstr>
      <vt:lpstr>Check-In</vt:lpstr>
      <vt:lpstr>Please share:</vt:lpstr>
      <vt:lpstr>EI Application Competencies</vt:lpstr>
      <vt:lpstr>EI Competencies </vt:lpstr>
      <vt:lpstr>Application Competency 1  </vt:lpstr>
      <vt:lpstr>Components of Application Competency 1  </vt:lpstr>
      <vt:lpstr>Components of Application Competency 1  </vt:lpstr>
      <vt:lpstr>Components of Application Competency 1  </vt:lpstr>
      <vt:lpstr>Application Competency 2  </vt:lpstr>
      <vt:lpstr>Components of Application Competency 2  </vt:lpstr>
      <vt:lpstr>Components of Application Competency 2  </vt:lpstr>
      <vt:lpstr>Components of Application Competency 2  </vt:lpstr>
      <vt:lpstr>Application Competency 3 </vt:lpstr>
      <vt:lpstr>Components of Application Competency 3 </vt:lpstr>
      <vt:lpstr>Components of Application Competency 3 </vt:lpstr>
      <vt:lpstr>Components of Application Competency 3 </vt:lpstr>
      <vt:lpstr>Application Competency 4 </vt:lpstr>
      <vt:lpstr>Components of Application Competency 4 </vt:lpstr>
      <vt:lpstr>Components of Application Competency 4 </vt:lpstr>
      <vt:lpstr>Components of Application Competency 4 </vt:lpstr>
      <vt:lpstr>Application Competency 5 </vt:lpstr>
      <vt:lpstr>Components of Application Competency 5 </vt:lpstr>
      <vt:lpstr>Components of Application Competency 5 </vt:lpstr>
      <vt:lpstr>Components of Application Competency 5 </vt:lpstr>
      <vt:lpstr>Components of Application Competency 5 </vt:lpstr>
      <vt:lpstr>References</vt:lpstr>
      <vt:lpstr>Upcoming Meetings</vt:lpstr>
      <vt:lpstr>Upcoming Meetings</vt:lpstr>
      <vt:lpstr>Contact Information</vt:lpstr>
    </vt:vector>
  </TitlesOfParts>
  <Company>State of Tennessee: Finance &amp; Administration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Molly Wehlage</dc:creator>
  <cp:lastModifiedBy>LeeAnn Finnegan</cp:lastModifiedBy>
  <cp:revision>32</cp:revision>
  <dcterms:created xsi:type="dcterms:W3CDTF">2015-04-20T19:54:28Z</dcterms:created>
  <dcterms:modified xsi:type="dcterms:W3CDTF">2025-01-23T15:20:22Z</dcterms:modified>
</cp:coreProperties>
</file>