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6"/>
  </p:notesMasterIdLst>
  <p:sldIdLst>
    <p:sldId id="256" r:id="rId5"/>
    <p:sldId id="257" r:id="rId6"/>
    <p:sldId id="258" r:id="rId7"/>
    <p:sldId id="259" r:id="rId8"/>
    <p:sldId id="302" r:id="rId9"/>
    <p:sldId id="308" r:id="rId10"/>
    <p:sldId id="309" r:id="rId11"/>
    <p:sldId id="325" r:id="rId12"/>
    <p:sldId id="310" r:id="rId13"/>
    <p:sldId id="326" r:id="rId14"/>
    <p:sldId id="303" r:id="rId15"/>
    <p:sldId id="311" r:id="rId16"/>
    <p:sldId id="327" r:id="rId17"/>
    <p:sldId id="312" r:id="rId18"/>
    <p:sldId id="313" r:id="rId19"/>
    <p:sldId id="304" r:id="rId20"/>
    <p:sldId id="314" r:id="rId21"/>
    <p:sldId id="328" r:id="rId22"/>
    <p:sldId id="329" r:id="rId23"/>
    <p:sldId id="305" r:id="rId24"/>
    <p:sldId id="317" r:id="rId25"/>
    <p:sldId id="331" r:id="rId26"/>
    <p:sldId id="306" r:id="rId27"/>
    <p:sldId id="320" r:id="rId28"/>
    <p:sldId id="332" r:id="rId29"/>
    <p:sldId id="333" r:id="rId30"/>
    <p:sldId id="334" r:id="rId31"/>
    <p:sldId id="307" r:id="rId32"/>
    <p:sldId id="324" r:id="rId33"/>
    <p:sldId id="335" r:id="rId34"/>
    <p:sldId id="301" r:id="rId35"/>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F00"/>
    <a:srgbClr val="48705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74623" autoAdjust="0"/>
  </p:normalViewPr>
  <p:slideViewPr>
    <p:cSldViewPr>
      <p:cViewPr varScale="1">
        <p:scale>
          <a:sx n="59" d="100"/>
          <a:sy n="59" d="100"/>
        </p:scale>
        <p:origin x="1460" y="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58820BF-9032-4BA7-B019-25F435D422FD}" type="datetimeFigureOut">
              <a:rPr lang="en-US" smtClean="0"/>
              <a:t>2/27/2025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464BCF-242F-489A-9469-73494D41A9AE}" type="slidenum">
              <a:rPr lang="en-US" smtClean="0"/>
              <a:t>‹#›</a:t>
            </a:fld>
            <a:endParaRPr lang="en-US"/>
          </a:p>
        </p:txBody>
      </p:sp>
    </p:spTree>
    <p:extLst>
      <p:ext uri="{BB962C8B-B14F-4D97-AF65-F5344CB8AC3E}">
        <p14:creationId xmlns:p14="http://schemas.microsoft.com/office/powerpoint/2010/main" val="3314209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Update since last month, any way that these have been put into play in your programs? </a:t>
            </a:r>
          </a:p>
          <a:p>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4</a:t>
            </a:fld>
            <a:endParaRPr lang="en-US"/>
          </a:p>
        </p:txBody>
      </p:sp>
    </p:spTree>
    <p:extLst>
      <p:ext uri="{BB962C8B-B14F-4D97-AF65-F5344CB8AC3E}">
        <p14:creationId xmlns:p14="http://schemas.microsoft.com/office/powerpoint/2010/main" val="38220815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14</a:t>
            </a:fld>
            <a:endParaRPr lang="en-US"/>
          </a:p>
        </p:txBody>
      </p:sp>
    </p:spTree>
    <p:extLst>
      <p:ext uri="{BB962C8B-B14F-4D97-AF65-F5344CB8AC3E}">
        <p14:creationId xmlns:p14="http://schemas.microsoft.com/office/powerpoint/2010/main" val="2934823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15</a:t>
            </a:fld>
            <a:endParaRPr lang="en-US"/>
          </a:p>
        </p:txBody>
      </p:sp>
    </p:spTree>
    <p:extLst>
      <p:ext uri="{BB962C8B-B14F-4D97-AF65-F5344CB8AC3E}">
        <p14:creationId xmlns:p14="http://schemas.microsoft.com/office/powerpoint/2010/main" val="27807410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17</a:t>
            </a:fld>
            <a:endParaRPr lang="en-US"/>
          </a:p>
        </p:txBody>
      </p:sp>
    </p:spTree>
    <p:extLst>
      <p:ext uri="{BB962C8B-B14F-4D97-AF65-F5344CB8AC3E}">
        <p14:creationId xmlns:p14="http://schemas.microsoft.com/office/powerpoint/2010/main" val="33180742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18</a:t>
            </a:fld>
            <a:endParaRPr lang="en-US"/>
          </a:p>
        </p:txBody>
      </p:sp>
    </p:spTree>
    <p:extLst>
      <p:ext uri="{BB962C8B-B14F-4D97-AF65-F5344CB8AC3E}">
        <p14:creationId xmlns:p14="http://schemas.microsoft.com/office/powerpoint/2010/main" val="34943238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19</a:t>
            </a:fld>
            <a:endParaRPr lang="en-US"/>
          </a:p>
        </p:txBody>
      </p:sp>
    </p:spTree>
    <p:extLst>
      <p:ext uri="{BB962C8B-B14F-4D97-AF65-F5344CB8AC3E}">
        <p14:creationId xmlns:p14="http://schemas.microsoft.com/office/powerpoint/2010/main" val="2165862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21</a:t>
            </a:fld>
            <a:endParaRPr lang="en-US"/>
          </a:p>
        </p:txBody>
      </p:sp>
    </p:spTree>
    <p:extLst>
      <p:ext uri="{BB962C8B-B14F-4D97-AF65-F5344CB8AC3E}">
        <p14:creationId xmlns:p14="http://schemas.microsoft.com/office/powerpoint/2010/main" val="2837854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22</a:t>
            </a:fld>
            <a:endParaRPr lang="en-US"/>
          </a:p>
        </p:txBody>
      </p:sp>
    </p:spTree>
    <p:extLst>
      <p:ext uri="{BB962C8B-B14F-4D97-AF65-F5344CB8AC3E}">
        <p14:creationId xmlns:p14="http://schemas.microsoft.com/office/powerpoint/2010/main" val="15332475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24</a:t>
            </a:fld>
            <a:endParaRPr lang="en-US"/>
          </a:p>
        </p:txBody>
      </p:sp>
    </p:spTree>
    <p:extLst>
      <p:ext uri="{BB962C8B-B14F-4D97-AF65-F5344CB8AC3E}">
        <p14:creationId xmlns:p14="http://schemas.microsoft.com/office/powerpoint/2010/main" val="22762953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25</a:t>
            </a:fld>
            <a:endParaRPr lang="en-US"/>
          </a:p>
        </p:txBody>
      </p:sp>
    </p:spTree>
    <p:extLst>
      <p:ext uri="{BB962C8B-B14F-4D97-AF65-F5344CB8AC3E}">
        <p14:creationId xmlns:p14="http://schemas.microsoft.com/office/powerpoint/2010/main" val="24946099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26</a:t>
            </a:fld>
            <a:endParaRPr lang="en-US"/>
          </a:p>
        </p:txBody>
      </p:sp>
    </p:spTree>
    <p:extLst>
      <p:ext uri="{BB962C8B-B14F-4D97-AF65-F5344CB8AC3E}">
        <p14:creationId xmlns:p14="http://schemas.microsoft.com/office/powerpoint/2010/main" val="18832545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Core of FGRBI is coaching-team members too? I find this interesting, and want to dig in-coaching SCs? Other therapists on FGRBI and home? </a:t>
            </a:r>
          </a:p>
        </p:txBody>
      </p:sp>
      <p:sp>
        <p:nvSpPr>
          <p:cNvPr id="4" name="Slide Number Placeholder 3"/>
          <p:cNvSpPr>
            <a:spLocks noGrp="1"/>
          </p:cNvSpPr>
          <p:nvPr>
            <p:ph type="sldNum" sz="quarter" idx="5"/>
          </p:nvPr>
        </p:nvSpPr>
        <p:spPr/>
        <p:txBody>
          <a:bodyPr/>
          <a:lstStyle/>
          <a:p>
            <a:fld id="{C8464BCF-242F-489A-9469-73494D41A9AE}" type="slidenum">
              <a:rPr lang="en-US" smtClean="0"/>
              <a:t>5</a:t>
            </a:fld>
            <a:endParaRPr lang="en-US"/>
          </a:p>
        </p:txBody>
      </p:sp>
    </p:spTree>
    <p:extLst>
      <p:ext uri="{BB962C8B-B14F-4D97-AF65-F5344CB8AC3E}">
        <p14:creationId xmlns:p14="http://schemas.microsoft.com/office/powerpoint/2010/main" val="31213071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27</a:t>
            </a:fld>
            <a:endParaRPr lang="en-US"/>
          </a:p>
        </p:txBody>
      </p:sp>
    </p:spTree>
    <p:extLst>
      <p:ext uri="{BB962C8B-B14F-4D97-AF65-F5344CB8AC3E}">
        <p14:creationId xmlns:p14="http://schemas.microsoft.com/office/powerpoint/2010/main" val="16673931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29</a:t>
            </a:fld>
            <a:endParaRPr lang="en-US"/>
          </a:p>
        </p:txBody>
      </p:sp>
    </p:spTree>
    <p:extLst>
      <p:ext uri="{BB962C8B-B14F-4D97-AF65-F5344CB8AC3E}">
        <p14:creationId xmlns:p14="http://schemas.microsoft.com/office/powerpoint/2010/main" val="29997097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30</a:t>
            </a:fld>
            <a:endParaRPr lang="en-US"/>
          </a:p>
        </p:txBody>
      </p:sp>
    </p:spTree>
    <p:extLst>
      <p:ext uri="{BB962C8B-B14F-4D97-AF65-F5344CB8AC3E}">
        <p14:creationId xmlns:p14="http://schemas.microsoft.com/office/powerpoint/2010/main" val="2815422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6</a:t>
            </a:fld>
            <a:endParaRPr lang="en-US"/>
          </a:p>
        </p:txBody>
      </p:sp>
    </p:spTree>
    <p:extLst>
      <p:ext uri="{BB962C8B-B14F-4D97-AF65-F5344CB8AC3E}">
        <p14:creationId xmlns:p14="http://schemas.microsoft.com/office/powerpoint/2010/main" val="7008871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eriod"/>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7</a:t>
            </a:fld>
            <a:endParaRPr lang="en-US"/>
          </a:p>
        </p:txBody>
      </p:sp>
    </p:spTree>
    <p:extLst>
      <p:ext uri="{BB962C8B-B14F-4D97-AF65-F5344CB8AC3E}">
        <p14:creationId xmlns:p14="http://schemas.microsoft.com/office/powerpoint/2010/main" val="3477018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8</a:t>
            </a:fld>
            <a:endParaRPr lang="en-US"/>
          </a:p>
        </p:txBody>
      </p:sp>
    </p:spTree>
    <p:extLst>
      <p:ext uri="{BB962C8B-B14F-4D97-AF65-F5344CB8AC3E}">
        <p14:creationId xmlns:p14="http://schemas.microsoft.com/office/powerpoint/2010/main" val="17260877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9</a:t>
            </a:fld>
            <a:endParaRPr lang="en-US"/>
          </a:p>
        </p:txBody>
      </p:sp>
    </p:spTree>
    <p:extLst>
      <p:ext uri="{BB962C8B-B14F-4D97-AF65-F5344CB8AC3E}">
        <p14:creationId xmlns:p14="http://schemas.microsoft.com/office/powerpoint/2010/main" val="3845768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10</a:t>
            </a:fld>
            <a:endParaRPr lang="en-US"/>
          </a:p>
        </p:txBody>
      </p:sp>
    </p:spTree>
    <p:extLst>
      <p:ext uri="{BB962C8B-B14F-4D97-AF65-F5344CB8AC3E}">
        <p14:creationId xmlns:p14="http://schemas.microsoft.com/office/powerpoint/2010/main" val="14428618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12</a:t>
            </a:fld>
            <a:endParaRPr lang="en-US"/>
          </a:p>
        </p:txBody>
      </p:sp>
    </p:spTree>
    <p:extLst>
      <p:ext uri="{BB962C8B-B14F-4D97-AF65-F5344CB8AC3E}">
        <p14:creationId xmlns:p14="http://schemas.microsoft.com/office/powerpoint/2010/main" val="4247804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a:p>
        </p:txBody>
      </p:sp>
      <p:sp>
        <p:nvSpPr>
          <p:cNvPr id="4" name="Slide Number Placeholder 3"/>
          <p:cNvSpPr>
            <a:spLocks noGrp="1"/>
          </p:cNvSpPr>
          <p:nvPr>
            <p:ph type="sldNum" sz="quarter" idx="5"/>
          </p:nvPr>
        </p:nvSpPr>
        <p:spPr/>
        <p:txBody>
          <a:bodyPr/>
          <a:lstStyle/>
          <a:p>
            <a:fld id="{C8464BCF-242F-489A-9469-73494D41A9AE}" type="slidenum">
              <a:rPr lang="en-US" smtClean="0"/>
              <a:t>13</a:t>
            </a:fld>
            <a:endParaRPr lang="en-US"/>
          </a:p>
        </p:txBody>
      </p:sp>
    </p:spTree>
    <p:extLst>
      <p:ext uri="{BB962C8B-B14F-4D97-AF65-F5344CB8AC3E}">
        <p14:creationId xmlns:p14="http://schemas.microsoft.com/office/powerpoint/2010/main" val="4116636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 Standard">
    <p:spTree>
      <p:nvGrpSpPr>
        <p:cNvPr id="1" name=""/>
        <p:cNvGrpSpPr/>
        <p:nvPr/>
      </p:nvGrpSpPr>
      <p:grpSpPr>
        <a:xfrm>
          <a:off x="0" y="0"/>
          <a:ext cx="0" cy="0"/>
          <a:chOff x="0" y="0"/>
          <a:chExt cx="0" cy="0"/>
        </a:xfrm>
      </p:grpSpPr>
      <p:sp>
        <p:nvSpPr>
          <p:cNvPr id="3" name="Rectangle 2"/>
          <p:cNvSpPr/>
          <p:nvPr userDrawn="1"/>
        </p:nvSpPr>
        <p:spPr>
          <a:xfrm>
            <a:off x="0" y="2914650"/>
            <a:ext cx="9144000" cy="18859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152400" y="3028953"/>
            <a:ext cx="8839200" cy="1066799"/>
          </a:xfrm>
        </p:spPr>
        <p:txBody>
          <a:bodyPr>
            <a:normAutofit/>
          </a:bodyPr>
          <a:lstStyle>
            <a:lvl1pPr algn="ctr">
              <a:defRPr sz="40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7" name="Text Placeholder 13"/>
          <p:cNvSpPr>
            <a:spLocks noGrp="1"/>
          </p:cNvSpPr>
          <p:nvPr>
            <p:ph type="body" sz="quarter" idx="12" hasCustomPrompt="1"/>
          </p:nvPr>
        </p:nvSpPr>
        <p:spPr>
          <a:xfrm>
            <a:off x="152400" y="4095751"/>
            <a:ext cx="8839200" cy="609600"/>
          </a:xfrm>
        </p:spPr>
        <p:txBody>
          <a:bodyPr anchor="ctr">
            <a:normAutofit/>
          </a:bodyPr>
          <a:lstStyle>
            <a:lvl1pPr marL="0" indent="0" algn="ctr">
              <a:buNone/>
              <a:defRPr sz="2800">
                <a:solidFill>
                  <a:schemeClr val="bg1"/>
                </a:solidFill>
                <a:effectLst>
                  <a:outerShdw blurRad="38100" dist="38100" dir="2700000" algn="tl">
                    <a:srgbClr val="000000">
                      <a:alpha val="43137"/>
                    </a:srgbClr>
                  </a:outerShdw>
                </a:effectLst>
                <a:latin typeface="PermianSlabSerifTypeface" pitchFamily="50" charset="0"/>
              </a:defRPr>
            </a:lvl1pPr>
          </a:lstStyle>
          <a:p>
            <a:pPr lvl="0"/>
            <a:r>
              <a:rPr lang="en-US" dirty="0"/>
              <a:t>Sub-Title</a:t>
            </a:r>
          </a:p>
        </p:txBody>
      </p:sp>
      <p:sp>
        <p:nvSpPr>
          <p:cNvPr id="8" name="Text Placeholder 11"/>
          <p:cNvSpPr>
            <a:spLocks noGrp="1"/>
          </p:cNvSpPr>
          <p:nvPr>
            <p:ph type="body" sz="quarter" idx="11" hasCustomPrompt="1"/>
          </p:nvPr>
        </p:nvSpPr>
        <p:spPr>
          <a:xfrm>
            <a:off x="0" y="4800600"/>
            <a:ext cx="9144000" cy="342900"/>
          </a:xfrm>
        </p:spPr>
        <p:txBody>
          <a:bodyPr anchor="ctr">
            <a:normAutofit/>
          </a:bodyPr>
          <a:lstStyle>
            <a:lvl1pPr marL="0" indent="0" algn="ctr">
              <a:buNone/>
              <a:defRPr sz="1100" baseline="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 | Date</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rcRect/>
          <a:stretch/>
        </p:blipFill>
        <p:spPr>
          <a:xfrm>
            <a:off x="1510220" y="906361"/>
            <a:ext cx="6214237" cy="1811349"/>
          </a:xfrm>
          <a:prstGeom prst="rect">
            <a:avLst/>
          </a:prstGeom>
        </p:spPr>
      </p:pic>
    </p:spTree>
    <p:extLst>
      <p:ext uri="{BB962C8B-B14F-4D97-AF65-F5344CB8AC3E}">
        <p14:creationId xmlns:p14="http://schemas.microsoft.com/office/powerpoint/2010/main" val="3357423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ody - Gray">
    <p:spTree>
      <p:nvGrpSpPr>
        <p:cNvPr id="1" name=""/>
        <p:cNvGrpSpPr/>
        <p:nvPr/>
      </p:nvGrpSpPr>
      <p:grpSpPr>
        <a:xfrm>
          <a:off x="0" y="0"/>
          <a:ext cx="0" cy="0"/>
          <a:chOff x="0" y="0"/>
          <a:chExt cx="0" cy="0"/>
        </a:xfrm>
      </p:grpSpPr>
      <p:sp>
        <p:nvSpPr>
          <p:cNvPr id="7" name="Rectangle 6"/>
          <p:cNvSpPr/>
          <p:nvPr userDrawn="1"/>
        </p:nvSpPr>
        <p:spPr>
          <a:xfrm>
            <a:off x="0" y="133351"/>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33352"/>
            <a:ext cx="8839200" cy="619125"/>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895353"/>
            <a:ext cx="8763000" cy="3718847"/>
          </a:xfrm>
        </p:spPr>
        <p:txBody>
          <a:bodyPr>
            <a:normAutofit/>
          </a:bodyPr>
          <a:lstStyle>
            <a:lvl1pPr>
              <a:buClr>
                <a:schemeClr val="accent5">
                  <a:lumMod val="60000"/>
                  <a:lumOff val="40000"/>
                </a:schemeClr>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5">
                  <a:lumMod val="60000"/>
                  <a:lumOff val="40000"/>
                </a:schemeClr>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5">
                  <a:lumMod val="60000"/>
                  <a:lumOff val="40000"/>
                </a:schemeClr>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5">
                  <a:lumMod val="60000"/>
                  <a:lumOff val="40000"/>
                </a:schemeClr>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742951"/>
            <a:ext cx="9144000" cy="66675"/>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4614200"/>
            <a:ext cx="9144000" cy="5293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oter Placeholder 4"/>
          <p:cNvSpPr>
            <a:spLocks noGrp="1"/>
          </p:cNvSpPr>
          <p:nvPr>
            <p:ph type="ftr" sz="quarter" idx="11"/>
          </p:nvPr>
        </p:nvSpPr>
        <p:spPr>
          <a:xfrm>
            <a:off x="3124200" y="4781550"/>
            <a:ext cx="2895600" cy="273844"/>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4781550"/>
            <a:ext cx="2133600" cy="273844"/>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5" name="Picture 4">
            <a:extLst>
              <a:ext uri="{FF2B5EF4-FFF2-40B4-BE49-F238E27FC236}">
                <a16:creationId xmlns:a16="http://schemas.microsoft.com/office/drawing/2014/main" id="{265F5974-3C3D-3904-A3C4-8238F7FA19B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8600" y="4705350"/>
            <a:ext cx="1488440" cy="433856"/>
          </a:xfrm>
          <a:prstGeom prst="rect">
            <a:avLst/>
          </a:prstGeom>
        </p:spPr>
      </p:pic>
    </p:spTree>
    <p:extLst>
      <p:ext uri="{BB962C8B-B14F-4D97-AF65-F5344CB8AC3E}">
        <p14:creationId xmlns:p14="http://schemas.microsoft.com/office/powerpoint/2010/main" val="2075205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Body - Tan">
    <p:spTree>
      <p:nvGrpSpPr>
        <p:cNvPr id="1" name=""/>
        <p:cNvGrpSpPr/>
        <p:nvPr/>
      </p:nvGrpSpPr>
      <p:grpSpPr>
        <a:xfrm>
          <a:off x="0" y="0"/>
          <a:ext cx="0" cy="0"/>
          <a:chOff x="0" y="0"/>
          <a:chExt cx="0" cy="0"/>
        </a:xfrm>
      </p:grpSpPr>
      <p:sp>
        <p:nvSpPr>
          <p:cNvPr id="7" name="Rectangle 6"/>
          <p:cNvSpPr/>
          <p:nvPr userDrawn="1"/>
        </p:nvSpPr>
        <p:spPr>
          <a:xfrm>
            <a:off x="0" y="133351"/>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33352"/>
            <a:ext cx="8839200" cy="619125"/>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895350"/>
            <a:ext cx="8763000" cy="3718849"/>
          </a:xfrm>
        </p:spPr>
        <p:txBody>
          <a:bodyPr>
            <a:normAutofit/>
          </a:bodyPr>
          <a:lstStyle>
            <a:lvl1pPr>
              <a:buClr>
                <a:schemeClr val="accent6"/>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6"/>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6"/>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6"/>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742951"/>
            <a:ext cx="9144000" cy="66675"/>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4614200"/>
            <a:ext cx="9144000" cy="5293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4781550"/>
            <a:ext cx="2895600" cy="273844"/>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4781550"/>
            <a:ext cx="2133600" cy="273844"/>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5" name="Picture 4">
            <a:extLst>
              <a:ext uri="{FF2B5EF4-FFF2-40B4-BE49-F238E27FC236}">
                <a16:creationId xmlns:a16="http://schemas.microsoft.com/office/drawing/2014/main" id="{64050F38-2449-E1B5-A8EE-70DC2A3E211F}"/>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8600" y="4705350"/>
            <a:ext cx="1488440" cy="433856"/>
          </a:xfrm>
          <a:prstGeom prst="rect">
            <a:avLst/>
          </a:prstGeom>
        </p:spPr>
      </p:pic>
    </p:spTree>
    <p:extLst>
      <p:ext uri="{BB962C8B-B14F-4D97-AF65-F5344CB8AC3E}">
        <p14:creationId xmlns:p14="http://schemas.microsoft.com/office/powerpoint/2010/main" val="24481855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ouble-Column Body">
    <p:spTree>
      <p:nvGrpSpPr>
        <p:cNvPr id="1" name=""/>
        <p:cNvGrpSpPr/>
        <p:nvPr/>
      </p:nvGrpSpPr>
      <p:grpSpPr>
        <a:xfrm>
          <a:off x="0" y="0"/>
          <a:ext cx="0" cy="0"/>
          <a:chOff x="0" y="0"/>
          <a:chExt cx="0" cy="0"/>
        </a:xfrm>
      </p:grpSpPr>
      <p:sp>
        <p:nvSpPr>
          <p:cNvPr id="7" name="Rectangle 6"/>
          <p:cNvSpPr/>
          <p:nvPr userDrawn="1"/>
        </p:nvSpPr>
        <p:spPr>
          <a:xfrm>
            <a:off x="0" y="133351"/>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33352"/>
            <a:ext cx="8839200" cy="619125"/>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895353"/>
            <a:ext cx="4191000" cy="3718847"/>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Content Placeholder 2"/>
          <p:cNvSpPr>
            <a:spLocks noGrp="1"/>
          </p:cNvSpPr>
          <p:nvPr>
            <p:ph idx="13"/>
          </p:nvPr>
        </p:nvSpPr>
        <p:spPr>
          <a:xfrm>
            <a:off x="4724400" y="895353"/>
            <a:ext cx="4191000" cy="3718847"/>
          </a:xfrm>
        </p:spPr>
        <p:txBody>
          <a:bodyPr>
            <a:normAutofit/>
          </a:bodyPr>
          <a:lstStyle>
            <a:lvl1pPr>
              <a:buClr>
                <a:srgbClr val="FF00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0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0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0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4614200"/>
            <a:ext cx="9144000" cy="5293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ooter Placeholder 4"/>
          <p:cNvSpPr>
            <a:spLocks noGrp="1"/>
          </p:cNvSpPr>
          <p:nvPr>
            <p:ph type="ftr" sz="quarter" idx="11"/>
          </p:nvPr>
        </p:nvSpPr>
        <p:spPr>
          <a:xfrm>
            <a:off x="3124200" y="4781550"/>
            <a:ext cx="2895600" cy="273844"/>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4" name="Slide Number Placeholder 5"/>
          <p:cNvSpPr>
            <a:spLocks noGrp="1"/>
          </p:cNvSpPr>
          <p:nvPr>
            <p:ph type="sldNum" sz="quarter" idx="12"/>
          </p:nvPr>
        </p:nvSpPr>
        <p:spPr>
          <a:xfrm>
            <a:off x="6858000" y="4781550"/>
            <a:ext cx="2133600" cy="273844"/>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5" name="Picture 4">
            <a:extLst>
              <a:ext uri="{FF2B5EF4-FFF2-40B4-BE49-F238E27FC236}">
                <a16:creationId xmlns:a16="http://schemas.microsoft.com/office/drawing/2014/main" id="{7179C6BB-7145-1611-4FE1-E1130958672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8600" y="4705350"/>
            <a:ext cx="1488440" cy="433856"/>
          </a:xfrm>
          <a:prstGeom prst="rect">
            <a:avLst/>
          </a:prstGeom>
        </p:spPr>
      </p:pic>
    </p:spTree>
    <p:extLst>
      <p:ext uri="{BB962C8B-B14F-4D97-AF65-F5344CB8AC3E}">
        <p14:creationId xmlns:p14="http://schemas.microsoft.com/office/powerpoint/2010/main" val="27645693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44557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 Photo">
    <p:spTree>
      <p:nvGrpSpPr>
        <p:cNvPr id="1" name=""/>
        <p:cNvGrpSpPr/>
        <p:nvPr/>
      </p:nvGrpSpPr>
      <p:grpSpPr>
        <a:xfrm>
          <a:off x="0" y="0"/>
          <a:ext cx="0" cy="0"/>
          <a:chOff x="0" y="0"/>
          <a:chExt cx="0" cy="0"/>
        </a:xfrm>
      </p:grpSpPr>
      <p:sp>
        <p:nvSpPr>
          <p:cNvPr id="7" name="Picture Placeholder 6"/>
          <p:cNvSpPr>
            <a:spLocks noGrp="1"/>
          </p:cNvSpPr>
          <p:nvPr>
            <p:ph type="pic" sz="quarter" idx="10"/>
          </p:nvPr>
        </p:nvSpPr>
        <p:spPr>
          <a:xfrm>
            <a:off x="4572000" y="0"/>
            <a:ext cx="4572000" cy="5143500"/>
          </a:xfrm>
        </p:spPr>
        <p:txBody>
          <a:bodyPr/>
          <a:lstStyle>
            <a:lvl1pPr marL="0" indent="0">
              <a:buNone/>
              <a:defRPr/>
            </a:lvl1pPr>
          </a:lstStyle>
          <a:p>
            <a:r>
              <a:rPr lang="en-US"/>
              <a:t>Click icon to add picture</a:t>
            </a:r>
            <a:endParaRPr lang="en-US" dirty="0"/>
          </a:p>
        </p:txBody>
      </p:sp>
      <p:sp>
        <p:nvSpPr>
          <p:cNvPr id="10" name="Title 9"/>
          <p:cNvSpPr>
            <a:spLocks noGrp="1"/>
          </p:cNvSpPr>
          <p:nvPr>
            <p:ph type="title"/>
          </p:nvPr>
        </p:nvSpPr>
        <p:spPr>
          <a:xfrm>
            <a:off x="381000" y="1657351"/>
            <a:ext cx="3962400" cy="1676400"/>
          </a:xfrm>
        </p:spPr>
        <p:txBody>
          <a:bodyPr>
            <a:noAutofit/>
          </a:bodyPr>
          <a:lstStyle>
            <a:lvl1pPr marL="0" indent="0" algn="l">
              <a:defRPr sz="3600">
                <a:effectLst/>
                <a:latin typeface="PermianSlabSerifTypeface" pitchFamily="50" charset="0"/>
              </a:defRPr>
            </a:lvl1pPr>
          </a:lstStyle>
          <a:p>
            <a:r>
              <a:rPr lang="en-US" dirty="0"/>
              <a:t>Click to edit Master title style</a:t>
            </a:r>
          </a:p>
        </p:txBody>
      </p:sp>
      <p:sp>
        <p:nvSpPr>
          <p:cNvPr id="12" name="Text Placeholder 11"/>
          <p:cNvSpPr>
            <a:spLocks noGrp="1"/>
          </p:cNvSpPr>
          <p:nvPr>
            <p:ph type="body" sz="quarter" idx="11" hasCustomPrompt="1"/>
          </p:nvPr>
        </p:nvSpPr>
        <p:spPr>
          <a:xfrm>
            <a:off x="381000" y="4171950"/>
            <a:ext cx="4038600" cy="838200"/>
          </a:xfrm>
        </p:spPr>
        <p:txBody>
          <a:bodyPr anchor="b">
            <a:normAutofit/>
          </a:bodyPr>
          <a:lstStyle>
            <a:lvl1pPr marL="0" indent="0">
              <a:buNone/>
              <a:defRPr sz="1100">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en-US" dirty="0"/>
              <a:t>Name, Position</a:t>
            </a:r>
          </a:p>
          <a:p>
            <a:pPr lvl="0"/>
            <a:r>
              <a:rPr lang="en-US" dirty="0"/>
              <a:t>Date</a:t>
            </a:r>
          </a:p>
        </p:txBody>
      </p:sp>
      <p:sp>
        <p:nvSpPr>
          <p:cNvPr id="14" name="Text Placeholder 13"/>
          <p:cNvSpPr>
            <a:spLocks noGrp="1"/>
          </p:cNvSpPr>
          <p:nvPr>
            <p:ph type="body" sz="quarter" idx="12" hasCustomPrompt="1"/>
          </p:nvPr>
        </p:nvSpPr>
        <p:spPr>
          <a:xfrm>
            <a:off x="381000" y="3333751"/>
            <a:ext cx="3962400" cy="609600"/>
          </a:xfrm>
        </p:spPr>
        <p:txBody>
          <a:bodyPr>
            <a:normAutofit/>
          </a:bodyPr>
          <a:lstStyle>
            <a:lvl1pPr marL="0" indent="0">
              <a:buNone/>
              <a:defRPr sz="2800">
                <a:solidFill>
                  <a:schemeClr val="accent5"/>
                </a:solidFill>
                <a:latin typeface="PermianSlabSerifTypeface" pitchFamily="50" charset="0"/>
              </a:defRPr>
            </a:lvl1pPr>
          </a:lstStyle>
          <a:p>
            <a:pPr lvl="0"/>
            <a:r>
              <a:rPr lang="en-US" dirty="0"/>
              <a:t>Sub-Title</a:t>
            </a:r>
          </a:p>
        </p:txBody>
      </p:sp>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594169" y="419186"/>
            <a:ext cx="3460623" cy="1008715"/>
          </a:xfrm>
          <a:prstGeom prst="rect">
            <a:avLst/>
          </a:prstGeom>
        </p:spPr>
      </p:pic>
    </p:spTree>
    <p:extLst>
      <p:ext uri="{BB962C8B-B14F-4D97-AF65-F5344CB8AC3E}">
        <p14:creationId xmlns:p14="http://schemas.microsoft.com/office/powerpoint/2010/main" val="2255976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b-Title">
    <p:spTree>
      <p:nvGrpSpPr>
        <p:cNvPr id="1" name=""/>
        <p:cNvGrpSpPr/>
        <p:nvPr/>
      </p:nvGrpSpPr>
      <p:grpSpPr>
        <a:xfrm>
          <a:off x="0" y="0"/>
          <a:ext cx="0" cy="0"/>
          <a:chOff x="0" y="0"/>
          <a:chExt cx="0" cy="0"/>
        </a:xfrm>
      </p:grpSpPr>
      <p:sp>
        <p:nvSpPr>
          <p:cNvPr id="5" name="Rectangle 4"/>
          <p:cNvSpPr/>
          <p:nvPr userDrawn="1"/>
        </p:nvSpPr>
        <p:spPr>
          <a:xfrm>
            <a:off x="3200400" y="2906078"/>
            <a:ext cx="5943600" cy="168021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1"/>
          <p:cNvSpPr>
            <a:spLocks noGrp="1"/>
          </p:cNvSpPr>
          <p:nvPr>
            <p:ph type="ctrTitle"/>
          </p:nvPr>
        </p:nvSpPr>
        <p:spPr>
          <a:xfrm>
            <a:off x="3276600" y="2971800"/>
            <a:ext cx="5715000" cy="1543050"/>
          </a:xfrm>
        </p:spPr>
        <p:txBody>
          <a:bodyPr/>
          <a:lstStyle>
            <a:lvl1pPr algn="r">
              <a:defRPr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dirty="0"/>
              <a:t>Click to edit Master title style</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62000" y="2495550"/>
            <a:ext cx="2510028" cy="2510028"/>
          </a:xfrm>
          <a:prstGeom prst="rect">
            <a:avLst/>
          </a:prstGeom>
          <a:noFill/>
          <a:ln>
            <a:noFill/>
          </a:ln>
        </p:spPr>
      </p:pic>
    </p:spTree>
    <p:extLst>
      <p:ext uri="{BB962C8B-B14F-4D97-AF65-F5344CB8AC3E}">
        <p14:creationId xmlns:p14="http://schemas.microsoft.com/office/powerpoint/2010/main" val="28548909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ody - TN Mark">
    <p:spTree>
      <p:nvGrpSpPr>
        <p:cNvPr id="1" name=""/>
        <p:cNvGrpSpPr/>
        <p:nvPr/>
      </p:nvGrpSpPr>
      <p:grpSpPr>
        <a:xfrm>
          <a:off x="0" y="0"/>
          <a:ext cx="0" cy="0"/>
          <a:chOff x="0" y="0"/>
          <a:chExt cx="0" cy="0"/>
        </a:xfrm>
      </p:grpSpPr>
      <p:sp>
        <p:nvSpPr>
          <p:cNvPr id="7" name="Rectangle 6"/>
          <p:cNvSpPr/>
          <p:nvPr userDrawn="1"/>
        </p:nvSpPr>
        <p:spPr>
          <a:xfrm>
            <a:off x="0" y="133351"/>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33352"/>
            <a:ext cx="8839200" cy="619125"/>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152400" y="857250"/>
            <a:ext cx="8839200" cy="4171950"/>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279892" y="4279392"/>
            <a:ext cx="864108" cy="864108"/>
          </a:xfrm>
          <a:prstGeom prst="rect">
            <a:avLst/>
          </a:prstGeom>
        </p:spPr>
      </p:pic>
    </p:spTree>
    <p:extLst>
      <p:ext uri="{BB962C8B-B14F-4D97-AF65-F5344CB8AC3E}">
        <p14:creationId xmlns:p14="http://schemas.microsoft.com/office/powerpoint/2010/main" val="1899978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ody">
    <p:spTree>
      <p:nvGrpSpPr>
        <p:cNvPr id="1" name=""/>
        <p:cNvGrpSpPr/>
        <p:nvPr/>
      </p:nvGrpSpPr>
      <p:grpSpPr>
        <a:xfrm>
          <a:off x="0" y="0"/>
          <a:ext cx="0" cy="0"/>
          <a:chOff x="0" y="0"/>
          <a:chExt cx="0" cy="0"/>
        </a:xfrm>
      </p:grpSpPr>
      <p:sp>
        <p:nvSpPr>
          <p:cNvPr id="7" name="Rectangle 6"/>
          <p:cNvSpPr/>
          <p:nvPr userDrawn="1"/>
        </p:nvSpPr>
        <p:spPr>
          <a:xfrm>
            <a:off x="0" y="133351"/>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33352"/>
            <a:ext cx="8839200" cy="619125"/>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895353"/>
            <a:ext cx="8763000" cy="3718847"/>
          </a:xfrm>
        </p:spPr>
        <p:txBody>
          <a:bodyPr>
            <a:normAutofit/>
          </a:bodyPr>
          <a:lstStyle>
            <a:lvl1pPr>
              <a:buClr>
                <a:schemeClr val="bg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bg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bg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bg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ectangle 9"/>
          <p:cNvSpPr/>
          <p:nvPr userDrawn="1"/>
        </p:nvSpPr>
        <p:spPr>
          <a:xfrm>
            <a:off x="0" y="4614200"/>
            <a:ext cx="9144000" cy="5293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ooter Placeholder 4"/>
          <p:cNvSpPr>
            <a:spLocks noGrp="1"/>
          </p:cNvSpPr>
          <p:nvPr>
            <p:ph type="ftr" sz="quarter" idx="11"/>
          </p:nvPr>
        </p:nvSpPr>
        <p:spPr>
          <a:xfrm>
            <a:off x="3124200" y="4781550"/>
            <a:ext cx="2895600" cy="273844"/>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3" name="Slide Number Placeholder 5"/>
          <p:cNvSpPr>
            <a:spLocks noGrp="1"/>
          </p:cNvSpPr>
          <p:nvPr>
            <p:ph type="sldNum" sz="quarter" idx="12"/>
          </p:nvPr>
        </p:nvSpPr>
        <p:spPr>
          <a:xfrm>
            <a:off x="6858000" y="4781550"/>
            <a:ext cx="2133600" cy="273844"/>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8600" y="4705350"/>
            <a:ext cx="1488440" cy="433856"/>
          </a:xfrm>
          <a:prstGeom prst="rect">
            <a:avLst/>
          </a:prstGeom>
        </p:spPr>
      </p:pic>
    </p:spTree>
    <p:extLst>
      <p:ext uri="{BB962C8B-B14F-4D97-AF65-F5344CB8AC3E}">
        <p14:creationId xmlns:p14="http://schemas.microsoft.com/office/powerpoint/2010/main" val="7838844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Body - Red">
    <p:spTree>
      <p:nvGrpSpPr>
        <p:cNvPr id="1" name=""/>
        <p:cNvGrpSpPr/>
        <p:nvPr/>
      </p:nvGrpSpPr>
      <p:grpSpPr>
        <a:xfrm>
          <a:off x="0" y="0"/>
          <a:ext cx="0" cy="0"/>
          <a:chOff x="0" y="0"/>
          <a:chExt cx="0" cy="0"/>
        </a:xfrm>
      </p:grpSpPr>
      <p:sp>
        <p:nvSpPr>
          <p:cNvPr id="7" name="Rectangle 6"/>
          <p:cNvSpPr/>
          <p:nvPr userDrawn="1"/>
        </p:nvSpPr>
        <p:spPr>
          <a:xfrm>
            <a:off x="0" y="133351"/>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33352"/>
            <a:ext cx="8839200" cy="619125"/>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895350"/>
            <a:ext cx="8763000" cy="3718849"/>
          </a:xfrm>
        </p:spPr>
        <p:txBody>
          <a:bodyPr>
            <a:normAutofit/>
          </a:bodyPr>
          <a:lstStyle>
            <a:lvl1pPr>
              <a:buClr>
                <a:srgbClr val="FF0F00"/>
              </a:buClr>
              <a:defRPr sz="2400">
                <a:latin typeface="Open Sans" panose="020B0606030504020204" pitchFamily="34" charset="0"/>
                <a:ea typeface="Open Sans" panose="020B0606030504020204" pitchFamily="34" charset="0"/>
                <a:cs typeface="Open Sans" panose="020B0606030504020204" pitchFamily="34" charset="0"/>
              </a:defRPr>
            </a:lvl1pPr>
            <a:lvl2pPr>
              <a:buClr>
                <a:srgbClr val="FF0F00"/>
              </a:buClr>
              <a:defRPr sz="2000">
                <a:latin typeface="Open Sans" panose="020B0606030504020204" pitchFamily="34" charset="0"/>
                <a:ea typeface="Open Sans" panose="020B0606030504020204" pitchFamily="34" charset="0"/>
                <a:cs typeface="Open Sans" panose="020B0606030504020204" pitchFamily="34" charset="0"/>
              </a:defRPr>
            </a:lvl2pPr>
            <a:lvl3pPr>
              <a:buClr>
                <a:srgbClr val="FF0F00"/>
              </a:buClr>
              <a:defRPr sz="1800">
                <a:latin typeface="Open Sans" panose="020B0606030504020204" pitchFamily="34" charset="0"/>
                <a:ea typeface="Open Sans" panose="020B0606030504020204" pitchFamily="34" charset="0"/>
                <a:cs typeface="Open Sans" panose="020B0606030504020204" pitchFamily="34" charset="0"/>
              </a:defRPr>
            </a:lvl3pPr>
            <a:lvl4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4pPr>
            <a:lvl5pPr>
              <a:buClr>
                <a:srgbClr val="FF0F00"/>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742951"/>
            <a:ext cx="9144000" cy="66675"/>
          </a:xfrm>
          <a:prstGeom prst="rect">
            <a:avLst/>
          </a:prstGeom>
          <a:solidFill>
            <a:srgbClr val="FF0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4614200"/>
            <a:ext cx="9144000" cy="5293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4781550"/>
            <a:ext cx="2895600" cy="273844"/>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4781550"/>
            <a:ext cx="2133600" cy="273844"/>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5" name="Picture 4">
            <a:extLst>
              <a:ext uri="{FF2B5EF4-FFF2-40B4-BE49-F238E27FC236}">
                <a16:creationId xmlns:a16="http://schemas.microsoft.com/office/drawing/2014/main" id="{4D5BFC79-4F70-98EF-D02D-DF285062FB2A}"/>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8600" y="4705350"/>
            <a:ext cx="1488440" cy="433856"/>
          </a:xfrm>
          <a:prstGeom prst="rect">
            <a:avLst/>
          </a:prstGeom>
        </p:spPr>
      </p:pic>
    </p:spTree>
    <p:extLst>
      <p:ext uri="{BB962C8B-B14F-4D97-AF65-F5344CB8AC3E}">
        <p14:creationId xmlns:p14="http://schemas.microsoft.com/office/powerpoint/2010/main" val="27706561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ody - Orange">
    <p:spTree>
      <p:nvGrpSpPr>
        <p:cNvPr id="1" name=""/>
        <p:cNvGrpSpPr/>
        <p:nvPr/>
      </p:nvGrpSpPr>
      <p:grpSpPr>
        <a:xfrm>
          <a:off x="0" y="0"/>
          <a:ext cx="0" cy="0"/>
          <a:chOff x="0" y="0"/>
          <a:chExt cx="0" cy="0"/>
        </a:xfrm>
      </p:grpSpPr>
      <p:sp>
        <p:nvSpPr>
          <p:cNvPr id="12" name="Rectangle 11"/>
          <p:cNvSpPr/>
          <p:nvPr userDrawn="1"/>
        </p:nvSpPr>
        <p:spPr>
          <a:xfrm>
            <a:off x="0" y="133351"/>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itle 1"/>
          <p:cNvSpPr>
            <a:spLocks noGrp="1"/>
          </p:cNvSpPr>
          <p:nvPr>
            <p:ph type="title"/>
          </p:nvPr>
        </p:nvSpPr>
        <p:spPr>
          <a:xfrm>
            <a:off x="152400" y="133352"/>
            <a:ext cx="8839200" cy="619125"/>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14" name="Content Placeholder 2"/>
          <p:cNvSpPr>
            <a:spLocks noGrp="1"/>
          </p:cNvSpPr>
          <p:nvPr>
            <p:ph idx="1"/>
          </p:nvPr>
        </p:nvSpPr>
        <p:spPr>
          <a:xfrm>
            <a:off x="228600" y="895350"/>
            <a:ext cx="8763000" cy="3718849"/>
          </a:xfrm>
        </p:spPr>
        <p:txBody>
          <a:bodyPr>
            <a:normAutofit/>
          </a:bodyPr>
          <a:lstStyle>
            <a:lvl1pPr>
              <a:buClr>
                <a:schemeClr val="accent3"/>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3"/>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3"/>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3"/>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7" name="Rectangle 16"/>
          <p:cNvSpPr/>
          <p:nvPr userDrawn="1"/>
        </p:nvSpPr>
        <p:spPr>
          <a:xfrm>
            <a:off x="0" y="742951"/>
            <a:ext cx="9144000" cy="6667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4614200"/>
            <a:ext cx="9144000" cy="5293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4781550"/>
            <a:ext cx="2895600" cy="273844"/>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4781550"/>
            <a:ext cx="2133600" cy="273844"/>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3" name="Picture 2">
            <a:extLst>
              <a:ext uri="{FF2B5EF4-FFF2-40B4-BE49-F238E27FC236}">
                <a16:creationId xmlns:a16="http://schemas.microsoft.com/office/drawing/2014/main" id="{60814441-CDF6-B693-BC4C-E71628713C65}"/>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8600" y="4705350"/>
            <a:ext cx="1488440" cy="433856"/>
          </a:xfrm>
          <a:prstGeom prst="rect">
            <a:avLst/>
          </a:prstGeom>
        </p:spPr>
      </p:pic>
    </p:spTree>
    <p:extLst>
      <p:ext uri="{BB962C8B-B14F-4D97-AF65-F5344CB8AC3E}">
        <p14:creationId xmlns:p14="http://schemas.microsoft.com/office/powerpoint/2010/main" val="25633957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Body - Blue">
    <p:spTree>
      <p:nvGrpSpPr>
        <p:cNvPr id="1" name=""/>
        <p:cNvGrpSpPr/>
        <p:nvPr/>
      </p:nvGrpSpPr>
      <p:grpSpPr>
        <a:xfrm>
          <a:off x="0" y="0"/>
          <a:ext cx="0" cy="0"/>
          <a:chOff x="0" y="0"/>
          <a:chExt cx="0" cy="0"/>
        </a:xfrm>
      </p:grpSpPr>
      <p:sp>
        <p:nvSpPr>
          <p:cNvPr id="7" name="Rectangle 6"/>
          <p:cNvSpPr/>
          <p:nvPr userDrawn="1"/>
        </p:nvSpPr>
        <p:spPr>
          <a:xfrm>
            <a:off x="0" y="133351"/>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33352"/>
            <a:ext cx="8839200" cy="619125"/>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895350"/>
            <a:ext cx="8763000" cy="3718849"/>
          </a:xfrm>
        </p:spPr>
        <p:txBody>
          <a:bodyPr>
            <a:normAutofit/>
          </a:bodyPr>
          <a:lstStyle>
            <a:lvl1pPr>
              <a:buClr>
                <a:schemeClr val="accent1"/>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1"/>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1"/>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1"/>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742951"/>
            <a:ext cx="9144000" cy="6667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4614200"/>
            <a:ext cx="9144000" cy="5293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4781550"/>
            <a:ext cx="2895600" cy="273844"/>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4781550"/>
            <a:ext cx="2133600" cy="273844"/>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5" name="Picture 4">
            <a:extLst>
              <a:ext uri="{FF2B5EF4-FFF2-40B4-BE49-F238E27FC236}">
                <a16:creationId xmlns:a16="http://schemas.microsoft.com/office/drawing/2014/main" id="{2E218C59-F245-06E6-A7D9-D4B929D434C6}"/>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8600" y="4705350"/>
            <a:ext cx="1488440" cy="433856"/>
          </a:xfrm>
          <a:prstGeom prst="rect">
            <a:avLst/>
          </a:prstGeom>
        </p:spPr>
      </p:pic>
    </p:spTree>
    <p:extLst>
      <p:ext uri="{BB962C8B-B14F-4D97-AF65-F5344CB8AC3E}">
        <p14:creationId xmlns:p14="http://schemas.microsoft.com/office/powerpoint/2010/main" val="2335100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Body - YellowGreen">
    <p:spTree>
      <p:nvGrpSpPr>
        <p:cNvPr id="1" name=""/>
        <p:cNvGrpSpPr/>
        <p:nvPr/>
      </p:nvGrpSpPr>
      <p:grpSpPr>
        <a:xfrm>
          <a:off x="0" y="0"/>
          <a:ext cx="0" cy="0"/>
          <a:chOff x="0" y="0"/>
          <a:chExt cx="0" cy="0"/>
        </a:xfrm>
      </p:grpSpPr>
      <p:sp>
        <p:nvSpPr>
          <p:cNvPr id="7" name="Rectangle 6"/>
          <p:cNvSpPr/>
          <p:nvPr userDrawn="1"/>
        </p:nvSpPr>
        <p:spPr>
          <a:xfrm>
            <a:off x="0" y="133351"/>
            <a:ext cx="9144000" cy="609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152400" y="133352"/>
            <a:ext cx="8839200" cy="619125"/>
          </a:xfrm>
        </p:spPr>
        <p:txBody>
          <a:bodyPr>
            <a:noAutofit/>
          </a:bodyPr>
          <a:lstStyle>
            <a:lvl1pPr algn="l">
              <a:defRPr sz="3200" b="1">
                <a:solidFill>
                  <a:schemeClr val="bg1"/>
                </a:solidFill>
                <a:effectLst>
                  <a:outerShdw blurRad="38100" dist="38100" dir="2700000" algn="tl">
                    <a:srgbClr val="000000">
                      <a:alpha val="43137"/>
                    </a:srgbClr>
                  </a:outerShdw>
                </a:effectLst>
                <a:latin typeface="PermianSlabSerifTypeface" pitchFamily="50" charset="0"/>
              </a:defRPr>
            </a:lvl1pPr>
          </a:lstStyle>
          <a:p>
            <a:r>
              <a:rPr lang="en-US"/>
              <a:t>Click to edit Master title style</a:t>
            </a:r>
            <a:endParaRPr lang="en-US" dirty="0"/>
          </a:p>
        </p:txBody>
      </p:sp>
      <p:sp>
        <p:nvSpPr>
          <p:cNvPr id="3" name="Content Placeholder 2"/>
          <p:cNvSpPr>
            <a:spLocks noGrp="1"/>
          </p:cNvSpPr>
          <p:nvPr>
            <p:ph idx="1"/>
          </p:nvPr>
        </p:nvSpPr>
        <p:spPr>
          <a:xfrm>
            <a:off x="228600" y="895350"/>
            <a:ext cx="8763000" cy="3718849"/>
          </a:xfrm>
        </p:spPr>
        <p:txBody>
          <a:bodyPr>
            <a:normAutofit/>
          </a:bodyPr>
          <a:lstStyle>
            <a:lvl1pPr>
              <a:buClr>
                <a:schemeClr val="accent2"/>
              </a:buClr>
              <a:defRPr sz="2400">
                <a:latin typeface="Open Sans" panose="020B0606030504020204" pitchFamily="34" charset="0"/>
                <a:ea typeface="Open Sans" panose="020B0606030504020204" pitchFamily="34" charset="0"/>
                <a:cs typeface="Open Sans" panose="020B0606030504020204" pitchFamily="34" charset="0"/>
              </a:defRPr>
            </a:lvl1pPr>
            <a:lvl2pPr>
              <a:buClr>
                <a:schemeClr val="accent2"/>
              </a:buClr>
              <a:defRPr sz="2000">
                <a:latin typeface="Open Sans" panose="020B0606030504020204" pitchFamily="34" charset="0"/>
                <a:ea typeface="Open Sans" panose="020B0606030504020204" pitchFamily="34" charset="0"/>
                <a:cs typeface="Open Sans" panose="020B0606030504020204" pitchFamily="34" charset="0"/>
              </a:defRPr>
            </a:lvl2pPr>
            <a:lvl3pPr>
              <a:buClr>
                <a:schemeClr val="accent2"/>
              </a:buClr>
              <a:defRPr sz="1800">
                <a:latin typeface="Open Sans" panose="020B0606030504020204" pitchFamily="34" charset="0"/>
                <a:ea typeface="Open Sans" panose="020B0606030504020204" pitchFamily="34" charset="0"/>
                <a:cs typeface="Open Sans" panose="020B0606030504020204" pitchFamily="34" charset="0"/>
              </a:defRPr>
            </a:lvl3pPr>
            <a:lvl4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4pPr>
            <a:lvl5pPr>
              <a:buClr>
                <a:schemeClr val="accent2"/>
              </a:buClr>
              <a:defRPr sz="1600">
                <a:latin typeface="Open Sans" panose="020B0606030504020204" pitchFamily="34" charset="0"/>
                <a:ea typeface="Open Sans" panose="020B0606030504020204" pitchFamily="34" charset="0"/>
                <a:cs typeface="Open Sans" panose="020B0606030504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742951"/>
            <a:ext cx="9144000" cy="6667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4614200"/>
            <a:ext cx="9144000" cy="52930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ooter Placeholder 4"/>
          <p:cNvSpPr>
            <a:spLocks noGrp="1"/>
          </p:cNvSpPr>
          <p:nvPr>
            <p:ph type="ftr" sz="quarter" idx="11"/>
          </p:nvPr>
        </p:nvSpPr>
        <p:spPr>
          <a:xfrm>
            <a:off x="3124200" y="4781550"/>
            <a:ext cx="2895600" cy="273844"/>
          </a:xfr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16" name="Slide Number Placeholder 5"/>
          <p:cNvSpPr>
            <a:spLocks noGrp="1"/>
          </p:cNvSpPr>
          <p:nvPr>
            <p:ph type="sldNum" sz="quarter" idx="12"/>
          </p:nvPr>
        </p:nvSpPr>
        <p:spPr>
          <a:xfrm>
            <a:off x="6858000" y="4781550"/>
            <a:ext cx="2133600" cy="273844"/>
          </a:xfrm>
          <a:prstGeom prst="rect">
            <a:avLst/>
          </a:prstGeom>
        </p:spPr>
        <p:txBody>
          <a:bodyPr anchor="b"/>
          <a:lstStyle>
            <a:lvl1pPr>
              <a:defRPr sz="10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pic>
        <p:nvPicPr>
          <p:cNvPr id="5" name="Picture 4">
            <a:extLst>
              <a:ext uri="{FF2B5EF4-FFF2-40B4-BE49-F238E27FC236}">
                <a16:creationId xmlns:a16="http://schemas.microsoft.com/office/drawing/2014/main" id="{060BD28A-C7D3-521B-3870-564E17C1C30E}"/>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228600" y="4705350"/>
            <a:ext cx="1488440" cy="433856"/>
          </a:xfrm>
          <a:prstGeom prst="rect">
            <a:avLst/>
          </a:prstGeom>
        </p:spPr>
      </p:pic>
    </p:spTree>
    <p:extLst>
      <p:ext uri="{BB962C8B-B14F-4D97-AF65-F5344CB8AC3E}">
        <p14:creationId xmlns:p14="http://schemas.microsoft.com/office/powerpoint/2010/main" val="2883267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3124200" y="4812507"/>
            <a:ext cx="2895600" cy="273844"/>
          </a:xfrm>
          <a:prstGeom prst="rect">
            <a:avLst/>
          </a:prstGeom>
        </p:spPr>
        <p:txBody>
          <a:bodyPr vert="horz" lIns="91440" tIns="45720" rIns="91440" bIns="45720" rtlCol="0" anchor="b"/>
          <a:lstStyle>
            <a:lvl1pPr algn="ct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endParaRPr lang="en-US" dirty="0"/>
          </a:p>
        </p:txBody>
      </p:sp>
      <p:sp>
        <p:nvSpPr>
          <p:cNvPr id="7" name="Slide Number Placeholder 5"/>
          <p:cNvSpPr>
            <a:spLocks noGrp="1"/>
          </p:cNvSpPr>
          <p:nvPr>
            <p:ph type="sldNum" sz="quarter" idx="4"/>
          </p:nvPr>
        </p:nvSpPr>
        <p:spPr>
          <a:xfrm>
            <a:off x="6858000" y="4807745"/>
            <a:ext cx="2133600" cy="273844"/>
          </a:xfrm>
          <a:prstGeom prst="rect">
            <a:avLst/>
          </a:prstGeom>
        </p:spPr>
        <p:txBody>
          <a:bodyPr anchor="b"/>
          <a:lstStyle>
            <a:lvl1pPr algn="r">
              <a:defRPr sz="1000" i="1">
                <a:solidFill>
                  <a:schemeClr val="accent5"/>
                </a:solidFill>
                <a:latin typeface="Open Sans" panose="020B0606030504020204" pitchFamily="34" charset="0"/>
                <a:ea typeface="Open Sans" panose="020B0606030504020204" pitchFamily="34" charset="0"/>
                <a:cs typeface="Open Sans" panose="020B0606030504020204" pitchFamily="34" charset="0"/>
              </a:defRPr>
            </a:lvl1pPr>
          </a:lstStyle>
          <a:p>
            <a:fld id="{5C76A076-0EB6-4ACF-BC93-AE169B35ECF5}" type="slidenum">
              <a:rPr lang="en-US" smtClean="0"/>
              <a:pPr/>
              <a:t>‹#›</a:t>
            </a:fld>
            <a:endParaRPr lang="en-US" dirty="0"/>
          </a:p>
        </p:txBody>
      </p:sp>
    </p:spTree>
    <p:extLst>
      <p:ext uri="{BB962C8B-B14F-4D97-AF65-F5344CB8AC3E}">
        <p14:creationId xmlns:p14="http://schemas.microsoft.com/office/powerpoint/2010/main" val="1143005989"/>
      </p:ext>
    </p:extLst>
  </p:cSld>
  <p:clrMap bg1="lt1" tx1="dk1" bg2="lt2" tx2="dk2" accent1="accent1" accent2="accent2" accent3="accent3" accent4="accent4" accent5="accent5" accent6="accent6" hlink="hlink" folHlink="folHlink"/>
  <p:sldLayoutIdLst>
    <p:sldLayoutId id="2147483660" r:id="rId1"/>
    <p:sldLayoutId id="2147483670" r:id="rId2"/>
    <p:sldLayoutId id="2147483649" r:id="rId3"/>
    <p:sldLayoutId id="2147483680" r:id="rId4"/>
    <p:sldLayoutId id="2147483671" r:id="rId5"/>
    <p:sldLayoutId id="2147483668" r:id="rId6"/>
    <p:sldLayoutId id="2147483665" r:id="rId7"/>
    <p:sldLayoutId id="2147483672" r:id="rId8"/>
    <p:sldLayoutId id="2147483673" r:id="rId9"/>
    <p:sldLayoutId id="2147483679" r:id="rId10"/>
    <p:sldLayoutId id="2147483674" r:id="rId11"/>
    <p:sldLayoutId id="2147483662" r:id="rId12"/>
    <p:sldLayoutId id="2147483663"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2" Type="http://schemas.openxmlformats.org/officeDocument/2006/relationships/hyperlink" Target="http://box5495.temp.domains/~fgrbicom/wp-content/uploads/2020/03/EICompetencies.pdf" TargetMode="External"/><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hyperlink" Target="mailto:LeeAnn.Finnegan@tn.gov" TargetMode="Externa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EI Competencies Part 3</a:t>
            </a:r>
          </a:p>
        </p:txBody>
      </p:sp>
      <p:sp>
        <p:nvSpPr>
          <p:cNvPr id="4" name="Text Placeholder 3"/>
          <p:cNvSpPr>
            <a:spLocks noGrp="1"/>
          </p:cNvSpPr>
          <p:nvPr>
            <p:ph type="body" sz="quarter" idx="11"/>
          </p:nvPr>
        </p:nvSpPr>
        <p:spPr/>
        <p:txBody>
          <a:bodyPr/>
          <a:lstStyle/>
          <a:p>
            <a:r>
              <a:rPr lang="en-US" dirty="0"/>
              <a:t>LeeAnn Finnegan, Provider Support Specialist, February 27, 2025</a:t>
            </a:r>
          </a:p>
        </p:txBody>
      </p:sp>
    </p:spTree>
    <p:extLst>
      <p:ext uri="{BB962C8B-B14F-4D97-AF65-F5344CB8AC3E}">
        <p14:creationId xmlns:p14="http://schemas.microsoft.com/office/powerpoint/2010/main" val="4792601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6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Use functional assessment and related prevention, promotion, and intervention strategies across environments to prevent and address challenging behavior.</a:t>
            </a:r>
          </a:p>
          <a:p>
            <a:r>
              <a:rPr lang="en-US" dirty="0"/>
              <a:t>Adapt specific instructional strategies that are effective for dual language learners when teaching English to children with disabilities.</a:t>
            </a:r>
          </a:p>
        </p:txBody>
      </p:sp>
    </p:spTree>
    <p:extLst>
      <p:ext uri="{BB962C8B-B14F-4D97-AF65-F5344CB8AC3E}">
        <p14:creationId xmlns:p14="http://schemas.microsoft.com/office/powerpoint/2010/main" val="732792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Application Competency 7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Effective EIs should be able to:</a:t>
            </a:r>
          </a:p>
          <a:p>
            <a:r>
              <a:rPr lang="en-US" dirty="0"/>
              <a:t>Engage in coaching matched to caregiver support needs.</a:t>
            </a:r>
          </a:p>
        </p:txBody>
      </p:sp>
    </p:spTree>
    <p:extLst>
      <p:ext uri="{BB962C8B-B14F-4D97-AF65-F5344CB8AC3E}">
        <p14:creationId xmlns:p14="http://schemas.microsoft.com/office/powerpoint/2010/main" val="2526083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7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normAutofit/>
          </a:bodyPr>
          <a:lstStyle/>
          <a:p>
            <a:r>
              <a:rPr lang="en-US" dirty="0"/>
              <a:t>Use a systematic coaching framework with adults that includes practice with repetition and reflection to support their learning.</a:t>
            </a:r>
          </a:p>
          <a:p>
            <a:r>
              <a:rPr lang="en-US" dirty="0"/>
              <a:t>Describe and provide concrete examples to caregivers about the key components of an evidence and practice-based coaching framework.</a:t>
            </a:r>
          </a:p>
          <a:p>
            <a:r>
              <a:rPr lang="en-US" dirty="0"/>
              <a:t>Observe caregiver’s implementation of intervention strategies and provides supportive and constructive feedback.</a:t>
            </a:r>
          </a:p>
        </p:txBody>
      </p:sp>
    </p:spTree>
    <p:extLst>
      <p:ext uri="{BB962C8B-B14F-4D97-AF65-F5344CB8AC3E}">
        <p14:creationId xmlns:p14="http://schemas.microsoft.com/office/powerpoint/2010/main" val="3272485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7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normAutofit/>
          </a:bodyPr>
          <a:lstStyle/>
          <a:p>
            <a:r>
              <a:rPr lang="en-US" dirty="0"/>
              <a:t>Use a variety of coaching strategies (direct teaching, demonstration with narration, guided practice, caregiver practice, problem solving and reflection) with fidelity to support caregiver learning and independent practice.</a:t>
            </a:r>
          </a:p>
          <a:p>
            <a:r>
              <a:rPr lang="en-US" dirty="0"/>
              <a:t>Apply knowledge of current research and evidence-based practices to provide and demonstrate alternative intervention strategies for caregiver to choose and apply.</a:t>
            </a:r>
          </a:p>
          <a:p>
            <a:r>
              <a:rPr lang="en-US" dirty="0"/>
              <a:t>Coach caregiver to use identified intervention strategies with fidelity within routines and play.</a:t>
            </a:r>
          </a:p>
        </p:txBody>
      </p:sp>
    </p:spTree>
    <p:extLst>
      <p:ext uri="{BB962C8B-B14F-4D97-AF65-F5344CB8AC3E}">
        <p14:creationId xmlns:p14="http://schemas.microsoft.com/office/powerpoint/2010/main" val="250471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7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normAutofit/>
          </a:bodyPr>
          <a:lstStyle/>
          <a:p>
            <a:r>
              <a:rPr lang="en-US" dirty="0"/>
              <a:t>Provide multiple opportunities within each session for the caregiver to reflect on practice, interpret impact and critically evaluate use.</a:t>
            </a:r>
          </a:p>
          <a:p>
            <a:r>
              <a:rPr lang="en-US" dirty="0"/>
              <a:t>Problem solve with caregiver on what works and how targets, strategies and embedding could be expanded or revised to improve outcomes.</a:t>
            </a:r>
          </a:p>
          <a:p>
            <a:pPr marL="0" indent="0">
              <a:buNone/>
            </a:pPr>
            <a:endParaRPr lang="en-US" dirty="0"/>
          </a:p>
        </p:txBody>
      </p:sp>
    </p:spTree>
    <p:extLst>
      <p:ext uri="{BB962C8B-B14F-4D97-AF65-F5344CB8AC3E}">
        <p14:creationId xmlns:p14="http://schemas.microsoft.com/office/powerpoint/2010/main" val="1346687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7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normAutofit/>
          </a:bodyPr>
          <a:lstStyle/>
          <a:p>
            <a:r>
              <a:rPr lang="en-US" dirty="0"/>
              <a:t>Support caregiver to plan intervention that will occur between sessions.</a:t>
            </a:r>
          </a:p>
          <a:p>
            <a:r>
              <a:rPr lang="en-US" dirty="0"/>
              <a:t>Encourage caregiver autonomy through information sharing, practice, reflection, problem solving, and review.</a:t>
            </a:r>
          </a:p>
        </p:txBody>
      </p:sp>
    </p:spTree>
    <p:extLst>
      <p:ext uri="{BB962C8B-B14F-4D97-AF65-F5344CB8AC3E}">
        <p14:creationId xmlns:p14="http://schemas.microsoft.com/office/powerpoint/2010/main" val="318196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Application Competency 8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Effective EIs should be able to:</a:t>
            </a:r>
          </a:p>
          <a:p>
            <a:r>
              <a:rPr lang="en-US" dirty="0"/>
              <a:t>Facilitate coordinated and collaborative teaming practices.</a:t>
            </a:r>
          </a:p>
        </p:txBody>
      </p:sp>
    </p:spTree>
    <p:extLst>
      <p:ext uri="{BB962C8B-B14F-4D97-AF65-F5344CB8AC3E}">
        <p14:creationId xmlns:p14="http://schemas.microsoft.com/office/powerpoint/2010/main" val="4764569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8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normAutofit lnSpcReduction="10000"/>
          </a:bodyPr>
          <a:lstStyle/>
          <a:p>
            <a:r>
              <a:rPr lang="en-US" dirty="0"/>
              <a:t>Work with providers from multiple disciplines and the family as a team to support family participation, to plan and implement supports and services that meet the unique needs of each child and family, and to ensure the role of the family as decision maker.</a:t>
            </a:r>
          </a:p>
          <a:p>
            <a:r>
              <a:rPr lang="en-US" dirty="0"/>
              <a:t>Encourage providers and families to work together as a team to systematically and regularly exchange expertise, knowledge, and information to build team capacity and jointly solve problems, plan, and implement interventions in a coordinated and collaborative manner.</a:t>
            </a:r>
          </a:p>
        </p:txBody>
      </p:sp>
    </p:spTree>
    <p:extLst>
      <p:ext uri="{BB962C8B-B14F-4D97-AF65-F5344CB8AC3E}">
        <p14:creationId xmlns:p14="http://schemas.microsoft.com/office/powerpoint/2010/main" val="2115763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8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normAutofit fontScale="92500" lnSpcReduction="10000"/>
          </a:bodyPr>
          <a:lstStyle/>
          <a:p>
            <a:r>
              <a:rPr lang="en-US" dirty="0"/>
              <a:t>Use communication and group facilitation strategies to enhance team functioning and interpersonal relationships with and among team members.</a:t>
            </a:r>
          </a:p>
          <a:p>
            <a:r>
              <a:rPr lang="en-US" dirty="0"/>
              <a:t>Collaborate with team members to discover and access community-based services and other informal and formal resources to meet family-identified child or family needs.</a:t>
            </a:r>
          </a:p>
          <a:p>
            <a:r>
              <a:rPr lang="en-US" dirty="0"/>
              <a:t>Collaborate with family and team members to identify one practitioner from the team who serves as the primary liaison between the family and other team members based on child and family priorities and needs if a primary provider model is appropriate.</a:t>
            </a:r>
          </a:p>
        </p:txBody>
      </p:sp>
    </p:spTree>
    <p:extLst>
      <p:ext uri="{BB962C8B-B14F-4D97-AF65-F5344CB8AC3E}">
        <p14:creationId xmlns:p14="http://schemas.microsoft.com/office/powerpoint/2010/main" val="859732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8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Coordinate consultation as needed to ensure family and child have access to all team members when appropriate or important for information and decision making.</a:t>
            </a:r>
          </a:p>
          <a:p>
            <a:r>
              <a:rPr lang="en-US" dirty="0"/>
              <a:t>Support use of systematic communication and documentation procedures including use of technology to support team meetings for each child and family.</a:t>
            </a:r>
          </a:p>
          <a:p>
            <a:pPr marL="0" indent="0">
              <a:buNone/>
            </a:pPr>
            <a:endParaRPr lang="en-US" dirty="0"/>
          </a:p>
        </p:txBody>
      </p:sp>
    </p:spTree>
    <p:extLst>
      <p:ext uri="{BB962C8B-B14F-4D97-AF65-F5344CB8AC3E}">
        <p14:creationId xmlns:p14="http://schemas.microsoft.com/office/powerpoint/2010/main" val="189959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p:cNvSpPr>
            <a:spLocks noGrp="1"/>
          </p:cNvSpPr>
          <p:nvPr>
            <p:ph type="pic" sz="quarter" idx="10"/>
          </p:nvPr>
        </p:nvSpPr>
        <p:spPr>
          <a:xfrm>
            <a:off x="4572000" y="1352550"/>
            <a:ext cx="4572000" cy="3790950"/>
          </a:xfrm>
        </p:spPr>
        <p:txBody>
          <a:bodyPr/>
          <a:lstStyle/>
          <a:p>
            <a:pPr marL="457200" indent="-457200">
              <a:buFont typeface="Arial" panose="020B0604020202020204" pitchFamily="34" charset="0"/>
              <a:buChar char="•"/>
            </a:pPr>
            <a:r>
              <a:rPr lang="en-US" dirty="0"/>
              <a:t>Check-In</a:t>
            </a:r>
          </a:p>
          <a:p>
            <a:pPr marL="457200" indent="-457200">
              <a:buFont typeface="Arial" panose="020B0604020202020204" pitchFamily="34" charset="0"/>
              <a:buChar char="•"/>
            </a:pPr>
            <a:r>
              <a:rPr lang="en-US" dirty="0"/>
              <a:t>FGRBI Application Competencies 6-10</a:t>
            </a:r>
          </a:p>
          <a:p>
            <a:pPr marL="457200" indent="-457200">
              <a:buFont typeface="Arial" panose="020B0604020202020204" pitchFamily="34" charset="0"/>
              <a:buChar char="•"/>
            </a:pPr>
            <a:r>
              <a:rPr lang="en-US" dirty="0"/>
              <a:t>Questions/Wrap Up</a:t>
            </a:r>
          </a:p>
          <a:p>
            <a:pPr marL="457200" indent="-457200">
              <a:buFont typeface="Arial" panose="020B0604020202020204" pitchFamily="34" charset="0"/>
              <a:buChar char="•"/>
            </a:pPr>
            <a:endParaRPr lang="en-US" dirty="0"/>
          </a:p>
        </p:txBody>
      </p:sp>
      <p:sp>
        <p:nvSpPr>
          <p:cNvPr id="3" name="Title 2"/>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453275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Application Competency 9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Effective EIs should be able to:</a:t>
            </a:r>
          </a:p>
          <a:p>
            <a:r>
              <a:rPr lang="en-US" dirty="0"/>
              <a:t>Use technology to support child, family and team members to communicate and participate.</a:t>
            </a:r>
          </a:p>
        </p:txBody>
      </p:sp>
    </p:spTree>
    <p:extLst>
      <p:ext uri="{BB962C8B-B14F-4D97-AF65-F5344CB8AC3E}">
        <p14:creationId xmlns:p14="http://schemas.microsoft.com/office/powerpoint/2010/main" val="38222442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9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Support caregiver’s participation in team meetings with other professionals using technology.</a:t>
            </a:r>
          </a:p>
          <a:p>
            <a:r>
              <a:rPr lang="en-US" dirty="0"/>
              <a:t>Integrate the use of technology to support video reflection and modeling with caregivers and extended family participants.</a:t>
            </a:r>
          </a:p>
          <a:p>
            <a:r>
              <a:rPr lang="en-US" dirty="0"/>
              <a:t>Participate in and shares online resources with caregivers to support learning for the child and family.</a:t>
            </a:r>
          </a:p>
        </p:txBody>
      </p:sp>
    </p:spTree>
    <p:extLst>
      <p:ext uri="{BB962C8B-B14F-4D97-AF65-F5344CB8AC3E}">
        <p14:creationId xmlns:p14="http://schemas.microsoft.com/office/powerpoint/2010/main" val="1129790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9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Use technology such as video conferencing or </a:t>
            </a:r>
            <a:r>
              <a:rPr lang="en-US" dirty="0" err="1"/>
              <a:t>telepractice</a:t>
            </a:r>
            <a:r>
              <a:rPr lang="en-US" dirty="0"/>
              <a:t> to support caregiver and child opportunities for assessment, intervention and peer interaction.</a:t>
            </a:r>
          </a:p>
          <a:p>
            <a:r>
              <a:rPr lang="en-US" dirty="0"/>
              <a:t>Work with families and other adults to identify each child’s and/or family needs for assistive technology to promote access to and participation in learning experiences.</a:t>
            </a:r>
          </a:p>
        </p:txBody>
      </p:sp>
    </p:spTree>
    <p:extLst>
      <p:ext uri="{BB962C8B-B14F-4D97-AF65-F5344CB8AC3E}">
        <p14:creationId xmlns:p14="http://schemas.microsoft.com/office/powerpoint/2010/main" val="335846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Application Competency 10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Effective EIs should be able to:</a:t>
            </a:r>
          </a:p>
          <a:p>
            <a:r>
              <a:rPr lang="en-US" dirty="0"/>
              <a:t>Support family and team-based assessment and progress monitoring.</a:t>
            </a:r>
          </a:p>
        </p:txBody>
      </p:sp>
    </p:spTree>
    <p:extLst>
      <p:ext uri="{BB962C8B-B14F-4D97-AF65-F5344CB8AC3E}">
        <p14:creationId xmlns:p14="http://schemas.microsoft.com/office/powerpoint/2010/main" val="36433838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10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normAutofit fontScale="92500" lnSpcReduction="10000"/>
          </a:bodyPr>
          <a:lstStyle/>
          <a:p>
            <a:r>
              <a:rPr lang="en-US" dirty="0"/>
              <a:t>Share information about typical and atypical child development across developmental domains, learning differences and disability as appropriate for the family to make decisions regarding assessment and intervention planning.</a:t>
            </a:r>
          </a:p>
          <a:p>
            <a:r>
              <a:rPr lang="en-US" dirty="0"/>
              <a:t>Include family in decisions about gathering assessment information including family information and the process to be used by the team.</a:t>
            </a:r>
          </a:p>
          <a:p>
            <a:r>
              <a:rPr lang="en-US" dirty="0"/>
              <a:t>Use assessment materials and strategies that are appropriate for the child’s age, development, and accommodate the child’s sensory, physical, communication, cultural, linguistic, social, and emotional characteristics.</a:t>
            </a:r>
          </a:p>
        </p:txBody>
      </p:sp>
    </p:spTree>
    <p:extLst>
      <p:ext uri="{BB962C8B-B14F-4D97-AF65-F5344CB8AC3E}">
        <p14:creationId xmlns:p14="http://schemas.microsoft.com/office/powerpoint/2010/main" val="7389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10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Use a variety of methods, including observation and interviews, to gather assessment information from multiple sources, including the child’s family and other significant individuals in the child’s life.</a:t>
            </a:r>
          </a:p>
          <a:p>
            <a:r>
              <a:rPr lang="en-US" dirty="0"/>
              <a:t>Obtain information about the child’s participation and skills in daily activities, routines, and environments such as home, center, and community.</a:t>
            </a:r>
          </a:p>
          <a:p>
            <a:r>
              <a:rPr lang="en-US" dirty="0"/>
              <a:t>Collaborate with family to gather and use data to inform decisions about outcome development and intervention.</a:t>
            </a:r>
          </a:p>
        </p:txBody>
      </p:sp>
    </p:spTree>
    <p:extLst>
      <p:ext uri="{BB962C8B-B14F-4D97-AF65-F5344CB8AC3E}">
        <p14:creationId xmlns:p14="http://schemas.microsoft.com/office/powerpoint/2010/main" val="3689245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10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Implement systematic ongoing assessment to gather information to share with the family on learning targets, to plan activities, to monitor the child’s progress and to revise instruction as needed.</a:t>
            </a:r>
          </a:p>
          <a:p>
            <a:r>
              <a:rPr lang="en-US" dirty="0"/>
              <a:t>Use assessment tools, including observation and family report, with sufficient sensitivity to detect child progress, especially for the child with significant support needs.</a:t>
            </a:r>
          </a:p>
        </p:txBody>
      </p:sp>
    </p:spTree>
    <p:extLst>
      <p:ext uri="{BB962C8B-B14F-4D97-AF65-F5344CB8AC3E}">
        <p14:creationId xmlns:p14="http://schemas.microsoft.com/office/powerpoint/2010/main" val="1147041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10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Use the 5Q or family preferred visual model format so that family has the ability to “know when it is working” in their intervention throughout the day.</a:t>
            </a:r>
          </a:p>
          <a:p>
            <a:r>
              <a:rPr lang="en-US" dirty="0"/>
              <a:t>Collaborate with family and team to develop data based, individualized transition plan using ongoing assessment information and family input.</a:t>
            </a:r>
          </a:p>
        </p:txBody>
      </p:sp>
    </p:spTree>
    <p:extLst>
      <p:ext uri="{BB962C8B-B14F-4D97-AF65-F5344CB8AC3E}">
        <p14:creationId xmlns:p14="http://schemas.microsoft.com/office/powerpoint/2010/main" val="3588686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31393-EE32-C710-4AC4-BDDA486C6BA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1F33A79B-A119-6735-1EF8-5156506E48AE}"/>
              </a:ext>
            </a:extLst>
          </p:cNvPr>
          <p:cNvSpPr>
            <a:spLocks noGrp="1"/>
          </p:cNvSpPr>
          <p:nvPr>
            <p:ph idx="1"/>
          </p:nvPr>
        </p:nvSpPr>
        <p:spPr/>
        <p:txBody>
          <a:bodyPr>
            <a:normAutofit/>
          </a:bodyPr>
          <a:lstStyle/>
          <a:p>
            <a:r>
              <a:rPr lang="en-US" dirty="0"/>
              <a:t>FGRBI Early Intervention (EI) Competencies: </a:t>
            </a:r>
            <a:r>
              <a:rPr lang="en-US" dirty="0">
                <a:hlinkClick r:id="rId2"/>
              </a:rPr>
              <a:t>http://box5495.temp.domains/~fgrbicom/wp-content/uploads/2020/03/EICompetencies.</a:t>
            </a:r>
            <a:r>
              <a:rPr lang="en-US">
                <a:hlinkClick r:id="rId2"/>
              </a:rPr>
              <a:t>pdf</a:t>
            </a:r>
            <a:r>
              <a:rPr lang="en-US"/>
              <a:t> </a:t>
            </a:r>
            <a:endParaRPr lang="en-US" dirty="0"/>
          </a:p>
        </p:txBody>
      </p:sp>
    </p:spTree>
    <p:extLst>
      <p:ext uri="{BB962C8B-B14F-4D97-AF65-F5344CB8AC3E}">
        <p14:creationId xmlns:p14="http://schemas.microsoft.com/office/powerpoint/2010/main" val="29226999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AC52C-5094-BE86-6254-C69E6F052870}"/>
              </a:ext>
            </a:extLst>
          </p:cNvPr>
          <p:cNvSpPr>
            <a:spLocks noGrp="1"/>
          </p:cNvSpPr>
          <p:nvPr>
            <p:ph type="title"/>
          </p:nvPr>
        </p:nvSpPr>
        <p:spPr/>
        <p:txBody>
          <a:bodyPr/>
          <a:lstStyle/>
          <a:p>
            <a:r>
              <a:rPr lang="en-US" dirty="0"/>
              <a:t>Upcoming Meetings</a:t>
            </a:r>
          </a:p>
        </p:txBody>
      </p:sp>
      <p:sp>
        <p:nvSpPr>
          <p:cNvPr id="3" name="Content Placeholder 2">
            <a:extLst>
              <a:ext uri="{FF2B5EF4-FFF2-40B4-BE49-F238E27FC236}">
                <a16:creationId xmlns:a16="http://schemas.microsoft.com/office/drawing/2014/main" id="{FE46BEA5-CA19-AE6A-0460-73AB6A8CA730}"/>
              </a:ext>
            </a:extLst>
          </p:cNvPr>
          <p:cNvSpPr>
            <a:spLocks noGrp="1"/>
          </p:cNvSpPr>
          <p:nvPr>
            <p:ph idx="1"/>
          </p:nvPr>
        </p:nvSpPr>
        <p:spPr>
          <a:xfrm>
            <a:off x="190500" y="895350"/>
            <a:ext cx="8763000" cy="3718847"/>
          </a:xfrm>
        </p:spPr>
        <p:txBody>
          <a:bodyPr>
            <a:normAutofit/>
          </a:bodyPr>
          <a:lstStyle/>
          <a:p>
            <a:r>
              <a:rPr lang="en-US" dirty="0"/>
              <a:t>February 28, 2025, at 11:30 Central/12:30 Eastern: EI Q&amp;A</a:t>
            </a:r>
          </a:p>
          <a:p>
            <a:r>
              <a:rPr lang="en-US" dirty="0"/>
              <a:t>March 7, 2025, at 1:00 Central/2:00 Eastern: Monthly Directors Teaming Meeting</a:t>
            </a:r>
          </a:p>
          <a:p>
            <a:pPr lvl="1"/>
            <a:r>
              <a:rPr lang="en-US" dirty="0"/>
              <a:t>Center Based Directors: Center focused discussion prior to all directors meeting at 12:30 Central/1:30 Eastern. </a:t>
            </a:r>
          </a:p>
          <a:p>
            <a:r>
              <a:rPr lang="en-US" dirty="0"/>
              <a:t>March 26, 2025, at 11:30 Central/12:30 Eastern: Lunch and Learn</a:t>
            </a:r>
          </a:p>
          <a:p>
            <a:endParaRPr lang="en-US" dirty="0"/>
          </a:p>
        </p:txBody>
      </p:sp>
    </p:spTree>
    <p:extLst>
      <p:ext uri="{BB962C8B-B14F-4D97-AF65-F5344CB8AC3E}">
        <p14:creationId xmlns:p14="http://schemas.microsoft.com/office/powerpoint/2010/main" val="26452410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2667000" y="2971800"/>
            <a:ext cx="6324600" cy="1543050"/>
          </a:xfrm>
        </p:spPr>
        <p:txBody>
          <a:bodyPr>
            <a:normAutofit/>
          </a:bodyPr>
          <a:lstStyle/>
          <a:p>
            <a:r>
              <a:rPr lang="en-US" dirty="0"/>
              <a:t>EI Application Competencies</a:t>
            </a:r>
          </a:p>
        </p:txBody>
      </p:sp>
    </p:spTree>
    <p:extLst>
      <p:ext uri="{BB962C8B-B14F-4D97-AF65-F5344CB8AC3E}">
        <p14:creationId xmlns:p14="http://schemas.microsoft.com/office/powerpoint/2010/main" val="726849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7AC52C-5094-BE86-6254-C69E6F052870}"/>
              </a:ext>
            </a:extLst>
          </p:cNvPr>
          <p:cNvSpPr>
            <a:spLocks noGrp="1"/>
          </p:cNvSpPr>
          <p:nvPr>
            <p:ph type="title"/>
          </p:nvPr>
        </p:nvSpPr>
        <p:spPr/>
        <p:txBody>
          <a:bodyPr/>
          <a:lstStyle/>
          <a:p>
            <a:r>
              <a:rPr lang="en-US" dirty="0"/>
              <a:t>Upcoming Meetings</a:t>
            </a:r>
          </a:p>
        </p:txBody>
      </p:sp>
      <p:sp>
        <p:nvSpPr>
          <p:cNvPr id="3" name="Content Placeholder 2">
            <a:extLst>
              <a:ext uri="{FF2B5EF4-FFF2-40B4-BE49-F238E27FC236}">
                <a16:creationId xmlns:a16="http://schemas.microsoft.com/office/drawing/2014/main" id="{FE46BEA5-CA19-AE6A-0460-73AB6A8CA730}"/>
              </a:ext>
            </a:extLst>
          </p:cNvPr>
          <p:cNvSpPr>
            <a:spLocks noGrp="1"/>
          </p:cNvSpPr>
          <p:nvPr>
            <p:ph idx="1"/>
          </p:nvPr>
        </p:nvSpPr>
        <p:spPr>
          <a:xfrm>
            <a:off x="228600" y="895350"/>
            <a:ext cx="8763000" cy="3718847"/>
          </a:xfrm>
        </p:spPr>
        <p:txBody>
          <a:bodyPr>
            <a:normAutofit/>
          </a:bodyPr>
          <a:lstStyle/>
          <a:p>
            <a:r>
              <a:rPr lang="en-US" dirty="0"/>
              <a:t>Coffee Breaks</a:t>
            </a:r>
          </a:p>
          <a:p>
            <a:pPr lvl="1"/>
            <a:r>
              <a:rPr lang="en-US" sz="2400" dirty="0"/>
              <a:t>March 27, 2025, at 11:30 Central/12:30 Eastern: Media Literacy and Identifying What is an Evidence-Based Practice? </a:t>
            </a:r>
          </a:p>
          <a:p>
            <a:pPr lvl="1"/>
            <a:r>
              <a:rPr lang="en-US" sz="2400" dirty="0"/>
              <a:t>April 24, 2025, at 11:30 Central/12:30 Eastern: Evidence Based Practice-Accessing, Interpreting, and Applying to EI Practice</a:t>
            </a:r>
          </a:p>
          <a:p>
            <a:endParaRPr lang="en-US" dirty="0"/>
          </a:p>
        </p:txBody>
      </p:sp>
    </p:spTree>
    <p:extLst>
      <p:ext uri="{BB962C8B-B14F-4D97-AF65-F5344CB8AC3E}">
        <p14:creationId xmlns:p14="http://schemas.microsoft.com/office/powerpoint/2010/main" val="6990861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27677-CCD1-9B22-4D7F-1AA8CB634E08}"/>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373EF3B8-DC58-D419-B0BE-AE40D26008C7}"/>
              </a:ext>
            </a:extLst>
          </p:cNvPr>
          <p:cNvSpPr>
            <a:spLocks noGrp="1"/>
          </p:cNvSpPr>
          <p:nvPr>
            <p:ph idx="1"/>
          </p:nvPr>
        </p:nvSpPr>
        <p:spPr>
          <a:xfrm>
            <a:off x="228600" y="1657350"/>
            <a:ext cx="8763000" cy="2956850"/>
          </a:xfrm>
        </p:spPr>
        <p:txBody>
          <a:bodyPr/>
          <a:lstStyle/>
          <a:p>
            <a:pPr marL="0" indent="0" algn="ctr">
              <a:buNone/>
            </a:pPr>
            <a:r>
              <a:rPr lang="en-US" dirty="0"/>
              <a:t>LeeAnn Finnegan</a:t>
            </a:r>
          </a:p>
          <a:p>
            <a:pPr marL="0" indent="0" algn="ctr">
              <a:buNone/>
            </a:pPr>
            <a:r>
              <a:rPr lang="en-US" dirty="0"/>
              <a:t>Provider Support Specialist</a:t>
            </a:r>
          </a:p>
          <a:p>
            <a:pPr marL="0" indent="0" algn="ctr">
              <a:buNone/>
            </a:pPr>
            <a:r>
              <a:rPr lang="en-US" dirty="0">
                <a:hlinkClick r:id="rId2"/>
              </a:rPr>
              <a:t>LeeAnn.Finnegan@tn.gov</a:t>
            </a:r>
            <a:endParaRPr lang="en-US" dirty="0"/>
          </a:p>
          <a:p>
            <a:pPr marL="0" indent="0" algn="ctr">
              <a:buNone/>
            </a:pPr>
            <a:r>
              <a:rPr lang="en-US" dirty="0"/>
              <a:t>629-259-3711</a:t>
            </a:r>
          </a:p>
        </p:txBody>
      </p:sp>
    </p:spTree>
    <p:extLst>
      <p:ext uri="{BB962C8B-B14F-4D97-AF65-F5344CB8AC3E}">
        <p14:creationId xmlns:p14="http://schemas.microsoft.com/office/powerpoint/2010/main" val="1928692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EI Competencies	</a:t>
            </a:r>
          </a:p>
        </p:txBody>
      </p:sp>
      <p:sp>
        <p:nvSpPr>
          <p:cNvPr id="4" name="Content Placeholder 3"/>
          <p:cNvSpPr>
            <a:spLocks noGrp="1"/>
          </p:cNvSpPr>
          <p:nvPr>
            <p:ph idx="1"/>
          </p:nvPr>
        </p:nvSpPr>
        <p:spPr/>
        <p:txBody>
          <a:bodyPr/>
          <a:lstStyle/>
          <a:p>
            <a:r>
              <a:rPr lang="en-US" dirty="0"/>
              <a:t>Two segments:</a:t>
            </a:r>
          </a:p>
          <a:p>
            <a:pPr lvl="1"/>
            <a:r>
              <a:rPr lang="en-US" dirty="0"/>
              <a:t>Knowledge Competencies</a:t>
            </a:r>
          </a:p>
          <a:p>
            <a:pPr lvl="1"/>
            <a:r>
              <a:rPr lang="en-US" dirty="0">
                <a:highlight>
                  <a:srgbClr val="FFFF00"/>
                </a:highlight>
              </a:rPr>
              <a:t>Application Competencies</a:t>
            </a:r>
          </a:p>
          <a:p>
            <a:pPr lvl="1"/>
            <a:endParaRPr lang="en-US" dirty="0"/>
          </a:p>
          <a:p>
            <a:pPr lvl="1"/>
            <a:r>
              <a:rPr lang="en-US" dirty="0"/>
              <a:t>Adults learn through the 3 A’s:</a:t>
            </a:r>
          </a:p>
          <a:p>
            <a:pPr lvl="2"/>
            <a:r>
              <a:rPr lang="en-US" dirty="0"/>
              <a:t>1. Acquiring knowledge</a:t>
            </a:r>
          </a:p>
          <a:p>
            <a:pPr lvl="2"/>
            <a:r>
              <a:rPr lang="en-US" dirty="0"/>
              <a:t>2. Assimilating knowledge</a:t>
            </a:r>
          </a:p>
          <a:p>
            <a:pPr lvl="2"/>
            <a:r>
              <a:rPr lang="en-US" dirty="0"/>
              <a:t>3. Applying knowledge</a:t>
            </a:r>
          </a:p>
        </p:txBody>
      </p:sp>
    </p:spTree>
    <p:extLst>
      <p:ext uri="{BB962C8B-B14F-4D97-AF65-F5344CB8AC3E}">
        <p14:creationId xmlns:p14="http://schemas.microsoft.com/office/powerpoint/2010/main" val="20821837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Application Competency 6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Effective EIs should be able to: </a:t>
            </a:r>
          </a:p>
          <a:p>
            <a:r>
              <a:rPr lang="en-US" dirty="0"/>
              <a:t>Identify and coach others (caregivers and team members) to apply evidence informed and contextually matched interventions for the child and family.</a:t>
            </a:r>
          </a:p>
        </p:txBody>
      </p:sp>
    </p:spTree>
    <p:extLst>
      <p:ext uri="{BB962C8B-B14F-4D97-AF65-F5344CB8AC3E}">
        <p14:creationId xmlns:p14="http://schemas.microsoft.com/office/powerpoint/2010/main" val="507099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6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normAutofit lnSpcReduction="10000"/>
          </a:bodyPr>
          <a:lstStyle/>
          <a:p>
            <a:r>
              <a:rPr lang="en-US" dirty="0"/>
              <a:t>Collaborate with caregivers to arrange, modify, and adapt the child’s environments to promote child’s access to and participation in learning experiences in activities and routines.</a:t>
            </a:r>
          </a:p>
          <a:p>
            <a:r>
              <a:rPr lang="en-US" dirty="0"/>
              <a:t>Identify and discuss with caregiver options of interaction, communication and instructional strategies that promote child engagement and learning across developmental domains (e.g., cognition, motor, social communication, problem solving, and social emotional) with family and peers.</a:t>
            </a:r>
          </a:p>
        </p:txBody>
      </p:sp>
    </p:spTree>
    <p:extLst>
      <p:ext uri="{BB962C8B-B14F-4D97-AF65-F5344CB8AC3E}">
        <p14:creationId xmlns:p14="http://schemas.microsoft.com/office/powerpoint/2010/main" val="150207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6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normAutofit fontScale="92500" lnSpcReduction="10000"/>
          </a:bodyPr>
          <a:lstStyle/>
          <a:p>
            <a:r>
              <a:rPr lang="en-US" dirty="0"/>
              <a:t>Describe, demonstrate, and support:</a:t>
            </a:r>
          </a:p>
          <a:p>
            <a:pPr lvl="1"/>
            <a:r>
              <a:rPr lang="en-US" dirty="0"/>
              <a:t>Caregiver use of interactional strategies with fidelity that encourages responsive interactions and reciprocity including: observing, joining in and expanding on the child’s focus, modeling, responding contingently, interpreting intentions, and providing natural consequences. </a:t>
            </a:r>
          </a:p>
          <a:p>
            <a:pPr lvl="1"/>
            <a:r>
              <a:rPr lang="en-US" dirty="0"/>
              <a:t>Caregiver use of communication strategies with fidelity that encourage verbal and nonverbal understanding and production by using gestures and language to label and expand on the child’s requests, needs, preferences, or interests, modeling and scaffolding gestures, vocalizations, words and combinations, and by responding contingently, interpreting, providing natural consequences.</a:t>
            </a:r>
          </a:p>
        </p:txBody>
      </p:sp>
    </p:spTree>
    <p:extLst>
      <p:ext uri="{BB962C8B-B14F-4D97-AF65-F5344CB8AC3E}">
        <p14:creationId xmlns:p14="http://schemas.microsoft.com/office/powerpoint/2010/main" val="2921054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6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normAutofit/>
          </a:bodyPr>
          <a:lstStyle/>
          <a:p>
            <a:r>
              <a:rPr lang="en-US" dirty="0"/>
              <a:t>Describe, demonstrate, and support:</a:t>
            </a:r>
          </a:p>
          <a:p>
            <a:pPr lvl="1"/>
            <a:r>
              <a:rPr lang="en-US" dirty="0"/>
              <a:t>Caregiver use of instructional strategies with fidelity that encourages participation and independence including: modeling, responding contingently, providing natural consequences, using wait time and prompting.</a:t>
            </a:r>
          </a:p>
          <a:p>
            <a:pPr lvl="1"/>
            <a:r>
              <a:rPr lang="en-US" dirty="0"/>
              <a:t>Caregiver ability to promote the child’s exploration of the environment, self-directed learning, self-regulation, and problem- solving behavior by observing, interpreting, and scaffolding in routines, activities and play.</a:t>
            </a:r>
          </a:p>
        </p:txBody>
      </p:sp>
    </p:spTree>
    <p:extLst>
      <p:ext uri="{BB962C8B-B14F-4D97-AF65-F5344CB8AC3E}">
        <p14:creationId xmlns:p14="http://schemas.microsoft.com/office/powerpoint/2010/main" val="1662231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38AB1B-73CE-3282-9C65-829781B3BFA7}"/>
              </a:ext>
            </a:extLst>
          </p:cNvPr>
          <p:cNvSpPr>
            <a:spLocks noGrp="1"/>
          </p:cNvSpPr>
          <p:nvPr>
            <p:ph type="title"/>
          </p:nvPr>
        </p:nvSpPr>
        <p:spPr/>
        <p:txBody>
          <a:bodyPr/>
          <a:lstStyle/>
          <a:p>
            <a:r>
              <a:rPr lang="en-US" dirty="0"/>
              <a:t>Components of Application Competency 6  </a:t>
            </a:r>
          </a:p>
        </p:txBody>
      </p:sp>
      <p:sp>
        <p:nvSpPr>
          <p:cNvPr id="3" name="Content Placeholder 2">
            <a:extLst>
              <a:ext uri="{FF2B5EF4-FFF2-40B4-BE49-F238E27FC236}">
                <a16:creationId xmlns:a16="http://schemas.microsoft.com/office/drawing/2014/main" id="{D397BB43-94CE-748D-377D-725ADCA7175E}"/>
              </a:ext>
            </a:extLst>
          </p:cNvPr>
          <p:cNvSpPr>
            <a:spLocks noGrp="1"/>
          </p:cNvSpPr>
          <p:nvPr>
            <p:ph idx="1"/>
          </p:nvPr>
        </p:nvSpPr>
        <p:spPr/>
        <p:txBody>
          <a:bodyPr/>
          <a:lstStyle/>
          <a:p>
            <a:r>
              <a:rPr lang="en-US" dirty="0"/>
              <a:t>Apply knowledge of current research and evidenced based practices to provide and demonstrate alternative intervention strategies for caregiver to choose and apply.</a:t>
            </a:r>
          </a:p>
          <a:p>
            <a:r>
              <a:rPr lang="en-US" dirty="0"/>
              <a:t>Collaborate with caregivers on the introduction and use of Augmentative Alternative Communication (AAC).</a:t>
            </a:r>
          </a:p>
          <a:p>
            <a:r>
              <a:rPr lang="en-US" dirty="0"/>
              <a:t>Coach caregivers to use explicit feedback and consequences to increase child engagement, play, and skills and to maintain appropriate levels of support for learning to continue.</a:t>
            </a:r>
          </a:p>
        </p:txBody>
      </p:sp>
    </p:spTree>
    <p:extLst>
      <p:ext uri="{BB962C8B-B14F-4D97-AF65-F5344CB8AC3E}">
        <p14:creationId xmlns:p14="http://schemas.microsoft.com/office/powerpoint/2010/main" val="3733171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PowerPoint B">
  <a:themeElements>
    <a:clrScheme name="Brand Colors">
      <a:dk1>
        <a:sysClr val="windowText" lastClr="000000"/>
      </a:dk1>
      <a:lt1>
        <a:sysClr val="window" lastClr="FFFFFF"/>
      </a:lt1>
      <a:dk2>
        <a:srgbClr val="1B365D"/>
      </a:dk2>
      <a:lt2>
        <a:srgbClr val="FF0F00"/>
      </a:lt2>
      <a:accent1>
        <a:srgbClr val="2DCCD3"/>
      </a:accent1>
      <a:accent2>
        <a:srgbClr val="D2D755"/>
      </a:accent2>
      <a:accent3>
        <a:srgbClr val="E87722"/>
      </a:accent3>
      <a:accent4>
        <a:srgbClr val="7C2529"/>
      </a:accent4>
      <a:accent5>
        <a:srgbClr val="666666"/>
      </a:accent5>
      <a:accent6>
        <a:srgbClr val="E6D395"/>
      </a:accent6>
      <a:hlink>
        <a:srgbClr val="131E29"/>
      </a:hlink>
      <a:folHlink>
        <a:srgbClr val="CBC4B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34D95B3-F149-460E-90E4-287143A4D6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119F9B8-3DA4-44E8-B748-A63F38D95BCA}">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CD9ABC8-4562-4914-A018-33C6348DE8B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2351</TotalTime>
  <Words>1628</Words>
  <Application>Microsoft Office PowerPoint</Application>
  <PresentationFormat>On-screen Show (16:9)</PresentationFormat>
  <Paragraphs>134</Paragraphs>
  <Slides>31</Slides>
  <Notes>22</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PowerPoint B</vt:lpstr>
      <vt:lpstr>EI Competencies Part 3</vt:lpstr>
      <vt:lpstr>Agenda</vt:lpstr>
      <vt:lpstr>EI Application Competencies</vt:lpstr>
      <vt:lpstr>EI Competencies </vt:lpstr>
      <vt:lpstr>Application Competency 6 </vt:lpstr>
      <vt:lpstr>Components of Application Competency 6  </vt:lpstr>
      <vt:lpstr>Components of Application Competency 6  </vt:lpstr>
      <vt:lpstr>Components of Application Competency 6  </vt:lpstr>
      <vt:lpstr>Components of Application Competency 6  </vt:lpstr>
      <vt:lpstr>Components of Application Competency 6  </vt:lpstr>
      <vt:lpstr>Application Competency 7 </vt:lpstr>
      <vt:lpstr>Components of Application Competency 7  </vt:lpstr>
      <vt:lpstr>Components of Application Competency 7  </vt:lpstr>
      <vt:lpstr>Components of Application Competency 7 </vt:lpstr>
      <vt:lpstr>Components of Application Competency 7  </vt:lpstr>
      <vt:lpstr>Application Competency 8 </vt:lpstr>
      <vt:lpstr>Components of Application Competency 8 </vt:lpstr>
      <vt:lpstr>Components of Application Competency 8 </vt:lpstr>
      <vt:lpstr>Components of Application Competency 8 </vt:lpstr>
      <vt:lpstr>Application Competency 9 </vt:lpstr>
      <vt:lpstr>Components of Application Competency 9 </vt:lpstr>
      <vt:lpstr>Components of Application Competency 9 </vt:lpstr>
      <vt:lpstr>Application Competency 10 </vt:lpstr>
      <vt:lpstr>Components of Application Competency 10 </vt:lpstr>
      <vt:lpstr>Components of Application Competency 10 </vt:lpstr>
      <vt:lpstr>Components of Application Competency 10 </vt:lpstr>
      <vt:lpstr>Components of Application Competency 10 </vt:lpstr>
      <vt:lpstr>References</vt:lpstr>
      <vt:lpstr>Upcoming Meetings</vt:lpstr>
      <vt:lpstr>Upcoming Meetings</vt:lpstr>
      <vt:lpstr>Contact Information</vt:lpstr>
    </vt:vector>
  </TitlesOfParts>
  <Company>State of Tennessee: Finance &amp;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Molly Wehlage</dc:creator>
  <cp:lastModifiedBy>LeeAnn Finnegan</cp:lastModifiedBy>
  <cp:revision>45</cp:revision>
  <dcterms:created xsi:type="dcterms:W3CDTF">2015-04-20T19:54:28Z</dcterms:created>
  <dcterms:modified xsi:type="dcterms:W3CDTF">2025-02-27T21:09:50Z</dcterms:modified>
</cp:coreProperties>
</file>