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61" r:id="rId7"/>
    <p:sldId id="259" r:id="rId8"/>
    <p:sldId id="262" r:id="rId9"/>
    <p:sldId id="264" r:id="rId10"/>
    <p:sldId id="265" r:id="rId11"/>
    <p:sldId id="266" r:id="rId12"/>
    <p:sldId id="267" r:id="rId13"/>
    <p:sldId id="268" r:id="rId14"/>
    <p:sldId id="298" r:id="rId15"/>
    <p:sldId id="269" r:id="rId16"/>
    <p:sldId id="270" r:id="rId17"/>
    <p:sldId id="271" r:id="rId18"/>
    <p:sldId id="272" r:id="rId19"/>
    <p:sldId id="273" r:id="rId20"/>
    <p:sldId id="26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6" r:id="rId30"/>
    <p:sldId id="282" r:id="rId31"/>
    <p:sldId id="285" r:id="rId32"/>
    <p:sldId id="284" r:id="rId33"/>
    <p:sldId id="287" r:id="rId34"/>
    <p:sldId id="283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5" r:id="rId43"/>
    <p:sldId id="297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E0B6-5A65-4350-A4A0-7B2418082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272" y="2121605"/>
            <a:ext cx="9144000" cy="2387600"/>
          </a:xfrm>
        </p:spPr>
        <p:txBody>
          <a:bodyPr anchor="b"/>
          <a:lstStyle>
            <a:lvl1pPr algn="l">
              <a:defRPr sz="6000" b="1" i="0" cap="all" baseline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588DA-69D3-4DD1-AB7C-07F2B0BA9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272" y="4667267"/>
            <a:ext cx="9144000" cy="50804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E0D51-6370-403B-AD8F-4AA88565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D3FD-895E-4F27-BE20-D9396251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FE481-5E43-4F60-B02C-B91C05EB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6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of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72F26-3A08-4937-8EB3-24D160D13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1928" y="0"/>
            <a:ext cx="533007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D78FD-1CB9-431F-A944-3C2C9B5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72" y="905668"/>
            <a:ext cx="51666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AA5E9-201A-4581-BA14-30837DEAB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5272" y="2733952"/>
            <a:ext cx="51666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AF580-AF84-41F3-895D-C800DFE1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07C13-BE97-48BC-8E73-4B7D5EBE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3105D-BC6D-4A3E-BF65-BB556741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 of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72F26-3A08-4937-8EB3-24D160D13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7945" y="896240"/>
            <a:ext cx="5330071" cy="59617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D78FD-1CB9-431F-A944-3C2C9B5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1" y="896241"/>
            <a:ext cx="53300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AA5E9-201A-4581-BA14-30837DEAB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3" y="2715097"/>
            <a:ext cx="533007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AF580-AF84-41F3-895D-C800DFE1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07C13-BE97-48BC-8E73-4B7D5EBE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3105D-BC6D-4A3E-BF65-BB556741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 of Title and Content - Second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72F26-3A08-4937-8EB3-24D160D13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15272" y="896240"/>
            <a:ext cx="4575926" cy="59617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D78FD-1CB9-431F-A944-3C2C9B5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896241"/>
            <a:ext cx="563487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AA5E9-201A-4581-BA14-30837DEAB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715097"/>
            <a:ext cx="56348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AF580-AF84-41F3-895D-C800DFE1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07C13-BE97-48BC-8E73-4B7D5EBE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3105D-BC6D-4A3E-BF65-BB556741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78FD-1CB9-431F-A944-3C2C9B5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73" y="3820791"/>
            <a:ext cx="4880728" cy="270589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AA5E9-201A-4581-BA14-30837DEAB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3" y="3820791"/>
            <a:ext cx="5330070" cy="27058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AF580-AF84-41F3-895D-C800DFE1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07C13-BE97-48BC-8E73-4B7D5EBE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3105D-BC6D-4A3E-BF65-BB556741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4B61205-184E-475C-850E-C27CC503E64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5271" y="905668"/>
            <a:ext cx="5506039" cy="252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7BB5D31-5D93-4A9D-8BD8-9F7A63456D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899" y="905668"/>
            <a:ext cx="5331429" cy="252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3620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EDD8-361D-471B-A2EB-063B371B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E407B-99FF-4329-9A58-D34A304CA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4EC09-79D0-4252-ACEF-A728A748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FD63E-DD01-4094-B6CF-8E3303BB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6F76C-A5C9-422D-AD17-46DE334D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1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D451-EB52-4F05-9126-AB72BA89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72" y="1120726"/>
            <a:ext cx="4880728" cy="1719262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C4B42-8CB3-4096-83F3-A4D697C74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2" y="1120726"/>
            <a:ext cx="5330070" cy="1719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CF758-429A-44B3-95FE-673B9996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8A17-FFD7-4153-AED1-2DECB1CC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E13E6-C9E5-4AB8-9C4F-886A7E11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97BE881-3A9D-4A46-BC42-C20F6049D44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15272" y="3283131"/>
            <a:ext cx="10515600" cy="3574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015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3619-A657-4B67-9C37-1C3EDE503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0EE53-E591-403E-92ED-50B54A71C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370137"/>
            <a:ext cx="10515600" cy="43441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8F55D-4EBE-4288-BC17-55C1DD97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60F7E-B46A-43CC-B343-B1AC619B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2DAC-46F8-4015-BE87-9D4FC9FF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5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D451-EB52-4F05-9126-AB72BA89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7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C4B42-8CB3-4096-83F3-A4D697C74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527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CF758-429A-44B3-95FE-673B9996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88A17-FFD7-4153-AED1-2DECB1CC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E13E6-C9E5-4AB8-9C4F-886A7E11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59E8-0903-43EA-9252-36D3320A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53AFE-8CBC-4B9D-ABEC-C0C061862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5271" y="2496940"/>
            <a:ext cx="5260943" cy="3926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44DBE-9622-411E-A179-54A906EAC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4452" y="2496940"/>
            <a:ext cx="5006419" cy="3926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4EF29-BA97-40D4-831D-A1CDC94F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DB381-CE5D-4BCB-B470-B2544C9F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4F2A2-154E-46C7-9B2C-280BEB98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2274-6F85-439A-8BE1-F0EA5600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72" y="83871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14878-944D-4466-9BAC-171B338A7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5272" y="2164276"/>
            <a:ext cx="5157787" cy="6966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3CA2B-2B86-4DAC-ACAD-A7E3006B4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5272" y="2860952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E8E8B-E924-413A-B2AA-92CB109CC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7684" y="2164276"/>
            <a:ext cx="5183188" cy="69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4D34-2018-4C52-A17A-E946802DA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7684" y="2860952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9EC58-A106-4557-B497-C46F8AE3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D7909-F6F7-4E2A-B784-F9E71C8D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F1615-6C61-464B-BDA9-D852B687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EA2F-F1BC-4C88-BAA8-25DB53EC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247F2-459D-4452-812B-71C8B36E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17B6C-8A1F-42DB-8011-3FD3DEE9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72A77-48A7-4589-A7C9-4723E94D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99B7D-B883-48DE-90CC-569F3F44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F2FFA-791E-43D4-97F9-B82DFF78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0F0A3-3D8A-46D2-99C8-833A3443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4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AD3B-55A2-479C-8458-9FF0233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72" y="871815"/>
            <a:ext cx="10515600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5A7A3-219F-4A6F-BABA-04A15E271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672" y="2733952"/>
            <a:ext cx="6172200" cy="3811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B41C0-A417-4723-9EF5-CD7116430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5272" y="273395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B10C1-13AD-44E7-98F7-17AF94CCB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9A7D5-ABB2-44F2-9F04-9F660834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C398B-3188-4A84-8B50-E7D3AAF5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3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Right of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78FD-1CB9-431F-A944-3C2C9B5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73" y="905668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72F26-3A08-4937-8EB3-24D160D13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58672" y="3429000"/>
            <a:ext cx="6172200" cy="3116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AA5E9-201A-4581-BA14-30837DEAB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5273" y="2733952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AF580-AF84-41F3-895D-C800DFE1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07C13-BE97-48BC-8E73-4B7D5EBE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3105D-BC6D-4A3E-BF65-BB556741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3EF0-E3CC-4982-8AEB-E3C38B032B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13262C7-4EC1-4256-BD97-9779C4DCC46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58673" y="905668"/>
            <a:ext cx="2940894" cy="239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DF807AA-AC31-4074-B6F4-E0738AFE00A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644378" y="905668"/>
            <a:ext cx="3086493" cy="239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612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937ED-5922-4445-B86A-B00B7B63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72" y="9244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3776-7428-4005-AEE0-38DC44B23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5272" y="2370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4A3A6-09DE-4ADA-9F7C-F7E7A7A2F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87672" y="312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7DA59-0864-42D1-B834-CB0414B0E45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13CB1-E540-4A0E-8C64-3E3E3BDAC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5272" y="3124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4B0519-8D0D-4375-95F5-FD4A5348F3C2}"/>
              </a:ext>
            </a:extLst>
          </p:cNvPr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78C8A2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90C68-8892-4077-8CFE-B31E30B65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546" y="136525"/>
            <a:ext cx="4187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bg1"/>
                </a:solidFill>
                <a:latin typeface="+mn-lt"/>
              </a:defRPr>
            </a:lvl1pPr>
          </a:lstStyle>
          <a:p>
            <a:fld id="{EE6A3EF0-E3CC-4982-8AEB-E3C38B032B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E0388-F96F-4024-8154-166B89D957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472121" y="5661552"/>
            <a:ext cx="1646666" cy="4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4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3" r:id="rId12"/>
    <p:sldLayoutId id="2147483662" r:id="rId13"/>
    <p:sldLayoutId id="2147483658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8ZMYwy100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Jason.Camperlino@tn.gov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n.gov/disability-and-aging/disability-aging-programs/maps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473" y="4965441"/>
            <a:ext cx="11529527" cy="17271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10000"/>
                  </a:schemeClr>
                </a:solidFill>
              </a:rPr>
              <a:t>Medicaid Alternative Pathways to </a:t>
            </a:r>
            <a:br>
              <a:rPr lang="en-US" sz="4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4400" dirty="0">
                <a:solidFill>
                  <a:schemeClr val="bg1">
                    <a:lumMod val="10000"/>
                  </a:schemeClr>
                </a:solidFill>
              </a:rPr>
              <a:t>Independence (MAPS)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CA53C-C901-E675-717B-BD0DE6B51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" y="-1296954"/>
            <a:ext cx="11529527" cy="81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3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Who is MAPs for?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25" y="2370138"/>
            <a:ext cx="1051560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MAPs 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is not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for people already enrolled in Home and Community Based Services or Long Term Services and Supports (ECF).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MAPs </a:t>
            </a:r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is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for people already in Vocational Rehabilitation, Family Support or other state funded programs.  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17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Who is MAPs for?</a:t>
            </a:r>
          </a:p>
        </p:txBody>
      </p:sp>
      <p:pic>
        <p:nvPicPr>
          <p:cNvPr id="3" name="Online Media 2" title="MAPs Warrick's Story">
            <a:hlinkClick r:id="" action="ppaction://media"/>
            <a:extLst>
              <a:ext uri="{FF2B5EF4-FFF2-40B4-BE49-F238E27FC236}">
                <a16:creationId xmlns:a16="http://schemas.microsoft.com/office/drawing/2014/main" id="{3CBBF6D4-E7D6-F98D-EF4A-EE0CAC7C88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0488" y="2370138"/>
            <a:ext cx="76866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85DE0-ED62-45AE-0C47-B62E3598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1435805"/>
            <a:ext cx="10176933" cy="2387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How can maps help me?</a:t>
            </a:r>
          </a:p>
        </p:txBody>
      </p:sp>
    </p:spTree>
    <p:extLst>
      <p:ext uri="{BB962C8B-B14F-4D97-AF65-F5344CB8AC3E}">
        <p14:creationId xmlns:p14="http://schemas.microsoft.com/office/powerpoint/2010/main" val="56313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How Can MAPs Help Me?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25" y="2370138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 can help you set up a path to independence.</a:t>
            </a:r>
          </a:p>
          <a:p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program will give you the tools, technology, and support you need to meet the goals you set for yourself at home, at work, and in your community through: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Mentoring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and In-Direct Support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712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85DE0-ED62-45AE-0C47-B62E3598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435805"/>
            <a:ext cx="11480800" cy="2387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Virtual community resource map (VCRM)</a:t>
            </a:r>
          </a:p>
        </p:txBody>
      </p:sp>
    </p:spTree>
    <p:extLst>
      <p:ext uri="{BB962C8B-B14F-4D97-AF65-F5344CB8AC3E}">
        <p14:creationId xmlns:p14="http://schemas.microsoft.com/office/powerpoint/2010/main" val="80693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Virtual Community Resource Map (VCRM)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1946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A MAPs team will help you find places and activities in your community that interest you. 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Your team will include: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An Innovation Coordinator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A person from a MAPs provider agency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Anyone else you want to be there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Your provider will help you create your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Virtual Community Resource Map (VCRM).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154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Virtual Community Resource Map (VCRM)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The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VCRM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will identify the people, places, and activities that are important to you.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It will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include your independence goals at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home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at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work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and in your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community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and your plan to reach these goals.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79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FFB3-D48D-03D2-C579-C065B716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1BF8A3A-D1CF-78C4-4D86-A8C6866D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6" y="0"/>
            <a:ext cx="115015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8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Virtual Community Resource Map (VCRM)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With your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VCRM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, you can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Get to know where things are in your 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Build a daily schedule so you can get to school and/or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Learn how to travel in your 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Find opportunities in the community so you can meet new people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Find resources so you can explore new interests and goals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928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9CDC4-5A4A-9715-0916-759E4402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>
                    <a:lumMod val="10000"/>
                  </a:schemeClr>
                </a:solidFill>
              </a:rPr>
              <a:t>VCRM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83C3-92B9-C989-6DBC-E33E6F652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  <a:effectLst/>
                <a:latin typeface="Open Sans"/>
                <a:ea typeface="Calibri" panose="020F0502020204030204" pitchFamily="34" charset="0"/>
                <a:cs typeface="Open Sans"/>
              </a:rPr>
              <a:t>You will be able to access your map on your own cell phone, tablet, or computer, or a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/>
                <a:ea typeface="Calibri" panose="020F0502020204030204" pitchFamily="34" charset="0"/>
                <a:cs typeface="Open Sans"/>
              </a:rPr>
              <a:t>cell phone provided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effectLst/>
                <a:latin typeface="Open Sans"/>
                <a:ea typeface="Calibri" panose="020F0502020204030204" pitchFamily="34" charset="0"/>
                <a:cs typeface="Open Sans"/>
              </a:rPr>
              <a:t> through the program.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Open Sans"/>
              <a:ea typeface="Calibri" panose="020F0502020204030204" pitchFamily="34" charset="0"/>
              <a:cs typeface="Open Sans"/>
            </a:endParaRP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DCFA11C-5507-2900-05D7-F711437526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84" r="1684"/>
          <a:stretch>
            <a:fillRect/>
          </a:stretch>
        </p:blipFill>
        <p:spPr>
          <a:xfrm>
            <a:off x="6861175" y="0"/>
            <a:ext cx="533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2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FC0A-9C22-8051-9BC2-3FE17A9D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272" y="0"/>
            <a:ext cx="10515600" cy="1600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Today’s Presenter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8511-9D6D-0F01-33E7-D57418F36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672" y="2115885"/>
            <a:ext cx="6172200" cy="4429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Jason “Jay” Camperlino</a:t>
            </a:r>
          </a:p>
          <a:p>
            <a:pPr marL="0" indent="0">
              <a:buNone/>
            </a:pP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Youth Transition Director, DDA</a:t>
            </a:r>
          </a:p>
          <a:p>
            <a:pPr marL="0" indent="0">
              <a:buNone/>
            </a:pP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  <a:hlinkClick r:id="rId2"/>
              </a:rPr>
              <a:t>Jason.Camperlino@tn.gov</a:t>
            </a: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Ph. 629-250-9367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ED37-61FA-FCD2-8ECA-2022F57D7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CF0DC0-2F0F-2844-C298-0DFFEDAC0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72" y="2115884"/>
            <a:ext cx="3932237" cy="442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600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85DE0-ED62-45AE-0C47-B62E3598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1435805"/>
            <a:ext cx="10176933" cy="2387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Maps supports </a:t>
            </a:r>
          </a:p>
        </p:txBody>
      </p:sp>
    </p:spTree>
    <p:extLst>
      <p:ext uri="{BB962C8B-B14F-4D97-AF65-F5344CB8AC3E}">
        <p14:creationId xmlns:p14="http://schemas.microsoft.com/office/powerpoint/2010/main" val="1298302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Enabling Technology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Technology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use of devices and technology to support a person with disabilities to live as independently as possible. </a:t>
            </a:r>
          </a:p>
          <a:p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types of technologies include sensors, mobile applications, remote support systems, and other smart devices.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5915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Enabling Technology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Technology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support you in your job and communities, help you gain more control of your environment, and provide remote support and reminders to assist you in independent living.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3076" name="Picture 4" descr="Image result for AbleLink Suite of Applications">
            <a:extLst>
              <a:ext uri="{FF2B5EF4-FFF2-40B4-BE49-F238E27FC236}">
                <a16:creationId xmlns:a16="http://schemas.microsoft.com/office/drawing/2014/main" id="{F0DC3D63-32A8-D4EC-9ABC-328AEB95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29" y="4607957"/>
            <a:ext cx="1676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bleLink Suite of Applications">
            <a:extLst>
              <a:ext uri="{FF2B5EF4-FFF2-40B4-BE49-F238E27FC236}">
                <a16:creationId xmlns:a16="http://schemas.microsoft.com/office/drawing/2014/main" id="{D4757E84-860E-3587-A0FB-2C831FF3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35" y="4607957"/>
            <a:ext cx="1676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E7AB8-3FFD-154A-25D0-731B3AFDEF8E}"/>
              </a:ext>
            </a:extLst>
          </p:cNvPr>
          <p:cNvSpPr txBox="1"/>
          <p:nvPr/>
        </p:nvSpPr>
        <p:spPr>
          <a:xfrm>
            <a:off x="9960429" y="641720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  WayFinder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48BBE-7258-B313-0627-5E84A2B44A9E}"/>
              </a:ext>
            </a:extLst>
          </p:cNvPr>
          <p:cNvSpPr txBox="1"/>
          <p:nvPr/>
        </p:nvSpPr>
        <p:spPr>
          <a:xfrm>
            <a:off x="7767735" y="641720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    Endeavor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78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Peer Mentoring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Mentoring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help you connect to peers who share similar interests, goals, and have a shared life experience of having an intellectual or developmental disability. </a:t>
            </a:r>
          </a:p>
          <a:p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 you and your Peer Mentor can learn from and support each other to achieve your goals.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3802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Direct Supports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MAPs provider can provide you with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support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help you learn the skills you need to be more independent. </a:t>
            </a:r>
          </a:p>
          <a:p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receive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support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a person who is trained to support you gain skills that help you be more independent.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59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Direct and In-Direct Supports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can support you in person or remotely.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and In-Direct support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decrease as you become more independent and comfortable in your new skills.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Remember:  MAPs is a 3-year program, we are trying to avoid learned dependence on the supports.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1824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85DE0-ED62-45AE-0C47-B62E3598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1435805"/>
            <a:ext cx="10176933" cy="2387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Maps At home </a:t>
            </a:r>
          </a:p>
        </p:txBody>
      </p:sp>
    </p:spTree>
    <p:extLst>
      <p:ext uri="{BB962C8B-B14F-4D97-AF65-F5344CB8AC3E}">
        <p14:creationId xmlns:p14="http://schemas.microsoft.com/office/powerpoint/2010/main" val="416611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MAPs At Home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 can help you gain independence at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learn skills that will help you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safe at home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healthy meals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personal hygiene and take care of yourself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your health by scheduling appointments with your doctor and asking for medical help when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your money including paying bills, budgeting money for groceries and other expenses, and saving money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765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MAPs At Home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person called an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Independence Coach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help you learn these skills and provide support until you no longer need it.</a:t>
            </a:r>
          </a:p>
          <a:p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Technology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also provide you with additional support and safety while you’re at home.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1F8BA-6945-1228-CDBF-039A1503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418" y="4068147"/>
            <a:ext cx="2590384" cy="26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63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Enabling Technology at Home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different ways you can use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Technology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home.</a:t>
            </a:r>
          </a:p>
          <a:p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few examples of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Technology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could use at home are:</a:t>
            </a:r>
          </a:p>
          <a:p>
            <a:endParaRPr lang="en-US" sz="32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Motion Sensors to help your supports know when you might need help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 doorbell to help you know when you have visitors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or on-demand audio and/or video calling so you can reach support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medication dispensers to help you take your medication correctly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2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CAA87-B29B-24CD-1BAC-FC437FCA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39" y="211401"/>
            <a:ext cx="5166673" cy="1600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Today’s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80E8A-68C6-3E53-D991-659CA5FD7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7539" y="2386819"/>
            <a:ext cx="5330825" cy="381158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What is MAPs?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Who is MAPs for?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How can MAPs help me?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Virtual Community Resource Map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MAPs at Home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MAPs at Work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MAPs in the Community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How to Apply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Where is MAPs today?</a:t>
            </a:r>
          </a:p>
        </p:txBody>
      </p:sp>
      <p:pic>
        <p:nvPicPr>
          <p:cNvPr id="5" name="Content Placeholder 13" descr="A picture containing person, sitting, outdoor&#10;&#10;Description automatically generated">
            <a:extLst>
              <a:ext uri="{FF2B5EF4-FFF2-40B4-BE49-F238E27FC236}">
                <a16:creationId xmlns:a16="http://schemas.microsoft.com/office/drawing/2014/main" id="{9D395174-562A-D3A4-3924-7BDEEDC7C9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1" r="24101"/>
          <a:stretch>
            <a:fillRect/>
          </a:stretch>
        </p:blipFill>
        <p:spPr>
          <a:xfrm>
            <a:off x="6861175" y="0"/>
            <a:ext cx="5330825" cy="6858000"/>
          </a:xfrm>
        </p:spPr>
      </p:pic>
    </p:spTree>
    <p:extLst>
      <p:ext uri="{BB962C8B-B14F-4D97-AF65-F5344CB8AC3E}">
        <p14:creationId xmlns:p14="http://schemas.microsoft.com/office/powerpoint/2010/main" val="359834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85DE0-ED62-45AE-0C47-B62E3598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1435805"/>
            <a:ext cx="10176933" cy="2387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Maps At work </a:t>
            </a:r>
          </a:p>
        </p:txBody>
      </p:sp>
    </p:spTree>
    <p:extLst>
      <p:ext uri="{BB962C8B-B14F-4D97-AF65-F5344CB8AC3E}">
        <p14:creationId xmlns:p14="http://schemas.microsoft.com/office/powerpoint/2010/main" val="66732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MAPs At 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 services can help you find a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advance your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choose to receive supports so you can: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a job based on your strengths, skills, and interests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out what support you will need at your job to be successful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travel to and from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a promotion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30E01-27B1-0E2C-9F97-7F6171452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299" y="3998784"/>
            <a:ext cx="2825768" cy="27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29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MAPs At 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person called a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 Coach or Job Developer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support you at work until you no longer need it.</a:t>
            </a:r>
          </a:p>
          <a:p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Enabling Technology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also help you reach your goals at work.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877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Enabling Technology at 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There are many different ways you can use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Enabling Technology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 at work. 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A few examples of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Enabling Technology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/>
                <a:ea typeface="Open Sans"/>
                <a:cs typeface="Open Sans"/>
              </a:rPr>
              <a:t>you can use at work are: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phone or tablet that can teach you or remind you of your job responsibilities using video, audio, or pictures.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phone or tablet that has GPS to help you navigate to work.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assessments to help you learn your skills, strengths, and interests.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reality to help you learn about different career paths and learn your job.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9044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85DE0-ED62-45AE-0C47-B62E3598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1435805"/>
            <a:ext cx="10176933" cy="2387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Maps in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1984433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MAPs In The Community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VCRM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other MAPs services can support you in your community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Become aware of where your job, school, and other favorite places are within your community.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routines to make scheduled and unscheduled community outings easier.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interests and create goals that are unique to you.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new people and make connections with others in your community who share your same interests.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to become more confident in situations or places that might seem overwhelming.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a fully customized Travel Training Curriculum to help you navigate your community.  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1827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85DE0-ED62-45AE-0C47-B62E3598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1435805"/>
            <a:ext cx="10176933" cy="2387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How to apply </a:t>
            </a:r>
          </a:p>
        </p:txBody>
      </p:sp>
    </p:spTree>
    <p:extLst>
      <p:ext uri="{BB962C8B-B14F-4D97-AF65-F5344CB8AC3E}">
        <p14:creationId xmlns:p14="http://schemas.microsoft.com/office/powerpoint/2010/main" val="2744869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How To Apply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enrollment into the program, you will need to complete the application on the DDA website. </a:t>
            </a:r>
          </a:p>
          <a:p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application will ask you for basic information such as your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security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Parent/guardian information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0489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How To Apply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will not be required when completing the application but will be needed later on in the process.</a:t>
            </a:r>
          </a:p>
          <a:p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 of documents you might need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records that show a diagnosis of intellectual or developmental disability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IQ evaluation with diagnosis of intellectual disability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records identifying the diagnosis (e.g., IEP or other assessments)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Therapy notes/assessments completed by a clinician identifying intellectual or developmental disability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Security Administration documents that list a diagnosis of intellectual or developmental disability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Conservatorship Documentation (if applicable)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Photo/Media Consent, Releases of Information (To be signed)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6076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MAPs: Where Are We Today?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- MAPs Enrollment:  520+ (working up to 1250)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Delivering Services throughout entire State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20+ Provider Agency Partners 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Peer Mentoring Request for Applications ACTIVE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217 Virtual Community Resource MAPs validated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300 Individual Milestones Achieved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Learning, Growing and Improving!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87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85DE0-ED62-45AE-0C47-B62E3598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538" y="1435805"/>
            <a:ext cx="9144000" cy="2387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what is </a:t>
            </a: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maPS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4624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Where Can I find Information?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073804"/>
            <a:ext cx="11311466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a MAPs webpage where you can find the latest updates on the program.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the webpage here: </a:t>
            </a:r>
            <a:r>
              <a:rPr lang="en-US" sz="2800" dirty="0">
                <a:hlinkClick r:id="rId2"/>
              </a:rPr>
              <a:t>Medicaid Alternative Pathways (MAPs)</a:t>
            </a:r>
            <a:endParaRPr lang="en-US" sz="2800" dirty="0">
              <a:solidFill>
                <a:schemeClr val="bg1">
                  <a:lumMod val="1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us on social media: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Facebook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Instagram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YouTube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Twitter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7399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Questions and Answers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73804"/>
            <a:ext cx="10515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71D7D-D97C-4064-9907-6F22A83E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7" y="0"/>
            <a:ext cx="11529527" cy="93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4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WHAT IS MAPS?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2AA7F-C9F3-149C-5BB3-2E2332811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0" i="0" dirty="0">
                <a:solidFill>
                  <a:srgbClr val="131E2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 is a new program that supports people with intellectual and developmental disabilities who want to increase their independence at home, at work, and in their community.</a:t>
            </a:r>
          </a:p>
          <a:p>
            <a:pPr marL="0" indent="0">
              <a:buNone/>
            </a:pPr>
            <a:endParaRPr lang="en-US" sz="3600" dirty="0">
              <a:solidFill>
                <a:srgbClr val="131E2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131E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 is a 3-year program we a person works on Milestones that promote greater levels of Independence.  </a:t>
            </a:r>
            <a:endParaRPr lang="en-US" sz="3600" b="0" i="0" dirty="0">
              <a:solidFill>
                <a:srgbClr val="131E2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85DE0-ED62-45AE-0C47-B62E3598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538" y="1435805"/>
            <a:ext cx="9144000" cy="2387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Who is maps for?</a:t>
            </a:r>
          </a:p>
        </p:txBody>
      </p:sp>
    </p:spTree>
    <p:extLst>
      <p:ext uri="{BB962C8B-B14F-4D97-AF65-F5344CB8AC3E}">
        <p14:creationId xmlns:p14="http://schemas.microsoft.com/office/powerpoint/2010/main" val="261177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Who is MAPs for?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25" y="2370138"/>
            <a:ext cx="1051560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 is for people with intellectual or developmental disabilities who want to: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Learn skills to help them work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Live independently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Learn about their neighborhoods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Find hobbies that interest them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2AAECA16-60BF-6108-3F44-4B8126BB1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03" y="3055937"/>
            <a:ext cx="3945469" cy="31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4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Intellectual Disability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2039938"/>
            <a:ext cx="1051560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person with an intellectual disability might have trouble learning at their expected level or doing daily activities without assistance such as: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Letting others know their wants and needs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Taking care of themselves or their home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Talking with other people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Staying healthy and safe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Intellectual disabilities are usually known before a person turns 18.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570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BDB9-4689-07F9-A741-92ABDE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Who is MAPs for?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271840-20A4-D5B7-D2B2-92814B47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25" y="2370138"/>
            <a:ext cx="1051560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 is for people with intellectual and developmental disabilities who: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75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leave high school in the next 3 years or have already left high school.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in inclusive higher education programs like Next Steps, IDEAL, or FUTURE.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on the waiting list for other long-term services and support programs like Employment and Community First CHOICES (ECF).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2050" name="Picture 2" descr="Image result for Technology people with ID/DD">
            <a:extLst>
              <a:ext uri="{FF2B5EF4-FFF2-40B4-BE49-F238E27FC236}">
                <a16:creationId xmlns:a16="http://schemas.microsoft.com/office/drawing/2014/main" id="{835323FF-7204-46C6-D584-1A8D0165F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89" y="165482"/>
            <a:ext cx="3586883" cy="20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25179"/>
      </p:ext>
    </p:extLst>
  </p:cSld>
  <p:clrMapOvr>
    <a:masterClrMapping/>
  </p:clrMapOvr>
</p:sld>
</file>

<file path=ppt/theme/theme1.xml><?xml version="1.0" encoding="utf-8"?>
<a:theme xmlns:a="http://schemas.openxmlformats.org/drawingml/2006/main" name="MAPs - Blue-Green Presentation Theme (DDA)">
  <a:themeElements>
    <a:clrScheme name="State Colors">
      <a:dk1>
        <a:srgbClr val="6E7073"/>
      </a:dk1>
      <a:lt1>
        <a:srgbClr val="F9F9F9"/>
      </a:lt1>
      <a:dk2>
        <a:srgbClr val="44546A"/>
      </a:dk2>
      <a:lt2>
        <a:srgbClr val="E0E0E0"/>
      </a:lt2>
      <a:accent1>
        <a:srgbClr val="EE3524"/>
      </a:accent1>
      <a:accent2>
        <a:srgbClr val="174A7C"/>
      </a:accent2>
      <a:accent3>
        <a:srgbClr val="1B365D"/>
      </a:accent3>
      <a:accent4>
        <a:srgbClr val="ED9924"/>
      </a:accent4>
      <a:accent5>
        <a:srgbClr val="F5E0AF"/>
      </a:accent5>
      <a:accent6>
        <a:srgbClr val="F0EDE1"/>
      </a:accent6>
      <a:hlink>
        <a:srgbClr val="4C90D3"/>
      </a:hlink>
      <a:folHlink>
        <a:srgbClr val="780000"/>
      </a:folHlink>
    </a:clrScheme>
    <a:fontScheme name="State Branding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Ps - Blue-Green Presentation Theme (DDA)" id="{7AAB7627-F9E9-49D3-AC29-EAF73834D8BD}" vid="{E0C185B6-0188-48A0-A749-A5B68EBA0E0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9b1a5b-8b78-44d8-85c0-bd461b7e7342">
      <Terms xmlns="http://schemas.microsoft.com/office/infopath/2007/PartnerControls"/>
    </lcf76f155ced4ddcb4097134ff3c332f>
    <TaxCatchAll xmlns="12aabf58-d89f-45be-a26d-c274d7de9808" xsi:nil="true"/>
    <SubmittedtoDIDDInvoicing xmlns="d89b1a5b-8b78-44d8-85c0-bd461b7e7342">true</SubmittedtoDIDDInvoicing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3176C5F9931840A60294706E08A423" ma:contentTypeVersion="29" ma:contentTypeDescription="Create a new document." ma:contentTypeScope="" ma:versionID="7a0b42eb1dc08c179d5e37a4a7b8d768">
  <xsd:schema xmlns:xsd="http://www.w3.org/2001/XMLSchema" xmlns:xs="http://www.w3.org/2001/XMLSchema" xmlns:p="http://schemas.microsoft.com/office/2006/metadata/properties" xmlns:ns2="d89b1a5b-8b78-44d8-85c0-bd461b7e7342" xmlns:ns3="12aabf58-d89f-45be-a26d-c274d7de9808" targetNamespace="http://schemas.microsoft.com/office/2006/metadata/properties" ma:root="true" ma:fieldsID="b6eed6a6471a82e8023d59cf47a8aa82" ns2:_="" ns3:_="">
    <xsd:import namespace="d89b1a5b-8b78-44d8-85c0-bd461b7e7342"/>
    <xsd:import namespace="12aabf58-d89f-45be-a26d-c274d7de98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SubmittedtoDIDDInvoicing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b1a5b-8b78-44d8-85c0-bd461b7e7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  <xsd:element name="SubmittedtoDIDDInvoicing" ma:index="10" nillable="true" ma:displayName="Submitted to DIDD Invoicing" ma:default="1" ma:internalName="SubmittedtoDIDDInvoicing" ma:readOnly="false">
      <xsd:simpleType>
        <xsd:restriction base="dms:Boolea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abf58-d89f-45be-a26d-c274d7de9808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description="" ma:hidden="true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description="" ma:hidden="true" ma:internalName="SharedWithDetails" ma:readOnly="true">
      <xsd:simpleType>
        <xsd:restriction base="dms:Note"/>
      </xsd:simpleType>
    </xsd:element>
    <xsd:element name="TaxCatchAll" ma:index="18" nillable="true" ma:displayName="Taxonomy Catch All Column" ma:hidden="true" ma:list="{8e59f6be-bd6c-418a-be6b-341bf8e871c1}" ma:internalName="TaxCatchAll" ma:showField="CatchAllData" ma:web="12aabf58-d89f-45be-a26d-c274d7de98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B8157E-5E2D-4AD9-B311-56C1AA0D10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D8B1F4-8D14-4B63-93D2-5AF56E0DB8C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2aabf58-d89f-45be-a26d-c274d7de9808"/>
    <ds:schemaRef ds:uri="http://schemas.microsoft.com/office/2006/metadata/properties"/>
    <ds:schemaRef ds:uri="http://purl.org/dc/elements/1.1/"/>
    <ds:schemaRef ds:uri="d89b1a5b-8b78-44d8-85c0-bd461b7e73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DF6D27-B853-44E9-A034-34346D848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9b1a5b-8b78-44d8-85c0-bd461b7e7342"/>
    <ds:schemaRef ds:uri="12aabf58-d89f-45be-a26d-c274d7de98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345bebf-0d71-4337-9281-24b941616c36}" enabled="0" method="" siteId="{f345bebf-0d71-4337-9281-24b941616c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MAPs - Blue-Green Presentation Theme (DDA)</Template>
  <TotalTime>10290</TotalTime>
  <Words>1592</Words>
  <Application>Microsoft Office PowerPoint</Application>
  <PresentationFormat>Widescreen</PresentationFormat>
  <Paragraphs>222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MAPs - Blue-Green Presentation Theme (DDA)</vt:lpstr>
      <vt:lpstr>Medicaid Alternative Pathways to  Independence (MAPS)</vt:lpstr>
      <vt:lpstr>Today’s Presenter </vt:lpstr>
      <vt:lpstr>Today’s Presentation</vt:lpstr>
      <vt:lpstr>what is maPS?</vt:lpstr>
      <vt:lpstr>WHAT IS MAPS?</vt:lpstr>
      <vt:lpstr>Who is maps for?</vt:lpstr>
      <vt:lpstr>Who is MAPs for?</vt:lpstr>
      <vt:lpstr>Intellectual Disability </vt:lpstr>
      <vt:lpstr>Who is MAPs for?</vt:lpstr>
      <vt:lpstr>Who is MAPs for?</vt:lpstr>
      <vt:lpstr>Who is MAPs for?</vt:lpstr>
      <vt:lpstr>How can maps help me?</vt:lpstr>
      <vt:lpstr>How Can MAPs Help Me?  </vt:lpstr>
      <vt:lpstr>Virtual community resource map (VCRM)</vt:lpstr>
      <vt:lpstr>Virtual Community Resource Map (VCRM)</vt:lpstr>
      <vt:lpstr>Virtual Community Resource Map (VCRM)</vt:lpstr>
      <vt:lpstr>PowerPoint Presentation</vt:lpstr>
      <vt:lpstr>Virtual Community Resource Map (VCRM)</vt:lpstr>
      <vt:lpstr>VCRM</vt:lpstr>
      <vt:lpstr>Maps supports </vt:lpstr>
      <vt:lpstr>Enabling Technology</vt:lpstr>
      <vt:lpstr>Enabling Technology</vt:lpstr>
      <vt:lpstr>Peer Mentoring </vt:lpstr>
      <vt:lpstr>Direct Supports </vt:lpstr>
      <vt:lpstr>Direct and In-Direct Supports </vt:lpstr>
      <vt:lpstr>Maps At home </vt:lpstr>
      <vt:lpstr>MAPs At Home</vt:lpstr>
      <vt:lpstr>MAPs At Home</vt:lpstr>
      <vt:lpstr>Enabling Technology at Home</vt:lpstr>
      <vt:lpstr>Maps At work </vt:lpstr>
      <vt:lpstr>MAPs At Work</vt:lpstr>
      <vt:lpstr>MAPs At Work</vt:lpstr>
      <vt:lpstr>Enabling Technology at Work</vt:lpstr>
      <vt:lpstr>Maps in the community </vt:lpstr>
      <vt:lpstr>MAPs In The Community </vt:lpstr>
      <vt:lpstr>How to apply </vt:lpstr>
      <vt:lpstr>How To Apply </vt:lpstr>
      <vt:lpstr>How To Apply </vt:lpstr>
      <vt:lpstr>MAPs: Where Are We Today?</vt:lpstr>
      <vt:lpstr>Where Can I find Information?</vt:lpstr>
      <vt:lpstr>Questions and Answers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Camperlino</dc:creator>
  <cp:lastModifiedBy>Jason Camperlino</cp:lastModifiedBy>
  <cp:revision>5</cp:revision>
  <dcterms:created xsi:type="dcterms:W3CDTF">2024-09-05T19:04:32Z</dcterms:created>
  <dcterms:modified xsi:type="dcterms:W3CDTF">2025-05-09T16:50:02Z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0x010100D73176C5F9931840A60294706E08A423</vt:lpwstr>
  </property>
</Properties>
</file>