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omments/modernComment_120_34889ABF.xml" ContentType="application/vnd.ms-powerpoint.comments+xml"/>
  <Override PartName="/ppt/notesSlides/notesSlide4.xml" ContentType="application/vnd.openxmlformats-officedocument.presentationml.notesSlide+xml"/>
  <Override PartName="/ppt/comments/modernComment_11D_4D8A1857.xml" ContentType="application/vnd.ms-powerpoint.comments+xml"/>
  <Override PartName="/ppt/comments/modernComment_109_15E23420.xml" ContentType="application/vnd.ms-powerpoint.comments+xml"/>
  <Override PartName="/ppt/comments/modernComment_10B_38C5BB31.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4"/>
  </p:sldMasterIdLst>
  <p:notesMasterIdLst>
    <p:notesMasterId r:id="rId17"/>
  </p:notesMasterIdLst>
  <p:sldIdLst>
    <p:sldId id="292" r:id="rId5"/>
    <p:sldId id="261" r:id="rId6"/>
    <p:sldId id="262" r:id="rId7"/>
    <p:sldId id="281" r:id="rId8"/>
    <p:sldId id="289" r:id="rId9"/>
    <p:sldId id="287" r:id="rId10"/>
    <p:sldId id="263" r:id="rId11"/>
    <p:sldId id="273" r:id="rId12"/>
    <p:sldId id="288" r:id="rId13"/>
    <p:sldId id="285" r:id="rId14"/>
    <p:sldId id="265" r:id="rId15"/>
    <p:sldId id="26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793E08-6A70-8D18-7709-87763490CAF3}" name="Shannon Pargin" initials="SP" userId="S::dd08728@tn.gov::52bfa80c-abea-4668-bde6-0f08c857b77a" providerId="AD"/>
  <p188:author id="{46E76A17-3DBA-8D7B-B9DA-A68E4466A598}" name="Kendra Wurm" initials="KW" userId="S::DD08571@tn.gov::e0a545a4-9827-4faa-b2ab-787ef63e0cd3" providerId="AD"/>
  <p188:author id="{98DDD55E-AE5C-3C1A-841A-B8FF28D3E85A}" name="Kendra Wurm" initials="KW" userId="S::dd08571@tn.gov::e0a545a4-9827-4faa-b2ab-787ef63e0cd3" providerId="AD"/>
  <p188:author id="{77112BDD-3484-FF88-F1A9-BC69D77CE26B}" name="Lauren Sharpe" initials="LS" userId="S::DD01414@tn.gov::4749df45-8e7f-4801-89e4-105b1f73b7c3" providerId="AD"/>
  <p188:author id="{47C47CE7-54B2-AB2D-5BA1-DF5F87CDEC68}" name="Catherine Pippin" initials="CP" userId="S::dd08071@tn.gov::dcdf69bc-bf3f-4ad9-8a53-03c3622485ed" providerId="AD"/>
  <p188:author id="{A863BAF1-F6AE-4B4A-1F11-AE3E3A90897E}" name="Lauren Sharpe" initials="LS" userId="S::dd01414@tn.gov::4749df45-8e7f-4801-89e4-105b1f73b7c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04040"/>
    <a:srgbClr val="E93D44"/>
    <a:srgbClr val="F2F3F5"/>
    <a:srgbClr val="0B2A5B"/>
    <a:srgbClr val="D4DFEC"/>
    <a:srgbClr val="FEFEFE"/>
    <a:srgbClr val="0023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0" d="100"/>
          <a:sy n="100" d="100"/>
        </p:scale>
        <p:origin x="10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298918637615427E-2"/>
          <c:y val="0.12549244052558092"/>
          <c:w val="0.88469033942706843"/>
          <c:h val="0.81398161199918695"/>
        </c:manualLayout>
      </c:layout>
      <c:lineChart>
        <c:grouping val="standard"/>
        <c:varyColors val="0"/>
        <c:ser>
          <c:idx val="0"/>
          <c:order val="0"/>
          <c:tx>
            <c:strRef>
              <c:f>Sheet1!$B$1</c:f>
              <c:strCache>
                <c:ptCount val="1"/>
                <c:pt idx="0">
                  <c:v>Results</c:v>
                </c:pt>
              </c:strCache>
            </c:strRef>
          </c:tx>
          <c:spPr>
            <a:ln w="15875" cap="rnd">
              <a:solidFill>
                <a:srgbClr val="0B2A5B"/>
              </a:solidFill>
              <a:round/>
            </a:ln>
            <a:effectLst/>
          </c:spPr>
          <c:marker>
            <c:symbol val="circle"/>
            <c:size val="7"/>
            <c:spPr>
              <a:solidFill>
                <a:srgbClr val="0B2A5B"/>
              </a:solidFill>
              <a:ln w="9525" cap="rnd">
                <a:solidFill>
                  <a:srgbClr val="0B2A5B"/>
                </a:solidFill>
              </a:ln>
              <a:effectLst/>
            </c:spPr>
          </c:marker>
          <c:dLbls>
            <c:dLbl>
              <c:idx val="0"/>
              <c:layout>
                <c:manualLayout>
                  <c:x val="-4.0817560304557098E-2"/>
                  <c:y val="-2.551113150174213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F5F9-427C-B417-BB45873B0CAA}"/>
                </c:ext>
              </c:extLst>
            </c:dLbl>
            <c:dLbl>
              <c:idx val="1"/>
              <c:layout>
                <c:manualLayout>
                  <c:x val="-4.8265236722664584E-2"/>
                  <c:y val="-3.45376579397806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F5F9-427C-B417-BB45873B0CAA}"/>
                </c:ext>
              </c:extLst>
            </c:dLbl>
            <c:dLbl>
              <c:idx val="2"/>
              <c:layout>
                <c:manualLayout>
                  <c:x val="-2.5148631204919055E-2"/>
                  <c:y val="-2.0997868282722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F5F9-427C-B417-BB45873B0CAA}"/>
                </c:ext>
              </c:extLst>
            </c:dLbl>
            <c:dLbl>
              <c:idx val="3"/>
              <c:layout>
                <c:manualLayout>
                  <c:x val="-5.2569257129285632E-2"/>
                  <c:y val="-5.4847342425367242E-2"/>
                </c:manualLayout>
              </c:layout>
              <c:tx>
                <c:rich>
                  <a:bodyPr/>
                  <a:lstStyle/>
                  <a:p>
                    <a:fld id="{A9FB922E-0C90-492B-A2DC-A8249AB60D53}" type="VALUE">
                      <a:rPr lang="en-US">
                        <a:solidFill>
                          <a:srgbClr val="0B2A5B"/>
                        </a:solidFill>
                      </a:rPr>
                      <a:pPr/>
                      <a:t>[VALUE]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5F9-427C-B417-BB45873B0CAA}"/>
                </c:ext>
              </c:extLst>
            </c:dLbl>
            <c:dLbl>
              <c:idx val="4"/>
              <c:layout>
                <c:manualLayout>
                  <c:x val="-5.2569257129285632E-2"/>
                  <c:y val="-3.9050921158799962E-2"/>
                </c:manualLayout>
              </c:layout>
              <c:tx>
                <c:rich>
                  <a:bodyPr/>
                  <a:lstStyle/>
                  <a:p>
                    <a:fld id="{29E8F8AE-15DB-4AD8-AE07-4C85EEC9D493}" type="VALUE">
                      <a:rPr lang="en-US">
                        <a:solidFill>
                          <a:srgbClr val="0B2A5B"/>
                        </a:solidFill>
                      </a:rPr>
                      <a:pPr/>
                      <a:t>[VALUE]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F5F9-427C-B417-BB45873B0CAA}"/>
                </c:ext>
              </c:extLst>
            </c:dLbl>
            <c:dLbl>
              <c:idx val="5"/>
              <c:layout>
                <c:manualLayout>
                  <c:x val="-5.8445105541649896E-2"/>
                  <c:y val="-3.4537657939780711E-2"/>
                </c:manualLayout>
              </c:layout>
              <c:tx>
                <c:rich>
                  <a:bodyPr/>
                  <a:lstStyle/>
                  <a:p>
                    <a:fld id="{CD5A9235-4C6E-465B-8296-F9A63F3E1DC0}" type="VALUE">
                      <a:rPr lang="en-US">
                        <a:solidFill>
                          <a:srgbClr val="0B2A5B"/>
                        </a:solidFill>
                      </a:rPr>
                      <a:pPr/>
                      <a:t>[VALUE]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5F9-427C-B417-BB45873B0CAA}"/>
                </c:ext>
              </c:extLst>
            </c:dLbl>
            <c:dLbl>
              <c:idx val="6"/>
              <c:layout>
                <c:manualLayout>
                  <c:x val="-3.6900328029647662E-2"/>
                  <c:y val="-2.5511131501742178E-2"/>
                </c:manualLayout>
              </c:layout>
              <c:tx>
                <c:rich>
                  <a:bodyPr/>
                  <a:lstStyle/>
                  <a:p>
                    <a:fld id="{6BF42A86-2F47-428E-A0BB-C72BE6F2D8F3}" type="VALUE">
                      <a:rPr lang="en-US">
                        <a:solidFill>
                          <a:srgbClr val="0B2A5B"/>
                        </a:solidFill>
                      </a:rPr>
                      <a:pPr/>
                      <a:t>[VALUE]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F5F9-427C-B417-BB45873B0CAA}"/>
                </c:ext>
              </c:extLst>
            </c:dLbl>
            <c:dLbl>
              <c:idx val="7"/>
              <c:layout>
                <c:manualLayout>
                  <c:x val="-3.6900328029647586E-2"/>
                  <c:y val="-2.7767763111251762E-2"/>
                </c:manualLayout>
              </c:layout>
              <c:tx>
                <c:rich>
                  <a:bodyPr/>
                  <a:lstStyle/>
                  <a:p>
                    <a:fld id="{60E0DDBA-DAE1-4563-A643-5D331A2B3BCB}" type="VALUE">
                      <a:rPr lang="en-US">
                        <a:solidFill>
                          <a:srgbClr val="0B2A5B"/>
                        </a:solidFill>
                      </a:rPr>
                      <a:pPr/>
                      <a:t>[VALUE]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F5F9-427C-B417-BB45873B0CAA}"/>
                </c:ext>
              </c:extLst>
            </c:dLbl>
            <c:dLbl>
              <c:idx val="8"/>
              <c:layout>
                <c:manualLayout>
                  <c:x val="-5.0610640991830873E-2"/>
                  <c:y val="-3.0024394720761384E-2"/>
                </c:manualLayout>
              </c:layout>
              <c:tx>
                <c:rich>
                  <a:bodyPr/>
                  <a:lstStyle/>
                  <a:p>
                    <a:fld id="{43331EF9-E7A9-4C90-8A2F-974C6D6736D1}" type="VALUE">
                      <a:rPr lang="en-US">
                        <a:solidFill>
                          <a:srgbClr val="0B2A5B"/>
                        </a:solidFill>
                      </a:rPr>
                      <a:pPr/>
                      <a:t>[VALUE]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5F9-427C-B417-BB45873B0CAA}"/>
                </c:ext>
              </c:extLst>
            </c:dLbl>
            <c:dLbl>
              <c:idx val="9"/>
              <c:layout>
                <c:manualLayout>
                  <c:x val="-4.0817560304557098E-2"/>
                  <c:y val="-2.7767763111251762E-2"/>
                </c:manualLayout>
              </c:layout>
              <c:tx>
                <c:rich>
                  <a:bodyPr/>
                  <a:lstStyle/>
                  <a:p>
                    <a:fld id="{C70BC8C6-E158-46D0-9188-687EADEF41D4}" type="VALUE">
                      <a:rPr lang="en-US">
                        <a:solidFill>
                          <a:srgbClr val="0B2A5B"/>
                        </a:solidFill>
                      </a:rPr>
                      <a:pPr/>
                      <a:t>[VALUE]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F5F9-427C-B417-BB45873B0CAA}"/>
                </c:ext>
              </c:extLst>
            </c:dLbl>
            <c:dLbl>
              <c:idx val="10"/>
              <c:layout>
                <c:manualLayout>
                  <c:x val="-4.0817560304557243E-2"/>
                  <c:y val="-3.0024394720761384E-2"/>
                </c:manualLayout>
              </c:layout>
              <c:tx>
                <c:rich>
                  <a:bodyPr/>
                  <a:lstStyle/>
                  <a:p>
                    <a:fld id="{354C5B1C-AC45-48E1-B5E1-65373097180B}" type="VALUE">
                      <a:rPr lang="en-US" b="1">
                        <a:solidFill>
                          <a:srgbClr val="E93D44"/>
                        </a:solidFill>
                      </a:rPr>
                      <a:pPr/>
                      <a:t>[VALUE]</a:t>
                    </a:fld>
                    <a:endParaRPr lang="en-US"/>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5F9-427C-B417-BB45873B0CA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B2A5B"/>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Sheet1!$A$2:$A$13</c:f>
              <c:numCache>
                <c:formatCode>General</c:formatCode>
                <c:ptCount val="12"/>
                <c:pt idx="0">
                  <c:v>2015</c:v>
                </c:pt>
                <c:pt idx="1">
                  <c:v>2016</c:v>
                </c:pt>
                <c:pt idx="2">
                  <c:v>2017</c:v>
                </c:pt>
                <c:pt idx="3">
                  <c:v>2018</c:v>
                </c:pt>
                <c:pt idx="4">
                  <c:v>2019</c:v>
                </c:pt>
                <c:pt idx="5">
                  <c:v>2020</c:v>
                </c:pt>
                <c:pt idx="6">
                  <c:v>2021</c:v>
                </c:pt>
                <c:pt idx="7">
                  <c:v>2022</c:v>
                </c:pt>
                <c:pt idx="8">
                  <c:v>2023</c:v>
                </c:pt>
                <c:pt idx="9">
                  <c:v>2024</c:v>
                </c:pt>
                <c:pt idx="10">
                  <c:v>2025</c:v>
                </c:pt>
                <c:pt idx="11">
                  <c:v>2026</c:v>
                </c:pt>
              </c:numCache>
            </c:numRef>
          </c:cat>
          <c:val>
            <c:numRef>
              <c:f>Sheet1!$B$2:$B$13</c:f>
              <c:numCache>
                <c:formatCode>0%</c:formatCode>
                <c:ptCount val="12"/>
                <c:pt idx="0">
                  <c:v>0.15</c:v>
                </c:pt>
                <c:pt idx="1">
                  <c:v>0.09</c:v>
                </c:pt>
                <c:pt idx="2">
                  <c:v>0.25</c:v>
                </c:pt>
                <c:pt idx="3">
                  <c:v>0.15</c:v>
                </c:pt>
                <c:pt idx="4">
                  <c:v>0.37</c:v>
                </c:pt>
                <c:pt idx="5">
                  <c:v>0.57999999999999996</c:v>
                </c:pt>
                <c:pt idx="6">
                  <c:v>0.7</c:v>
                </c:pt>
                <c:pt idx="7">
                  <c:v>0.73</c:v>
                </c:pt>
                <c:pt idx="8">
                  <c:v>0.78</c:v>
                </c:pt>
                <c:pt idx="9">
                  <c:v>0.9</c:v>
                </c:pt>
                <c:pt idx="10">
                  <c:v>0.93</c:v>
                </c:pt>
                <c:pt idx="11">
                  <c:v>0.91</c:v>
                </c:pt>
              </c:numCache>
            </c:numRef>
          </c:val>
          <c:smooth val="0"/>
          <c:extLst>
            <c:ext xmlns:c16="http://schemas.microsoft.com/office/drawing/2014/chart" uri="{C3380CC4-5D6E-409C-BE32-E72D297353CC}">
              <c16:uniqueId val="{00000000-F5F9-427C-B417-BB45873B0CAA}"/>
            </c:ext>
          </c:extLst>
        </c:ser>
        <c:dLbls>
          <c:showLegendKey val="0"/>
          <c:showVal val="0"/>
          <c:showCatName val="0"/>
          <c:showSerName val="0"/>
          <c:showPercent val="0"/>
          <c:showBubbleSize val="0"/>
        </c:dLbls>
        <c:marker val="1"/>
        <c:smooth val="0"/>
        <c:axId val="638575224"/>
        <c:axId val="638575584"/>
      </c:lineChart>
      <c:catAx>
        <c:axId val="638575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B2A5B"/>
                </a:solidFill>
                <a:latin typeface="+mn-lt"/>
                <a:ea typeface="+mn-ea"/>
                <a:cs typeface="+mn-cs"/>
              </a:defRPr>
            </a:pPr>
            <a:endParaRPr lang="en-US"/>
          </a:p>
        </c:txPr>
        <c:crossAx val="638575584"/>
        <c:crosses val="autoZero"/>
        <c:auto val="1"/>
        <c:lblAlgn val="ctr"/>
        <c:lblOffset val="100"/>
        <c:noMultiLvlLbl val="0"/>
      </c:catAx>
      <c:valAx>
        <c:axId val="638575584"/>
        <c:scaling>
          <c:orientation val="minMax"/>
        </c:scaling>
        <c:delete val="0"/>
        <c:axPos val="l"/>
        <c:majorGridlines>
          <c:spPr>
            <a:ln w="9525" cap="flat" cmpd="sng" algn="ctr">
              <a:solidFill>
                <a:srgbClr val="0B2A5B"/>
              </a:solidFill>
              <a:round/>
            </a:ln>
            <a:effectLst/>
          </c:spPr>
        </c:majorGridlines>
        <c:numFmt formatCode="0%" sourceLinked="1"/>
        <c:majorTickMark val="none"/>
        <c:minorTickMark val="none"/>
        <c:tickLblPos val="nextTo"/>
        <c:spPr>
          <a:noFill/>
          <a:ln>
            <a:solidFill>
              <a:schemeClr val="bg2"/>
            </a:solidFill>
          </a:ln>
          <a:effectLst/>
        </c:spPr>
        <c:txPr>
          <a:bodyPr rot="-60000000" spcFirstLastPara="1" vertOverflow="ellipsis" vert="horz" wrap="square" anchor="ctr" anchorCtr="1"/>
          <a:lstStyle/>
          <a:p>
            <a:pPr>
              <a:defRPr sz="1197" b="0" i="0" u="none" strike="noStrike" kern="1200" baseline="0">
                <a:solidFill>
                  <a:srgbClr val="0B2A5B"/>
                </a:solidFill>
                <a:latin typeface="+mn-lt"/>
                <a:ea typeface="+mn-ea"/>
                <a:cs typeface="+mn-cs"/>
              </a:defRPr>
            </a:pPr>
            <a:endParaRPr lang="en-US"/>
          </a:p>
        </c:txPr>
        <c:crossAx val="638575224"/>
        <c:crosses val="autoZero"/>
        <c:crossBetween val="between"/>
      </c:valAx>
      <c:spPr>
        <a:solidFill>
          <a:schemeClr val="tx1"/>
        </a:solid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EFEFE"/>
    </a:solidFill>
    <a:ln w="12700">
      <a:solidFill>
        <a:srgbClr val="FEFEFE"/>
      </a:solid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9_15E23420.xml><?xml version="1.0" encoding="utf-8"?>
<p188:cmLst xmlns:a="http://schemas.openxmlformats.org/drawingml/2006/main" xmlns:r="http://schemas.openxmlformats.org/officeDocument/2006/relationships" xmlns:p188="http://schemas.microsoft.com/office/powerpoint/2018/8/main">
  <p188:cm id="{6C413D68-E521-4B5F-9120-FD617CC0220B}" authorId="{77112BDD-3484-FF88-F1A9-BC69D77CE26B}" created="2026-06-17T15:49:07.395">
    <pc:sldMkLst xmlns:pc="http://schemas.microsoft.com/office/powerpoint/2013/main/command">
      <pc:docMk/>
      <pc:sldMk cId="367146016" sldId="265"/>
    </pc:sldMkLst>
    <p188:replyLst/>
    <p188:txBody>
      <a:bodyPr/>
      <a:lstStyle/>
      <a:p>
        <a:r>
          <a:rPr lang="en-US"/>
          <a:t>Results from the ECO Family Outcomes Survey - Revised (Section B) questions: #2-#4</a:t>
        </a:r>
      </a:p>
    </p188:txBody>
  </p188:cm>
</p188:cmLst>
</file>

<file path=ppt/comments/modernComment_10B_38C5BB31.xml><?xml version="1.0" encoding="utf-8"?>
<p188:cmLst xmlns:a="http://schemas.openxmlformats.org/drawingml/2006/main" xmlns:r="http://schemas.openxmlformats.org/officeDocument/2006/relationships" xmlns:p188="http://schemas.microsoft.com/office/powerpoint/2018/8/main">
  <p188:cm id="{285ED083-FFB5-4436-A41D-37B6C2EA5590}" authorId="{A863BAF1-F6AE-4B4A-1F11-AE3E3A90897E}" status="resolved" created="2026-06-22T17:09:03.417" complete="100000">
    <ac:deMkLst xmlns:ac="http://schemas.microsoft.com/office/drawing/2013/main/command">
      <pc:docMk xmlns:pc="http://schemas.microsoft.com/office/powerpoint/2013/main/command"/>
      <pc:sldMk xmlns:pc="http://schemas.microsoft.com/office/powerpoint/2013/main/command" cId="952482609" sldId="267"/>
      <ac:spMk id="14" creationId="{D37C8C36-A8FE-C25D-564C-D0C946B39ADC}"/>
    </ac:deMkLst>
    <p188:txBody>
      <a:bodyPr/>
      <a:lstStyle/>
      <a:p>
        <a:r>
          <a:rPr lang="en-US"/>
          <a:t>links are up to date</a:t>
        </a:r>
      </a:p>
    </p188:txBody>
  </p188:cm>
</p188:cmLst>
</file>

<file path=ppt/comments/modernComment_11D_4D8A1857.xml><?xml version="1.0" encoding="utf-8"?>
<p188:cmLst xmlns:a="http://schemas.openxmlformats.org/drawingml/2006/main" xmlns:r="http://schemas.openxmlformats.org/officeDocument/2006/relationships" xmlns:p188="http://schemas.microsoft.com/office/powerpoint/2018/8/main">
  <p188:cm id="{85F66CCE-DFF2-40CA-8DA3-162EB3AFC741}" authorId="{A863BAF1-F6AE-4B4A-1F11-AE3E3A90897E}" created="2026-06-22T17:13:19.157">
    <ac:txMkLst xmlns:ac="http://schemas.microsoft.com/office/drawing/2013/main/command">
      <pc:docMk xmlns:pc="http://schemas.microsoft.com/office/powerpoint/2013/main/command"/>
      <pc:sldMk xmlns:pc="http://schemas.microsoft.com/office/powerpoint/2013/main/command" cId="1300895831" sldId="285"/>
      <ac:spMk id="9" creationId="{492C170B-7A6C-2533-87ED-8F9C2EB9CAA6}"/>
      <ac:txMk cp="70" len="169">
        <ac:context len="241" hash="1529624121"/>
      </ac:txMk>
    </ac:txMkLst>
    <p188:pos x="4450772" y="1939636"/>
    <p188:txBody>
      <a:bodyPr/>
      <a:lstStyle/>
      <a:p>
        <a:r>
          <a:rPr lang="en-US"/>
          <a:t>Results from the ECO Family Outcomes Survey - Revised (Section B) questions: #2 - #5</a:t>
        </a:r>
      </a:p>
    </p188:txBody>
  </p188:cm>
</p188:cmLst>
</file>

<file path=ppt/comments/modernComment_120_34889ABF.xml><?xml version="1.0" encoding="utf-8"?>
<p188:cmLst xmlns:a="http://schemas.openxmlformats.org/drawingml/2006/main" xmlns:r="http://schemas.openxmlformats.org/officeDocument/2006/relationships" xmlns:p188="http://schemas.microsoft.com/office/powerpoint/2018/8/main">
  <p188:cm id="{9271FF4E-D93F-460B-964C-7F396CEB9D7A}" authorId="{77112BDD-3484-FF88-F1A9-BC69D77CE26B}" status="resolved" created="2026-06-22T17:26:53.339" complete="100000">
    <ac:txMkLst xmlns:ac="http://schemas.microsoft.com/office/drawing/2013/main/command">
      <pc:docMk xmlns:pc="http://schemas.microsoft.com/office/powerpoint/2013/main/command"/>
      <pc:sldMk xmlns:pc="http://schemas.microsoft.com/office/powerpoint/2013/main/command" cId="881367743" sldId="288"/>
      <ac:spMk id="9" creationId="{ADB7637C-6420-A0FD-8037-7F7EE1603DAC}"/>
      <ac:txMk cp="29" len="196">
        <ac:context len="438" hash="3674231334"/>
      </ac:txMk>
    </ac:txMkLst>
    <p188:pos x="5772150" y="683253"/>
    <p188:txBody>
      <a:bodyPr/>
      <a:lstStyle/>
      <a:p>
        <a:r>
          <a:rPr lang="en-US"/>
          <a:t>Results from the ECO Family Outcomes Survey - Revised (Section B) questions: #1, #6 - #11</a:t>
        </a:r>
      </a:p>
    </p188:txBody>
  </p188:cm>
</p188:cmLst>
</file>

<file path=ppt/drawings/drawing1.xml><?xml version="1.0" encoding="utf-8"?>
<c:userShapes xmlns:c="http://schemas.openxmlformats.org/drawingml/2006/chart">
  <cdr:relSizeAnchor xmlns:cdr="http://schemas.openxmlformats.org/drawingml/2006/chartDrawing">
    <cdr:from>
      <cdr:x>0.01801</cdr:x>
      <cdr:y>0.01564</cdr:y>
    </cdr:from>
    <cdr:to>
      <cdr:x>0.97863</cdr:x>
      <cdr:y>0.08744</cdr:y>
    </cdr:to>
    <cdr:sp macro="" textlink="">
      <cdr:nvSpPr>
        <cdr:cNvPr id="2" name="Rectangle: Rounded Corners 1">
          <a:extLst xmlns:a="http://schemas.openxmlformats.org/drawingml/2006/main">
            <a:ext uri="{FF2B5EF4-FFF2-40B4-BE49-F238E27FC236}">
              <a16:creationId xmlns:a16="http://schemas.microsoft.com/office/drawing/2014/main" id="{69A7F795-B4F2-3ED2-BB07-F2EF67F554ED}"/>
            </a:ext>
          </a:extLst>
        </cdr:cNvPr>
        <cdr:cNvSpPr/>
      </cdr:nvSpPr>
      <cdr:spPr>
        <a:xfrm xmlns:a="http://schemas.openxmlformats.org/drawingml/2006/main">
          <a:off x="114300" y="93855"/>
          <a:ext cx="6096983" cy="430961"/>
        </a:xfrm>
        <a:prstGeom xmlns:a="http://schemas.openxmlformats.org/drawingml/2006/main" prst="roundRect">
          <a:avLst/>
        </a:prstGeom>
        <a:solidFill xmlns:a="http://schemas.openxmlformats.org/drawingml/2006/main">
          <a:srgbClr val="0B2A5B"/>
        </a:solidFill>
        <a:ln xmlns:a="http://schemas.openxmlformats.org/drawingml/2006/main">
          <a:solidFill>
            <a:srgbClr val="0B2A5B"/>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rtl="0">
            <a:defRPr sz="1862" b="0" i="0" u="none" strike="noStrike" kern="1200" spc="0" baseline="0">
              <a:solidFill>
                <a:srgbClr val="FEFEFE"/>
              </a:solidFill>
              <a:latin typeface="+mn-lt"/>
              <a:ea typeface="+mn-ea"/>
              <a:cs typeface="+mn-cs"/>
            </a:defRPr>
          </a:pPr>
          <a:r>
            <a:rPr lang="en-US" dirty="0">
              <a:solidFill>
                <a:srgbClr val="FEFEFE"/>
              </a:solidFill>
            </a:rPr>
            <a:t>HOPE Survey Family Response Rates Over Time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E209BD-8822-453F-B790-4047A8476AD0}" type="datetimeFigureOut">
              <a:t>8/24/2026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6ABAA3-F5C9-4A60-9FF3-D20B99A768EA}" type="slidenum">
              <a:t>‹#›</a:t>
            </a:fld>
            <a:endParaRPr lang="en-US"/>
          </a:p>
        </p:txBody>
      </p:sp>
    </p:spTree>
    <p:extLst>
      <p:ext uri="{BB962C8B-B14F-4D97-AF65-F5344CB8AC3E}">
        <p14:creationId xmlns:p14="http://schemas.microsoft.com/office/powerpoint/2010/main" val="1800879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DCE83-6F07-516A-2AEF-D7A7805D5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2A47EE-C370-59E9-A9EE-4A691F8856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831EC-C8AB-1205-26EB-466F92D568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E52E466-6353-0AAA-0397-31CF81C1E451}"/>
              </a:ext>
            </a:extLst>
          </p:cNvPr>
          <p:cNvSpPr>
            <a:spLocks noGrp="1"/>
          </p:cNvSpPr>
          <p:nvPr>
            <p:ph type="sldNum" sz="quarter" idx="5"/>
          </p:nvPr>
        </p:nvSpPr>
        <p:spPr/>
        <p:txBody>
          <a:bodyPr/>
          <a:lstStyle/>
          <a:p>
            <a:fld id="{FC6ABAA3-F5C9-4A60-9FF3-D20B99A768EA}" type="slidenum">
              <a:rPr lang="en-US" smtClean="0"/>
              <a:t>1</a:t>
            </a:fld>
            <a:endParaRPr lang="en-US"/>
          </a:p>
        </p:txBody>
      </p:sp>
    </p:spTree>
    <p:extLst>
      <p:ext uri="{BB962C8B-B14F-4D97-AF65-F5344CB8AC3E}">
        <p14:creationId xmlns:p14="http://schemas.microsoft.com/office/powerpoint/2010/main" val="3667126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6AA4C-F3C4-2416-E93A-23164481C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D818ED-EB14-B36D-0698-877247BF8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2B418E-98CA-BAB0-2FBD-590DC5E75D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83F801-663B-BCA7-E582-513BDBD7441B}"/>
              </a:ext>
            </a:extLst>
          </p:cNvPr>
          <p:cNvSpPr>
            <a:spLocks noGrp="1"/>
          </p:cNvSpPr>
          <p:nvPr>
            <p:ph type="sldNum" sz="quarter" idx="5"/>
          </p:nvPr>
        </p:nvSpPr>
        <p:spPr/>
        <p:txBody>
          <a:bodyPr/>
          <a:lstStyle/>
          <a:p>
            <a:fld id="{FC6ABAA3-F5C9-4A60-9FF3-D20B99A768EA}" type="slidenum">
              <a:rPr lang="en-US" smtClean="0"/>
              <a:t>5</a:t>
            </a:fld>
            <a:endParaRPr lang="en-US"/>
          </a:p>
        </p:txBody>
      </p:sp>
    </p:spTree>
    <p:extLst>
      <p:ext uri="{BB962C8B-B14F-4D97-AF65-F5344CB8AC3E}">
        <p14:creationId xmlns:p14="http://schemas.microsoft.com/office/powerpoint/2010/main" val="121224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4BB50-381A-ED54-D98E-4B8C66F43A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990039-296B-52F4-29D0-8B2A80E8BD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4FF60-CAFB-0A2E-B7A1-EEEFA7A4A8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AFD53BB-357C-92FC-38A4-868C020E6643}"/>
              </a:ext>
            </a:extLst>
          </p:cNvPr>
          <p:cNvSpPr>
            <a:spLocks noGrp="1"/>
          </p:cNvSpPr>
          <p:nvPr>
            <p:ph type="sldNum" sz="quarter" idx="5"/>
          </p:nvPr>
        </p:nvSpPr>
        <p:spPr/>
        <p:txBody>
          <a:bodyPr/>
          <a:lstStyle/>
          <a:p>
            <a:fld id="{FC6ABAA3-F5C9-4A60-9FF3-D20B99A768EA}" type="slidenum">
              <a:rPr lang="en-US" smtClean="0"/>
              <a:t>6</a:t>
            </a:fld>
            <a:endParaRPr lang="en-US"/>
          </a:p>
        </p:txBody>
      </p:sp>
    </p:spTree>
    <p:extLst>
      <p:ext uri="{BB962C8B-B14F-4D97-AF65-F5344CB8AC3E}">
        <p14:creationId xmlns:p14="http://schemas.microsoft.com/office/powerpoint/2010/main" val="1749926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54A78-BAE6-E6E3-5C0D-25CA31231C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FC3298-8C4A-A186-6B17-DECDD363B1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796FA-9F9A-0B1B-D6CD-A6134C04E6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1D38B3-BB93-9206-648A-64772A7110A0}"/>
              </a:ext>
            </a:extLst>
          </p:cNvPr>
          <p:cNvSpPr>
            <a:spLocks noGrp="1"/>
          </p:cNvSpPr>
          <p:nvPr>
            <p:ph type="sldNum" sz="quarter" idx="5"/>
          </p:nvPr>
        </p:nvSpPr>
        <p:spPr/>
        <p:txBody>
          <a:bodyPr/>
          <a:lstStyle/>
          <a:p>
            <a:fld id="{FC6ABAA3-F5C9-4A60-9FF3-D20B99A768EA}" type="slidenum">
              <a:rPr lang="en-US" smtClean="0"/>
              <a:t>10</a:t>
            </a:fld>
            <a:endParaRPr lang="en-US"/>
          </a:p>
        </p:txBody>
      </p:sp>
    </p:spTree>
    <p:extLst>
      <p:ext uri="{BB962C8B-B14F-4D97-AF65-F5344CB8AC3E}">
        <p14:creationId xmlns:p14="http://schemas.microsoft.com/office/powerpoint/2010/main" val="1483881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2061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7709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9996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cxnSp>
        <p:nvCxnSpPr>
          <p:cNvPr id="8" name="Straight Connector 7"/>
          <p:cNvCxnSpPr/>
          <p:nvPr userDrawn="1"/>
        </p:nvCxnSpPr>
        <p:spPr>
          <a:xfrm>
            <a:off x="6096000" y="3124200"/>
            <a:ext cx="0" cy="790575"/>
          </a:xfrm>
          <a:prstGeom prst="line">
            <a:avLst/>
          </a:prstGeom>
          <a:ln>
            <a:solidFill>
              <a:srgbClr val="7E7E82"/>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hasCustomPrompt="1"/>
          </p:nvPr>
        </p:nvSpPr>
        <p:spPr>
          <a:xfrm>
            <a:off x="6400800" y="3276600"/>
            <a:ext cx="4775200" cy="457200"/>
          </a:xfrm>
        </p:spPr>
        <p:txBody>
          <a:bodyPr anchor="t">
            <a:noAutofit/>
          </a:bodyPr>
          <a:lstStyle>
            <a:lvl1pPr algn="l">
              <a:defRPr sz="3200" b="1" cap="all" baseline="0">
                <a:solidFill>
                  <a:schemeClr val="tx2"/>
                </a:solidFill>
              </a:defRPr>
            </a:lvl1pPr>
          </a:lstStyle>
          <a:p>
            <a:r>
              <a:rPr lang="en-US"/>
              <a:t>THANK YOU</a:t>
            </a:r>
            <a:endParaRPr lang="en-JM"/>
          </a:p>
        </p:txBody>
      </p:sp>
      <p:pic>
        <p:nvPicPr>
          <p:cNvPr id="2" name="Picture 1">
            <a:extLst>
              <a:ext uri="{FF2B5EF4-FFF2-40B4-BE49-F238E27FC236}">
                <a16:creationId xmlns:a16="http://schemas.microsoft.com/office/drawing/2014/main" id="{FC6AF0A7-9101-99D8-9931-82259D63080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68120" y="3137384"/>
            <a:ext cx="2976880" cy="867712"/>
          </a:xfrm>
          <a:prstGeom prst="rect">
            <a:avLst/>
          </a:prstGeom>
        </p:spPr>
      </p:pic>
    </p:spTree>
    <p:extLst>
      <p:ext uri="{BB962C8B-B14F-4D97-AF65-F5344CB8AC3E}">
        <p14:creationId xmlns:p14="http://schemas.microsoft.com/office/powerpoint/2010/main" val="1186828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44031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78824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77570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8/24/2026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50095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8/24/2026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43722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8/24/2026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37277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09717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30338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846CE7D5-CF57-46EF-B807-FDD0502418D4}" type="datetimeFigureOut">
              <a:rPr lang="en-US" smtClean="0"/>
              <a:t>8/24/2026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738289157"/>
      </p:ext>
    </p:extLst>
  </p:cSld>
  <p:clrMap bg1="dk1" tx1="lt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microsoft.com/office/2018/10/relationships/comments" Target="../comments/modernComment_11D_4D8A1857.xml"/><Relationship Id="rId7"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7.jpe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8/10/relationships/comments" Target="../comments/modernComment_109_15E23420.xml"/><Relationship Id="rId1" Type="http://schemas.openxmlformats.org/officeDocument/2006/relationships/slideLayout" Target="../slideLayouts/slideLayout1.xml"/><Relationship Id="rId6" Type="http://schemas.openxmlformats.org/officeDocument/2006/relationships/image" Target="../media/image22.svg"/><Relationship Id="rId5" Type="http://schemas.openxmlformats.org/officeDocument/2006/relationships/image" Target="../media/image8.pn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png"/><Relationship Id="rId7" Type="http://schemas.openxmlformats.org/officeDocument/2006/relationships/image" Target="../media/image29.png"/><Relationship Id="rId2" Type="http://schemas.microsoft.com/office/2018/10/relationships/comments" Target="../comments/modernComment_10B_38C5BB31.xml"/><Relationship Id="rId1" Type="http://schemas.openxmlformats.org/officeDocument/2006/relationships/slideLayout" Target="../slideLayouts/slideLayout2.xml"/><Relationship Id="rId6" Type="http://schemas.openxmlformats.org/officeDocument/2006/relationships/hyperlink" Target="https://www.tn.gov/disability-and-aging/about-us/reports.html" TargetMode="External"/><Relationship Id="rId5" Type="http://schemas.openxmlformats.org/officeDocument/2006/relationships/hyperlink" Target="https://signup.e2ma.net/signup/1925804/1918334/" TargetMode="External"/><Relationship Id="rId4" Type="http://schemas.openxmlformats.org/officeDocument/2006/relationships/hyperlink" Target="https://www.tn.gov/disability-and-aging/disability-aging-programs/teis.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0.jpeg"/><Relationship Id="rId7" Type="http://schemas.openxmlformats.org/officeDocument/2006/relationships/image" Target="../media/image12.svg"/><Relationship Id="rId12" Type="http://schemas.openxmlformats.org/officeDocument/2006/relationships/image" Target="../media/image1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image" Target="../media/image16.svg"/><Relationship Id="rId5" Type="http://schemas.openxmlformats.org/officeDocument/2006/relationships/image" Target="../media/image8.png"/><Relationship Id="rId10" Type="http://schemas.openxmlformats.org/officeDocument/2006/relationships/image" Target="../media/image15.svg"/><Relationship Id="rId4" Type="http://schemas.openxmlformats.org/officeDocument/2006/relationships/hyperlink" Target="https://ectacenter.org/eco/pages/familysurveys.asp" TargetMode="External"/><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3" Type="http://schemas.openxmlformats.org/officeDocument/2006/relationships/hyperlink" Target="https://ectacenter.org/eco/pages/familysurveys.asp" TargetMode="External"/><Relationship Id="rId7"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4.svg"/><Relationship Id="rId2" Type="http://schemas.openxmlformats.org/officeDocument/2006/relationships/image" Target="../media/image20.svg"/><Relationship Id="rId1" Type="http://schemas.openxmlformats.org/officeDocument/2006/relationships/slideLayout" Target="../slideLayouts/slideLayout1.xml"/><Relationship Id="rId6" Type="http://schemas.openxmlformats.org/officeDocument/2006/relationships/image" Target="../media/image23.svg"/><Relationship Id="rId5" Type="http://schemas.openxmlformats.org/officeDocument/2006/relationships/image" Target="../media/image8.png"/><Relationship Id="rId4" Type="http://schemas.openxmlformats.org/officeDocument/2006/relationships/image" Target="../media/image22.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8/10/relationships/comments" Target="../comments/modernComment_120_34889ABF.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20.sv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a:blip r:embed="rId3">
            <a:extLst>
              <a:ext uri="{28A0092B-C50C-407E-A947-70E740481C1C}">
                <a14:useLocalDpi xmlns:a14="http://schemas.microsoft.com/office/drawing/2010/main" val="0"/>
              </a:ext>
            </a:extLst>
          </a:blip>
          <a:stretch>
            <a:fillRect/>
          </a:stretch>
        </a:blipFill>
        <a:effectLst/>
      </p:bgPr>
    </p:bg>
    <p:spTree>
      <p:nvGrpSpPr>
        <p:cNvPr id="1" name="">
          <a:extLst>
            <a:ext uri="{FF2B5EF4-FFF2-40B4-BE49-F238E27FC236}">
              <a16:creationId xmlns:a16="http://schemas.microsoft.com/office/drawing/2014/main" id="{68457E5A-DF7E-0D1B-7BE9-348C77116C4F}"/>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B1EB337D-20BF-22B7-AA04-5EEEDDCF7E8C}"/>
              </a:ext>
              <a:ext uri="{C183D7F6-B498-43B3-948B-1728B52AA6E4}">
                <adec:decorative xmlns:adec="http://schemas.microsoft.com/office/drawing/2017/decorative" val="1"/>
              </a:ext>
            </a:extLst>
          </p:cNvPr>
          <p:cNvCxnSpPr>
            <a:cxnSpLocks/>
          </p:cNvCxnSpPr>
          <p:nvPr/>
        </p:nvCxnSpPr>
        <p:spPr>
          <a:xfrm>
            <a:off x="243414" y="819912"/>
            <a:ext cx="5443242" cy="0"/>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grpSp>
        <p:nvGrpSpPr>
          <p:cNvPr id="19" name="Group 18" descr="Picture of adult using sign language with infant to promote early communication skills.">
            <a:extLst>
              <a:ext uri="{FF2B5EF4-FFF2-40B4-BE49-F238E27FC236}">
                <a16:creationId xmlns:a16="http://schemas.microsoft.com/office/drawing/2014/main" id="{01C63E9A-F505-5E05-721A-27E99FF63CB6}"/>
              </a:ext>
              <a:ext uri="{C183D7F6-B498-43B3-948B-1728B52AA6E4}">
                <adec:decorative xmlns:adec="http://schemas.microsoft.com/office/drawing/2017/decorative" val="0"/>
              </a:ext>
            </a:extLst>
          </p:cNvPr>
          <p:cNvGrpSpPr>
            <a:grpSpLocks noGrp="1" noUngrp="1" noRot="1" noMove="1" noResize="1"/>
          </p:cNvGrpSpPr>
          <p:nvPr/>
        </p:nvGrpSpPr>
        <p:grpSpPr>
          <a:xfrm>
            <a:off x="5700723" y="-1"/>
            <a:ext cx="6505349" cy="6824662"/>
            <a:chOff x="5273215" y="20392"/>
            <a:chExt cx="6878785" cy="6868606"/>
          </a:xfrm>
        </p:grpSpPr>
        <p:sp>
          <p:nvSpPr>
            <p:cNvPr id="10" name="Freeform: Shape 9">
              <a:extLst>
                <a:ext uri="{FF2B5EF4-FFF2-40B4-BE49-F238E27FC236}">
                  <a16:creationId xmlns:a16="http://schemas.microsoft.com/office/drawing/2014/main" id="{CA988EC1-D103-F849-9912-E6A225D0EB81}"/>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5459345" y="5354267"/>
              <a:ext cx="636655" cy="1534731"/>
            </a:xfrm>
            <a:custGeom>
              <a:avLst/>
              <a:gdLst>
                <a:gd name="csX0" fmla="*/ 1165 w 636655"/>
                <a:gd name="csY0" fmla="*/ 18423 h 1534731"/>
                <a:gd name="csX1" fmla="*/ 1165 w 636655"/>
                <a:gd name="csY1" fmla="*/ 18423 h 1534731"/>
                <a:gd name="csX2" fmla="*/ 83461 w 636655"/>
                <a:gd name="csY2" fmla="*/ 135 h 1534731"/>
                <a:gd name="csX3" fmla="*/ 211477 w 636655"/>
                <a:gd name="csY3" fmla="*/ 109863 h 1534731"/>
                <a:gd name="csX4" fmla="*/ 275485 w 636655"/>
                <a:gd name="csY4" fmla="*/ 237879 h 1534731"/>
                <a:gd name="csX5" fmla="*/ 321205 w 636655"/>
                <a:gd name="csY5" fmla="*/ 411615 h 1534731"/>
                <a:gd name="csX6" fmla="*/ 339493 w 636655"/>
                <a:gd name="csY6" fmla="*/ 512199 h 1534731"/>
                <a:gd name="csX7" fmla="*/ 394357 w 636655"/>
                <a:gd name="csY7" fmla="*/ 658503 h 1534731"/>
                <a:gd name="csX8" fmla="*/ 412645 w 636655"/>
                <a:gd name="csY8" fmla="*/ 740799 h 1534731"/>
                <a:gd name="csX9" fmla="*/ 440077 w 636655"/>
                <a:gd name="csY9" fmla="*/ 813951 h 1534731"/>
                <a:gd name="csX10" fmla="*/ 458365 w 636655"/>
                <a:gd name="csY10" fmla="*/ 887103 h 1534731"/>
                <a:gd name="csX11" fmla="*/ 485797 w 636655"/>
                <a:gd name="csY11" fmla="*/ 960255 h 1534731"/>
                <a:gd name="csX12" fmla="*/ 522373 w 636655"/>
                <a:gd name="csY12" fmla="*/ 1088271 h 1534731"/>
                <a:gd name="csX13" fmla="*/ 549805 w 636655"/>
                <a:gd name="csY13" fmla="*/ 1133991 h 1534731"/>
                <a:gd name="csX14" fmla="*/ 568093 w 636655"/>
                <a:gd name="csY14" fmla="*/ 1197999 h 1534731"/>
                <a:gd name="csX15" fmla="*/ 613813 w 636655"/>
                <a:gd name="csY15" fmla="*/ 1316871 h 1534731"/>
                <a:gd name="csX16" fmla="*/ 622957 w 636655"/>
                <a:gd name="csY16" fmla="*/ 1527183 h 1534731"/>
                <a:gd name="csX17" fmla="*/ 513229 w 636655"/>
                <a:gd name="csY17" fmla="*/ 1508895 h 1534731"/>
                <a:gd name="csX18" fmla="*/ 485797 w 636655"/>
                <a:gd name="csY18" fmla="*/ 1481463 h 1534731"/>
                <a:gd name="csX19" fmla="*/ 430933 w 636655"/>
                <a:gd name="csY19" fmla="*/ 1435743 h 1534731"/>
                <a:gd name="csX20" fmla="*/ 366925 w 636655"/>
                <a:gd name="csY20" fmla="*/ 1344303 h 1534731"/>
                <a:gd name="csX21" fmla="*/ 339493 w 636655"/>
                <a:gd name="csY21" fmla="*/ 1307727 h 1534731"/>
                <a:gd name="csX22" fmla="*/ 330349 w 636655"/>
                <a:gd name="csY22" fmla="*/ 1262007 h 1534731"/>
                <a:gd name="csX23" fmla="*/ 312061 w 636655"/>
                <a:gd name="csY23" fmla="*/ 1234575 h 1534731"/>
                <a:gd name="csX24" fmla="*/ 302917 w 636655"/>
                <a:gd name="csY24" fmla="*/ 1207143 h 1534731"/>
                <a:gd name="csX25" fmla="*/ 284629 w 636655"/>
                <a:gd name="csY25" fmla="*/ 1179711 h 1534731"/>
                <a:gd name="csX26" fmla="*/ 266341 w 636655"/>
                <a:gd name="csY26" fmla="*/ 1133991 h 1534731"/>
                <a:gd name="csX27" fmla="*/ 248053 w 636655"/>
                <a:gd name="csY27" fmla="*/ 1079127 h 1534731"/>
                <a:gd name="csX28" fmla="*/ 229765 w 636655"/>
                <a:gd name="csY28" fmla="*/ 1051695 h 1534731"/>
                <a:gd name="csX29" fmla="*/ 220621 w 636655"/>
                <a:gd name="csY29" fmla="*/ 1005975 h 1534731"/>
                <a:gd name="csX30" fmla="*/ 193189 w 636655"/>
                <a:gd name="csY30" fmla="*/ 932823 h 1534731"/>
                <a:gd name="csX31" fmla="*/ 174901 w 636655"/>
                <a:gd name="csY31" fmla="*/ 823095 h 1534731"/>
                <a:gd name="csX32" fmla="*/ 165757 w 636655"/>
                <a:gd name="csY32" fmla="*/ 795663 h 1534731"/>
                <a:gd name="csX33" fmla="*/ 147469 w 636655"/>
                <a:gd name="csY33" fmla="*/ 759087 h 1534731"/>
                <a:gd name="csX34" fmla="*/ 138325 w 636655"/>
                <a:gd name="csY34" fmla="*/ 722511 h 1534731"/>
                <a:gd name="csX35" fmla="*/ 110893 w 636655"/>
                <a:gd name="csY35" fmla="*/ 685935 h 1534731"/>
                <a:gd name="csX36" fmla="*/ 92605 w 636655"/>
                <a:gd name="csY36" fmla="*/ 658503 h 1534731"/>
                <a:gd name="csX37" fmla="*/ 83461 w 636655"/>
                <a:gd name="csY37" fmla="*/ 621927 h 1534731"/>
                <a:gd name="csX38" fmla="*/ 56029 w 636655"/>
                <a:gd name="csY38" fmla="*/ 548775 h 1534731"/>
                <a:gd name="csX39" fmla="*/ 37741 w 636655"/>
                <a:gd name="csY39" fmla="*/ 512199 h 1534731"/>
                <a:gd name="csX40" fmla="*/ 28597 w 636655"/>
                <a:gd name="csY40" fmla="*/ 466479 h 1534731"/>
                <a:gd name="csX41" fmla="*/ 1165 w 636655"/>
                <a:gd name="csY41" fmla="*/ 365895 h 1534731"/>
                <a:gd name="csX42" fmla="*/ 1165 w 636655"/>
                <a:gd name="csY42" fmla="*/ 18423 h 153473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636655" h="1534731">
                  <a:moveTo>
                    <a:pt x="1165" y="18423"/>
                  </a:moveTo>
                  <a:lnTo>
                    <a:pt x="1165" y="18423"/>
                  </a:lnTo>
                  <a:cubicBezTo>
                    <a:pt x="28597" y="12327"/>
                    <a:pt x="55408" y="-1515"/>
                    <a:pt x="83461" y="135"/>
                  </a:cubicBezTo>
                  <a:cubicBezTo>
                    <a:pt x="159636" y="4616"/>
                    <a:pt x="177421" y="49610"/>
                    <a:pt x="211477" y="109863"/>
                  </a:cubicBezTo>
                  <a:cubicBezTo>
                    <a:pt x="234952" y="151396"/>
                    <a:pt x="263343" y="191741"/>
                    <a:pt x="275485" y="237879"/>
                  </a:cubicBezTo>
                  <a:cubicBezTo>
                    <a:pt x="290725" y="295791"/>
                    <a:pt x="310493" y="352697"/>
                    <a:pt x="321205" y="411615"/>
                  </a:cubicBezTo>
                  <a:cubicBezTo>
                    <a:pt x="327301" y="445143"/>
                    <a:pt x="329812" y="479525"/>
                    <a:pt x="339493" y="512199"/>
                  </a:cubicBezTo>
                  <a:cubicBezTo>
                    <a:pt x="354290" y="562137"/>
                    <a:pt x="378483" y="608897"/>
                    <a:pt x="394357" y="658503"/>
                  </a:cubicBezTo>
                  <a:cubicBezTo>
                    <a:pt x="402922" y="685267"/>
                    <a:pt x="404716" y="713840"/>
                    <a:pt x="412645" y="740799"/>
                  </a:cubicBezTo>
                  <a:cubicBezTo>
                    <a:pt x="419993" y="765783"/>
                    <a:pt x="432309" y="789094"/>
                    <a:pt x="440077" y="813951"/>
                  </a:cubicBezTo>
                  <a:cubicBezTo>
                    <a:pt x="447574" y="837941"/>
                    <a:pt x="450868" y="863113"/>
                    <a:pt x="458365" y="887103"/>
                  </a:cubicBezTo>
                  <a:cubicBezTo>
                    <a:pt x="466133" y="911960"/>
                    <a:pt x="478029" y="935398"/>
                    <a:pt x="485797" y="960255"/>
                  </a:cubicBezTo>
                  <a:cubicBezTo>
                    <a:pt x="499765" y="1004952"/>
                    <a:pt x="503036" y="1045730"/>
                    <a:pt x="522373" y="1088271"/>
                  </a:cubicBezTo>
                  <a:cubicBezTo>
                    <a:pt x="529727" y="1104451"/>
                    <a:pt x="540661" y="1118751"/>
                    <a:pt x="549805" y="1133991"/>
                  </a:cubicBezTo>
                  <a:cubicBezTo>
                    <a:pt x="555901" y="1155327"/>
                    <a:pt x="560763" y="1177055"/>
                    <a:pt x="568093" y="1197999"/>
                  </a:cubicBezTo>
                  <a:cubicBezTo>
                    <a:pt x="582118" y="1238069"/>
                    <a:pt x="613813" y="1316871"/>
                    <a:pt x="613813" y="1316871"/>
                  </a:cubicBezTo>
                  <a:cubicBezTo>
                    <a:pt x="618750" y="1344027"/>
                    <a:pt x="656381" y="1501472"/>
                    <a:pt x="622957" y="1527183"/>
                  </a:cubicBezTo>
                  <a:cubicBezTo>
                    <a:pt x="593566" y="1549791"/>
                    <a:pt x="549805" y="1514991"/>
                    <a:pt x="513229" y="1508895"/>
                  </a:cubicBezTo>
                  <a:cubicBezTo>
                    <a:pt x="504085" y="1499751"/>
                    <a:pt x="495731" y="1489742"/>
                    <a:pt x="485797" y="1481463"/>
                  </a:cubicBezTo>
                  <a:cubicBezTo>
                    <a:pt x="440848" y="1444006"/>
                    <a:pt x="474087" y="1485062"/>
                    <a:pt x="430933" y="1435743"/>
                  </a:cubicBezTo>
                  <a:cubicBezTo>
                    <a:pt x="378354" y="1375653"/>
                    <a:pt x="408860" y="1407206"/>
                    <a:pt x="366925" y="1344303"/>
                  </a:cubicBezTo>
                  <a:cubicBezTo>
                    <a:pt x="358471" y="1331623"/>
                    <a:pt x="348637" y="1319919"/>
                    <a:pt x="339493" y="1307727"/>
                  </a:cubicBezTo>
                  <a:cubicBezTo>
                    <a:pt x="336445" y="1292487"/>
                    <a:pt x="335806" y="1276559"/>
                    <a:pt x="330349" y="1262007"/>
                  </a:cubicBezTo>
                  <a:cubicBezTo>
                    <a:pt x="326490" y="1251717"/>
                    <a:pt x="316976" y="1244405"/>
                    <a:pt x="312061" y="1234575"/>
                  </a:cubicBezTo>
                  <a:cubicBezTo>
                    <a:pt x="307750" y="1225954"/>
                    <a:pt x="307228" y="1215764"/>
                    <a:pt x="302917" y="1207143"/>
                  </a:cubicBezTo>
                  <a:cubicBezTo>
                    <a:pt x="298002" y="1197313"/>
                    <a:pt x="289544" y="1189541"/>
                    <a:pt x="284629" y="1179711"/>
                  </a:cubicBezTo>
                  <a:cubicBezTo>
                    <a:pt x="277288" y="1165030"/>
                    <a:pt x="271950" y="1149417"/>
                    <a:pt x="266341" y="1133991"/>
                  </a:cubicBezTo>
                  <a:cubicBezTo>
                    <a:pt x="259753" y="1115874"/>
                    <a:pt x="258746" y="1095167"/>
                    <a:pt x="248053" y="1079127"/>
                  </a:cubicBezTo>
                  <a:lnTo>
                    <a:pt x="229765" y="1051695"/>
                  </a:lnTo>
                  <a:cubicBezTo>
                    <a:pt x="226717" y="1036455"/>
                    <a:pt x="225192" y="1020830"/>
                    <a:pt x="220621" y="1005975"/>
                  </a:cubicBezTo>
                  <a:cubicBezTo>
                    <a:pt x="212962" y="981084"/>
                    <a:pt x="199505" y="958088"/>
                    <a:pt x="193189" y="932823"/>
                  </a:cubicBezTo>
                  <a:cubicBezTo>
                    <a:pt x="184196" y="896850"/>
                    <a:pt x="186627" y="858273"/>
                    <a:pt x="174901" y="823095"/>
                  </a:cubicBezTo>
                  <a:cubicBezTo>
                    <a:pt x="171853" y="813951"/>
                    <a:pt x="169554" y="804522"/>
                    <a:pt x="165757" y="795663"/>
                  </a:cubicBezTo>
                  <a:cubicBezTo>
                    <a:pt x="160387" y="783134"/>
                    <a:pt x="152255" y="771850"/>
                    <a:pt x="147469" y="759087"/>
                  </a:cubicBezTo>
                  <a:cubicBezTo>
                    <a:pt x="143056" y="747320"/>
                    <a:pt x="143945" y="733751"/>
                    <a:pt x="138325" y="722511"/>
                  </a:cubicBezTo>
                  <a:cubicBezTo>
                    <a:pt x="131509" y="708880"/>
                    <a:pt x="119751" y="698336"/>
                    <a:pt x="110893" y="685935"/>
                  </a:cubicBezTo>
                  <a:cubicBezTo>
                    <a:pt x="104505" y="676992"/>
                    <a:pt x="98701" y="667647"/>
                    <a:pt x="92605" y="658503"/>
                  </a:cubicBezTo>
                  <a:cubicBezTo>
                    <a:pt x="89557" y="646311"/>
                    <a:pt x="86913" y="634011"/>
                    <a:pt x="83461" y="621927"/>
                  </a:cubicBezTo>
                  <a:cubicBezTo>
                    <a:pt x="77428" y="600813"/>
                    <a:pt x="63759" y="566167"/>
                    <a:pt x="56029" y="548775"/>
                  </a:cubicBezTo>
                  <a:cubicBezTo>
                    <a:pt x="50493" y="536319"/>
                    <a:pt x="43837" y="524391"/>
                    <a:pt x="37741" y="512199"/>
                  </a:cubicBezTo>
                  <a:cubicBezTo>
                    <a:pt x="34693" y="496959"/>
                    <a:pt x="33063" y="481365"/>
                    <a:pt x="28597" y="466479"/>
                  </a:cubicBezTo>
                  <a:cubicBezTo>
                    <a:pt x="12674" y="413402"/>
                    <a:pt x="2558" y="425815"/>
                    <a:pt x="1165" y="365895"/>
                  </a:cubicBezTo>
                  <a:cubicBezTo>
                    <a:pt x="-1457" y="253149"/>
                    <a:pt x="1165" y="76335"/>
                    <a:pt x="1165" y="18423"/>
                  </a:cubicBezTo>
                  <a:close/>
                </a:path>
              </a:pathLst>
            </a:custGeom>
            <a:solidFill>
              <a:srgbClr val="0B2A5B"/>
            </a:solidFill>
            <a:ln>
              <a:solidFill>
                <a:srgbClr val="0B2A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9418387C-3006-6D8B-34C1-267147EFE86A}"/>
                </a:ext>
              </a:extLst>
            </p:cNvPr>
            <p:cNvGrpSpPr>
              <a:grpSpLocks noGrp="1" noUngrp="1" noRot="1" noMove="1" noResize="1"/>
            </p:cNvGrpSpPr>
            <p:nvPr/>
          </p:nvGrpSpPr>
          <p:grpSpPr>
            <a:xfrm>
              <a:off x="5273215" y="20392"/>
              <a:ext cx="6878785" cy="6837608"/>
              <a:chOff x="5264813" y="-14588"/>
              <a:chExt cx="6878785" cy="6837608"/>
            </a:xfrm>
          </p:grpSpPr>
          <p:sp>
            <p:nvSpPr>
              <p:cNvPr id="7" name="Freeform: Shape 6">
                <a:extLst>
                  <a:ext uri="{FF2B5EF4-FFF2-40B4-BE49-F238E27FC236}">
                    <a16:creationId xmlns:a16="http://schemas.microsoft.com/office/drawing/2014/main" id="{580F4741-8006-CD3E-EDE1-C2797A5DDFE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0401409">
                <a:off x="6014661" y="-14588"/>
                <a:ext cx="576072" cy="1420016"/>
              </a:xfrm>
              <a:custGeom>
                <a:avLst/>
                <a:gdLst>
                  <a:gd name="csX0" fmla="*/ 402336 w 576072"/>
                  <a:gd name="csY0" fmla="*/ 45720 h 941987"/>
                  <a:gd name="csX1" fmla="*/ 402336 w 576072"/>
                  <a:gd name="csY1" fmla="*/ 45720 h 941987"/>
                  <a:gd name="csX2" fmla="*/ 228600 w 576072"/>
                  <a:gd name="csY2" fmla="*/ 274320 h 941987"/>
                  <a:gd name="csX3" fmla="*/ 182880 w 576072"/>
                  <a:gd name="csY3" fmla="*/ 347472 h 941987"/>
                  <a:gd name="csX4" fmla="*/ 137160 w 576072"/>
                  <a:gd name="csY4" fmla="*/ 402336 h 941987"/>
                  <a:gd name="csX5" fmla="*/ 109728 w 576072"/>
                  <a:gd name="csY5" fmla="*/ 457200 h 941987"/>
                  <a:gd name="csX6" fmla="*/ 54864 w 576072"/>
                  <a:gd name="csY6" fmla="*/ 530352 h 941987"/>
                  <a:gd name="csX7" fmla="*/ 27432 w 576072"/>
                  <a:gd name="csY7" fmla="*/ 841248 h 941987"/>
                  <a:gd name="csX8" fmla="*/ 9144 w 576072"/>
                  <a:gd name="csY8" fmla="*/ 886968 h 941987"/>
                  <a:gd name="csX9" fmla="*/ 0 w 576072"/>
                  <a:gd name="csY9" fmla="*/ 914400 h 941987"/>
                  <a:gd name="csX10" fmla="*/ 9144 w 576072"/>
                  <a:gd name="csY10" fmla="*/ 941832 h 941987"/>
                  <a:gd name="csX11" fmla="*/ 118872 w 576072"/>
                  <a:gd name="csY11" fmla="*/ 896112 h 941987"/>
                  <a:gd name="csX12" fmla="*/ 173736 w 576072"/>
                  <a:gd name="csY12" fmla="*/ 877824 h 941987"/>
                  <a:gd name="csX13" fmla="*/ 237744 w 576072"/>
                  <a:gd name="csY13" fmla="*/ 850392 h 941987"/>
                  <a:gd name="csX14" fmla="*/ 283464 w 576072"/>
                  <a:gd name="csY14" fmla="*/ 813816 h 941987"/>
                  <a:gd name="csX15" fmla="*/ 429768 w 576072"/>
                  <a:gd name="csY15" fmla="*/ 649224 h 941987"/>
                  <a:gd name="csX16" fmla="*/ 512064 w 576072"/>
                  <a:gd name="csY16" fmla="*/ 539496 h 941987"/>
                  <a:gd name="csX17" fmla="*/ 548640 w 576072"/>
                  <a:gd name="csY17" fmla="*/ 457200 h 941987"/>
                  <a:gd name="csX18" fmla="*/ 557784 w 576072"/>
                  <a:gd name="csY18" fmla="*/ 356616 h 941987"/>
                  <a:gd name="csX19" fmla="*/ 566928 w 576072"/>
                  <a:gd name="csY19" fmla="*/ 274320 h 941987"/>
                  <a:gd name="csX20" fmla="*/ 576072 w 576072"/>
                  <a:gd name="csY20" fmla="*/ 82296 h 941987"/>
                  <a:gd name="csX21" fmla="*/ 566928 w 576072"/>
                  <a:gd name="csY21" fmla="*/ 45720 h 941987"/>
                  <a:gd name="csX22" fmla="*/ 530352 w 576072"/>
                  <a:gd name="csY22" fmla="*/ 36576 h 941987"/>
                  <a:gd name="csX23" fmla="*/ 466344 w 576072"/>
                  <a:gd name="csY23" fmla="*/ 18288 h 941987"/>
                  <a:gd name="csX24" fmla="*/ 438912 w 576072"/>
                  <a:gd name="csY24" fmla="*/ 0 h 941987"/>
                  <a:gd name="csX25" fmla="*/ 402336 w 576072"/>
                  <a:gd name="csY25" fmla="*/ 18288 h 941987"/>
                  <a:gd name="csX26" fmla="*/ 374904 w 576072"/>
                  <a:gd name="csY26" fmla="*/ 100584 h 941987"/>
                  <a:gd name="csX27" fmla="*/ 374904 w 576072"/>
                  <a:gd name="csY27" fmla="*/ 91440 h 941987"/>
                  <a:gd name="csX28" fmla="*/ 402336 w 576072"/>
                  <a:gd name="csY28" fmla="*/ 45720 h 9419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Lst>
                <a:rect l="l" t="t" r="r" b="b"/>
                <a:pathLst>
                  <a:path w="576072" h="941987">
                    <a:moveTo>
                      <a:pt x="402336" y="45720"/>
                    </a:moveTo>
                    <a:lnTo>
                      <a:pt x="402336" y="45720"/>
                    </a:lnTo>
                    <a:cubicBezTo>
                      <a:pt x="351264" y="109560"/>
                      <a:pt x="268752" y="210077"/>
                      <a:pt x="228600" y="274320"/>
                    </a:cubicBezTo>
                    <a:cubicBezTo>
                      <a:pt x="213360" y="298704"/>
                      <a:pt x="199593" y="324073"/>
                      <a:pt x="182880" y="347472"/>
                    </a:cubicBezTo>
                    <a:cubicBezTo>
                      <a:pt x="169043" y="366843"/>
                      <a:pt x="150365" y="382529"/>
                      <a:pt x="137160" y="402336"/>
                    </a:cubicBezTo>
                    <a:cubicBezTo>
                      <a:pt x="125818" y="419349"/>
                      <a:pt x="120785" y="440001"/>
                      <a:pt x="109728" y="457200"/>
                    </a:cubicBezTo>
                    <a:cubicBezTo>
                      <a:pt x="93246" y="482839"/>
                      <a:pt x="73152" y="505968"/>
                      <a:pt x="54864" y="530352"/>
                    </a:cubicBezTo>
                    <a:cubicBezTo>
                      <a:pt x="13693" y="653865"/>
                      <a:pt x="66825" y="486713"/>
                      <a:pt x="27432" y="841248"/>
                    </a:cubicBezTo>
                    <a:cubicBezTo>
                      <a:pt x="25619" y="857562"/>
                      <a:pt x="14907" y="871599"/>
                      <a:pt x="9144" y="886968"/>
                    </a:cubicBezTo>
                    <a:cubicBezTo>
                      <a:pt x="5760" y="895993"/>
                      <a:pt x="3048" y="905256"/>
                      <a:pt x="0" y="914400"/>
                    </a:cubicBezTo>
                    <a:cubicBezTo>
                      <a:pt x="3048" y="923544"/>
                      <a:pt x="-398" y="940469"/>
                      <a:pt x="9144" y="941832"/>
                    </a:cubicBezTo>
                    <a:cubicBezTo>
                      <a:pt x="30329" y="944858"/>
                      <a:pt x="103062" y="902700"/>
                      <a:pt x="118872" y="896112"/>
                    </a:cubicBezTo>
                    <a:cubicBezTo>
                      <a:pt x="136666" y="888698"/>
                      <a:pt x="155838" y="884983"/>
                      <a:pt x="173736" y="877824"/>
                    </a:cubicBezTo>
                    <a:cubicBezTo>
                      <a:pt x="286729" y="832627"/>
                      <a:pt x="149442" y="879826"/>
                      <a:pt x="237744" y="850392"/>
                    </a:cubicBezTo>
                    <a:cubicBezTo>
                      <a:pt x="252984" y="838200"/>
                      <a:pt x="268957" y="826872"/>
                      <a:pt x="283464" y="813816"/>
                    </a:cubicBezTo>
                    <a:cubicBezTo>
                      <a:pt x="333075" y="769166"/>
                      <a:pt x="394283" y="693580"/>
                      <a:pt x="429768" y="649224"/>
                    </a:cubicBezTo>
                    <a:cubicBezTo>
                      <a:pt x="458329" y="613523"/>
                      <a:pt x="487999" y="578370"/>
                      <a:pt x="512064" y="539496"/>
                    </a:cubicBezTo>
                    <a:cubicBezTo>
                      <a:pt x="527865" y="513972"/>
                      <a:pt x="536448" y="484632"/>
                      <a:pt x="548640" y="457200"/>
                    </a:cubicBezTo>
                    <a:cubicBezTo>
                      <a:pt x="551688" y="423672"/>
                      <a:pt x="554434" y="390115"/>
                      <a:pt x="557784" y="356616"/>
                    </a:cubicBezTo>
                    <a:cubicBezTo>
                      <a:pt x="560530" y="329152"/>
                      <a:pt x="565092" y="301860"/>
                      <a:pt x="566928" y="274320"/>
                    </a:cubicBezTo>
                    <a:cubicBezTo>
                      <a:pt x="571191" y="210381"/>
                      <a:pt x="573024" y="146304"/>
                      <a:pt x="576072" y="82296"/>
                    </a:cubicBezTo>
                    <a:cubicBezTo>
                      <a:pt x="573024" y="70104"/>
                      <a:pt x="575814" y="54606"/>
                      <a:pt x="566928" y="45720"/>
                    </a:cubicBezTo>
                    <a:cubicBezTo>
                      <a:pt x="558042" y="36834"/>
                      <a:pt x="542476" y="39883"/>
                      <a:pt x="530352" y="36576"/>
                    </a:cubicBezTo>
                    <a:cubicBezTo>
                      <a:pt x="508944" y="30737"/>
                      <a:pt x="487680" y="24384"/>
                      <a:pt x="466344" y="18288"/>
                    </a:cubicBezTo>
                    <a:cubicBezTo>
                      <a:pt x="457200" y="12192"/>
                      <a:pt x="449902" y="0"/>
                      <a:pt x="438912" y="0"/>
                    </a:cubicBezTo>
                    <a:cubicBezTo>
                      <a:pt x="425281" y="0"/>
                      <a:pt x="411975" y="8649"/>
                      <a:pt x="402336" y="18288"/>
                    </a:cubicBezTo>
                    <a:cubicBezTo>
                      <a:pt x="383407" y="37217"/>
                      <a:pt x="379527" y="77468"/>
                      <a:pt x="374904" y="100584"/>
                    </a:cubicBezTo>
                    <a:lnTo>
                      <a:pt x="374904" y="91440"/>
                    </a:lnTo>
                    <a:lnTo>
                      <a:pt x="402336" y="45720"/>
                    </a:lnTo>
                    <a:close/>
                  </a:path>
                </a:pathLst>
              </a:custGeom>
              <a:solidFill>
                <a:srgbClr val="0B2A5B"/>
              </a:solidFill>
              <a:ln>
                <a:solidFill>
                  <a:srgbClr val="0B2A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555C8014-F651-1E8B-D9E5-36B930C143E7}"/>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rcRect l="28534" r="-1" b="-1"/>
              <a:stretch>
                <a:fillRect/>
              </a:stretch>
            </p:blipFill>
            <p:spPr>
              <a:xfrm>
                <a:off x="5264813" y="27758"/>
                <a:ext cx="6878785" cy="679526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solidFill>
                <a:srgbClr val="0B2A5B"/>
              </a:solidFill>
              <a:ln w="82550">
                <a:solidFill>
                  <a:srgbClr val="002060"/>
                </a:solidFill>
              </a:ln>
            </p:spPr>
          </p:pic>
        </p:grpSp>
      </p:grpSp>
      <p:sp>
        <p:nvSpPr>
          <p:cNvPr id="3" name="Title 2">
            <a:extLst>
              <a:ext uri="{FF2B5EF4-FFF2-40B4-BE49-F238E27FC236}">
                <a16:creationId xmlns:a16="http://schemas.microsoft.com/office/drawing/2014/main" id="{EDE40C9D-F7CF-EA2C-BDD5-FF4B40D604CC}"/>
              </a:ext>
            </a:extLst>
          </p:cNvPr>
          <p:cNvSpPr>
            <a:spLocks noGrp="1" noRot="1" noMove="1" noResize="1" noEditPoints="1" noAdjustHandles="1" noChangeArrowheads="1" noChangeShapeType="1"/>
          </p:cNvSpPr>
          <p:nvPr/>
        </p:nvSpPr>
        <p:spPr>
          <a:xfrm>
            <a:off x="199895" y="923914"/>
            <a:ext cx="6077807" cy="18241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000" cap="none" spc="-270" normalizeH="0" baseline="0" noProof="0" dirty="0">
                <a:ln>
                  <a:noFill/>
                </a:ln>
                <a:solidFill>
                  <a:srgbClr val="0B2A5B"/>
                </a:solidFill>
                <a:effectLst/>
                <a:uLnTx/>
                <a:uFillTx/>
                <a:latin typeface="+mj-lt"/>
                <a:ea typeface="+mj-ea"/>
                <a:cs typeface="+mj-cs"/>
              </a:rPr>
              <a:t>State Systemic Improvement Plan</a:t>
            </a:r>
          </a:p>
        </p:txBody>
      </p:sp>
      <p:cxnSp>
        <p:nvCxnSpPr>
          <p:cNvPr id="25" name="Straight Connector 24">
            <a:extLst>
              <a:ext uri="{FF2B5EF4-FFF2-40B4-BE49-F238E27FC236}">
                <a16:creationId xmlns:a16="http://schemas.microsoft.com/office/drawing/2014/main" id="{4E6B54A4-409C-ED72-3F88-879F1A4B7E02}"/>
              </a:ext>
              <a:ext uri="{C183D7F6-B498-43B3-948B-1728B52AA6E4}">
                <adec:decorative xmlns:adec="http://schemas.microsoft.com/office/drawing/2017/decorative" val="1"/>
              </a:ext>
            </a:extLst>
          </p:cNvPr>
          <p:cNvCxnSpPr/>
          <p:nvPr/>
        </p:nvCxnSpPr>
        <p:spPr>
          <a:xfrm>
            <a:off x="318735" y="2916936"/>
            <a:ext cx="2395242" cy="0"/>
          </a:xfrm>
          <a:prstGeom prst="line">
            <a:avLst/>
          </a:prstGeom>
          <a:ln w="19050">
            <a:solidFill>
              <a:srgbClr val="FF0000"/>
            </a:solidFill>
          </a:ln>
        </p:spPr>
        <p:style>
          <a:lnRef idx="1">
            <a:schemeClr val="dk1"/>
          </a:lnRef>
          <a:fillRef idx="0">
            <a:schemeClr val="dk1"/>
          </a:fillRef>
          <a:effectRef idx="0">
            <a:schemeClr val="dk1"/>
          </a:effectRef>
          <a:fontRef idx="minor">
            <a:schemeClr val="tx1"/>
          </a:fontRef>
        </p:style>
      </p:cxnSp>
      <p:sp>
        <p:nvSpPr>
          <p:cNvPr id="31" name="Text Placeholder 30">
            <a:extLst>
              <a:ext uri="{FF2B5EF4-FFF2-40B4-BE49-F238E27FC236}">
                <a16:creationId xmlns:a16="http://schemas.microsoft.com/office/drawing/2014/main" id="{C46BB0A8-6373-8EF8-6E04-CC65B5588051}"/>
              </a:ext>
            </a:extLst>
          </p:cNvPr>
          <p:cNvSpPr>
            <a:spLocks noGrp="1" noRot="1" noMove="1" noResize="1" noEditPoints="1" noAdjustHandles="1" noChangeArrowheads="1" noChangeShapeType="1"/>
          </p:cNvSpPr>
          <p:nvPr>
            <p:ph type="title" idx="4294967295"/>
          </p:nvPr>
        </p:nvSpPr>
        <p:spPr>
          <a:xfrm>
            <a:off x="242888" y="3013075"/>
            <a:ext cx="4027487" cy="382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Implementation and Evaluation</a:t>
            </a:r>
          </a:p>
        </p:txBody>
      </p:sp>
      <p:cxnSp>
        <p:nvCxnSpPr>
          <p:cNvPr id="29" name="Straight Connector 28">
            <a:extLst>
              <a:ext uri="{FF2B5EF4-FFF2-40B4-BE49-F238E27FC236}">
                <a16:creationId xmlns:a16="http://schemas.microsoft.com/office/drawing/2014/main" id="{15F85900-C601-FF21-498F-7FE1065EE33B}"/>
              </a:ext>
              <a:ext uri="{C183D7F6-B498-43B3-948B-1728B52AA6E4}">
                <adec:decorative xmlns:adec="http://schemas.microsoft.com/office/drawing/2017/decorative" val="1"/>
              </a:ext>
            </a:extLst>
          </p:cNvPr>
          <p:cNvCxnSpPr>
            <a:cxnSpLocks/>
          </p:cNvCxnSpPr>
          <p:nvPr/>
        </p:nvCxnSpPr>
        <p:spPr>
          <a:xfrm>
            <a:off x="199895" y="4300890"/>
            <a:ext cx="0" cy="825820"/>
          </a:xfrm>
          <a:prstGeom prst="line">
            <a:avLst/>
          </a:prstGeom>
          <a:ln>
            <a:solidFill>
              <a:srgbClr val="0B2A5B"/>
            </a:solidFill>
          </a:ln>
        </p:spPr>
        <p:style>
          <a:lnRef idx="1">
            <a:schemeClr val="dk1"/>
          </a:lnRef>
          <a:fillRef idx="0">
            <a:schemeClr val="dk1"/>
          </a:fillRef>
          <a:effectRef idx="0">
            <a:schemeClr val="dk1"/>
          </a:effectRef>
          <a:fontRef idx="minor">
            <a:schemeClr val="tx1"/>
          </a:fontRef>
        </p:style>
      </p:cxnSp>
      <p:pic>
        <p:nvPicPr>
          <p:cNvPr id="33" name="Picture 32" descr="Department of Disability and Aging/ TEIS Logo">
            <a:extLst>
              <a:ext uri="{FF2B5EF4-FFF2-40B4-BE49-F238E27FC236}">
                <a16:creationId xmlns:a16="http://schemas.microsoft.com/office/drawing/2014/main" id="{FC0DA7B0-6946-5233-C141-921E299F8223}"/>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p:nvPicPr>
        <p:blipFill>
          <a:blip r:embed="rId5"/>
          <a:stretch>
            <a:fillRect/>
          </a:stretch>
        </p:blipFill>
        <p:spPr>
          <a:xfrm>
            <a:off x="234320" y="5849357"/>
            <a:ext cx="5232083" cy="887577"/>
          </a:xfrm>
          <a:prstGeom prst="rect">
            <a:avLst/>
          </a:prstGeom>
        </p:spPr>
      </p:pic>
      <p:sp>
        <p:nvSpPr>
          <p:cNvPr id="22" name="TextBox 21">
            <a:extLst>
              <a:ext uri="{FF2B5EF4-FFF2-40B4-BE49-F238E27FC236}">
                <a16:creationId xmlns:a16="http://schemas.microsoft.com/office/drawing/2014/main" id="{BB269174-1A61-2CD3-EFBB-F8D8CC9464CB}"/>
              </a:ext>
            </a:extLst>
          </p:cNvPr>
          <p:cNvSpPr txBox="1">
            <a:spLocks noGrp="1" noRot="1" noMove="1" noResize="1" noEditPoints="1" noAdjustHandles="1" noChangeArrowheads="1" noChangeShapeType="1"/>
          </p:cNvSpPr>
          <p:nvPr/>
        </p:nvSpPr>
        <p:spPr>
          <a:xfrm>
            <a:off x="203547" y="4252135"/>
            <a:ext cx="2761488" cy="923330"/>
          </a:xfrm>
          <a:prstGeom prst="rect">
            <a:avLst/>
          </a:prstGeom>
          <a:noFill/>
        </p:spPr>
        <p:txBody>
          <a:bodyPr wrap="square" rtlCol="0">
            <a:spAutoFit/>
          </a:bodyPr>
          <a:lstStyle/>
          <a:p>
            <a:r>
              <a:rPr lang="en-US" i="1">
                <a:solidFill>
                  <a:srgbClr val="00234A"/>
                </a:solidFill>
                <a:latin typeface="Open Sans" panose="020B0606030504020204" pitchFamily="34" charset="0"/>
                <a:ea typeface="Open Sans" panose="020B0606030504020204" pitchFamily="34" charset="0"/>
                <a:cs typeface="Open Sans" panose="020B0606030504020204" pitchFamily="34" charset="0"/>
              </a:rPr>
              <a:t>Building better outcomes for Tennessee’s children and families.</a:t>
            </a:r>
          </a:p>
        </p:txBody>
      </p:sp>
      <p:sp>
        <p:nvSpPr>
          <p:cNvPr id="16" name="Flowchart: Connector 15">
            <a:extLst>
              <a:ext uri="{FF2B5EF4-FFF2-40B4-BE49-F238E27FC236}">
                <a16:creationId xmlns:a16="http://schemas.microsoft.com/office/drawing/2014/main" id="{569E160C-E63F-040D-F384-7E82E8503F0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4280807" y="3602602"/>
            <a:ext cx="1993875" cy="1799308"/>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lowchart: Connector 1">
            <a:extLst>
              <a:ext uri="{FF2B5EF4-FFF2-40B4-BE49-F238E27FC236}">
                <a16:creationId xmlns:a16="http://schemas.microsoft.com/office/drawing/2014/main" id="{9D6BA9BF-8DCB-95C9-DCAA-D422FAF688F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4356280" y="3676235"/>
            <a:ext cx="1842927" cy="1652042"/>
          </a:xfrm>
          <a:prstGeom prst="flowChartConnector">
            <a:avLst/>
          </a:prstGeom>
          <a:solidFill>
            <a:srgbClr val="F2F3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tate of Tennessee with tri star in the center">
            <a:extLst>
              <a:ext uri="{FF2B5EF4-FFF2-40B4-BE49-F238E27FC236}">
                <a16:creationId xmlns:a16="http://schemas.microsoft.com/office/drawing/2014/main" id="{6CF91B03-349A-DE90-50A7-BAF2870151E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4406650" y="3749556"/>
            <a:ext cx="1720104" cy="1522072"/>
          </a:xfrm>
          <a:prstGeom prst="flowChartConnector">
            <a:avLst/>
          </a:prstGeom>
          <a:blipFill>
            <a:blip r:embed="rId6"/>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 name="TextBox 3">
            <a:extLst>
              <a:ext uri="{FF2B5EF4-FFF2-40B4-BE49-F238E27FC236}">
                <a16:creationId xmlns:a16="http://schemas.microsoft.com/office/drawing/2014/main" id="{F2355A2F-A067-5AB8-600C-4FB9C93B70BD}"/>
              </a:ext>
            </a:extLst>
          </p:cNvPr>
          <p:cNvSpPr txBox="1"/>
          <p:nvPr/>
        </p:nvSpPr>
        <p:spPr>
          <a:xfrm>
            <a:off x="11253305" y="6581914"/>
            <a:ext cx="111538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Updated 2026</a:t>
            </a:r>
          </a:p>
        </p:txBody>
      </p:sp>
    </p:spTree>
    <p:extLst>
      <p:ext uri="{BB962C8B-B14F-4D97-AF65-F5344CB8AC3E}">
        <p14:creationId xmlns:p14="http://schemas.microsoft.com/office/powerpoint/2010/main" val="1056857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4"/>
          <a:stretch>
            <a:fillRect t="-19000" b="-19000"/>
          </a:stretch>
        </a:blipFill>
        <a:effectLst/>
      </p:bgPr>
    </p:bg>
    <p:spTree>
      <p:nvGrpSpPr>
        <p:cNvPr id="1" name="">
          <a:extLst>
            <a:ext uri="{FF2B5EF4-FFF2-40B4-BE49-F238E27FC236}">
              <a16:creationId xmlns:a16="http://schemas.microsoft.com/office/drawing/2014/main" id="{BC607999-332E-FFBC-230F-5B1287401C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DBCAB6-D807-F15B-76A9-551EDA9914A7}"/>
              </a:ext>
            </a:extLst>
          </p:cNvPr>
          <p:cNvSpPr>
            <a:spLocks noGrp="1"/>
          </p:cNvSpPr>
          <p:nvPr>
            <p:ph type="ctrTitle"/>
          </p:nvPr>
        </p:nvSpPr>
        <p:spPr>
          <a:xfrm>
            <a:off x="1359715" y="346218"/>
            <a:ext cx="5764985" cy="640214"/>
          </a:xfrm>
        </p:spPr>
        <p:txBody>
          <a:bodyPr>
            <a:noAutofit/>
          </a:bodyPr>
          <a:lstStyle/>
          <a:p>
            <a:r>
              <a:rPr lang="en-US" sz="4000" b="1">
                <a:solidFill>
                  <a:srgbClr val="00234A"/>
                </a:solidFill>
              </a:rPr>
              <a:t>Family Centered Services</a:t>
            </a:r>
          </a:p>
        </p:txBody>
      </p:sp>
      <p:sp>
        <p:nvSpPr>
          <p:cNvPr id="3" name="Subtitle 2">
            <a:extLst>
              <a:ext uri="{FF2B5EF4-FFF2-40B4-BE49-F238E27FC236}">
                <a16:creationId xmlns:a16="http://schemas.microsoft.com/office/drawing/2014/main" id="{30ED5972-5BA6-EFE9-CDDC-D10F09458D05}"/>
              </a:ext>
            </a:extLst>
          </p:cNvPr>
          <p:cNvSpPr>
            <a:spLocks noGrp="1"/>
          </p:cNvSpPr>
          <p:nvPr>
            <p:ph type="subTitle" idx="1"/>
          </p:nvPr>
        </p:nvSpPr>
        <p:spPr>
          <a:xfrm>
            <a:off x="7305275" y="308872"/>
            <a:ext cx="4010025" cy="715951"/>
          </a:xfrm>
        </p:spPr>
        <p:txBody>
          <a:bodyPr vert="horz" lIns="91440" tIns="45720" rIns="91440" bIns="45720" rtlCol="0" anchor="t">
            <a:noAutofit/>
          </a:bodyPr>
          <a:lstStyle/>
          <a:p>
            <a:r>
              <a:rPr lang="en-US" sz="2000" b="1">
                <a:solidFill>
                  <a:srgbClr val="E93D44"/>
                </a:solidFill>
                <a:ea typeface="+mn-lt"/>
                <a:cs typeface="Poppins" panose="00000500000000000000" pitchFamily="2" charset="0"/>
              </a:rPr>
              <a:t>Goal: </a:t>
            </a:r>
            <a:r>
              <a:rPr lang="en-US" sz="1600">
                <a:solidFill>
                  <a:srgbClr val="404040"/>
                </a:solidFill>
                <a:ea typeface="+mn-lt"/>
                <a:cs typeface="Poppins" panose="00000500000000000000" pitchFamily="2" charset="0"/>
              </a:rPr>
              <a:t>Services to children will be delivered using evidence-based practices (e.g. DEC Recommended Practices, FGRBI)</a:t>
            </a:r>
            <a:endParaRPr lang="en-US">
              <a:solidFill>
                <a:srgbClr val="404040"/>
              </a:solidFill>
              <a:cs typeface="Poppins" panose="00000500000000000000" pitchFamily="2" charset="0"/>
            </a:endParaRPr>
          </a:p>
        </p:txBody>
      </p:sp>
      <p:pic>
        <p:nvPicPr>
          <p:cNvPr id="4" name="Picture 3" descr="Family with newborn child">
            <a:extLst>
              <a:ext uri="{FF2B5EF4-FFF2-40B4-BE49-F238E27FC236}">
                <a16:creationId xmlns:a16="http://schemas.microsoft.com/office/drawing/2014/main" id="{14979B9F-227C-1626-BBFB-1CEE4641E67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181500" y="1523744"/>
            <a:ext cx="4188831" cy="2791123"/>
          </a:xfrm>
          <a:prstGeom prst="roundRect">
            <a:avLst>
              <a:gd name="adj" fmla="val 8594"/>
            </a:avLst>
          </a:prstGeom>
          <a:solidFill>
            <a:srgbClr val="FFFFFF">
              <a:shade val="85000"/>
            </a:srgbClr>
          </a:solidFill>
          <a:ln>
            <a:noFill/>
          </a:ln>
          <a:effectLst>
            <a:outerShdw blurRad="50800" dist="50800" dir="5400000" algn="ctr" rotWithShape="0">
              <a:srgbClr val="000000">
                <a:alpha val="60000"/>
              </a:srgbClr>
            </a:outerShdw>
            <a:reflection blurRad="12700" stA="0" endPos="28000" dist="5000" dir="5400000" sy="-100000" algn="bl" rotWithShape="0"/>
          </a:effectLst>
        </p:spPr>
      </p:pic>
      <p:sp>
        <p:nvSpPr>
          <p:cNvPr id="10" name="Rectangle: Rounded Corners 9">
            <a:extLst>
              <a:ext uri="{FF2B5EF4-FFF2-40B4-BE49-F238E27FC236}">
                <a16:creationId xmlns:a16="http://schemas.microsoft.com/office/drawing/2014/main" id="{45016E4D-5E53-7FBB-6E31-CC2061B7BAD8}"/>
              </a:ext>
              <a:ext uri="{C183D7F6-B498-43B3-948B-1728B52AA6E4}">
                <adec:decorative xmlns:adec="http://schemas.microsoft.com/office/drawing/2017/decorative" val="1"/>
              </a:ext>
            </a:extLst>
          </p:cNvPr>
          <p:cNvSpPr/>
          <p:nvPr/>
        </p:nvSpPr>
        <p:spPr>
          <a:xfrm>
            <a:off x="5969065" y="1580091"/>
            <a:ext cx="5041435" cy="2716636"/>
          </a:xfrm>
          <a:prstGeom prst="roundRect">
            <a:avLst/>
          </a:prstGeom>
          <a:solidFill>
            <a:srgbClr val="FEFEFE"/>
          </a:solidFill>
          <a:ln>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492C170B-7A6C-2533-87ED-8F9C2EB9CAA6}"/>
              </a:ext>
            </a:extLst>
          </p:cNvPr>
          <p:cNvSpPr txBox="1">
            <a:spLocks/>
          </p:cNvSpPr>
          <p:nvPr/>
        </p:nvSpPr>
        <p:spPr>
          <a:xfrm>
            <a:off x="6197307" y="1868432"/>
            <a:ext cx="4584949" cy="2139954"/>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b="1">
                <a:solidFill>
                  <a:srgbClr val="404040"/>
                </a:solidFill>
                <a:ea typeface="Calibri"/>
                <a:cs typeface="Calibri"/>
              </a:rPr>
              <a:t>Measurable Results:</a:t>
            </a:r>
            <a:r>
              <a:rPr lang="en-US" sz="600" dirty="0">
                <a:solidFill>
                  <a:srgbClr val="404040"/>
                </a:solidFill>
                <a:ea typeface="Calibri"/>
                <a:cs typeface="Calibri"/>
              </a:rPr>
              <a:t>  </a:t>
            </a:r>
          </a:p>
          <a:p>
            <a:pPr marL="285750" indent="-285750" algn="l">
              <a:buClr>
                <a:srgbClr val="0B2A5B"/>
              </a:buClr>
              <a:buFont typeface="Arial" panose="020B0604020202020204" pitchFamily="34" charset="0"/>
              <a:buChar char="•"/>
            </a:pPr>
            <a:r>
              <a:rPr lang="en-US" sz="1600">
                <a:solidFill>
                  <a:srgbClr val="404040"/>
                </a:solidFill>
                <a:ea typeface="Calibri"/>
                <a:cs typeface="Calibri"/>
              </a:rPr>
              <a:t>EI observation data</a:t>
            </a:r>
          </a:p>
          <a:p>
            <a:pPr marL="285750" indent="-285750" algn="l">
              <a:buClr>
                <a:srgbClr val="0B2A5B"/>
              </a:buClr>
              <a:buFont typeface="Arial" panose="020B0604020202020204" pitchFamily="34" charset="0"/>
              <a:buChar char="•"/>
            </a:pPr>
            <a:r>
              <a:rPr lang="en-US" sz="1600">
                <a:solidFill>
                  <a:srgbClr val="404040"/>
                </a:solidFill>
                <a:ea typeface="Calibri"/>
                <a:cs typeface="Calibri"/>
              </a:rPr>
              <a:t>Progress Towards Goals Data</a:t>
            </a:r>
            <a:endParaRPr lang="en-US" sz="1700">
              <a:solidFill>
                <a:srgbClr val="404040"/>
              </a:solidFill>
              <a:ea typeface="Calibri"/>
              <a:cs typeface="Calibri"/>
            </a:endParaRPr>
          </a:p>
          <a:p>
            <a:pPr marL="285750" indent="-285750" algn="l">
              <a:buClr>
                <a:srgbClr val="0B2A5B"/>
              </a:buClr>
              <a:buFont typeface="Arial" panose="020B0604020202020204" pitchFamily="34" charset="0"/>
              <a:buChar char="•"/>
            </a:pPr>
            <a:r>
              <a:rPr lang="en-US" sz="1600" dirty="0">
                <a:solidFill>
                  <a:srgbClr val="404040"/>
                </a:solidFill>
                <a:cs typeface="Poppins"/>
              </a:rPr>
              <a:t>Family responses collected from HOPE Family Survey related </a:t>
            </a:r>
            <a:r>
              <a:rPr lang="en-US" sz="1600">
                <a:solidFill>
                  <a:srgbClr val="404040"/>
                </a:solidFill>
                <a:cs typeface="Poppins"/>
              </a:rPr>
              <a:t>to</a:t>
            </a:r>
            <a:r>
              <a:rPr lang="en-US" sz="1600" dirty="0">
                <a:solidFill>
                  <a:srgbClr val="404040"/>
                </a:solidFill>
                <a:cs typeface="Poppins"/>
              </a:rPr>
              <a:t> how effective early intervention has been in equipping the caregiver to help their child develop and learn.</a:t>
            </a:r>
            <a:endParaRPr lang="en-US" sz="1700" dirty="0">
              <a:solidFill>
                <a:schemeClr val="tx1">
                  <a:lumMod val="85000"/>
                </a:schemeClr>
              </a:solidFill>
              <a:latin typeface="Calibri"/>
              <a:ea typeface="Calibri"/>
              <a:cs typeface="Poppins"/>
            </a:endParaRPr>
          </a:p>
          <a:p>
            <a:pPr algn="l"/>
            <a:endParaRPr lang="en-US" sz="1400" b="1">
              <a:solidFill>
                <a:schemeClr val="bg1"/>
              </a:solidFill>
              <a:latin typeface="Poppins"/>
              <a:ea typeface="Calibri"/>
              <a:cs typeface="Calibri"/>
            </a:endParaRPr>
          </a:p>
        </p:txBody>
      </p:sp>
      <p:sp>
        <p:nvSpPr>
          <p:cNvPr id="12" name="Subtitle 2">
            <a:extLst>
              <a:ext uri="{FF2B5EF4-FFF2-40B4-BE49-F238E27FC236}">
                <a16:creationId xmlns:a16="http://schemas.microsoft.com/office/drawing/2014/main" id="{3E88D239-447F-1864-4D19-F99100466218}"/>
              </a:ext>
            </a:extLst>
          </p:cNvPr>
          <p:cNvSpPr txBox="1">
            <a:spLocks/>
          </p:cNvSpPr>
          <p:nvPr/>
        </p:nvSpPr>
        <p:spPr>
          <a:xfrm>
            <a:off x="676675" y="4884278"/>
            <a:ext cx="10838650" cy="370292"/>
          </a:xfrm>
          <a:prstGeom prst="rect">
            <a:avLst/>
          </a:prstGeom>
        </p:spPr>
        <p:txBody>
          <a:bodyPr vert="horz" lIns="91440" tIns="45720" rIns="91440" bIns="45720" numCol="1"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buClr>
                <a:srgbClr val="E93D44"/>
              </a:buClr>
            </a:pPr>
            <a:r>
              <a:rPr lang="en-US" sz="2000" b="1">
                <a:solidFill>
                  <a:srgbClr val="404040"/>
                </a:solidFill>
                <a:ea typeface="Calibri"/>
                <a:cs typeface="Calibri"/>
              </a:rPr>
              <a:t>Activities:</a:t>
            </a:r>
            <a:endParaRPr lang="en-US" sz="2000">
              <a:solidFill>
                <a:srgbClr val="404040"/>
              </a:solidFill>
            </a:endParaRPr>
          </a:p>
        </p:txBody>
      </p:sp>
      <p:sp>
        <p:nvSpPr>
          <p:cNvPr id="7" name="Subtitle 2">
            <a:extLst>
              <a:ext uri="{FF2B5EF4-FFF2-40B4-BE49-F238E27FC236}">
                <a16:creationId xmlns:a16="http://schemas.microsoft.com/office/drawing/2014/main" id="{C7B7387E-76D5-B23E-B880-5397C35C224F}"/>
              </a:ext>
            </a:extLst>
          </p:cNvPr>
          <p:cNvSpPr txBox="1">
            <a:spLocks/>
          </p:cNvSpPr>
          <p:nvPr/>
        </p:nvSpPr>
        <p:spPr>
          <a:xfrm>
            <a:off x="676675" y="5248275"/>
            <a:ext cx="12229700" cy="1114108"/>
          </a:xfrm>
          <a:prstGeom prst="rect">
            <a:avLst/>
          </a:prstGeom>
        </p:spPr>
        <p:txBody>
          <a:bodyPr vert="horz" lIns="91440" tIns="45720" rIns="91440" bIns="45720" numCol="2"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l" eaLnBrk="0" fontAlgn="base" hangingPunct="0">
              <a:lnSpc>
                <a:spcPct val="150000"/>
              </a:lnSpc>
              <a:spcBef>
                <a:spcPct val="0"/>
              </a:spcBef>
              <a:spcAft>
                <a:spcPct val="0"/>
              </a:spcAft>
              <a:buClr>
                <a:srgbClr val="E93D44"/>
              </a:buClr>
            </a:pPr>
            <a:r>
              <a:rPr lang="en-US" sz="1400">
                <a:solidFill>
                  <a:srgbClr val="E93D44"/>
                </a:solidFill>
              </a:rPr>
              <a:t>✔ </a:t>
            </a:r>
            <a:r>
              <a:rPr lang="en-US" altLang="en-US" sz="1400" b="1">
                <a:solidFill>
                  <a:srgbClr val="404040"/>
                </a:solidFill>
              </a:rPr>
              <a:t>Provide comprehensive training</a:t>
            </a:r>
            <a:r>
              <a:rPr lang="en-US" altLang="en-US" sz="1400">
                <a:solidFill>
                  <a:srgbClr val="404040"/>
                </a:solidFill>
              </a:rPr>
              <a:t> for TEIS staff and providers </a:t>
            </a:r>
          </a:p>
          <a:p>
            <a:pPr lvl="0" algn="l" eaLnBrk="0" fontAlgn="base" hangingPunct="0">
              <a:lnSpc>
                <a:spcPct val="150000"/>
              </a:lnSpc>
              <a:spcBef>
                <a:spcPct val="0"/>
              </a:spcBef>
              <a:spcAft>
                <a:spcPct val="0"/>
              </a:spcAft>
              <a:buClr>
                <a:srgbClr val="E93D44"/>
              </a:buClr>
            </a:pPr>
            <a:r>
              <a:rPr lang="en-US" sz="1400">
                <a:solidFill>
                  <a:srgbClr val="E93D44"/>
                </a:solidFill>
              </a:rPr>
              <a:t>✔ </a:t>
            </a:r>
            <a:r>
              <a:rPr lang="en-US" altLang="en-US" sz="1400" b="1">
                <a:solidFill>
                  <a:srgbClr val="404040"/>
                </a:solidFill>
              </a:rPr>
              <a:t>Strengthen the workforce</a:t>
            </a:r>
            <a:r>
              <a:rPr lang="en-US" altLang="en-US" sz="1400">
                <a:solidFill>
                  <a:srgbClr val="404040"/>
                </a:solidFill>
              </a:rPr>
              <a:t> through university partnerships (EI TN) </a:t>
            </a:r>
          </a:p>
          <a:p>
            <a:pPr lvl="0" algn="l" eaLnBrk="0" fontAlgn="base" hangingPunct="0">
              <a:lnSpc>
                <a:spcPct val="150000"/>
              </a:lnSpc>
              <a:spcBef>
                <a:spcPct val="0"/>
              </a:spcBef>
              <a:spcAft>
                <a:spcPct val="0"/>
              </a:spcAft>
              <a:buClr>
                <a:srgbClr val="E93D44"/>
              </a:buClr>
            </a:pPr>
            <a:r>
              <a:rPr lang="en-US" sz="1400">
                <a:solidFill>
                  <a:srgbClr val="E93D44"/>
                </a:solidFill>
              </a:rPr>
              <a:t>✔ </a:t>
            </a:r>
            <a:r>
              <a:rPr lang="en-US" altLang="en-US" sz="1400" b="1">
                <a:solidFill>
                  <a:srgbClr val="404040"/>
                </a:solidFill>
              </a:rPr>
              <a:t>Monitor service delivery</a:t>
            </a:r>
            <a:r>
              <a:rPr lang="en-US" altLang="en-US" sz="1400">
                <a:solidFill>
                  <a:srgbClr val="404040"/>
                </a:solidFill>
              </a:rPr>
              <a:t> using FRGBI observations </a:t>
            </a:r>
          </a:p>
          <a:p>
            <a:pPr lvl="0" algn="l" eaLnBrk="0" fontAlgn="base" hangingPunct="0">
              <a:lnSpc>
                <a:spcPct val="150000"/>
              </a:lnSpc>
              <a:spcBef>
                <a:spcPct val="0"/>
              </a:spcBef>
              <a:spcAft>
                <a:spcPct val="0"/>
              </a:spcAft>
              <a:buClr>
                <a:srgbClr val="E93D44"/>
              </a:buClr>
            </a:pPr>
            <a:endParaRPr lang="en-US" sz="1400">
              <a:solidFill>
                <a:srgbClr val="404040"/>
              </a:solidFill>
            </a:endParaRPr>
          </a:p>
          <a:p>
            <a:pPr lvl="0" algn="l" eaLnBrk="0" fontAlgn="base" hangingPunct="0">
              <a:lnSpc>
                <a:spcPct val="150000"/>
              </a:lnSpc>
              <a:spcBef>
                <a:spcPct val="0"/>
              </a:spcBef>
              <a:spcAft>
                <a:spcPct val="0"/>
              </a:spcAft>
              <a:buClr>
                <a:srgbClr val="E93D44"/>
              </a:buClr>
            </a:pPr>
            <a:r>
              <a:rPr lang="en-US" sz="1400">
                <a:solidFill>
                  <a:srgbClr val="E93D44"/>
                </a:solidFill>
              </a:rPr>
              <a:t>✔ </a:t>
            </a:r>
            <a:r>
              <a:rPr lang="en-US" altLang="en-US" sz="1400" b="1">
                <a:solidFill>
                  <a:srgbClr val="404040"/>
                </a:solidFill>
              </a:rPr>
              <a:t>Track child progress</a:t>
            </a:r>
            <a:r>
              <a:rPr lang="en-US" altLang="en-US" sz="1400">
                <a:solidFill>
                  <a:srgbClr val="404040"/>
                </a:solidFill>
              </a:rPr>
              <a:t> through IFSP goal data </a:t>
            </a:r>
          </a:p>
          <a:p>
            <a:pPr lvl="0" algn="l" eaLnBrk="0" fontAlgn="base" hangingPunct="0">
              <a:lnSpc>
                <a:spcPct val="150000"/>
              </a:lnSpc>
              <a:spcBef>
                <a:spcPct val="0"/>
              </a:spcBef>
              <a:spcAft>
                <a:spcPct val="0"/>
              </a:spcAft>
              <a:buClr>
                <a:srgbClr val="E93D44"/>
              </a:buClr>
            </a:pPr>
            <a:r>
              <a:rPr lang="en-US" sz="1400">
                <a:solidFill>
                  <a:srgbClr val="E93D44"/>
                </a:solidFill>
              </a:rPr>
              <a:t>✔ </a:t>
            </a:r>
            <a:r>
              <a:rPr lang="en-US" altLang="en-US" sz="1400" b="1">
                <a:solidFill>
                  <a:srgbClr val="404040"/>
                </a:solidFill>
              </a:rPr>
              <a:t>Collect and analyze</a:t>
            </a:r>
            <a:r>
              <a:rPr lang="en-US" altLang="en-US" sz="1400">
                <a:solidFill>
                  <a:srgbClr val="404040"/>
                </a:solidFill>
              </a:rPr>
              <a:t> annual HOPE Family Survey results </a:t>
            </a:r>
          </a:p>
          <a:p>
            <a:pPr lvl="0" algn="l" eaLnBrk="0" fontAlgn="base" hangingPunct="0">
              <a:lnSpc>
                <a:spcPct val="150000"/>
              </a:lnSpc>
              <a:spcBef>
                <a:spcPct val="0"/>
              </a:spcBef>
              <a:spcAft>
                <a:spcPct val="0"/>
              </a:spcAft>
              <a:buClr>
                <a:srgbClr val="E93D44"/>
              </a:buClr>
            </a:pPr>
            <a:r>
              <a:rPr lang="en-US" sz="1400">
                <a:solidFill>
                  <a:srgbClr val="E93D44"/>
                </a:solidFill>
              </a:rPr>
              <a:t>✔ </a:t>
            </a:r>
            <a:r>
              <a:rPr lang="en-US" altLang="en-US" sz="1400" b="1">
                <a:solidFill>
                  <a:srgbClr val="404040"/>
                </a:solidFill>
              </a:rPr>
              <a:t>Maintain an updated</a:t>
            </a:r>
            <a:r>
              <a:rPr lang="en-US" altLang="en-US" sz="1400">
                <a:solidFill>
                  <a:srgbClr val="404040"/>
                </a:solidFill>
              </a:rPr>
              <a:t> Provider Guidance Manual </a:t>
            </a:r>
          </a:p>
        </p:txBody>
      </p:sp>
      <p:pic>
        <p:nvPicPr>
          <p:cNvPr id="6" name="Picture 5">
            <a:extLst>
              <a:ext uri="{FF2B5EF4-FFF2-40B4-BE49-F238E27FC236}">
                <a16:creationId xmlns:a16="http://schemas.microsoft.com/office/drawing/2014/main" id="{7E1677FD-CB0B-E159-D51C-B9EC5714C60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76675" y="1051724"/>
            <a:ext cx="10941912" cy="304526"/>
          </a:xfrm>
          <a:prstGeom prst="rect">
            <a:avLst/>
          </a:prstGeom>
        </p:spPr>
      </p:pic>
      <p:pic>
        <p:nvPicPr>
          <p:cNvPr id="8" name="Picture 7">
            <a:extLst>
              <a:ext uri="{FF2B5EF4-FFF2-40B4-BE49-F238E27FC236}">
                <a16:creationId xmlns:a16="http://schemas.microsoft.com/office/drawing/2014/main" id="{D4913EEC-D0A0-F0FC-1FDC-2FC0C698ACC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76675" y="4482361"/>
            <a:ext cx="10941912" cy="304526"/>
          </a:xfrm>
          <a:prstGeom prst="rect">
            <a:avLst/>
          </a:prstGeom>
        </p:spPr>
      </p:pic>
      <p:pic>
        <p:nvPicPr>
          <p:cNvPr id="11" name="Graphic 10">
            <a:extLst>
              <a:ext uri="{FF2B5EF4-FFF2-40B4-BE49-F238E27FC236}">
                <a16:creationId xmlns:a16="http://schemas.microsoft.com/office/drawing/2014/main" id="{87C36EE1-308E-EA51-1404-AC240D71A64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76675" y="113446"/>
            <a:ext cx="683040" cy="842675"/>
          </a:xfrm>
          <a:prstGeom prst="rect">
            <a:avLst/>
          </a:prstGeom>
        </p:spPr>
      </p:pic>
    </p:spTree>
    <p:extLst>
      <p:ext uri="{BB962C8B-B14F-4D97-AF65-F5344CB8AC3E}">
        <p14:creationId xmlns:p14="http://schemas.microsoft.com/office/powerpoint/2010/main" val="1300895831"/>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fillRect t="-19000" b="-19000"/>
          </a:stretch>
        </a:blipFill>
        <a:effectLst/>
      </p:bgPr>
    </p:bg>
    <p:spTree>
      <p:nvGrpSpPr>
        <p:cNvPr id="1" name="">
          <a:extLst>
            <a:ext uri="{FF2B5EF4-FFF2-40B4-BE49-F238E27FC236}">
              <a16:creationId xmlns:a16="http://schemas.microsoft.com/office/drawing/2014/main" id="{0503D578-5F1E-A7D5-ACEE-C7068AF01D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1959DE-52C5-FE08-BAA2-F91B9CA756F2}"/>
              </a:ext>
            </a:extLst>
          </p:cNvPr>
          <p:cNvSpPr>
            <a:spLocks noGrp="1"/>
          </p:cNvSpPr>
          <p:nvPr>
            <p:ph type="ctrTitle"/>
          </p:nvPr>
        </p:nvSpPr>
        <p:spPr>
          <a:xfrm>
            <a:off x="1257002" y="367388"/>
            <a:ext cx="4662890" cy="664676"/>
          </a:xfrm>
        </p:spPr>
        <p:txBody>
          <a:bodyPr>
            <a:noAutofit/>
          </a:bodyPr>
          <a:lstStyle/>
          <a:p>
            <a:r>
              <a:rPr lang="en-US" sz="4000" b="1">
                <a:solidFill>
                  <a:srgbClr val="00234A"/>
                </a:solidFill>
              </a:rPr>
              <a:t>Transition Planning</a:t>
            </a:r>
            <a:endParaRPr lang="en-US" sz="7200">
              <a:solidFill>
                <a:srgbClr val="00234A"/>
              </a:solidFill>
            </a:endParaRPr>
          </a:p>
        </p:txBody>
      </p:sp>
      <p:sp>
        <p:nvSpPr>
          <p:cNvPr id="3" name="Subtitle 2">
            <a:extLst>
              <a:ext uri="{FF2B5EF4-FFF2-40B4-BE49-F238E27FC236}">
                <a16:creationId xmlns:a16="http://schemas.microsoft.com/office/drawing/2014/main" id="{EB8953A1-9089-6854-06F0-8B07D55FBE3D}"/>
              </a:ext>
            </a:extLst>
          </p:cNvPr>
          <p:cNvSpPr>
            <a:spLocks noGrp="1"/>
          </p:cNvSpPr>
          <p:nvPr>
            <p:ph type="subTitle" idx="1"/>
          </p:nvPr>
        </p:nvSpPr>
        <p:spPr>
          <a:xfrm>
            <a:off x="6403262" y="407408"/>
            <a:ext cx="4692633" cy="664676"/>
          </a:xfrm>
        </p:spPr>
        <p:txBody>
          <a:bodyPr vert="horz" lIns="91440" tIns="45720" rIns="91440" bIns="45720" rtlCol="0" anchor="t">
            <a:noAutofit/>
          </a:bodyPr>
          <a:lstStyle/>
          <a:p>
            <a:r>
              <a:rPr lang="en-US" sz="2000" b="1" i="1">
                <a:solidFill>
                  <a:srgbClr val="E93D44"/>
                </a:solidFill>
                <a:ea typeface="Calibri"/>
                <a:cs typeface="Calibri"/>
              </a:rPr>
              <a:t>Goal: </a:t>
            </a:r>
            <a:r>
              <a:rPr lang="en-US" sz="1600">
                <a:solidFill>
                  <a:srgbClr val="404040"/>
                </a:solidFill>
                <a:ea typeface="Calibri"/>
                <a:cs typeface="Calibri"/>
              </a:rPr>
              <a:t>Families are equipped to make an informed decision about options as their child turns three.</a:t>
            </a:r>
          </a:p>
        </p:txBody>
      </p:sp>
      <p:pic>
        <p:nvPicPr>
          <p:cNvPr id="6" name="Picture 5" descr="Girl with schoolbag at home. Man smiling and zipping up her schoolbag.">
            <a:extLst>
              <a:ext uri="{FF2B5EF4-FFF2-40B4-BE49-F238E27FC236}">
                <a16:creationId xmlns:a16="http://schemas.microsoft.com/office/drawing/2014/main" id="{1DBA800D-DCC2-DF75-AFDB-FD96AEA5664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96105" y="1493360"/>
            <a:ext cx="4662890" cy="3108594"/>
          </a:xfrm>
          <a:prstGeom prst="roundRect">
            <a:avLst>
              <a:gd name="adj" fmla="val 8594"/>
            </a:avLst>
          </a:prstGeom>
          <a:solidFill>
            <a:srgbClr val="FFFFFF">
              <a:shade val="85000"/>
            </a:srgbClr>
          </a:solidFill>
          <a:ln>
            <a:noFill/>
          </a:ln>
          <a:effectLst>
            <a:outerShdw blurRad="50800" dist="50800" dir="5400000" algn="ctr" rotWithShape="0">
              <a:srgbClr val="000000">
                <a:alpha val="84000"/>
              </a:srgbClr>
            </a:outerShdw>
            <a:reflection blurRad="12700" stA="0" endPos="28000" dist="5000" dir="5400000" sy="-100000" algn="bl" rotWithShape="0"/>
          </a:effectLst>
        </p:spPr>
      </p:pic>
      <p:sp>
        <p:nvSpPr>
          <p:cNvPr id="10" name="Rectangle: Rounded Corners 9">
            <a:extLst>
              <a:ext uri="{FF2B5EF4-FFF2-40B4-BE49-F238E27FC236}">
                <a16:creationId xmlns:a16="http://schemas.microsoft.com/office/drawing/2014/main" id="{C21B7D3A-BC9F-2A58-7A19-4AB8268D5389}"/>
              </a:ext>
              <a:ext uri="{C183D7F6-B498-43B3-948B-1728B52AA6E4}">
                <adec:decorative xmlns:adec="http://schemas.microsoft.com/office/drawing/2017/decorative" val="1"/>
              </a:ext>
            </a:extLst>
          </p:cNvPr>
          <p:cNvSpPr/>
          <p:nvPr/>
        </p:nvSpPr>
        <p:spPr>
          <a:xfrm>
            <a:off x="6403263" y="1547299"/>
            <a:ext cx="4692632" cy="3167774"/>
          </a:xfrm>
          <a:prstGeom prst="roundRect">
            <a:avLst/>
          </a:prstGeom>
          <a:solidFill>
            <a:srgbClr val="FEFEFE"/>
          </a:solidFill>
          <a:ln>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ubtitle 2">
            <a:extLst>
              <a:ext uri="{FF2B5EF4-FFF2-40B4-BE49-F238E27FC236}">
                <a16:creationId xmlns:a16="http://schemas.microsoft.com/office/drawing/2014/main" id="{84C21AF8-1FB2-2918-D447-1EBFEF553CBA}"/>
              </a:ext>
            </a:extLst>
          </p:cNvPr>
          <p:cNvSpPr txBox="1">
            <a:spLocks/>
          </p:cNvSpPr>
          <p:nvPr/>
        </p:nvSpPr>
        <p:spPr>
          <a:xfrm>
            <a:off x="6682472" y="1725532"/>
            <a:ext cx="4134212" cy="2644250"/>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b="1">
                <a:solidFill>
                  <a:srgbClr val="404040"/>
                </a:solidFill>
                <a:ea typeface="Calibri"/>
                <a:cs typeface="Calibri"/>
              </a:rPr>
              <a:t>Measurable Results:</a:t>
            </a:r>
            <a:endParaRPr lang="en-US" sz="1600" b="1">
              <a:solidFill>
                <a:srgbClr val="404040"/>
              </a:solidFill>
              <a:ea typeface="Calibri"/>
              <a:cs typeface="Calibri"/>
            </a:endParaRPr>
          </a:p>
          <a:p>
            <a:pPr marL="285750" indent="-285750" algn="l">
              <a:buClr>
                <a:srgbClr val="0B2A5B"/>
              </a:buClr>
              <a:buFont typeface="Arial" panose="020B0604020202020204" pitchFamily="34" charset="0"/>
              <a:buChar char="•"/>
            </a:pPr>
            <a:r>
              <a:rPr lang="en-US" sz="1600">
                <a:solidFill>
                  <a:srgbClr val="404040"/>
                </a:solidFill>
                <a:cs typeface="Poppins"/>
              </a:rPr>
              <a:t>Family responses collected from HOPE Family Survey </a:t>
            </a:r>
            <a:r>
              <a:rPr lang="en-US" sz="1600">
                <a:solidFill>
                  <a:srgbClr val="404040"/>
                </a:solidFill>
                <a:cs typeface="Poppins" panose="00000500000000000000" pitchFamily="2" charset="0"/>
              </a:rPr>
              <a:t>related to: </a:t>
            </a:r>
          </a:p>
          <a:p>
            <a:pPr marL="742950" lvl="1" indent="-285750" algn="l">
              <a:buClr>
                <a:srgbClr val="E93D44"/>
              </a:buClr>
              <a:buFont typeface="Arial" panose="020B0604020202020204" pitchFamily="34" charset="0"/>
              <a:buChar char="•"/>
            </a:pPr>
            <a:r>
              <a:rPr lang="en-US" sz="1600">
                <a:solidFill>
                  <a:srgbClr val="404040"/>
                </a:solidFill>
                <a:cs typeface="Poppins"/>
              </a:rPr>
              <a:t>knowing your rights</a:t>
            </a:r>
          </a:p>
          <a:p>
            <a:pPr marL="742950" lvl="1" indent="-285750" algn="l">
              <a:buClr>
                <a:srgbClr val="E93D44"/>
              </a:buClr>
              <a:buFont typeface="Arial" panose="020B0604020202020204" pitchFamily="34" charset="0"/>
              <a:buChar char="•"/>
            </a:pPr>
            <a:r>
              <a:rPr lang="en-US" sz="1600">
                <a:solidFill>
                  <a:srgbClr val="404040"/>
                </a:solidFill>
                <a:cs typeface="Poppins"/>
              </a:rPr>
              <a:t>who to contact with concerns</a:t>
            </a:r>
          </a:p>
          <a:p>
            <a:pPr marL="742950" lvl="1" indent="-285750" algn="l">
              <a:buClr>
                <a:srgbClr val="E93D44"/>
              </a:buClr>
              <a:buFont typeface="Arial" panose="020B0604020202020204" pitchFamily="34" charset="0"/>
              <a:buChar char="•"/>
            </a:pPr>
            <a:r>
              <a:rPr lang="en-US" sz="1600">
                <a:solidFill>
                  <a:srgbClr val="404040"/>
                </a:solidFill>
                <a:cs typeface="Poppins"/>
              </a:rPr>
              <a:t>having the knowledge of available resources when exiting the program</a:t>
            </a:r>
            <a:endParaRPr lang="en-US" sz="1600">
              <a:solidFill>
                <a:srgbClr val="404040"/>
              </a:solidFill>
              <a:ea typeface="Calibri"/>
              <a:cs typeface="Calibri"/>
            </a:endParaRPr>
          </a:p>
          <a:p>
            <a:pPr marL="285750" indent="-285750" algn="l">
              <a:buClr>
                <a:srgbClr val="0B2A5B"/>
              </a:buClr>
              <a:buFont typeface="Arial" panose="020B0604020202020204" pitchFamily="34" charset="0"/>
              <a:buChar char="•"/>
            </a:pPr>
            <a:r>
              <a:rPr lang="en-US" sz="1600">
                <a:solidFill>
                  <a:srgbClr val="404040"/>
                </a:solidFill>
                <a:ea typeface="Calibri"/>
                <a:cs typeface="Calibri"/>
              </a:rPr>
              <a:t>Qualitative analysis on parent feedback section of HOPE survey</a:t>
            </a:r>
            <a:endParaRPr lang="en-US" sz="1600">
              <a:solidFill>
                <a:srgbClr val="404040"/>
              </a:solidFill>
            </a:endParaRPr>
          </a:p>
          <a:p>
            <a:pPr algn="l"/>
            <a:endParaRPr lang="en-US" sz="1400" b="1">
              <a:solidFill>
                <a:schemeClr val="bg1"/>
              </a:solidFill>
              <a:latin typeface="Poppins"/>
              <a:ea typeface="Calibri"/>
              <a:cs typeface="Calibri"/>
            </a:endParaRPr>
          </a:p>
        </p:txBody>
      </p:sp>
      <p:sp>
        <p:nvSpPr>
          <p:cNvPr id="7" name="Subtitle 2">
            <a:extLst>
              <a:ext uri="{FF2B5EF4-FFF2-40B4-BE49-F238E27FC236}">
                <a16:creationId xmlns:a16="http://schemas.microsoft.com/office/drawing/2014/main" id="{764C173B-F717-5939-F524-B1A9135CD5E7}"/>
              </a:ext>
            </a:extLst>
          </p:cNvPr>
          <p:cNvSpPr txBox="1">
            <a:spLocks/>
          </p:cNvSpPr>
          <p:nvPr/>
        </p:nvSpPr>
        <p:spPr>
          <a:xfrm>
            <a:off x="625044" y="5124961"/>
            <a:ext cx="10941912" cy="455885"/>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b="1">
                <a:solidFill>
                  <a:schemeClr val="bg1">
                    <a:lumMod val="75000"/>
                    <a:lumOff val="25000"/>
                  </a:schemeClr>
                </a:solidFill>
                <a:latin typeface="+mj-lt"/>
                <a:ea typeface="Calibri"/>
                <a:cs typeface="Calibri"/>
              </a:rPr>
              <a:t>Activities:</a:t>
            </a:r>
          </a:p>
          <a:p>
            <a:endParaRPr lang="en-US" sz="2000" b="1">
              <a:solidFill>
                <a:srgbClr val="00234A"/>
              </a:solidFill>
              <a:latin typeface="+mj-lt"/>
            </a:endParaRPr>
          </a:p>
        </p:txBody>
      </p:sp>
      <p:pic>
        <p:nvPicPr>
          <p:cNvPr id="4" name="Picture 3">
            <a:extLst>
              <a:ext uri="{FF2B5EF4-FFF2-40B4-BE49-F238E27FC236}">
                <a16:creationId xmlns:a16="http://schemas.microsoft.com/office/drawing/2014/main" id="{D89AD817-3C0F-FE3D-0633-0233D8BF978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76674" y="1051724"/>
            <a:ext cx="10971653" cy="304526"/>
          </a:xfrm>
          <a:prstGeom prst="rect">
            <a:avLst/>
          </a:prstGeom>
        </p:spPr>
      </p:pic>
      <p:pic>
        <p:nvPicPr>
          <p:cNvPr id="5" name="Picture 4">
            <a:extLst>
              <a:ext uri="{FF2B5EF4-FFF2-40B4-BE49-F238E27FC236}">
                <a16:creationId xmlns:a16="http://schemas.microsoft.com/office/drawing/2014/main" id="{81F92986-7CDB-E9CD-A0F8-0B2B7982715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06416" y="4739065"/>
            <a:ext cx="10941912" cy="304526"/>
          </a:xfrm>
          <a:prstGeom prst="rect">
            <a:avLst/>
          </a:prstGeom>
        </p:spPr>
      </p:pic>
      <p:pic>
        <p:nvPicPr>
          <p:cNvPr id="11" name="Graphic 10">
            <a:extLst>
              <a:ext uri="{FF2B5EF4-FFF2-40B4-BE49-F238E27FC236}">
                <a16:creationId xmlns:a16="http://schemas.microsoft.com/office/drawing/2014/main" id="{8A90FEB8-0DC6-CF03-6643-49C3E630BAF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06416" y="300755"/>
            <a:ext cx="779378" cy="779378"/>
          </a:xfrm>
          <a:prstGeom prst="rect">
            <a:avLst/>
          </a:prstGeom>
        </p:spPr>
      </p:pic>
      <p:sp>
        <p:nvSpPr>
          <p:cNvPr id="13" name="Rectangle 2">
            <a:extLst>
              <a:ext uri="{FF2B5EF4-FFF2-40B4-BE49-F238E27FC236}">
                <a16:creationId xmlns:a16="http://schemas.microsoft.com/office/drawing/2014/main" id="{B40CE575-32B3-F2BB-9872-66B8D6C0AE7E}"/>
              </a:ext>
            </a:extLst>
          </p:cNvPr>
          <p:cNvSpPr>
            <a:spLocks noChangeArrowheads="1"/>
          </p:cNvSpPr>
          <p:nvPr/>
        </p:nvSpPr>
        <p:spPr bwMode="auto">
          <a:xfrm>
            <a:off x="1375475" y="5580846"/>
            <a:ext cx="1005557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anchor="ctr" anchorCtr="0" compatLnSpc="1">
            <a:prstTxWarp prst="textNoShape">
              <a:avLst/>
            </a:prstTxWarp>
            <a:spAutoFit/>
          </a:bodyPr>
          <a:lstStyle/>
          <a:p>
            <a:pPr lvl="0" defTabSz="914400" eaLnBrk="0" fontAlgn="base" hangingPunct="0">
              <a:spcBef>
                <a:spcPct val="0"/>
              </a:spcBef>
              <a:spcAft>
                <a:spcPct val="0"/>
              </a:spcAft>
            </a:pPr>
            <a:r>
              <a:rPr lang="en-US" sz="1400">
                <a:solidFill>
                  <a:srgbClr val="E93D44"/>
                </a:solidFill>
              </a:rPr>
              <a:t>✔ </a:t>
            </a:r>
            <a:r>
              <a:rPr kumimoji="0" lang="en-US" altLang="en-US" sz="1400" b="1" i="0" u="none" strike="noStrike" cap="none" normalizeH="0" baseline="0">
                <a:ln>
                  <a:noFill/>
                </a:ln>
                <a:solidFill>
                  <a:schemeClr val="bg1">
                    <a:lumMod val="75000"/>
                    <a:lumOff val="25000"/>
                  </a:schemeClr>
                </a:solidFill>
                <a:effectLst/>
              </a:rPr>
              <a:t>Update </a:t>
            </a:r>
            <a:r>
              <a:rPr kumimoji="0" lang="en-US" altLang="en-US" sz="1400" i="0" u="none" strike="noStrike" cap="none" normalizeH="0" baseline="0">
                <a:ln>
                  <a:noFill/>
                </a:ln>
                <a:solidFill>
                  <a:schemeClr val="bg1">
                    <a:lumMod val="75000"/>
                    <a:lumOff val="25000"/>
                  </a:schemeClr>
                </a:solidFill>
                <a:effectLst/>
              </a:rPr>
              <a:t>family transition &amp; TEIS Extended Option resources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a:ln>
                <a:noFill/>
              </a:ln>
              <a:solidFill>
                <a:schemeClr val="bg1">
                  <a:lumMod val="75000"/>
                  <a:lumOff val="25000"/>
                </a:schemeClr>
              </a:solidFill>
              <a:effectLst/>
            </a:endParaRPr>
          </a:p>
          <a:p>
            <a:pPr lvl="0" defTabSz="914400" eaLnBrk="0" fontAlgn="base" hangingPunct="0">
              <a:spcBef>
                <a:spcPct val="0"/>
              </a:spcBef>
              <a:spcAft>
                <a:spcPct val="0"/>
              </a:spcAft>
            </a:pPr>
            <a:r>
              <a:rPr lang="en-US" sz="1400">
                <a:solidFill>
                  <a:srgbClr val="E93D44"/>
                </a:solidFill>
              </a:rPr>
              <a:t>✔ </a:t>
            </a:r>
            <a:r>
              <a:rPr kumimoji="0" lang="en-US" altLang="en-US" sz="1400" b="1" i="0" u="none" strike="noStrike" cap="none" normalizeH="0" baseline="0">
                <a:ln>
                  <a:noFill/>
                </a:ln>
                <a:solidFill>
                  <a:schemeClr val="bg1">
                    <a:lumMod val="75000"/>
                    <a:lumOff val="25000"/>
                  </a:schemeClr>
                </a:solidFill>
                <a:effectLst/>
              </a:rPr>
              <a:t>Train </a:t>
            </a:r>
            <a:r>
              <a:rPr kumimoji="0" lang="en-US" altLang="en-US" sz="1400" i="0" u="none" strike="noStrike" cap="none" normalizeH="0" baseline="0">
                <a:ln>
                  <a:noFill/>
                </a:ln>
                <a:solidFill>
                  <a:schemeClr val="bg1">
                    <a:lumMod val="75000"/>
                    <a:lumOff val="25000"/>
                  </a:schemeClr>
                </a:solidFill>
                <a:effectLst/>
              </a:rPr>
              <a:t>staff to support transition decisions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a:ln>
                <a:noFill/>
              </a:ln>
              <a:solidFill>
                <a:schemeClr val="bg1">
                  <a:lumMod val="75000"/>
                  <a:lumOff val="25000"/>
                </a:schemeClr>
              </a:solidFill>
              <a:effectLst/>
            </a:endParaRPr>
          </a:p>
          <a:p>
            <a:pPr lvl="0" defTabSz="914400" eaLnBrk="0" fontAlgn="base" hangingPunct="0">
              <a:spcBef>
                <a:spcPct val="0"/>
              </a:spcBef>
              <a:spcAft>
                <a:spcPct val="0"/>
              </a:spcAft>
            </a:pPr>
            <a:r>
              <a:rPr lang="en-US" sz="1400">
                <a:solidFill>
                  <a:srgbClr val="E93D44"/>
                </a:solidFill>
              </a:rPr>
              <a:t>✔ </a:t>
            </a:r>
            <a:r>
              <a:rPr kumimoji="0" lang="en-US" altLang="en-US" sz="1400" b="1" i="0" u="none" strike="noStrike" cap="none" normalizeH="0" baseline="0">
                <a:ln>
                  <a:noFill/>
                </a:ln>
                <a:solidFill>
                  <a:schemeClr val="bg1">
                    <a:lumMod val="75000"/>
                    <a:lumOff val="25000"/>
                  </a:schemeClr>
                </a:solidFill>
                <a:effectLst/>
              </a:rPr>
              <a:t>Strengthen </a:t>
            </a:r>
            <a:r>
              <a:rPr kumimoji="0" lang="en-US" altLang="en-US" sz="1400" i="0" u="none" strike="noStrike" cap="none" normalizeH="0" baseline="0">
                <a:ln>
                  <a:noFill/>
                </a:ln>
                <a:solidFill>
                  <a:schemeClr val="bg1">
                    <a:lumMod val="75000"/>
                    <a:lumOff val="25000"/>
                  </a:schemeClr>
                </a:solidFill>
                <a:effectLst/>
              </a:rPr>
              <a:t>family, TEIS &amp; LEA </a:t>
            </a:r>
            <a:r>
              <a:rPr kumimoji="0" lang="en-US" altLang="en-US" sz="1400" b="1" i="0" u="none" strike="noStrike" cap="none" normalizeH="0" baseline="0">
                <a:ln>
                  <a:noFill/>
                </a:ln>
                <a:solidFill>
                  <a:schemeClr val="bg1">
                    <a:lumMod val="75000"/>
                    <a:lumOff val="25000"/>
                  </a:schemeClr>
                </a:solidFill>
                <a:effectLst/>
              </a:rPr>
              <a:t>partnerships</a:t>
            </a:r>
            <a:r>
              <a:rPr kumimoji="0" lang="en-US" altLang="en-US" sz="1400" b="0" i="0" u="none" strike="noStrike" cap="none" normalizeH="0" baseline="0">
                <a:ln>
                  <a:noFill/>
                </a:ln>
                <a:solidFill>
                  <a:schemeClr val="bg1">
                    <a:lumMod val="75000"/>
                    <a:lumOff val="25000"/>
                  </a:schemeClr>
                </a:solidFill>
                <a:effectLst/>
              </a:rPr>
              <a:t> </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400" b="0" i="0" u="none" strike="noStrike" cap="none" normalizeH="0" baseline="0">
              <a:ln>
                <a:noFill/>
              </a:ln>
              <a:solidFill>
                <a:schemeClr val="bg1">
                  <a:lumMod val="75000"/>
                  <a:lumOff val="25000"/>
                </a:schemeClr>
              </a:solidFill>
              <a:effectLst/>
            </a:endParaRPr>
          </a:p>
          <a:p>
            <a:pPr lvl="0" defTabSz="914400" eaLnBrk="0" fontAlgn="base" hangingPunct="0">
              <a:spcBef>
                <a:spcPct val="0"/>
              </a:spcBef>
              <a:spcAft>
                <a:spcPct val="0"/>
              </a:spcAft>
            </a:pPr>
            <a:r>
              <a:rPr lang="en-US" sz="1400">
                <a:solidFill>
                  <a:srgbClr val="E93D44"/>
                </a:solidFill>
              </a:rPr>
              <a:t>✔ </a:t>
            </a:r>
            <a:r>
              <a:rPr kumimoji="0" lang="en-US" altLang="en-US" sz="1400" b="1" i="0" u="none" strike="noStrike" cap="none" normalizeH="0" baseline="0">
                <a:ln>
                  <a:noFill/>
                </a:ln>
                <a:solidFill>
                  <a:schemeClr val="bg1">
                    <a:lumMod val="75000"/>
                    <a:lumOff val="25000"/>
                  </a:schemeClr>
                </a:solidFill>
                <a:effectLst/>
              </a:rPr>
              <a:t>Utilize family surveys </a:t>
            </a:r>
            <a:r>
              <a:rPr kumimoji="0" lang="en-US" altLang="en-US" sz="1400" i="0" u="none" strike="noStrike" cap="none" normalizeH="0" baseline="0">
                <a:ln>
                  <a:noFill/>
                </a:ln>
                <a:solidFill>
                  <a:schemeClr val="bg1">
                    <a:lumMod val="75000"/>
                    <a:lumOff val="25000"/>
                  </a:schemeClr>
                </a:solidFill>
                <a:effectLst/>
              </a:rPr>
              <a:t>to improve transition experiences </a:t>
            </a:r>
          </a:p>
        </p:txBody>
      </p:sp>
    </p:spTree>
    <p:extLst>
      <p:ext uri="{BB962C8B-B14F-4D97-AF65-F5344CB8AC3E}">
        <p14:creationId xmlns:p14="http://schemas.microsoft.com/office/powerpoint/2010/main" val="367146016"/>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3F5"/>
        </a:solidFill>
        <a:effectLst/>
      </p:bgPr>
    </p:bg>
    <p:spTree>
      <p:nvGrpSpPr>
        <p:cNvPr id="1" name="">
          <a:extLst>
            <a:ext uri="{FF2B5EF4-FFF2-40B4-BE49-F238E27FC236}">
              <a16:creationId xmlns:a16="http://schemas.microsoft.com/office/drawing/2014/main" id="{6B10756D-6528-81E2-DC2F-1D77E8259C6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30018A5-1361-1B7E-501E-9DBB04606DA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flipV="1">
            <a:off x="-94749" y="177718"/>
            <a:ext cx="12391524" cy="336382"/>
          </a:xfrm>
          <a:prstGeom prst="rect">
            <a:avLst/>
          </a:prstGeom>
        </p:spPr>
      </p:pic>
      <p:pic>
        <p:nvPicPr>
          <p:cNvPr id="3" name="Picture 2">
            <a:extLst>
              <a:ext uri="{FF2B5EF4-FFF2-40B4-BE49-F238E27FC236}">
                <a16:creationId xmlns:a16="http://schemas.microsoft.com/office/drawing/2014/main" id="{6C81FF2E-20A1-642C-B785-018D453DE7C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flipV="1">
            <a:off x="-94749" y="6353928"/>
            <a:ext cx="12391524" cy="336382"/>
          </a:xfrm>
          <a:prstGeom prst="rect">
            <a:avLst/>
          </a:prstGeom>
        </p:spPr>
      </p:pic>
      <p:sp>
        <p:nvSpPr>
          <p:cNvPr id="2" name="Title 1">
            <a:extLst>
              <a:ext uri="{FF2B5EF4-FFF2-40B4-BE49-F238E27FC236}">
                <a16:creationId xmlns:a16="http://schemas.microsoft.com/office/drawing/2014/main" id="{5A8AE4E9-65B7-6F68-DE1C-4B0AC91CD8C2}"/>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Resources and Additional Information</a:t>
            </a:r>
          </a:p>
        </p:txBody>
      </p:sp>
      <p:sp>
        <p:nvSpPr>
          <p:cNvPr id="13" name="TextBox 12">
            <a:extLst>
              <a:ext uri="{FF2B5EF4-FFF2-40B4-BE49-F238E27FC236}">
                <a16:creationId xmlns:a16="http://schemas.microsoft.com/office/drawing/2014/main" id="{B864395E-5225-CE45-B95D-F18C7E4CB403}"/>
              </a:ext>
            </a:extLst>
          </p:cNvPr>
          <p:cNvSpPr txBox="1"/>
          <p:nvPr/>
        </p:nvSpPr>
        <p:spPr>
          <a:xfrm>
            <a:off x="385941" y="4386876"/>
            <a:ext cx="30480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ctr" rtl="0"/>
            <a:r>
              <a:rPr lang="en-US" sz="1500" u="sng" kern="1200">
                <a:solidFill>
                  <a:srgbClr val="404040"/>
                </a:solidFill>
                <a:latin typeface="Montserrat"/>
                <a:ea typeface="Montserrat"/>
                <a:cs typeface="Montserrat"/>
                <a:hlinkClick r:id="rId4">
                  <a:extLst>
                    <a:ext uri="{A12FA001-AC4F-418D-AE19-62706E023703}">
                      <ahyp:hlinkClr xmlns:ahyp="http://schemas.microsoft.com/office/drawing/2018/hyperlinkcolor" val="tx"/>
                    </a:ext>
                  </a:extLst>
                </a:hlinkClick>
              </a:rPr>
              <a:t>Click here to view TEIS's website</a:t>
            </a:r>
          </a:p>
          <a:p>
            <a:pPr algn="ctr"/>
            <a:endParaRPr lang="en-US"/>
          </a:p>
        </p:txBody>
      </p:sp>
      <p:sp>
        <p:nvSpPr>
          <p:cNvPr id="14" name="TextBox 13">
            <a:extLst>
              <a:ext uri="{FF2B5EF4-FFF2-40B4-BE49-F238E27FC236}">
                <a16:creationId xmlns:a16="http://schemas.microsoft.com/office/drawing/2014/main" id="{D37C8C36-A8FE-C25D-564C-D0C946B39ADC}"/>
              </a:ext>
            </a:extLst>
          </p:cNvPr>
          <p:cNvSpPr txBox="1"/>
          <p:nvPr/>
        </p:nvSpPr>
        <p:spPr>
          <a:xfrm>
            <a:off x="4366388" y="4386877"/>
            <a:ext cx="345907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ctr" rtl="0"/>
            <a:r>
              <a:rPr lang="en-US" sz="1500" u="sng" kern="1200">
                <a:solidFill>
                  <a:srgbClr val="404040"/>
                </a:solidFill>
                <a:latin typeface="Montserrat"/>
                <a:ea typeface="Montserrat"/>
                <a:cs typeface="Montserrat"/>
                <a:hlinkClick r:id="rId5">
                  <a:extLst>
                    <a:ext uri="{A12FA001-AC4F-418D-AE19-62706E023703}">
                      <ahyp:hlinkClr xmlns:ahyp="http://schemas.microsoft.com/office/drawing/2018/hyperlinkcolor" val="tx"/>
                    </a:ext>
                  </a:extLst>
                </a:hlinkClick>
              </a:rPr>
              <a:t>Click here to subscribe to our newsletter</a:t>
            </a:r>
          </a:p>
          <a:p>
            <a:pPr algn="ctr"/>
            <a:endParaRPr lang="en-US"/>
          </a:p>
        </p:txBody>
      </p:sp>
      <p:sp>
        <p:nvSpPr>
          <p:cNvPr id="15" name="TextBox 14">
            <a:extLst>
              <a:ext uri="{FF2B5EF4-FFF2-40B4-BE49-F238E27FC236}">
                <a16:creationId xmlns:a16="http://schemas.microsoft.com/office/drawing/2014/main" id="{002E33AA-C6E8-6110-C6F5-7CEB16858F3D}"/>
              </a:ext>
            </a:extLst>
          </p:cNvPr>
          <p:cNvSpPr txBox="1"/>
          <p:nvPr/>
        </p:nvSpPr>
        <p:spPr>
          <a:xfrm>
            <a:off x="8787993" y="4386876"/>
            <a:ext cx="290763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indent="0" algn="ctr" rtl="0"/>
            <a:r>
              <a:rPr lang="en-US" sz="1500" u="sng" kern="1200">
                <a:solidFill>
                  <a:srgbClr val="404040"/>
                </a:solidFill>
                <a:latin typeface="Montserrat"/>
                <a:ea typeface="Montserrat"/>
                <a:cs typeface="Montserrat"/>
                <a:hlinkClick r:id="rId6">
                  <a:extLst>
                    <a:ext uri="{A12FA001-AC4F-418D-AE19-62706E023703}">
                      <ahyp:hlinkClr xmlns:ahyp="http://schemas.microsoft.com/office/drawing/2018/hyperlinkcolor" val="tx"/>
                    </a:ext>
                  </a:extLst>
                </a:hlinkClick>
              </a:rPr>
              <a:t>Click here to read TEIS's annual SSIP submissions</a:t>
            </a:r>
          </a:p>
          <a:p>
            <a:pPr algn="ctr"/>
            <a:endParaRPr lang="en-US"/>
          </a:p>
        </p:txBody>
      </p:sp>
      <p:pic>
        <p:nvPicPr>
          <p:cNvPr id="16" name="Picture 15">
            <a:extLst>
              <a:ext uri="{FF2B5EF4-FFF2-40B4-BE49-F238E27FC236}">
                <a16:creationId xmlns:a16="http://schemas.microsoft.com/office/drawing/2014/main" id="{12BEC7CE-0E54-093F-187A-5A54070B20C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645496" y="4465183"/>
            <a:ext cx="419100" cy="341796"/>
          </a:xfrm>
          <a:prstGeom prst="rect">
            <a:avLst/>
          </a:prstGeom>
        </p:spPr>
      </p:pic>
      <p:pic>
        <p:nvPicPr>
          <p:cNvPr id="17" name="Picture 16">
            <a:extLst>
              <a:ext uri="{FF2B5EF4-FFF2-40B4-BE49-F238E27FC236}">
                <a16:creationId xmlns:a16="http://schemas.microsoft.com/office/drawing/2014/main" id="{19DCAE90-54F7-189D-E25B-7C4FAD9BD00E}"/>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097180" y="4465183"/>
            <a:ext cx="419100" cy="341796"/>
          </a:xfrm>
          <a:prstGeom prst="rect">
            <a:avLst/>
          </a:prstGeom>
        </p:spPr>
      </p:pic>
      <p:pic>
        <p:nvPicPr>
          <p:cNvPr id="4" name="Picture 3" descr="Department of Disability and Aging/TEIS logo">
            <a:extLst>
              <a:ext uri="{FF2B5EF4-FFF2-40B4-BE49-F238E27FC236}">
                <a16:creationId xmlns:a16="http://schemas.microsoft.com/office/drawing/2014/main" id="{3B91A8DC-8925-2EC1-A7D8-843FD9420C56}"/>
              </a:ext>
            </a:extLst>
          </p:cNvPr>
          <p:cNvPicPr>
            <a:picLocks noChangeAspect="1"/>
          </p:cNvPicPr>
          <p:nvPr/>
        </p:nvPicPr>
        <p:blipFill>
          <a:blip r:embed="rId8"/>
          <a:stretch>
            <a:fillRect/>
          </a:stretch>
        </p:blipFill>
        <p:spPr>
          <a:xfrm>
            <a:off x="806174" y="1641690"/>
            <a:ext cx="10590696" cy="1796620"/>
          </a:xfrm>
          <a:prstGeom prst="rect">
            <a:avLst/>
          </a:prstGeom>
        </p:spPr>
      </p:pic>
    </p:spTree>
    <p:extLst>
      <p:ext uri="{BB962C8B-B14F-4D97-AF65-F5344CB8AC3E}">
        <p14:creationId xmlns:p14="http://schemas.microsoft.com/office/powerpoint/2010/main" val="952482609"/>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B2A5B"/>
        </a:solid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4685EA0-DA1C-DF2D-AF8C-32094AB1BBF2}"/>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2461962" y="384550"/>
            <a:ext cx="9734550" cy="295275"/>
          </a:xfrm>
          <a:prstGeom prst="rect">
            <a:avLst/>
          </a:prstGeom>
          <a:noFill/>
        </p:spPr>
      </p:pic>
      <p:pic>
        <p:nvPicPr>
          <p:cNvPr id="4" name="Picture 3" descr="Picture of Caregiver with baby. Sitting on a couch speaking with an early interventionist.">
            <a:extLst>
              <a:ext uri="{FF2B5EF4-FFF2-40B4-BE49-F238E27FC236}">
                <a16:creationId xmlns:a16="http://schemas.microsoft.com/office/drawing/2014/main" id="{DF41544E-B04D-43E3-3273-4270DC6331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583" y="877563"/>
            <a:ext cx="6322223" cy="421481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a:extLst>
              <a:ext uri="{FF2B5EF4-FFF2-40B4-BE49-F238E27FC236}">
                <a16:creationId xmlns:a16="http://schemas.microsoft.com/office/drawing/2014/main" id="{F38F9A9B-9FF3-A155-8C47-9C0EE69E68C0}"/>
              </a:ext>
            </a:extLst>
          </p:cNvPr>
          <p:cNvSpPr>
            <a:spLocks noGrp="1"/>
          </p:cNvSpPr>
          <p:nvPr>
            <p:ph type="title"/>
          </p:nvPr>
        </p:nvSpPr>
        <p:spPr>
          <a:xfrm>
            <a:off x="7440341" y="1197182"/>
            <a:ext cx="3918284" cy="894404"/>
          </a:xfrm>
        </p:spPr>
        <p:txBody>
          <a:bodyPr>
            <a:normAutofit/>
          </a:bodyPr>
          <a:lstStyle/>
          <a:p>
            <a:pPr algn="ctr"/>
            <a:r>
              <a:rPr lang="en-US" sz="4000" b="1">
                <a:solidFill>
                  <a:schemeClr val="tx1">
                    <a:lumMod val="95000"/>
                  </a:schemeClr>
                </a:solidFill>
              </a:rPr>
              <a:t>About TEIS</a:t>
            </a:r>
          </a:p>
        </p:txBody>
      </p:sp>
      <p:sp>
        <p:nvSpPr>
          <p:cNvPr id="12" name="TextBox 11">
            <a:extLst>
              <a:ext uri="{FF2B5EF4-FFF2-40B4-BE49-F238E27FC236}">
                <a16:creationId xmlns:a16="http://schemas.microsoft.com/office/drawing/2014/main" id="{857C958E-6FE5-936C-2711-9012C509DB63}"/>
              </a:ext>
            </a:extLst>
          </p:cNvPr>
          <p:cNvSpPr txBox="1"/>
          <p:nvPr/>
        </p:nvSpPr>
        <p:spPr>
          <a:xfrm>
            <a:off x="7138550" y="2472586"/>
            <a:ext cx="4521867" cy="28007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chemeClr val="tx1">
                    <a:lumMod val="95000"/>
                  </a:schemeClr>
                </a:solidFill>
                <a:latin typeface="Poppins"/>
                <a:ea typeface="Calibri"/>
                <a:cs typeface="Poppins"/>
              </a:rPr>
              <a:t>Tennessee Early Intervention System (TEIS) is a voluntary program within the Tennessee Department of Disabilities and Aging that provides therapy and other supports to families of infants and young children with developmental delays or disabilities. All services are provided at no cost to families. TEIS plays a vital role in helping young children with disabilities or delays build the skills they need to be successful as they enter school.</a:t>
            </a:r>
            <a:endParaRPr lang="en-US" sz="1600">
              <a:solidFill>
                <a:schemeClr val="tx1">
                  <a:lumMod val="95000"/>
                </a:schemeClr>
              </a:solidFill>
              <a:latin typeface="Poppins"/>
              <a:cs typeface="Poppins"/>
            </a:endParaRPr>
          </a:p>
        </p:txBody>
      </p:sp>
      <p:pic>
        <p:nvPicPr>
          <p:cNvPr id="8" name="Content Placeholder 5">
            <a:extLst>
              <a:ext uri="{FF2B5EF4-FFF2-40B4-BE49-F238E27FC236}">
                <a16:creationId xmlns:a16="http://schemas.microsoft.com/office/drawing/2014/main" id="{A3A99FE8-2561-F9D6-5A4D-8A7638E3AD6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506" y="6101555"/>
            <a:ext cx="9734550" cy="295275"/>
          </a:xfrm>
          <a:prstGeom prst="rect">
            <a:avLst/>
          </a:prstGeom>
        </p:spPr>
      </p:pic>
    </p:spTree>
    <p:extLst>
      <p:ext uri="{BB962C8B-B14F-4D97-AF65-F5344CB8AC3E}">
        <p14:creationId xmlns:p14="http://schemas.microsoft.com/office/powerpoint/2010/main" val="3109825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3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E1631-9BCD-CD32-69B1-F8AA39F17FA0}"/>
              </a:ext>
            </a:extLst>
          </p:cNvPr>
          <p:cNvSpPr>
            <a:spLocks noGrp="1"/>
          </p:cNvSpPr>
          <p:nvPr>
            <p:ph type="title"/>
          </p:nvPr>
        </p:nvSpPr>
        <p:spPr>
          <a:xfrm>
            <a:off x="517357" y="726073"/>
            <a:ext cx="5321971" cy="1345615"/>
          </a:xfrm>
        </p:spPr>
        <p:txBody>
          <a:bodyPr>
            <a:normAutofit/>
          </a:bodyPr>
          <a:lstStyle/>
          <a:p>
            <a:r>
              <a:rPr lang="en-US" sz="4000" b="1">
                <a:solidFill>
                  <a:srgbClr val="0B2A5B"/>
                </a:solidFill>
              </a:rPr>
              <a:t>State Systemic Improvement Plan</a:t>
            </a:r>
          </a:p>
        </p:txBody>
      </p:sp>
      <p:pic>
        <p:nvPicPr>
          <p:cNvPr id="5" name="Picture 4">
            <a:extLst>
              <a:ext uri="{FF2B5EF4-FFF2-40B4-BE49-F238E27FC236}">
                <a16:creationId xmlns:a16="http://schemas.microsoft.com/office/drawing/2014/main" id="{0A339F04-779E-1AA2-2C13-74DAA64B3C3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12" y="484021"/>
            <a:ext cx="5844340" cy="144881"/>
          </a:xfrm>
          <a:prstGeom prst="rect">
            <a:avLst/>
          </a:prstGeom>
        </p:spPr>
      </p:pic>
      <p:pic>
        <p:nvPicPr>
          <p:cNvPr id="6" name="Picture 5">
            <a:extLst>
              <a:ext uri="{FF2B5EF4-FFF2-40B4-BE49-F238E27FC236}">
                <a16:creationId xmlns:a16="http://schemas.microsoft.com/office/drawing/2014/main" id="{17B5A521-D3F6-CF92-BF56-588435C611C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012" y="6518772"/>
            <a:ext cx="5844340" cy="144881"/>
          </a:xfrm>
          <a:prstGeom prst="rect">
            <a:avLst/>
          </a:prstGeom>
        </p:spPr>
      </p:pic>
      <p:sp>
        <p:nvSpPr>
          <p:cNvPr id="9" name="TextBox 8">
            <a:extLst>
              <a:ext uri="{FF2B5EF4-FFF2-40B4-BE49-F238E27FC236}">
                <a16:creationId xmlns:a16="http://schemas.microsoft.com/office/drawing/2014/main" id="{356CD261-6726-ECA8-8B13-01DC96C33FD3}"/>
              </a:ext>
            </a:extLst>
          </p:cNvPr>
          <p:cNvSpPr txBox="1"/>
          <p:nvPr/>
        </p:nvSpPr>
        <p:spPr>
          <a:xfrm>
            <a:off x="517357" y="2467749"/>
            <a:ext cx="5317961" cy="37240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bg1">
                    <a:lumMod val="75000"/>
                    <a:lumOff val="25000"/>
                  </a:schemeClr>
                </a:solidFill>
                <a:cs typeface="Poppins"/>
              </a:rPr>
              <a:t>What is the SSIP?</a:t>
            </a:r>
          </a:p>
          <a:p>
            <a:endParaRPr lang="en-US">
              <a:solidFill>
                <a:schemeClr val="bg1">
                  <a:lumMod val="75000"/>
                  <a:lumOff val="25000"/>
                </a:schemeClr>
              </a:solidFill>
              <a:cs typeface="Poppins"/>
            </a:endParaRPr>
          </a:p>
          <a:p>
            <a:r>
              <a:rPr lang="en-US">
                <a:solidFill>
                  <a:schemeClr val="bg1">
                    <a:lumMod val="75000"/>
                    <a:lumOff val="25000"/>
                  </a:schemeClr>
                </a:solidFill>
                <a:cs typeface="Poppins"/>
              </a:rPr>
              <a:t>The State Systemic Improvement Plan (SSIP) is a </a:t>
            </a:r>
            <a:r>
              <a:rPr lang="en-US" b="1">
                <a:solidFill>
                  <a:schemeClr val="bg1">
                    <a:lumMod val="75000"/>
                    <a:lumOff val="25000"/>
                  </a:schemeClr>
                </a:solidFill>
                <a:cs typeface="Poppins"/>
              </a:rPr>
              <a:t>long-term plan </a:t>
            </a:r>
            <a:r>
              <a:rPr lang="en-US">
                <a:solidFill>
                  <a:schemeClr val="bg1">
                    <a:lumMod val="75000"/>
                    <a:lumOff val="25000"/>
                  </a:schemeClr>
                </a:solidFill>
                <a:cs typeface="Poppins"/>
              </a:rPr>
              <a:t>designed to improve outcomes for </a:t>
            </a:r>
            <a:r>
              <a:rPr lang="en-US" b="1">
                <a:solidFill>
                  <a:schemeClr val="bg1">
                    <a:lumMod val="75000"/>
                    <a:lumOff val="25000"/>
                  </a:schemeClr>
                </a:solidFill>
                <a:cs typeface="Poppins"/>
              </a:rPr>
              <a:t>children and families</a:t>
            </a:r>
            <a:r>
              <a:rPr lang="en-US">
                <a:solidFill>
                  <a:schemeClr val="bg1">
                    <a:lumMod val="75000"/>
                    <a:lumOff val="25000"/>
                  </a:schemeClr>
                </a:solidFill>
                <a:cs typeface="Poppins"/>
              </a:rPr>
              <a:t> receiving TEIS services. </a:t>
            </a:r>
          </a:p>
          <a:p>
            <a:r>
              <a:rPr lang="en-US">
                <a:solidFill>
                  <a:schemeClr val="bg1">
                    <a:lumMod val="75000"/>
                    <a:lumOff val="25000"/>
                  </a:schemeClr>
                </a:solidFill>
                <a:cs typeface="Poppins"/>
              </a:rPr>
              <a:t> </a:t>
            </a:r>
          </a:p>
          <a:p>
            <a:r>
              <a:rPr lang="en-US">
                <a:solidFill>
                  <a:schemeClr val="bg1">
                    <a:lumMod val="75000"/>
                    <a:lumOff val="25000"/>
                  </a:schemeClr>
                </a:solidFill>
                <a:cs typeface="Poppins"/>
              </a:rPr>
              <a:t>• Improves statewide systems </a:t>
            </a:r>
          </a:p>
          <a:p>
            <a:r>
              <a:rPr lang="en-US">
                <a:solidFill>
                  <a:schemeClr val="bg1">
                    <a:lumMod val="75000"/>
                    <a:lumOff val="25000"/>
                  </a:schemeClr>
                </a:solidFill>
                <a:cs typeface="Poppins"/>
              </a:rPr>
              <a:t>• Measures child and family outcomes </a:t>
            </a:r>
          </a:p>
          <a:p>
            <a:r>
              <a:rPr lang="en-US">
                <a:solidFill>
                  <a:schemeClr val="bg1">
                    <a:lumMod val="75000"/>
                    <a:lumOff val="25000"/>
                  </a:schemeClr>
                </a:solidFill>
                <a:cs typeface="Poppins"/>
              </a:rPr>
              <a:t>• Evaluates implementation and results </a:t>
            </a:r>
          </a:p>
          <a:p>
            <a:r>
              <a:rPr lang="en-US">
                <a:solidFill>
                  <a:schemeClr val="bg1">
                    <a:lumMod val="75000"/>
                    <a:lumOff val="25000"/>
                  </a:schemeClr>
                </a:solidFill>
                <a:cs typeface="Poppins"/>
              </a:rPr>
              <a:t>• Drives continuous improvement</a:t>
            </a:r>
          </a:p>
          <a:p>
            <a:endParaRPr lang="en-US">
              <a:solidFill>
                <a:schemeClr val="bg1">
                  <a:lumMod val="75000"/>
                  <a:lumOff val="25000"/>
                </a:schemeClr>
              </a:solidFill>
              <a:cs typeface="Poppins"/>
            </a:endParaRPr>
          </a:p>
          <a:p>
            <a:r>
              <a:rPr lang="en-US">
                <a:solidFill>
                  <a:schemeClr val="bg1">
                    <a:lumMod val="75000"/>
                    <a:lumOff val="25000"/>
                  </a:schemeClr>
                </a:solidFill>
                <a:cs typeface="Poppins"/>
              </a:rPr>
              <a:t>TEIS reports progress each year in the </a:t>
            </a:r>
            <a:r>
              <a:rPr lang="en-US" b="1">
                <a:solidFill>
                  <a:schemeClr val="bg1">
                    <a:lumMod val="75000"/>
                    <a:lumOff val="25000"/>
                  </a:schemeClr>
                </a:solidFill>
                <a:cs typeface="Poppins"/>
              </a:rPr>
              <a:t>Annual Performance Report (Indicator 11)</a:t>
            </a:r>
          </a:p>
        </p:txBody>
      </p:sp>
      <p:pic>
        <p:nvPicPr>
          <p:cNvPr id="10" name="Picture 9" descr="Cute laughing baby">
            <a:extLst>
              <a:ext uri="{FF2B5EF4-FFF2-40B4-BE49-F238E27FC236}">
                <a16:creationId xmlns:a16="http://schemas.microsoft.com/office/drawing/2014/main" id="{06EEBA99-E081-7732-C898-83720A08375F}"/>
              </a:ext>
            </a:extLst>
          </p:cNvPr>
          <p:cNvPicPr>
            <a:picLocks noChangeAspect="1"/>
          </p:cNvPicPr>
          <p:nvPr/>
        </p:nvPicPr>
        <p:blipFill>
          <a:blip r:embed="rId3" cstate="print">
            <a:extLst>
              <a:ext uri="{28A0092B-C50C-407E-A947-70E740481C1C}">
                <a14:useLocalDpi xmlns:a14="http://schemas.microsoft.com/office/drawing/2010/main" val="0"/>
              </a:ext>
            </a:extLst>
          </a:blip>
          <a:srcRect l="19" r="19"/>
          <a:stretch/>
        </p:blipFill>
        <p:spPr>
          <a:xfrm>
            <a:off x="6096000" y="980343"/>
            <a:ext cx="5858036" cy="39152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a:extLst>
              <a:ext uri="{FF2B5EF4-FFF2-40B4-BE49-F238E27FC236}">
                <a16:creationId xmlns:a16="http://schemas.microsoft.com/office/drawing/2014/main" id="{CA2A6B51-93CA-5702-3AD9-2DD13F21EE6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2401" y="2175076"/>
            <a:ext cx="1844254" cy="45719"/>
          </a:xfrm>
          <a:prstGeom prst="rect">
            <a:avLst/>
          </a:prstGeom>
        </p:spPr>
      </p:pic>
    </p:spTree>
    <p:extLst>
      <p:ext uri="{BB962C8B-B14F-4D97-AF65-F5344CB8AC3E}">
        <p14:creationId xmlns:p14="http://schemas.microsoft.com/office/powerpoint/2010/main" val="3825690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3F5"/>
        </a:solidFill>
        <a:effectLst/>
      </p:bgPr>
    </p:bg>
    <p:spTree>
      <p:nvGrpSpPr>
        <p:cNvPr id="1" name="">
          <a:extLst>
            <a:ext uri="{FF2B5EF4-FFF2-40B4-BE49-F238E27FC236}">
              <a16:creationId xmlns:a16="http://schemas.microsoft.com/office/drawing/2014/main" id="{BB44E6CC-C1FF-6A67-E04E-46F8C2242A44}"/>
            </a:ext>
          </a:extLst>
        </p:cNvPr>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ADD4FA05-5DBD-D865-AAC9-31730FA04E9E}"/>
              </a:ext>
              <a:ext uri="{C183D7F6-B498-43B3-948B-1728B52AA6E4}">
                <adec:decorative xmlns:adec="http://schemas.microsoft.com/office/drawing/2017/decorative" val="1"/>
              </a:ext>
            </a:extLst>
          </p:cNvPr>
          <p:cNvSpPr/>
          <p:nvPr/>
        </p:nvSpPr>
        <p:spPr>
          <a:xfrm>
            <a:off x="6248400" y="3004157"/>
            <a:ext cx="5682343" cy="2881007"/>
          </a:xfrm>
          <a:prstGeom prst="roundRect">
            <a:avLst/>
          </a:prstGeom>
          <a:solidFill>
            <a:srgbClr val="FEFEFE"/>
          </a:solidFill>
          <a:ln>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BB042AB2-B12E-A28E-DD10-CCB22AC2DC90}"/>
              </a:ext>
              <a:ext uri="{C183D7F6-B498-43B3-948B-1728B52AA6E4}">
                <adec:decorative xmlns:adec="http://schemas.microsoft.com/office/drawing/2017/decorative" val="1"/>
              </a:ext>
            </a:extLst>
          </p:cNvPr>
          <p:cNvSpPr/>
          <p:nvPr/>
        </p:nvSpPr>
        <p:spPr>
          <a:xfrm>
            <a:off x="413657" y="2993571"/>
            <a:ext cx="5682343" cy="2881007"/>
          </a:xfrm>
          <a:prstGeom prst="roundRect">
            <a:avLst/>
          </a:prstGeom>
          <a:solidFill>
            <a:srgbClr val="FEFEFE"/>
          </a:solidFill>
          <a:ln>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A595BF-61CC-5544-26D0-B870A3A8E10F}"/>
              </a:ext>
              <a:ext uri="{C183D7F6-B498-43B3-948B-1728B52AA6E4}">
                <adec:decorative xmlns:adec="http://schemas.microsoft.com/office/drawing/2017/decorative" val="0"/>
              </a:ext>
            </a:extLst>
          </p:cNvPr>
          <p:cNvSpPr>
            <a:spLocks noGrp="1"/>
          </p:cNvSpPr>
          <p:nvPr>
            <p:ph type="title"/>
          </p:nvPr>
        </p:nvSpPr>
        <p:spPr>
          <a:xfrm>
            <a:off x="3794990" y="721840"/>
            <a:ext cx="4612837" cy="1164595"/>
          </a:xfrm>
        </p:spPr>
        <p:txBody>
          <a:bodyPr vert="horz" lIns="91440" tIns="45720" rIns="91440" bIns="45720" rtlCol="0" anchor="ctr">
            <a:noAutofit/>
          </a:bodyPr>
          <a:lstStyle/>
          <a:p>
            <a:pPr algn="ctr"/>
            <a:r>
              <a:rPr lang="en-US" sz="4000" b="1">
                <a:solidFill>
                  <a:srgbClr val="0B2A5B"/>
                </a:solidFill>
              </a:rPr>
              <a:t>Early Intervention Family Outcomes</a:t>
            </a:r>
            <a:endParaRPr lang="en-US" sz="4000" b="1">
              <a:solidFill>
                <a:srgbClr val="0B2A5B"/>
              </a:solidFill>
              <a:cs typeface="Poppins"/>
            </a:endParaRPr>
          </a:p>
        </p:txBody>
      </p:sp>
      <p:sp>
        <p:nvSpPr>
          <p:cNvPr id="3" name="TextBox 2">
            <a:extLst>
              <a:ext uri="{FF2B5EF4-FFF2-40B4-BE49-F238E27FC236}">
                <a16:creationId xmlns:a16="http://schemas.microsoft.com/office/drawing/2014/main" id="{9934687B-125C-239F-68A0-FCFB66CCFED7}"/>
              </a:ext>
            </a:extLst>
          </p:cNvPr>
          <p:cNvSpPr txBox="1"/>
          <p:nvPr/>
        </p:nvSpPr>
        <p:spPr>
          <a:xfrm>
            <a:off x="594601" y="3309806"/>
            <a:ext cx="5158457"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rgbClr val="E93D44"/>
                </a:solidFill>
                <a:ea typeface="+mn-lt"/>
                <a:cs typeface="Poppins"/>
              </a:rPr>
              <a:t>WHAT</a:t>
            </a:r>
            <a:r>
              <a:rPr lang="en-US" sz="2000">
                <a:solidFill>
                  <a:schemeClr val="bg1">
                    <a:lumMod val="75000"/>
                    <a:lumOff val="25000"/>
                  </a:schemeClr>
                </a:solidFill>
                <a:ea typeface="+mn-lt"/>
                <a:cs typeface="Poppins"/>
              </a:rPr>
              <a:t> ARE FAMILY OUTCOMES?</a:t>
            </a:r>
          </a:p>
          <a:p>
            <a:endParaRPr lang="en-US">
              <a:solidFill>
                <a:schemeClr val="bg1">
                  <a:lumMod val="75000"/>
                  <a:lumOff val="25000"/>
                </a:schemeClr>
              </a:solidFill>
              <a:ea typeface="+mn-lt"/>
              <a:cs typeface="Poppins"/>
            </a:endParaRPr>
          </a:p>
          <a:p>
            <a:r>
              <a:rPr lang="en-US">
                <a:solidFill>
                  <a:schemeClr val="bg1">
                    <a:lumMod val="75000"/>
                    <a:lumOff val="25000"/>
                  </a:schemeClr>
                </a:solidFill>
              </a:rPr>
              <a:t>Family Outcomes measure how early intervention helps families:</a:t>
            </a:r>
          </a:p>
          <a:p>
            <a:endParaRPr lang="en-US">
              <a:solidFill>
                <a:schemeClr val="bg1">
                  <a:lumMod val="75000"/>
                  <a:lumOff val="25000"/>
                </a:schemeClr>
              </a:solidFill>
            </a:endParaRPr>
          </a:p>
          <a:p>
            <a:r>
              <a:rPr lang="en-US">
                <a:solidFill>
                  <a:srgbClr val="E93D44"/>
                </a:solidFill>
              </a:rPr>
              <a:t>✔</a:t>
            </a:r>
            <a:r>
              <a:rPr lang="en-US">
                <a:solidFill>
                  <a:schemeClr val="bg1">
                    <a:lumMod val="75000"/>
                    <a:lumOff val="25000"/>
                  </a:schemeClr>
                </a:solidFill>
              </a:rPr>
              <a:t> Understand their rights</a:t>
            </a:r>
          </a:p>
          <a:p>
            <a:r>
              <a:rPr lang="en-US">
                <a:solidFill>
                  <a:srgbClr val="E93D44"/>
                </a:solidFill>
              </a:rPr>
              <a:t>✔</a:t>
            </a:r>
            <a:r>
              <a:rPr lang="en-US">
                <a:solidFill>
                  <a:schemeClr val="bg1">
                    <a:lumMod val="75000"/>
                    <a:lumOff val="25000"/>
                  </a:schemeClr>
                </a:solidFill>
              </a:rPr>
              <a:t> Advocate for their child</a:t>
            </a:r>
          </a:p>
          <a:p>
            <a:r>
              <a:rPr lang="en-US">
                <a:solidFill>
                  <a:srgbClr val="E93D44"/>
                </a:solidFill>
              </a:rPr>
              <a:t>✔</a:t>
            </a:r>
            <a:r>
              <a:rPr lang="en-US">
                <a:solidFill>
                  <a:schemeClr val="bg1">
                    <a:lumMod val="75000"/>
                    <a:lumOff val="25000"/>
                  </a:schemeClr>
                </a:solidFill>
              </a:rPr>
              <a:t> Support their child's learning and development</a:t>
            </a:r>
          </a:p>
        </p:txBody>
      </p:sp>
      <p:sp>
        <p:nvSpPr>
          <p:cNvPr id="4" name="TextBox 3">
            <a:extLst>
              <a:ext uri="{FF2B5EF4-FFF2-40B4-BE49-F238E27FC236}">
                <a16:creationId xmlns:a16="http://schemas.microsoft.com/office/drawing/2014/main" id="{B7F5AA9F-98E0-ED50-F62F-9D1B23FE347D}"/>
              </a:ext>
            </a:extLst>
          </p:cNvPr>
          <p:cNvSpPr txBox="1"/>
          <p:nvPr/>
        </p:nvSpPr>
        <p:spPr>
          <a:xfrm>
            <a:off x="6542314" y="3309806"/>
            <a:ext cx="5055085" cy="17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solidFill>
                  <a:schemeClr val="bg1"/>
                </a:solidFill>
                <a:ea typeface="+mn-lt"/>
                <a:cs typeface="Poppins"/>
              </a:rPr>
              <a:t>FEDERAL REQUIREMENT</a:t>
            </a:r>
          </a:p>
          <a:p>
            <a:endParaRPr lang="en-US">
              <a:solidFill>
                <a:schemeClr val="bg1">
                  <a:lumMod val="75000"/>
                  <a:lumOff val="25000"/>
                </a:schemeClr>
              </a:solidFill>
              <a:ea typeface="+mn-lt"/>
              <a:cs typeface="Poppins"/>
            </a:endParaRPr>
          </a:p>
          <a:p>
            <a:r>
              <a:rPr lang="en-US">
                <a:solidFill>
                  <a:schemeClr val="bg1">
                    <a:lumMod val="75000"/>
                    <a:lumOff val="25000"/>
                  </a:schemeClr>
                </a:solidFill>
              </a:rPr>
              <a:t>Under IDEA Part C, every state must annually measure and report the percentage of families who experience </a:t>
            </a:r>
            <a:r>
              <a:rPr lang="en-US" b="1" i="1">
                <a:solidFill>
                  <a:srgbClr val="E93D44"/>
                </a:solidFill>
              </a:rPr>
              <a:t>positive</a:t>
            </a:r>
            <a:r>
              <a:rPr lang="en-US">
                <a:solidFill>
                  <a:schemeClr val="bg1">
                    <a:lumMod val="75000"/>
                    <a:lumOff val="25000"/>
                  </a:schemeClr>
                </a:solidFill>
              </a:rPr>
              <a:t> outcomes through early intervention services.</a:t>
            </a:r>
            <a:endParaRPr lang="en-US">
              <a:solidFill>
                <a:schemeClr val="bg1">
                  <a:lumMod val="75000"/>
                  <a:lumOff val="25000"/>
                </a:schemeClr>
              </a:solidFill>
              <a:cs typeface="Poppins"/>
            </a:endParaRPr>
          </a:p>
        </p:txBody>
      </p:sp>
      <p:pic>
        <p:nvPicPr>
          <p:cNvPr id="5" name="Picture 4">
            <a:extLst>
              <a:ext uri="{FF2B5EF4-FFF2-40B4-BE49-F238E27FC236}">
                <a16:creationId xmlns:a16="http://schemas.microsoft.com/office/drawing/2014/main" id="{77EE52DF-E866-B907-6FC4-3A35C0C06C7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173830" y="2233630"/>
            <a:ext cx="5844340" cy="144881"/>
          </a:xfrm>
          <a:prstGeom prst="rect">
            <a:avLst/>
          </a:prstGeom>
        </p:spPr>
      </p:pic>
    </p:spTree>
    <p:extLst>
      <p:ext uri="{BB962C8B-B14F-4D97-AF65-F5344CB8AC3E}">
        <p14:creationId xmlns:p14="http://schemas.microsoft.com/office/powerpoint/2010/main" val="3946003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3F5"/>
        </a:solidFill>
        <a:effectLst/>
      </p:bgPr>
    </p:bg>
    <p:spTree>
      <p:nvGrpSpPr>
        <p:cNvPr id="1" name="">
          <a:extLst>
            <a:ext uri="{FF2B5EF4-FFF2-40B4-BE49-F238E27FC236}">
              <a16:creationId xmlns:a16="http://schemas.microsoft.com/office/drawing/2014/main" id="{0950880D-EF96-E476-6CB8-29BD83B2B063}"/>
            </a:ext>
          </a:extLst>
        </p:cNvPr>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F13EFF25-406A-CD5B-56F9-CF90466D5F5A}"/>
              </a:ext>
              <a:ext uri="{C183D7F6-B498-43B3-948B-1728B52AA6E4}">
                <adec:decorative xmlns:adec="http://schemas.microsoft.com/office/drawing/2017/decorative" val="1"/>
              </a:ext>
            </a:extLst>
          </p:cNvPr>
          <p:cNvSpPr/>
          <p:nvPr/>
        </p:nvSpPr>
        <p:spPr>
          <a:xfrm>
            <a:off x="1078357" y="3579779"/>
            <a:ext cx="3410512" cy="610571"/>
          </a:xfrm>
          <a:prstGeom prst="roundRect">
            <a:avLst/>
          </a:prstGeom>
          <a:solidFill>
            <a:srgbClr val="D4DF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6097B849-D5C4-31EE-1072-9EDEB7298BF0}"/>
              </a:ext>
              <a:ext uri="{C183D7F6-B498-43B3-948B-1728B52AA6E4}">
                <adec:decorative xmlns:adec="http://schemas.microsoft.com/office/drawing/2017/decorative" val="1"/>
              </a:ext>
            </a:extLst>
          </p:cNvPr>
          <p:cNvSpPr/>
          <p:nvPr/>
        </p:nvSpPr>
        <p:spPr>
          <a:xfrm>
            <a:off x="6346295" y="4981897"/>
            <a:ext cx="4932818" cy="1030542"/>
          </a:xfrm>
          <a:prstGeom prst="roundRect">
            <a:avLst/>
          </a:prstGeom>
          <a:solidFill>
            <a:srgbClr val="D4DF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5B970308-6D3A-7F73-8C0A-03FBB794A332}"/>
              </a:ext>
              <a:ext uri="{C183D7F6-B498-43B3-948B-1728B52AA6E4}">
                <adec:decorative xmlns:adec="http://schemas.microsoft.com/office/drawing/2017/decorative" val="1"/>
              </a:ext>
            </a:extLst>
          </p:cNvPr>
          <p:cNvSpPr/>
          <p:nvPr/>
        </p:nvSpPr>
        <p:spPr>
          <a:xfrm>
            <a:off x="6424260" y="1440530"/>
            <a:ext cx="633335" cy="592233"/>
          </a:xfrm>
          <a:prstGeom prst="ellipse">
            <a:avLst/>
          </a:prstGeom>
          <a:solidFill>
            <a:srgbClr val="0B2A5B"/>
          </a:solidFill>
          <a:ln>
            <a:solidFill>
              <a:srgbClr val="F2F3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E3678D4F-DFBD-778B-C39C-FE9D7A7989D9}"/>
              </a:ext>
              <a:ext uri="{C183D7F6-B498-43B3-948B-1728B52AA6E4}">
                <adec:decorative xmlns:adec="http://schemas.microsoft.com/office/drawing/2017/decorative" val="1"/>
              </a:ext>
            </a:extLst>
          </p:cNvPr>
          <p:cNvSpPr/>
          <p:nvPr/>
        </p:nvSpPr>
        <p:spPr>
          <a:xfrm>
            <a:off x="6424260" y="3817527"/>
            <a:ext cx="633335" cy="592233"/>
          </a:xfrm>
          <a:prstGeom prst="ellipse">
            <a:avLst/>
          </a:prstGeom>
          <a:solidFill>
            <a:srgbClr val="0B2A5B"/>
          </a:solidFill>
          <a:ln>
            <a:solidFill>
              <a:srgbClr val="F2F3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4" descr="Close-up of woman's hands typing and using a laptop">
            <a:extLst>
              <a:ext uri="{FF2B5EF4-FFF2-40B4-BE49-F238E27FC236}">
                <a16:creationId xmlns:a16="http://schemas.microsoft.com/office/drawing/2014/main" id="{A28359C4-E145-9012-107C-0015BF8B80D6}"/>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t="-565"/>
          <a:stretch>
            <a:fillRect/>
          </a:stretch>
        </p:blipFill>
        <p:spPr>
          <a:xfrm>
            <a:off x="1" y="0"/>
            <a:ext cx="5715000" cy="24336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a:extLst>
              <a:ext uri="{FF2B5EF4-FFF2-40B4-BE49-F238E27FC236}">
                <a16:creationId xmlns:a16="http://schemas.microsoft.com/office/drawing/2014/main" id="{3BC79977-EA46-0A2F-775F-E66531C11601}"/>
              </a:ext>
            </a:extLst>
          </p:cNvPr>
          <p:cNvSpPr>
            <a:spLocks noGrp="1"/>
          </p:cNvSpPr>
          <p:nvPr>
            <p:ph type="title"/>
          </p:nvPr>
        </p:nvSpPr>
        <p:spPr>
          <a:xfrm>
            <a:off x="128520" y="2323875"/>
            <a:ext cx="5310187" cy="1621795"/>
          </a:xfrm>
        </p:spPr>
        <p:txBody>
          <a:bodyPr>
            <a:normAutofit/>
          </a:bodyPr>
          <a:lstStyle/>
          <a:p>
            <a:pPr algn="ctr"/>
            <a:r>
              <a:rPr lang="en-US" sz="4000" b="1">
                <a:solidFill>
                  <a:srgbClr val="0B2A5B"/>
                </a:solidFill>
              </a:rPr>
              <a:t>HOPE Family Survey</a:t>
            </a:r>
          </a:p>
        </p:txBody>
      </p:sp>
      <p:sp>
        <p:nvSpPr>
          <p:cNvPr id="16" name="TextBox 15">
            <a:extLst>
              <a:ext uri="{FF2B5EF4-FFF2-40B4-BE49-F238E27FC236}">
                <a16:creationId xmlns:a16="http://schemas.microsoft.com/office/drawing/2014/main" id="{864051C3-A4B7-55D2-5B38-4A59E0D08910}"/>
              </a:ext>
            </a:extLst>
          </p:cNvPr>
          <p:cNvSpPr txBox="1"/>
          <p:nvPr/>
        </p:nvSpPr>
        <p:spPr>
          <a:xfrm>
            <a:off x="1402900" y="3544019"/>
            <a:ext cx="2761426" cy="646331"/>
          </a:xfrm>
          <a:prstGeom prst="rect">
            <a:avLst/>
          </a:prstGeom>
          <a:noFill/>
        </p:spPr>
        <p:txBody>
          <a:bodyPr wrap="square" rtlCol="0">
            <a:spAutoFit/>
          </a:bodyPr>
          <a:lstStyle/>
          <a:p>
            <a:r>
              <a:rPr lang="en-US">
                <a:solidFill>
                  <a:srgbClr val="0B2A5B"/>
                </a:solidFill>
                <a:ea typeface="+mn-lt"/>
                <a:cs typeface="+mn-lt"/>
              </a:rPr>
              <a:t>HOPE stands for </a:t>
            </a:r>
          </a:p>
          <a:p>
            <a:r>
              <a:rPr lang="en-US" b="1" i="1">
                <a:solidFill>
                  <a:srgbClr val="E93D44"/>
                </a:solidFill>
                <a:ea typeface="+mn-lt"/>
                <a:cs typeface="+mn-lt"/>
              </a:rPr>
              <a:t>Help Our Parents Excel</a:t>
            </a:r>
            <a:endParaRPr lang="en-US" b="1" i="1">
              <a:solidFill>
                <a:srgbClr val="E93D44"/>
              </a:solidFill>
            </a:endParaRPr>
          </a:p>
        </p:txBody>
      </p:sp>
      <p:sp>
        <p:nvSpPr>
          <p:cNvPr id="6" name="TextBox 5">
            <a:extLst>
              <a:ext uri="{FF2B5EF4-FFF2-40B4-BE49-F238E27FC236}">
                <a16:creationId xmlns:a16="http://schemas.microsoft.com/office/drawing/2014/main" id="{08300732-8C6A-D38E-3789-8C3826A61408}"/>
              </a:ext>
            </a:extLst>
          </p:cNvPr>
          <p:cNvSpPr txBox="1"/>
          <p:nvPr/>
        </p:nvSpPr>
        <p:spPr>
          <a:xfrm>
            <a:off x="128520" y="4261490"/>
            <a:ext cx="558648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lumMod val="75000"/>
                    <a:lumOff val="25000"/>
                  </a:schemeClr>
                </a:solidFill>
                <a:ea typeface="+mn-lt"/>
                <a:cs typeface="+mn-lt"/>
              </a:rPr>
              <a:t>The HOPE Survey helps TEIS make sure that services: </a:t>
            </a:r>
          </a:p>
          <a:p>
            <a:endParaRPr lang="en-US">
              <a:solidFill>
                <a:schemeClr val="bg1">
                  <a:lumMod val="75000"/>
                  <a:lumOff val="25000"/>
                </a:schemeClr>
              </a:solidFill>
              <a:ea typeface="+mn-lt"/>
              <a:cs typeface="+mn-lt"/>
            </a:endParaRPr>
          </a:p>
          <a:p>
            <a:r>
              <a:rPr lang="en-US" b="1">
                <a:solidFill>
                  <a:srgbClr val="0B2A5B"/>
                </a:solidFill>
                <a:ea typeface="+mn-lt"/>
                <a:cs typeface="+mn-lt"/>
              </a:rPr>
              <a:t>	    Reflect</a:t>
            </a:r>
            <a:r>
              <a:rPr lang="en-US" b="1">
                <a:solidFill>
                  <a:schemeClr val="bg1">
                    <a:lumMod val="75000"/>
                    <a:lumOff val="25000"/>
                  </a:schemeClr>
                </a:solidFill>
                <a:ea typeface="+mn-lt"/>
                <a:cs typeface="+mn-lt"/>
              </a:rPr>
              <a:t> </a:t>
            </a:r>
            <a:r>
              <a:rPr lang="en-US">
                <a:solidFill>
                  <a:schemeClr val="bg1">
                    <a:lumMod val="75000"/>
                    <a:lumOff val="25000"/>
                  </a:schemeClr>
                </a:solidFill>
                <a:ea typeface="+mn-lt"/>
                <a:cs typeface="+mn-lt"/>
              </a:rPr>
              <a:t>what families say they need and value.</a:t>
            </a:r>
          </a:p>
          <a:p>
            <a:endParaRPr lang="en-US">
              <a:solidFill>
                <a:schemeClr val="bg1">
                  <a:lumMod val="75000"/>
                  <a:lumOff val="25000"/>
                </a:schemeClr>
              </a:solidFill>
              <a:ea typeface="+mn-lt"/>
              <a:cs typeface="+mn-lt"/>
            </a:endParaRPr>
          </a:p>
          <a:p>
            <a:r>
              <a:rPr lang="en-US" b="1">
                <a:solidFill>
                  <a:srgbClr val="0B2A5B"/>
                </a:solidFill>
                <a:ea typeface="+mn-lt"/>
                <a:cs typeface="+mn-lt"/>
              </a:rPr>
              <a:t>	    Build</a:t>
            </a:r>
            <a:r>
              <a:rPr lang="en-US" b="1">
                <a:solidFill>
                  <a:schemeClr val="bg1">
                    <a:lumMod val="75000"/>
                    <a:lumOff val="25000"/>
                  </a:schemeClr>
                </a:solidFill>
                <a:ea typeface="+mn-lt"/>
                <a:cs typeface="+mn-lt"/>
              </a:rPr>
              <a:t> </a:t>
            </a:r>
            <a:r>
              <a:rPr lang="en-US">
                <a:solidFill>
                  <a:schemeClr val="bg1">
                    <a:lumMod val="75000"/>
                    <a:lumOff val="25000"/>
                  </a:schemeClr>
                </a:solidFill>
                <a:ea typeface="+mn-lt"/>
                <a:cs typeface="+mn-lt"/>
              </a:rPr>
              <a:t>a strong foundation for a child’s                       	    long-term success in school.</a:t>
            </a:r>
            <a:endParaRPr lang="en-US">
              <a:solidFill>
                <a:schemeClr val="bg1">
                  <a:lumMod val="75000"/>
                  <a:lumOff val="25000"/>
                </a:schemeClr>
              </a:solidFill>
            </a:endParaRPr>
          </a:p>
          <a:p>
            <a:endParaRPr lang="en-US" b="1">
              <a:solidFill>
                <a:srgbClr val="000000"/>
              </a:solidFill>
              <a:latin typeface="Aptos"/>
              <a:ea typeface="+mn-lt"/>
              <a:cs typeface="Poppins"/>
            </a:endParaRPr>
          </a:p>
        </p:txBody>
      </p:sp>
      <p:sp>
        <p:nvSpPr>
          <p:cNvPr id="5" name="TextBox 4">
            <a:extLst>
              <a:ext uri="{FF2B5EF4-FFF2-40B4-BE49-F238E27FC236}">
                <a16:creationId xmlns:a16="http://schemas.microsoft.com/office/drawing/2014/main" id="{E6F23C5D-1B0D-0605-D4FA-B827F33A8375}"/>
              </a:ext>
            </a:extLst>
          </p:cNvPr>
          <p:cNvSpPr txBox="1"/>
          <p:nvPr/>
        </p:nvSpPr>
        <p:spPr>
          <a:xfrm>
            <a:off x="6270201" y="571555"/>
            <a:ext cx="5583500" cy="40010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0B2A5B"/>
                </a:solidFill>
                <a:ea typeface="+mn-lt"/>
                <a:cs typeface="Poppins"/>
              </a:rPr>
              <a:t>HOPE Survey Administration</a:t>
            </a:r>
          </a:p>
          <a:p>
            <a:endParaRPr lang="en-US">
              <a:solidFill>
                <a:srgbClr val="333333"/>
              </a:solidFill>
              <a:ea typeface="+mn-lt"/>
              <a:cs typeface="Poppins"/>
            </a:endParaRPr>
          </a:p>
          <a:p>
            <a:endParaRPr lang="en-US">
              <a:solidFill>
                <a:srgbClr val="333333"/>
              </a:solidFill>
              <a:ea typeface="+mn-lt"/>
              <a:cs typeface="Poppins"/>
            </a:endParaRPr>
          </a:p>
          <a:p>
            <a:pPr>
              <a:buClr>
                <a:srgbClr val="E93D44"/>
              </a:buClr>
            </a:pPr>
            <a:r>
              <a:rPr lang="en-US">
                <a:solidFill>
                  <a:srgbClr val="333333"/>
                </a:solidFill>
                <a:ea typeface="+mn-lt"/>
                <a:cs typeface="+mn-lt"/>
              </a:rPr>
              <a:t>		</a:t>
            </a:r>
            <a:r>
              <a:rPr lang="en-US" b="1">
                <a:solidFill>
                  <a:srgbClr val="0B2A5B"/>
                </a:solidFill>
                <a:ea typeface="+mn-lt"/>
                <a:cs typeface="+mn-lt"/>
              </a:rPr>
              <a:t>Collected annually </a:t>
            </a:r>
          </a:p>
          <a:p>
            <a:pPr>
              <a:buClr>
                <a:srgbClr val="E93D44"/>
              </a:buClr>
            </a:pPr>
            <a:r>
              <a:rPr lang="en-US">
                <a:solidFill>
                  <a:srgbClr val="333333"/>
                </a:solidFill>
                <a:ea typeface="+mn-lt"/>
                <a:cs typeface="+mn-lt"/>
              </a:rPr>
              <a:t>		from January through April.</a:t>
            </a:r>
          </a:p>
          <a:p>
            <a:endParaRPr lang="en-US">
              <a:solidFill>
                <a:srgbClr val="333333"/>
              </a:solidFill>
            </a:endParaRPr>
          </a:p>
          <a:p>
            <a:endParaRPr lang="en-US">
              <a:solidFill>
                <a:srgbClr val="333333"/>
              </a:solidFill>
            </a:endParaRPr>
          </a:p>
          <a:p>
            <a:pPr>
              <a:buClr>
                <a:srgbClr val="E93D44"/>
              </a:buClr>
            </a:pPr>
            <a:r>
              <a:rPr lang="en-US">
                <a:solidFill>
                  <a:srgbClr val="333333"/>
                </a:solidFill>
                <a:cs typeface="Poppins"/>
              </a:rPr>
              <a:t>		</a:t>
            </a:r>
            <a:r>
              <a:rPr lang="en-US" b="1">
                <a:solidFill>
                  <a:srgbClr val="0B2A5B"/>
                </a:solidFill>
                <a:cs typeface="Poppins"/>
              </a:rPr>
              <a:t>Service coordinators collect </a:t>
            </a:r>
          </a:p>
          <a:p>
            <a:pPr>
              <a:buClr>
                <a:srgbClr val="E93D44"/>
              </a:buClr>
            </a:pPr>
            <a:r>
              <a:rPr lang="en-US">
                <a:solidFill>
                  <a:srgbClr val="333333"/>
                </a:solidFill>
                <a:cs typeface="Poppins"/>
              </a:rPr>
              <a:t>		the family outcome responses.</a:t>
            </a:r>
          </a:p>
          <a:p>
            <a:endParaRPr lang="en-US">
              <a:solidFill>
                <a:srgbClr val="333333"/>
              </a:solidFill>
              <a:cs typeface="Poppins"/>
            </a:endParaRPr>
          </a:p>
          <a:p>
            <a:endParaRPr lang="en-US">
              <a:solidFill>
                <a:srgbClr val="333333"/>
              </a:solidFill>
              <a:cs typeface="Poppins"/>
            </a:endParaRPr>
          </a:p>
          <a:p>
            <a:pPr>
              <a:buClr>
                <a:srgbClr val="E93D44"/>
              </a:buClr>
            </a:pPr>
            <a:r>
              <a:rPr lang="en-US" b="1">
                <a:solidFill>
                  <a:srgbClr val="0B2A5B"/>
                </a:solidFill>
                <a:cs typeface="Poppins"/>
              </a:rPr>
              <a:t>		Surveys are given only to families </a:t>
            </a:r>
          </a:p>
          <a:p>
            <a:pPr>
              <a:buClr>
                <a:srgbClr val="E93D44"/>
              </a:buClr>
            </a:pPr>
            <a:r>
              <a:rPr lang="en-US" b="1">
                <a:solidFill>
                  <a:srgbClr val="0B2A5B"/>
                </a:solidFill>
                <a:cs typeface="Poppins"/>
              </a:rPr>
              <a:t>		</a:t>
            </a:r>
            <a:r>
              <a:rPr lang="en-US">
                <a:solidFill>
                  <a:srgbClr val="333333"/>
                </a:solidFill>
                <a:cs typeface="Poppins"/>
              </a:rPr>
              <a:t>on the current caseload who have </a:t>
            </a:r>
          </a:p>
          <a:p>
            <a:pPr>
              <a:buClr>
                <a:srgbClr val="E93D44"/>
              </a:buClr>
            </a:pPr>
            <a:r>
              <a:rPr lang="en-US">
                <a:solidFill>
                  <a:srgbClr val="333333"/>
                </a:solidFill>
                <a:cs typeface="Poppins"/>
              </a:rPr>
              <a:t>	          received at least six months of services.</a:t>
            </a:r>
          </a:p>
        </p:txBody>
      </p:sp>
      <p:sp>
        <p:nvSpPr>
          <p:cNvPr id="51" name="TextBox 50">
            <a:extLst>
              <a:ext uri="{FF2B5EF4-FFF2-40B4-BE49-F238E27FC236}">
                <a16:creationId xmlns:a16="http://schemas.microsoft.com/office/drawing/2014/main" id="{5DB44E33-DA28-D7C9-CCD1-15C61188DD32}"/>
              </a:ext>
            </a:extLst>
          </p:cNvPr>
          <p:cNvSpPr txBox="1"/>
          <p:nvPr/>
        </p:nvSpPr>
        <p:spPr>
          <a:xfrm>
            <a:off x="6480702" y="5079048"/>
            <a:ext cx="3872387" cy="923330"/>
          </a:xfrm>
          <a:prstGeom prst="rect">
            <a:avLst/>
          </a:prstGeom>
          <a:noFill/>
        </p:spPr>
        <p:txBody>
          <a:bodyPr wrap="square" rtlCol="0">
            <a:spAutoFit/>
          </a:bodyPr>
          <a:lstStyle/>
          <a:p>
            <a:pPr algn="r"/>
            <a:r>
              <a:rPr lang="en-US">
                <a:solidFill>
                  <a:srgbClr val="404040"/>
                </a:solidFill>
              </a:rPr>
              <a:t>Family feedback helps TEIS </a:t>
            </a:r>
          </a:p>
          <a:p>
            <a:pPr algn="r"/>
            <a:r>
              <a:rPr lang="en-US" b="1">
                <a:solidFill>
                  <a:srgbClr val="0B2A5B"/>
                </a:solidFill>
              </a:rPr>
              <a:t>improve</a:t>
            </a:r>
            <a:r>
              <a:rPr lang="en-US">
                <a:solidFill>
                  <a:srgbClr val="0B2A5B"/>
                </a:solidFill>
              </a:rPr>
              <a:t> services and better support children and families.</a:t>
            </a:r>
          </a:p>
        </p:txBody>
      </p:sp>
      <p:sp>
        <p:nvSpPr>
          <p:cNvPr id="55" name="TextBox 54">
            <a:extLst>
              <a:ext uri="{FF2B5EF4-FFF2-40B4-BE49-F238E27FC236}">
                <a16:creationId xmlns:a16="http://schemas.microsoft.com/office/drawing/2014/main" id="{3656E6EB-2ED1-958C-50BC-AF7ADAFCEC79}"/>
              </a:ext>
            </a:extLst>
          </p:cNvPr>
          <p:cNvSpPr txBox="1"/>
          <p:nvPr/>
        </p:nvSpPr>
        <p:spPr>
          <a:xfrm>
            <a:off x="2350281" y="6484669"/>
            <a:ext cx="6166220" cy="369332"/>
          </a:xfrm>
          <a:prstGeom prst="rect">
            <a:avLst/>
          </a:prstGeom>
          <a:noFill/>
        </p:spPr>
        <p:txBody>
          <a:bodyPr wrap="square" lIns="91440" tIns="45720" rIns="91440" bIns="45720" anchor="t">
            <a:spAutoFit/>
          </a:bodyPr>
          <a:lstStyle/>
          <a:p>
            <a:pPr algn="ctr"/>
            <a:r>
              <a:rPr lang="en-US" dirty="0">
                <a:solidFill>
                  <a:srgbClr val="0B2A5B"/>
                </a:solidFill>
                <a:ea typeface="+mn-lt"/>
                <a:cs typeface="+mn-lt"/>
                <a:hlinkClick r:id="rId4">
                  <a:extLst>
                    <a:ext uri="{A12FA001-AC4F-418D-AE19-62706E023703}">
                      <ahyp:hlinkClr xmlns:ahyp="http://schemas.microsoft.com/office/drawing/2018/hyperlinkcolor" val="tx"/>
                    </a:ext>
                  </a:extLst>
                </a:hlinkClick>
              </a:rPr>
              <a:t>To learn more, visit ECTA Center: Family Outcomes Surveys</a:t>
            </a:r>
            <a:endParaRPr lang="en-US" dirty="0">
              <a:solidFill>
                <a:srgbClr val="0B2A5B"/>
              </a:solidFill>
              <a:ea typeface="+mn-lt"/>
              <a:cs typeface="+mn-lt"/>
            </a:endParaRPr>
          </a:p>
        </p:txBody>
      </p:sp>
      <p:pic>
        <p:nvPicPr>
          <p:cNvPr id="8" name="Picture 7">
            <a:extLst>
              <a:ext uri="{FF2B5EF4-FFF2-40B4-BE49-F238E27FC236}">
                <a16:creationId xmlns:a16="http://schemas.microsoft.com/office/drawing/2014/main" id="{4F427D6F-23A8-A9BE-5410-15EADA213DB9}"/>
              </a:ext>
              <a:ext uri="{C183D7F6-B498-43B3-948B-1728B52AA6E4}">
                <adec:decorative xmlns:adec="http://schemas.microsoft.com/office/drawing/2017/decorative" val="1"/>
              </a:ext>
            </a:extLst>
          </p:cNvPr>
          <p:cNvPicPr>
            <a:picLocks noChangeAspect="1"/>
          </p:cNvPicPr>
          <p:nvPr/>
        </p:nvPicPr>
        <p:blipFill>
          <a:blip r:embed="rId5"/>
          <a:srcRect l="9263" r="-320" b="9091"/>
          <a:stretch>
            <a:fillRect/>
          </a:stretch>
        </p:blipFill>
        <p:spPr>
          <a:xfrm>
            <a:off x="6401101" y="944562"/>
            <a:ext cx="5321699" cy="131711"/>
          </a:xfrm>
          <a:prstGeom prst="rect">
            <a:avLst/>
          </a:prstGeom>
        </p:spPr>
      </p:pic>
      <p:pic>
        <p:nvPicPr>
          <p:cNvPr id="7" name="Picture 6">
            <a:extLst>
              <a:ext uri="{FF2B5EF4-FFF2-40B4-BE49-F238E27FC236}">
                <a16:creationId xmlns:a16="http://schemas.microsoft.com/office/drawing/2014/main" id="{00595A24-442F-A113-BC93-2FEFB95D231C}"/>
              </a:ext>
              <a:ext uri="{C183D7F6-B498-43B3-948B-1728B52AA6E4}">
                <adec:decorative xmlns:adec="http://schemas.microsoft.com/office/drawing/2017/decorative" val="1"/>
              </a:ext>
            </a:extLst>
          </p:cNvPr>
          <p:cNvPicPr>
            <a:picLocks noChangeAspect="1"/>
          </p:cNvPicPr>
          <p:nvPr/>
        </p:nvPicPr>
        <p:blipFill>
          <a:blip r:embed="rId5"/>
          <a:srcRect l="9263" t="-1" r="39825" b="9091"/>
          <a:stretch>
            <a:fillRect/>
          </a:stretch>
        </p:blipFill>
        <p:spPr>
          <a:xfrm>
            <a:off x="531288" y="3370747"/>
            <a:ext cx="1315985" cy="58253"/>
          </a:xfrm>
          <a:prstGeom prst="rect">
            <a:avLst/>
          </a:prstGeom>
          <a:solidFill>
            <a:srgbClr val="F2F3F5"/>
          </a:solidFill>
        </p:spPr>
      </p:pic>
      <p:cxnSp>
        <p:nvCxnSpPr>
          <p:cNvPr id="13" name="Straight Connector 12">
            <a:extLst>
              <a:ext uri="{FF2B5EF4-FFF2-40B4-BE49-F238E27FC236}">
                <a16:creationId xmlns:a16="http://schemas.microsoft.com/office/drawing/2014/main" id="{D0BF3ECB-9EAE-847D-87BF-C334F68CC6DE}"/>
              </a:ext>
              <a:ext uri="{C183D7F6-B498-43B3-948B-1728B52AA6E4}">
                <adec:decorative xmlns:adec="http://schemas.microsoft.com/office/drawing/2017/decorative" val="1"/>
              </a:ext>
            </a:extLst>
          </p:cNvPr>
          <p:cNvCxnSpPr>
            <a:cxnSpLocks/>
          </p:cNvCxnSpPr>
          <p:nvPr/>
        </p:nvCxnSpPr>
        <p:spPr>
          <a:xfrm>
            <a:off x="0" y="6377106"/>
            <a:ext cx="12230781"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DA65840-F676-E251-86BD-CD603048A783}"/>
              </a:ext>
              <a:ext uri="{C183D7F6-B498-43B3-948B-1728B52AA6E4}">
                <adec:decorative xmlns:adec="http://schemas.microsoft.com/office/drawing/2017/decorative" val="1"/>
              </a:ext>
            </a:extLst>
          </p:cNvPr>
          <p:cNvCxnSpPr>
            <a:cxnSpLocks/>
          </p:cNvCxnSpPr>
          <p:nvPr/>
        </p:nvCxnSpPr>
        <p:spPr>
          <a:xfrm>
            <a:off x="6424262" y="3429000"/>
            <a:ext cx="5298538" cy="0"/>
          </a:xfrm>
          <a:prstGeom prst="line">
            <a:avLst/>
          </a:prstGeom>
          <a:ln>
            <a:solidFill>
              <a:schemeClr val="tx2">
                <a:lumMod val="75000"/>
              </a:schemeClr>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D18CC6B1-52A6-96C3-EC7F-910B21DD7B83}"/>
              </a:ext>
              <a:ext uri="{C183D7F6-B498-43B3-948B-1728B52AA6E4}">
                <adec:decorative xmlns:adec="http://schemas.microsoft.com/office/drawing/2017/decorative" val="1"/>
              </a:ext>
            </a:extLst>
          </p:cNvPr>
          <p:cNvCxnSpPr>
            <a:cxnSpLocks/>
          </p:cNvCxnSpPr>
          <p:nvPr/>
        </p:nvCxnSpPr>
        <p:spPr>
          <a:xfrm>
            <a:off x="6401101" y="2346621"/>
            <a:ext cx="5257499" cy="0"/>
          </a:xfrm>
          <a:prstGeom prst="line">
            <a:avLst/>
          </a:prstGeom>
          <a:ln>
            <a:solidFill>
              <a:schemeClr val="tx2">
                <a:lumMod val="75000"/>
              </a:schemeClr>
            </a:solidFill>
          </a:ln>
        </p:spPr>
        <p:style>
          <a:lnRef idx="1">
            <a:schemeClr val="dk1"/>
          </a:lnRef>
          <a:fillRef idx="0">
            <a:schemeClr val="dk1"/>
          </a:fillRef>
          <a:effectRef idx="0">
            <a:schemeClr val="dk1"/>
          </a:effectRef>
          <a:fontRef idx="minor">
            <a:schemeClr val="tx1"/>
          </a:fontRef>
        </p:style>
      </p:cxnSp>
      <p:pic>
        <p:nvPicPr>
          <p:cNvPr id="25" name="Graphic 24">
            <a:extLst>
              <a:ext uri="{FF2B5EF4-FFF2-40B4-BE49-F238E27FC236}">
                <a16:creationId xmlns:a16="http://schemas.microsoft.com/office/drawing/2014/main" id="{28561233-AAD0-DA38-BA03-632951E11F9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85261" y="4757478"/>
            <a:ext cx="631426" cy="631426"/>
          </a:xfrm>
          <a:prstGeom prst="rect">
            <a:avLst/>
          </a:prstGeom>
        </p:spPr>
      </p:pic>
      <p:pic>
        <p:nvPicPr>
          <p:cNvPr id="27" name="Graphic 26">
            <a:extLst>
              <a:ext uri="{FF2B5EF4-FFF2-40B4-BE49-F238E27FC236}">
                <a16:creationId xmlns:a16="http://schemas.microsoft.com/office/drawing/2014/main" id="{14B089E6-A0D1-D40C-2900-8CEE4B82BC2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15575" y="5419325"/>
            <a:ext cx="570797" cy="570797"/>
          </a:xfrm>
          <a:prstGeom prst="rect">
            <a:avLst/>
          </a:prstGeom>
        </p:spPr>
      </p:pic>
      <p:pic>
        <p:nvPicPr>
          <p:cNvPr id="29" name="Graphic 28">
            <a:extLst>
              <a:ext uri="{FF2B5EF4-FFF2-40B4-BE49-F238E27FC236}">
                <a16:creationId xmlns:a16="http://schemas.microsoft.com/office/drawing/2014/main" id="{08B93314-6DA1-F308-A7E1-1A05ADD5911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70367" y="1456164"/>
            <a:ext cx="541119" cy="541119"/>
          </a:xfrm>
          <a:prstGeom prst="rect">
            <a:avLst/>
          </a:prstGeom>
        </p:spPr>
      </p:pic>
      <p:sp>
        <p:nvSpPr>
          <p:cNvPr id="37" name="Oval 36">
            <a:extLst>
              <a:ext uri="{FF2B5EF4-FFF2-40B4-BE49-F238E27FC236}">
                <a16:creationId xmlns:a16="http://schemas.microsoft.com/office/drawing/2014/main" id="{30449BC8-57D5-9AB5-DFE9-822626B98584}"/>
              </a:ext>
              <a:ext uri="{C183D7F6-B498-43B3-948B-1728B52AA6E4}">
                <adec:decorative xmlns:adec="http://schemas.microsoft.com/office/drawing/2017/decorative" val="1"/>
              </a:ext>
            </a:extLst>
          </p:cNvPr>
          <p:cNvSpPr/>
          <p:nvPr/>
        </p:nvSpPr>
        <p:spPr>
          <a:xfrm>
            <a:off x="6424258" y="2570314"/>
            <a:ext cx="633335" cy="592233"/>
          </a:xfrm>
          <a:prstGeom prst="ellipse">
            <a:avLst/>
          </a:prstGeom>
          <a:solidFill>
            <a:srgbClr val="0B2A5B"/>
          </a:solidFill>
          <a:ln>
            <a:solidFill>
              <a:srgbClr val="F2F3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a:extLst>
              <a:ext uri="{FF2B5EF4-FFF2-40B4-BE49-F238E27FC236}">
                <a16:creationId xmlns:a16="http://schemas.microsoft.com/office/drawing/2014/main" id="{0643106D-5D5B-4FAB-89D3-F094D896C9D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514576" y="3883603"/>
            <a:ext cx="452697" cy="452697"/>
          </a:xfrm>
          <a:prstGeom prst="rect">
            <a:avLst/>
          </a:prstGeom>
        </p:spPr>
      </p:pic>
      <p:pic>
        <p:nvPicPr>
          <p:cNvPr id="33" name="Graphic 32">
            <a:extLst>
              <a:ext uri="{FF2B5EF4-FFF2-40B4-BE49-F238E27FC236}">
                <a16:creationId xmlns:a16="http://schemas.microsoft.com/office/drawing/2014/main" id="{7BEC3A05-157D-259E-416C-273466616DB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454815" y="2562554"/>
            <a:ext cx="572218" cy="572218"/>
          </a:xfrm>
          <a:prstGeom prst="rect">
            <a:avLst/>
          </a:prstGeom>
        </p:spPr>
      </p:pic>
      <p:sp>
        <p:nvSpPr>
          <p:cNvPr id="46" name="Oval 45">
            <a:extLst>
              <a:ext uri="{FF2B5EF4-FFF2-40B4-BE49-F238E27FC236}">
                <a16:creationId xmlns:a16="http://schemas.microsoft.com/office/drawing/2014/main" id="{676A7101-50B6-4C87-18BB-CFB24EA24065}"/>
              </a:ext>
              <a:ext uri="{C183D7F6-B498-43B3-948B-1728B52AA6E4}">
                <adec:decorative xmlns:adec="http://schemas.microsoft.com/office/drawing/2017/decorative" val="1"/>
              </a:ext>
            </a:extLst>
          </p:cNvPr>
          <p:cNvSpPr/>
          <p:nvPr/>
        </p:nvSpPr>
        <p:spPr>
          <a:xfrm>
            <a:off x="6903046" y="2979561"/>
            <a:ext cx="182960" cy="190746"/>
          </a:xfrm>
          <a:prstGeom prst="ellipse">
            <a:avLst/>
          </a:prstGeom>
          <a:solidFill>
            <a:srgbClr val="FF0000"/>
          </a:solidFill>
          <a:ln>
            <a:solidFill>
              <a:srgbClr val="E93D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E93D44"/>
              </a:highlight>
            </a:endParaRPr>
          </a:p>
        </p:txBody>
      </p:sp>
      <p:pic>
        <p:nvPicPr>
          <p:cNvPr id="43" name="Graphic 42">
            <a:extLst>
              <a:ext uri="{FF2B5EF4-FFF2-40B4-BE49-F238E27FC236}">
                <a16:creationId xmlns:a16="http://schemas.microsoft.com/office/drawing/2014/main" id="{699A4F77-DB22-41BB-E0A4-D62394A9914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926069" y="3006136"/>
            <a:ext cx="159937" cy="159937"/>
          </a:xfrm>
          <a:prstGeom prst="rect">
            <a:avLst/>
          </a:prstGeom>
        </p:spPr>
      </p:pic>
      <p:sp>
        <p:nvSpPr>
          <p:cNvPr id="49" name="Oval 48">
            <a:extLst>
              <a:ext uri="{FF2B5EF4-FFF2-40B4-BE49-F238E27FC236}">
                <a16:creationId xmlns:a16="http://schemas.microsoft.com/office/drawing/2014/main" id="{D42F3840-8D57-9D79-1C26-FFF4EE43A9AB}"/>
              </a:ext>
              <a:ext uri="{C183D7F6-B498-43B3-948B-1728B52AA6E4}">
                <adec:decorative xmlns:adec="http://schemas.microsoft.com/office/drawing/2017/decorative" val="1"/>
              </a:ext>
            </a:extLst>
          </p:cNvPr>
          <p:cNvSpPr/>
          <p:nvPr/>
        </p:nvSpPr>
        <p:spPr>
          <a:xfrm>
            <a:off x="6911596" y="4198689"/>
            <a:ext cx="182960" cy="190746"/>
          </a:xfrm>
          <a:prstGeom prst="ellipse">
            <a:avLst/>
          </a:prstGeom>
          <a:solidFill>
            <a:srgbClr val="FF0000"/>
          </a:solidFill>
          <a:ln>
            <a:solidFill>
              <a:srgbClr val="E93D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E93D44"/>
              </a:highlight>
            </a:endParaRPr>
          </a:p>
        </p:txBody>
      </p:sp>
      <p:sp>
        <p:nvSpPr>
          <p:cNvPr id="50" name="Oval 49">
            <a:extLst>
              <a:ext uri="{FF2B5EF4-FFF2-40B4-BE49-F238E27FC236}">
                <a16:creationId xmlns:a16="http://schemas.microsoft.com/office/drawing/2014/main" id="{933E9CEF-9B52-5898-0029-2EFB6C2BA4BA}"/>
              </a:ext>
              <a:ext uri="{C183D7F6-B498-43B3-948B-1728B52AA6E4}">
                <adec:decorative xmlns:adec="http://schemas.microsoft.com/office/drawing/2017/decorative" val="1"/>
              </a:ext>
            </a:extLst>
          </p:cNvPr>
          <p:cNvSpPr/>
          <p:nvPr/>
        </p:nvSpPr>
        <p:spPr>
          <a:xfrm>
            <a:off x="6920006" y="1868129"/>
            <a:ext cx="182960" cy="190746"/>
          </a:xfrm>
          <a:prstGeom prst="ellipse">
            <a:avLst/>
          </a:prstGeom>
          <a:solidFill>
            <a:srgbClr val="FF0000"/>
          </a:solidFill>
          <a:ln>
            <a:solidFill>
              <a:srgbClr val="E93D4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E93D44"/>
              </a:highlight>
            </a:endParaRPr>
          </a:p>
        </p:txBody>
      </p:sp>
      <p:pic>
        <p:nvPicPr>
          <p:cNvPr id="48" name="Graphic 47">
            <a:extLst>
              <a:ext uri="{FF2B5EF4-FFF2-40B4-BE49-F238E27FC236}">
                <a16:creationId xmlns:a16="http://schemas.microsoft.com/office/drawing/2014/main" id="{D632680C-DEBC-68C5-7646-C0F84D7C15A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923107" y="4229498"/>
            <a:ext cx="159937" cy="159937"/>
          </a:xfrm>
          <a:prstGeom prst="rect">
            <a:avLst/>
          </a:prstGeom>
        </p:spPr>
      </p:pic>
      <p:pic>
        <p:nvPicPr>
          <p:cNvPr id="47" name="Graphic 46">
            <a:extLst>
              <a:ext uri="{FF2B5EF4-FFF2-40B4-BE49-F238E27FC236}">
                <a16:creationId xmlns:a16="http://schemas.microsoft.com/office/drawing/2014/main" id="{A3A5543D-DA31-B285-8F12-0E76EE99C80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934619" y="1881441"/>
            <a:ext cx="159937" cy="159937"/>
          </a:xfrm>
          <a:prstGeom prst="rect">
            <a:avLst/>
          </a:prstGeom>
        </p:spPr>
      </p:pic>
      <p:pic>
        <p:nvPicPr>
          <p:cNvPr id="53" name="Graphic 52">
            <a:extLst>
              <a:ext uri="{FF2B5EF4-FFF2-40B4-BE49-F238E27FC236}">
                <a16:creationId xmlns:a16="http://schemas.microsoft.com/office/drawing/2014/main" id="{CE3C568A-5650-4813-6FCE-4D7A2ADDFC8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0468595" y="5173770"/>
            <a:ext cx="695012" cy="723004"/>
          </a:xfrm>
          <a:prstGeom prst="rect">
            <a:avLst/>
          </a:prstGeom>
        </p:spPr>
      </p:pic>
    </p:spTree>
    <p:extLst>
      <p:ext uri="{BB962C8B-B14F-4D97-AF65-F5344CB8AC3E}">
        <p14:creationId xmlns:p14="http://schemas.microsoft.com/office/powerpoint/2010/main" val="2649705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3F5"/>
        </a:solidFill>
        <a:effectLst/>
      </p:bgPr>
    </p:bg>
    <p:spTree>
      <p:nvGrpSpPr>
        <p:cNvPr id="1" name="">
          <a:extLst>
            <a:ext uri="{FF2B5EF4-FFF2-40B4-BE49-F238E27FC236}">
              <a16:creationId xmlns:a16="http://schemas.microsoft.com/office/drawing/2014/main" id="{6338B70C-587E-4A69-E4A9-F2FE774764D1}"/>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5F7D4458-EF40-F864-6021-89B5784F639A}"/>
              </a:ext>
              <a:ext uri="{C183D7F6-B498-43B3-948B-1728B52AA6E4}">
                <adec:decorative xmlns:adec="http://schemas.microsoft.com/office/drawing/2017/decorative" val="1"/>
              </a:ext>
            </a:extLst>
          </p:cNvPr>
          <p:cNvSpPr/>
          <p:nvPr/>
        </p:nvSpPr>
        <p:spPr>
          <a:xfrm>
            <a:off x="348790" y="4325320"/>
            <a:ext cx="4812237" cy="1288418"/>
          </a:xfrm>
          <a:prstGeom prst="roundRect">
            <a:avLst>
              <a:gd name="adj" fmla="val 15397"/>
            </a:avLst>
          </a:prstGeom>
          <a:solidFill>
            <a:srgbClr val="D4DF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1400"/>
          </a:p>
        </p:txBody>
      </p:sp>
      <p:sp>
        <p:nvSpPr>
          <p:cNvPr id="2" name="Title 1">
            <a:extLst>
              <a:ext uri="{FF2B5EF4-FFF2-40B4-BE49-F238E27FC236}">
                <a16:creationId xmlns:a16="http://schemas.microsoft.com/office/drawing/2014/main" id="{4EB8EBA1-3D52-3EF7-1F95-B74A81E9572D}"/>
              </a:ext>
            </a:extLst>
          </p:cNvPr>
          <p:cNvSpPr>
            <a:spLocks noGrp="1"/>
          </p:cNvSpPr>
          <p:nvPr>
            <p:ph type="title"/>
          </p:nvPr>
        </p:nvSpPr>
        <p:spPr>
          <a:xfrm>
            <a:off x="1474867" y="487193"/>
            <a:ext cx="3982958" cy="763481"/>
          </a:xfrm>
        </p:spPr>
        <p:txBody>
          <a:bodyPr>
            <a:normAutofit/>
          </a:bodyPr>
          <a:lstStyle/>
          <a:p>
            <a:r>
              <a:rPr lang="en-US" sz="4000" b="1">
                <a:solidFill>
                  <a:srgbClr val="0B2A5B"/>
                </a:solidFill>
              </a:rPr>
              <a:t>Response Rates</a:t>
            </a:r>
          </a:p>
        </p:txBody>
      </p:sp>
      <p:sp>
        <p:nvSpPr>
          <p:cNvPr id="5" name="TextBox 4">
            <a:extLst>
              <a:ext uri="{FF2B5EF4-FFF2-40B4-BE49-F238E27FC236}">
                <a16:creationId xmlns:a16="http://schemas.microsoft.com/office/drawing/2014/main" id="{D20ADE06-EF32-4002-7228-0CBF777D7808}"/>
              </a:ext>
            </a:extLst>
          </p:cNvPr>
          <p:cNvSpPr txBox="1"/>
          <p:nvPr/>
        </p:nvSpPr>
        <p:spPr>
          <a:xfrm>
            <a:off x="531288" y="1314734"/>
            <a:ext cx="4812237" cy="27699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000" b="1" dirty="0">
              <a:solidFill>
                <a:srgbClr val="0B2A5B"/>
              </a:solidFill>
              <a:cs typeface="Poppins"/>
            </a:endParaRPr>
          </a:p>
          <a:p>
            <a:r>
              <a:rPr lang="en-US" dirty="0">
                <a:solidFill>
                  <a:srgbClr val="333333"/>
                </a:solidFill>
                <a:ea typeface="+mn-lt"/>
                <a:cs typeface="+mn-lt"/>
              </a:rPr>
              <a:t>Prior to the HOPE Survey process, (2014-2017), family survey response rates were low and generally stayed below 25%. </a:t>
            </a:r>
            <a:endParaRPr lang="en-US" dirty="0">
              <a:solidFill>
                <a:srgbClr val="000000"/>
              </a:solidFill>
              <a:ea typeface="+mn-lt"/>
              <a:cs typeface="+mn-lt"/>
            </a:endParaRPr>
          </a:p>
          <a:p>
            <a:r>
              <a:rPr lang="en-US" sz="1000" dirty="0">
                <a:solidFill>
                  <a:srgbClr val="333333"/>
                </a:solidFill>
                <a:ea typeface="+mn-lt"/>
                <a:cs typeface="+mn-lt"/>
              </a:rPr>
              <a:t>  </a:t>
            </a:r>
          </a:p>
          <a:p>
            <a:r>
              <a:rPr lang="en-US" dirty="0">
                <a:solidFill>
                  <a:srgbClr val="333333"/>
                </a:solidFill>
                <a:ea typeface="+mn-lt"/>
                <a:cs typeface="+mn-lt"/>
              </a:rPr>
              <a:t>Since implementing the HOPE survey process in 2018, TEIS has seen a substantial increase in family participation, reaching a </a:t>
            </a:r>
            <a:r>
              <a:rPr lang="en-US" b="1" dirty="0">
                <a:solidFill>
                  <a:srgbClr val="E93D44"/>
                </a:solidFill>
                <a:ea typeface="+mn-lt"/>
                <a:cs typeface="+mn-lt"/>
              </a:rPr>
              <a:t>record-high response rate of 93% </a:t>
            </a:r>
            <a:r>
              <a:rPr lang="en-US" dirty="0">
                <a:solidFill>
                  <a:srgbClr val="333333"/>
                </a:solidFill>
                <a:ea typeface="+mn-lt"/>
                <a:cs typeface="+mn-lt"/>
              </a:rPr>
              <a:t>and demonstrating sustained family engagement over time.</a:t>
            </a:r>
            <a:endParaRPr lang="en-US" dirty="0">
              <a:ea typeface="+mn-lt"/>
              <a:cs typeface="+mn-lt"/>
            </a:endParaRPr>
          </a:p>
        </p:txBody>
      </p:sp>
      <p:sp>
        <p:nvSpPr>
          <p:cNvPr id="21" name="Rectangle: Rounded Corners 20">
            <a:extLst>
              <a:ext uri="{FF2B5EF4-FFF2-40B4-BE49-F238E27FC236}">
                <a16:creationId xmlns:a16="http://schemas.microsoft.com/office/drawing/2014/main" id="{99062BB1-8E7A-5479-BB14-F2A0430905AB}"/>
              </a:ext>
              <a:ext uri="{C183D7F6-B498-43B3-948B-1728B52AA6E4}">
                <adec:decorative xmlns:adec="http://schemas.microsoft.com/office/drawing/2017/decorative" val="1"/>
              </a:ext>
            </a:extLst>
          </p:cNvPr>
          <p:cNvSpPr/>
          <p:nvPr/>
        </p:nvSpPr>
        <p:spPr>
          <a:xfrm>
            <a:off x="5352704" y="332281"/>
            <a:ext cx="6657975" cy="5937680"/>
          </a:xfrm>
          <a:prstGeom prst="roundRect">
            <a:avLst>
              <a:gd name="adj" fmla="val 3032"/>
            </a:avLst>
          </a:prstGeom>
          <a:solidFill>
            <a:schemeClr val="tx1"/>
          </a:solidFill>
          <a:ln>
            <a:solidFill>
              <a:schemeClr val="tx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1DEDC4C-FF8A-D0AE-32D4-F2612885630B}"/>
              </a:ext>
            </a:extLst>
          </p:cNvPr>
          <p:cNvSpPr txBox="1"/>
          <p:nvPr/>
        </p:nvSpPr>
        <p:spPr>
          <a:xfrm>
            <a:off x="1526138" y="4430920"/>
            <a:ext cx="3760093" cy="1077218"/>
          </a:xfrm>
          <a:prstGeom prst="rect">
            <a:avLst/>
          </a:prstGeom>
          <a:noFill/>
        </p:spPr>
        <p:txBody>
          <a:bodyPr wrap="square" rtlCol="0">
            <a:spAutoFit/>
          </a:bodyPr>
          <a:lstStyle/>
          <a:p>
            <a:r>
              <a:rPr lang="en-US" sz="1600">
                <a:solidFill>
                  <a:srgbClr val="0B2A5B"/>
                </a:solidFill>
              </a:rPr>
              <a:t>Higher response rates mean we are better understanding family experiences and using their feedback to improve services for children and families.</a:t>
            </a:r>
          </a:p>
        </p:txBody>
      </p:sp>
      <p:sp>
        <p:nvSpPr>
          <p:cNvPr id="6" name="TextBox 5">
            <a:extLst>
              <a:ext uri="{FF2B5EF4-FFF2-40B4-BE49-F238E27FC236}">
                <a16:creationId xmlns:a16="http://schemas.microsoft.com/office/drawing/2014/main" id="{78F7F798-3E8C-BB21-5FD8-EB8E7EBC9B59}"/>
              </a:ext>
            </a:extLst>
          </p:cNvPr>
          <p:cNvSpPr txBox="1"/>
          <p:nvPr/>
        </p:nvSpPr>
        <p:spPr>
          <a:xfrm>
            <a:off x="684326" y="5900629"/>
            <a:ext cx="4141164" cy="369332"/>
          </a:xfrm>
          <a:prstGeom prst="rect">
            <a:avLst/>
          </a:prstGeom>
          <a:noFill/>
        </p:spPr>
        <p:txBody>
          <a:bodyPr wrap="square" rtlCol="0">
            <a:spAutoFit/>
          </a:bodyPr>
          <a:lstStyle/>
          <a:p>
            <a:r>
              <a:rPr lang="en-US" dirty="0">
                <a:solidFill>
                  <a:srgbClr val="404040"/>
                </a:solidFill>
                <a:ea typeface="+mn-lt"/>
                <a:cs typeface="+mn-lt"/>
                <a:hlinkClick r:id="rId3">
                  <a:extLst>
                    <a:ext uri="{A12FA001-AC4F-418D-AE19-62706E023703}">
                      <ahyp:hlinkClr xmlns:ahyp="http://schemas.microsoft.com/office/drawing/2018/hyperlinkcolor" val="tx"/>
                    </a:ext>
                  </a:extLst>
                </a:hlinkClick>
              </a:rPr>
              <a:t>ECTA Center: Family Outcomes Surveys</a:t>
            </a:r>
            <a:endParaRPr lang="en-US" dirty="0">
              <a:solidFill>
                <a:srgbClr val="404040"/>
              </a:solidFill>
              <a:ea typeface="+mn-lt"/>
              <a:cs typeface="+mn-lt"/>
            </a:endParaRPr>
          </a:p>
        </p:txBody>
      </p:sp>
      <p:sp>
        <p:nvSpPr>
          <p:cNvPr id="3" name="Flowchart: Connector 2">
            <a:extLst>
              <a:ext uri="{FF2B5EF4-FFF2-40B4-BE49-F238E27FC236}">
                <a16:creationId xmlns:a16="http://schemas.microsoft.com/office/drawing/2014/main" id="{E4F5F1F3-2119-AB72-232E-FC39F0FAE15A}"/>
              </a:ext>
              <a:ext uri="{C183D7F6-B498-43B3-948B-1728B52AA6E4}">
                <adec:decorative xmlns:adec="http://schemas.microsoft.com/office/drawing/2017/decorative" val="1"/>
              </a:ext>
            </a:extLst>
          </p:cNvPr>
          <p:cNvSpPr/>
          <p:nvPr/>
        </p:nvSpPr>
        <p:spPr>
          <a:xfrm>
            <a:off x="573083" y="433127"/>
            <a:ext cx="943579" cy="871611"/>
          </a:xfrm>
          <a:prstGeom prst="flowChartConnector">
            <a:avLst/>
          </a:prstGeom>
          <a:solidFill>
            <a:srgbClr val="0B2A5B"/>
          </a:solidFill>
          <a:ln>
            <a:solidFill>
              <a:srgbClr val="0B2A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9A2926B-3332-AF7A-B200-385B34674FA9}"/>
              </a:ext>
              <a:ext uri="{C183D7F6-B498-43B3-948B-1728B52AA6E4}">
                <adec:decorative xmlns:adec="http://schemas.microsoft.com/office/drawing/2017/decorative" val="1"/>
              </a:ext>
            </a:extLst>
          </p:cNvPr>
          <p:cNvPicPr>
            <a:picLocks noChangeAspect="1"/>
          </p:cNvPicPr>
          <p:nvPr/>
        </p:nvPicPr>
        <p:blipFill>
          <a:blip r:embed="rId4"/>
          <a:srcRect l="9263" t="-1" r="39825" b="9091"/>
          <a:stretch>
            <a:fillRect/>
          </a:stretch>
        </p:blipFill>
        <p:spPr>
          <a:xfrm>
            <a:off x="1583432" y="1128361"/>
            <a:ext cx="1315985" cy="58253"/>
          </a:xfrm>
          <a:prstGeom prst="rect">
            <a:avLst/>
          </a:prstGeom>
          <a:solidFill>
            <a:srgbClr val="F2F3F5"/>
          </a:solidFill>
        </p:spPr>
      </p:pic>
      <p:pic>
        <p:nvPicPr>
          <p:cNvPr id="10" name="Graphic 9">
            <a:extLst>
              <a:ext uri="{FF2B5EF4-FFF2-40B4-BE49-F238E27FC236}">
                <a16:creationId xmlns:a16="http://schemas.microsoft.com/office/drawing/2014/main" id="{CF1F20D5-31FF-FDA8-C7A9-C55B9366FEC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49307" y="433127"/>
            <a:ext cx="791130" cy="791130"/>
          </a:xfrm>
          <a:prstGeom prst="rect">
            <a:avLst/>
          </a:prstGeom>
        </p:spPr>
      </p:pic>
      <p:sp>
        <p:nvSpPr>
          <p:cNvPr id="14" name="Flowchart: Connector 13">
            <a:extLst>
              <a:ext uri="{FF2B5EF4-FFF2-40B4-BE49-F238E27FC236}">
                <a16:creationId xmlns:a16="http://schemas.microsoft.com/office/drawing/2014/main" id="{AF98FF46-D014-7BE9-4CC7-56580643D34C}"/>
              </a:ext>
              <a:ext uri="{C183D7F6-B498-43B3-948B-1728B52AA6E4}">
                <adec:decorative xmlns:adec="http://schemas.microsoft.com/office/drawing/2017/decorative" val="1"/>
              </a:ext>
            </a:extLst>
          </p:cNvPr>
          <p:cNvSpPr/>
          <p:nvPr/>
        </p:nvSpPr>
        <p:spPr>
          <a:xfrm>
            <a:off x="465675" y="4532220"/>
            <a:ext cx="943579" cy="871611"/>
          </a:xfrm>
          <a:prstGeom prst="flowChartConnector">
            <a:avLst/>
          </a:prstGeom>
          <a:solidFill>
            <a:srgbClr val="0B2A5B"/>
          </a:solidFill>
          <a:ln>
            <a:solidFill>
              <a:srgbClr val="0B2A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64E73FD1-18A5-6DD0-EE6A-937C89EE03E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06355" y="4523432"/>
            <a:ext cx="862219" cy="862219"/>
          </a:xfrm>
          <a:prstGeom prst="rect">
            <a:avLst/>
          </a:prstGeom>
        </p:spPr>
      </p:pic>
      <p:graphicFrame>
        <p:nvGraphicFramePr>
          <p:cNvPr id="17" name="Chart 16" descr="Line graph titled &quot;HOPE Survey Family Response Rates Over Time.&quot; Family response rates increased from 15% in 2015 to 93% in 2025. Rates were 15% (2015), 9% (2016), 25% (2017), 15% (2018), 37% (2019), 58% (2020), 70% (2021), 73% (2022), 78% (2023), 90% (2024), and 93% (2025). A note marks that TEIS updated the HOPE process in 2018, after which response rates increased substantially.">
            <a:extLst>
              <a:ext uri="{FF2B5EF4-FFF2-40B4-BE49-F238E27FC236}">
                <a16:creationId xmlns:a16="http://schemas.microsoft.com/office/drawing/2014/main" id="{1E5AB828-0474-7551-515D-5CABA5306EE2}"/>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90043421"/>
              </p:ext>
            </p:extLst>
          </p:nvPr>
        </p:nvGraphicFramePr>
        <p:xfrm>
          <a:off x="5439607" y="487193"/>
          <a:ext cx="6484170" cy="5627857"/>
        </p:xfrm>
        <a:graphic>
          <a:graphicData uri="http://schemas.openxmlformats.org/drawingml/2006/chart">
            <c:chart xmlns:c="http://schemas.openxmlformats.org/drawingml/2006/chart" xmlns:r="http://schemas.openxmlformats.org/officeDocument/2006/relationships" r:id="rId7"/>
          </a:graphicData>
        </a:graphic>
      </p:graphicFrame>
      <p:cxnSp>
        <p:nvCxnSpPr>
          <p:cNvPr id="23" name="Straight Connector 22">
            <a:extLst>
              <a:ext uri="{FF2B5EF4-FFF2-40B4-BE49-F238E27FC236}">
                <a16:creationId xmlns:a16="http://schemas.microsoft.com/office/drawing/2014/main" id="{EF13FDF1-C1AF-A380-4431-77E55630CB5F}"/>
              </a:ext>
              <a:ext uri="{C183D7F6-B498-43B3-948B-1728B52AA6E4}">
                <adec:decorative xmlns:adec="http://schemas.microsoft.com/office/drawing/2017/decorative" val="1"/>
              </a:ext>
            </a:extLst>
          </p:cNvPr>
          <p:cNvCxnSpPr>
            <a:cxnSpLocks/>
          </p:cNvCxnSpPr>
          <p:nvPr/>
        </p:nvCxnSpPr>
        <p:spPr>
          <a:xfrm>
            <a:off x="8006041" y="1224257"/>
            <a:ext cx="0" cy="4519318"/>
          </a:xfrm>
          <a:prstGeom prst="line">
            <a:avLst/>
          </a:prstGeom>
          <a:ln w="31750">
            <a:solidFill>
              <a:srgbClr val="D4DFEC"/>
            </a:solidFill>
            <a:prstDash val="dash"/>
          </a:ln>
        </p:spPr>
        <p:style>
          <a:lnRef idx="2">
            <a:schemeClr val="accent1"/>
          </a:lnRef>
          <a:fillRef idx="0">
            <a:schemeClr val="accent1"/>
          </a:fillRef>
          <a:effectRef idx="1">
            <a:schemeClr val="accent1"/>
          </a:effectRef>
          <a:fontRef idx="minor">
            <a:schemeClr val="tx1"/>
          </a:fontRef>
        </p:style>
      </p:cxnSp>
      <p:sp>
        <p:nvSpPr>
          <p:cNvPr id="25" name="Rectangle: Rounded Corners 24">
            <a:extLst>
              <a:ext uri="{FF2B5EF4-FFF2-40B4-BE49-F238E27FC236}">
                <a16:creationId xmlns:a16="http://schemas.microsoft.com/office/drawing/2014/main" id="{51751CF2-F73B-0886-9D16-97351582E710}"/>
              </a:ext>
              <a:ext uri="{C183D7F6-B498-43B3-948B-1728B52AA6E4}">
                <adec:decorative xmlns:adec="http://schemas.microsoft.com/office/drawing/2017/decorative" val="1"/>
              </a:ext>
            </a:extLst>
          </p:cNvPr>
          <p:cNvSpPr/>
          <p:nvPr/>
        </p:nvSpPr>
        <p:spPr>
          <a:xfrm>
            <a:off x="6191295" y="1778934"/>
            <a:ext cx="1629965" cy="763481"/>
          </a:xfrm>
          <a:prstGeom prst="roundRect">
            <a:avLst/>
          </a:prstGeom>
          <a:solidFill>
            <a:srgbClr val="D4DF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B3AEB5C9-65BF-9DFD-574D-EA29B4622303}"/>
              </a:ext>
            </a:extLst>
          </p:cNvPr>
          <p:cNvSpPr txBox="1"/>
          <p:nvPr/>
        </p:nvSpPr>
        <p:spPr>
          <a:xfrm>
            <a:off x="6609252" y="1837510"/>
            <a:ext cx="1270000" cy="646331"/>
          </a:xfrm>
          <a:prstGeom prst="rect">
            <a:avLst/>
          </a:prstGeom>
          <a:noFill/>
        </p:spPr>
        <p:txBody>
          <a:bodyPr wrap="square" rtlCol="0">
            <a:spAutoFit/>
          </a:bodyPr>
          <a:lstStyle/>
          <a:p>
            <a:r>
              <a:rPr lang="en-US" sz="1200">
                <a:solidFill>
                  <a:srgbClr val="0B2A5B"/>
                </a:solidFill>
              </a:rPr>
              <a:t>TEIS updated to the HOPE process in </a:t>
            </a:r>
            <a:r>
              <a:rPr lang="en-US" sz="1200" b="1">
                <a:solidFill>
                  <a:srgbClr val="0B2A5B"/>
                </a:solidFill>
              </a:rPr>
              <a:t>2018.</a:t>
            </a:r>
          </a:p>
        </p:txBody>
      </p:sp>
      <p:sp>
        <p:nvSpPr>
          <p:cNvPr id="27" name="Star: 5 Points 26">
            <a:extLst>
              <a:ext uri="{FF2B5EF4-FFF2-40B4-BE49-F238E27FC236}">
                <a16:creationId xmlns:a16="http://schemas.microsoft.com/office/drawing/2014/main" id="{0C3011B7-1BB8-E4F6-35CB-6CAFA80D0834}"/>
              </a:ext>
              <a:ext uri="{C183D7F6-B498-43B3-948B-1728B52AA6E4}">
                <adec:decorative xmlns:adec="http://schemas.microsoft.com/office/drawing/2017/decorative" val="1"/>
              </a:ext>
            </a:extLst>
          </p:cNvPr>
          <p:cNvSpPr/>
          <p:nvPr/>
        </p:nvSpPr>
        <p:spPr>
          <a:xfrm>
            <a:off x="6283742" y="2044139"/>
            <a:ext cx="298794" cy="233069"/>
          </a:xfrm>
          <a:prstGeom prst="star5">
            <a:avLst/>
          </a:prstGeom>
          <a:solidFill>
            <a:srgbClr val="0B2A5B"/>
          </a:solidFill>
          <a:ln>
            <a:solidFill>
              <a:srgbClr val="0B2A5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9430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3F5"/>
        </a:solidFill>
        <a:effectLst/>
      </p:bgPr>
    </p:bg>
    <p:spTree>
      <p:nvGrpSpPr>
        <p:cNvPr id="1" name="">
          <a:extLst>
            <a:ext uri="{FF2B5EF4-FFF2-40B4-BE49-F238E27FC236}">
              <a16:creationId xmlns:a16="http://schemas.microsoft.com/office/drawing/2014/main" id="{B59C6515-341B-3F5F-388E-EF913DF73F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A8CD4E-90EE-F22E-D8F7-1A4E396B44C6}"/>
              </a:ext>
            </a:extLst>
          </p:cNvPr>
          <p:cNvSpPr>
            <a:spLocks noGrp="1"/>
          </p:cNvSpPr>
          <p:nvPr>
            <p:ph type="title"/>
          </p:nvPr>
        </p:nvSpPr>
        <p:spPr>
          <a:xfrm>
            <a:off x="2412331" y="2500731"/>
            <a:ext cx="2534656" cy="1275431"/>
          </a:xfrm>
        </p:spPr>
        <p:txBody>
          <a:bodyPr>
            <a:normAutofit/>
          </a:bodyPr>
          <a:lstStyle/>
          <a:p>
            <a:r>
              <a:rPr lang="en-US" sz="4000" b="1">
                <a:solidFill>
                  <a:srgbClr val="0B2A5B"/>
                </a:solidFill>
              </a:rPr>
              <a:t>Objective</a:t>
            </a:r>
            <a:endParaRPr lang="en-US" sz="5400">
              <a:solidFill>
                <a:srgbClr val="0B2A5B"/>
              </a:solidFill>
            </a:endParaRPr>
          </a:p>
        </p:txBody>
      </p:sp>
      <p:pic>
        <p:nvPicPr>
          <p:cNvPr id="5" name="Picture 4">
            <a:extLst>
              <a:ext uri="{FF2B5EF4-FFF2-40B4-BE49-F238E27FC236}">
                <a16:creationId xmlns:a16="http://schemas.microsoft.com/office/drawing/2014/main" id="{B77F64D6-9830-C0EB-E4BF-33BE7F85E53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12" y="484021"/>
            <a:ext cx="5844340" cy="144881"/>
          </a:xfrm>
          <a:prstGeom prst="rect">
            <a:avLst/>
          </a:prstGeom>
        </p:spPr>
      </p:pic>
      <p:pic>
        <p:nvPicPr>
          <p:cNvPr id="6" name="Picture 5">
            <a:extLst>
              <a:ext uri="{FF2B5EF4-FFF2-40B4-BE49-F238E27FC236}">
                <a16:creationId xmlns:a16="http://schemas.microsoft.com/office/drawing/2014/main" id="{FE7D5E26-BC31-4397-6F44-8E0DE2B0AE9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52172" y="6219073"/>
            <a:ext cx="5844340" cy="144881"/>
          </a:xfrm>
          <a:prstGeom prst="rect">
            <a:avLst/>
          </a:prstGeom>
        </p:spPr>
      </p:pic>
      <p:sp>
        <p:nvSpPr>
          <p:cNvPr id="4" name="TextBox 3">
            <a:extLst>
              <a:ext uri="{FF2B5EF4-FFF2-40B4-BE49-F238E27FC236}">
                <a16:creationId xmlns:a16="http://schemas.microsoft.com/office/drawing/2014/main" id="{EF768299-321C-DE46-D38C-EE59B1D00D01}"/>
              </a:ext>
            </a:extLst>
          </p:cNvPr>
          <p:cNvSpPr txBox="1"/>
          <p:nvPr/>
        </p:nvSpPr>
        <p:spPr>
          <a:xfrm>
            <a:off x="1263314" y="3609473"/>
            <a:ext cx="483268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solidFill>
                  <a:srgbClr val="333333"/>
                </a:solidFill>
                <a:cs typeface="Poppins"/>
              </a:rPr>
              <a:t>State-Identified Measurable Result (SIMR)</a:t>
            </a:r>
            <a:endParaRPr lang="en-US" sz="2000">
              <a:solidFill>
                <a:srgbClr val="000000"/>
              </a:solidFill>
              <a:cs typeface="Poppins"/>
            </a:endParaRPr>
          </a:p>
        </p:txBody>
      </p:sp>
      <p:sp>
        <p:nvSpPr>
          <p:cNvPr id="9" name="TextBox 8">
            <a:extLst>
              <a:ext uri="{FF2B5EF4-FFF2-40B4-BE49-F238E27FC236}">
                <a16:creationId xmlns:a16="http://schemas.microsoft.com/office/drawing/2014/main" id="{C560A6D3-15D0-2B67-F89D-A7C4EA2DD22D}"/>
              </a:ext>
            </a:extLst>
          </p:cNvPr>
          <p:cNvSpPr txBox="1"/>
          <p:nvPr/>
        </p:nvSpPr>
        <p:spPr>
          <a:xfrm>
            <a:off x="6530082" y="2967201"/>
            <a:ext cx="40394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lumMod val="75000"/>
                    <a:lumOff val="25000"/>
                  </a:schemeClr>
                </a:solidFill>
                <a:cs typeface="Poppins"/>
              </a:rPr>
              <a:t>To </a:t>
            </a:r>
            <a:r>
              <a:rPr lang="en-US" b="1">
                <a:solidFill>
                  <a:srgbClr val="E93D44"/>
                </a:solidFill>
                <a:cs typeface="Poppins"/>
              </a:rPr>
              <a:t>increase </a:t>
            </a:r>
            <a:r>
              <a:rPr lang="en-US">
                <a:solidFill>
                  <a:schemeClr val="bg1">
                    <a:lumMod val="75000"/>
                    <a:lumOff val="25000"/>
                  </a:schemeClr>
                </a:solidFill>
                <a:cs typeface="Poppins"/>
              </a:rPr>
              <a:t>the percentage of families reporting on the HOPE survey that early intervention </a:t>
            </a:r>
            <a:r>
              <a:rPr lang="en-US" b="1">
                <a:solidFill>
                  <a:srgbClr val="E93D44"/>
                </a:solidFill>
                <a:cs typeface="Poppins"/>
              </a:rPr>
              <a:t>helped</a:t>
            </a:r>
            <a:r>
              <a:rPr lang="en-US">
                <a:solidFill>
                  <a:srgbClr val="E93D44"/>
                </a:solidFill>
                <a:cs typeface="Poppins"/>
              </a:rPr>
              <a:t> </a:t>
            </a:r>
            <a:r>
              <a:rPr lang="en-US">
                <a:solidFill>
                  <a:schemeClr val="bg1">
                    <a:lumMod val="75000"/>
                    <a:lumOff val="25000"/>
                  </a:schemeClr>
                </a:solidFill>
                <a:cs typeface="Poppins"/>
              </a:rPr>
              <a:t>them help their child develop and learn.</a:t>
            </a:r>
          </a:p>
        </p:txBody>
      </p:sp>
    </p:spTree>
    <p:extLst>
      <p:ext uri="{BB962C8B-B14F-4D97-AF65-F5344CB8AC3E}">
        <p14:creationId xmlns:p14="http://schemas.microsoft.com/office/powerpoint/2010/main" val="1072517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3F5"/>
        </a:solidFill>
        <a:effectLst/>
      </p:bgPr>
    </p:bg>
    <p:spTree>
      <p:nvGrpSpPr>
        <p:cNvPr id="1" name="">
          <a:extLst>
            <a:ext uri="{FF2B5EF4-FFF2-40B4-BE49-F238E27FC236}">
              <a16:creationId xmlns:a16="http://schemas.microsoft.com/office/drawing/2014/main" id="{764BE7FB-FB87-0867-3D3D-65596FC8933B}"/>
            </a:ext>
          </a:extLst>
        </p:cNvPr>
        <p:cNvGrpSpPr/>
        <p:nvPr/>
      </p:nvGrpSpPr>
      <p:grpSpPr>
        <a:xfrm>
          <a:off x="0" y="0"/>
          <a:ext cx="0" cy="0"/>
          <a:chOff x="0" y="0"/>
          <a:chExt cx="0" cy="0"/>
        </a:xfrm>
      </p:grpSpPr>
      <p:sp>
        <p:nvSpPr>
          <p:cNvPr id="25" name="Rectangle: Rounded Corners 24">
            <a:extLst>
              <a:ext uri="{FF2B5EF4-FFF2-40B4-BE49-F238E27FC236}">
                <a16:creationId xmlns:a16="http://schemas.microsoft.com/office/drawing/2014/main" id="{8366D228-FCD0-8B09-3932-6171E51DCCDF}"/>
              </a:ext>
              <a:ext uri="{C183D7F6-B498-43B3-948B-1728B52AA6E4}">
                <adec:decorative xmlns:adec="http://schemas.microsoft.com/office/drawing/2017/decorative" val="1"/>
              </a:ext>
            </a:extLst>
          </p:cNvPr>
          <p:cNvSpPr/>
          <p:nvPr/>
        </p:nvSpPr>
        <p:spPr>
          <a:xfrm>
            <a:off x="1272489" y="5342289"/>
            <a:ext cx="10717562" cy="1107942"/>
          </a:xfrm>
          <a:prstGeom prst="roundRect">
            <a:avLst/>
          </a:prstGeom>
          <a:solidFill>
            <a:schemeClr val="tx1"/>
          </a:solidFill>
          <a:ln>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77F2C3B4-7477-D26D-4392-777A3CD07AFD}"/>
              </a:ext>
              <a:ext uri="{C183D7F6-B498-43B3-948B-1728B52AA6E4}">
                <adec:decorative xmlns:adec="http://schemas.microsoft.com/office/drawing/2017/decorative" val="1"/>
              </a:ext>
            </a:extLst>
          </p:cNvPr>
          <p:cNvSpPr/>
          <p:nvPr/>
        </p:nvSpPr>
        <p:spPr>
          <a:xfrm>
            <a:off x="1262908" y="4334565"/>
            <a:ext cx="10717562" cy="769278"/>
          </a:xfrm>
          <a:prstGeom prst="roundRect">
            <a:avLst/>
          </a:prstGeom>
          <a:solidFill>
            <a:schemeClr val="tx1"/>
          </a:solidFill>
          <a:ln>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68D40654-1405-6741-6E09-375FF630327E}"/>
              </a:ext>
              <a:ext uri="{C183D7F6-B498-43B3-948B-1728B52AA6E4}">
                <adec:decorative xmlns:adec="http://schemas.microsoft.com/office/drawing/2017/decorative" val="1"/>
              </a:ext>
            </a:extLst>
          </p:cNvPr>
          <p:cNvSpPr/>
          <p:nvPr/>
        </p:nvSpPr>
        <p:spPr>
          <a:xfrm>
            <a:off x="1273951" y="1786711"/>
            <a:ext cx="3355063" cy="2226592"/>
          </a:xfrm>
          <a:prstGeom prst="roundRect">
            <a:avLst/>
          </a:prstGeom>
          <a:solidFill>
            <a:schemeClr val="tx1"/>
          </a:solidFill>
          <a:ln>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CF312C05-709E-45EA-F952-31DB02F5DA60}"/>
              </a:ext>
              <a:ext uri="{C183D7F6-B498-43B3-948B-1728B52AA6E4}">
                <adec:decorative xmlns:adec="http://schemas.microsoft.com/office/drawing/2017/decorative" val="1"/>
              </a:ext>
            </a:extLst>
          </p:cNvPr>
          <p:cNvSpPr/>
          <p:nvPr/>
        </p:nvSpPr>
        <p:spPr>
          <a:xfrm>
            <a:off x="8636450" y="1786711"/>
            <a:ext cx="3355063" cy="2226592"/>
          </a:xfrm>
          <a:prstGeom prst="roundRect">
            <a:avLst/>
          </a:prstGeom>
          <a:solidFill>
            <a:schemeClr val="tx1"/>
          </a:solidFill>
          <a:ln>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37CD27EA-DD04-099C-B8D3-B91E65D4F8D4}"/>
              </a:ext>
              <a:ext uri="{C183D7F6-B498-43B3-948B-1728B52AA6E4}">
                <adec:decorative xmlns:adec="http://schemas.microsoft.com/office/drawing/2017/decorative" val="1"/>
              </a:ext>
            </a:extLst>
          </p:cNvPr>
          <p:cNvSpPr/>
          <p:nvPr/>
        </p:nvSpPr>
        <p:spPr>
          <a:xfrm>
            <a:off x="4953739" y="1786711"/>
            <a:ext cx="3355063" cy="2226592"/>
          </a:xfrm>
          <a:prstGeom prst="roundRect">
            <a:avLst/>
          </a:prstGeom>
          <a:solidFill>
            <a:schemeClr val="tx1"/>
          </a:solidFill>
          <a:ln>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A80278C9-6396-9ADC-8D4A-1C507CBD1D84}"/>
              </a:ext>
            </a:extLst>
          </p:cNvPr>
          <p:cNvSpPr>
            <a:spLocks noGrp="1"/>
          </p:cNvSpPr>
          <p:nvPr>
            <p:ph type="ctrTitle"/>
          </p:nvPr>
        </p:nvSpPr>
        <p:spPr>
          <a:xfrm>
            <a:off x="393123" y="302124"/>
            <a:ext cx="3750957" cy="794510"/>
          </a:xfrm>
        </p:spPr>
        <p:txBody>
          <a:bodyPr>
            <a:noAutofit/>
          </a:bodyPr>
          <a:lstStyle/>
          <a:p>
            <a:r>
              <a:rPr lang="en-US" sz="4000" b="1">
                <a:solidFill>
                  <a:srgbClr val="0B2A5B"/>
                </a:solidFill>
                <a:cs typeface="Poppins"/>
              </a:rPr>
              <a:t>Theory of Action</a:t>
            </a:r>
            <a:endParaRPr lang="en-US" sz="4000"/>
          </a:p>
        </p:txBody>
      </p:sp>
      <p:pic>
        <p:nvPicPr>
          <p:cNvPr id="21" name="Graphic 20">
            <a:extLst>
              <a:ext uri="{FF2B5EF4-FFF2-40B4-BE49-F238E27FC236}">
                <a16:creationId xmlns:a16="http://schemas.microsoft.com/office/drawing/2014/main" id="{E1937375-48DC-2991-E629-57E5626050E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94780" y="1066000"/>
            <a:ext cx="914400" cy="914400"/>
          </a:xfrm>
          <a:prstGeom prst="rect">
            <a:avLst/>
          </a:prstGeom>
        </p:spPr>
      </p:pic>
      <p:sp>
        <p:nvSpPr>
          <p:cNvPr id="33" name="Text 1">
            <a:extLst>
              <a:ext uri="{FF2B5EF4-FFF2-40B4-BE49-F238E27FC236}">
                <a16:creationId xmlns:a16="http://schemas.microsoft.com/office/drawing/2014/main" id="{91C24F45-9278-2B85-264D-4003C062505A}"/>
              </a:ext>
            </a:extLst>
          </p:cNvPr>
          <p:cNvSpPr/>
          <p:nvPr/>
        </p:nvSpPr>
        <p:spPr>
          <a:xfrm>
            <a:off x="1858908" y="2109607"/>
            <a:ext cx="2185147" cy="252132"/>
          </a:xfrm>
          <a:prstGeom prst="rect">
            <a:avLst/>
          </a:prstGeom>
          <a:noFill/>
          <a:ln/>
        </p:spPr>
        <p:txBody>
          <a:bodyPr wrap="square" lIns="0" tIns="0" rIns="0" bIns="0" rtlCol="0" anchor="ctr"/>
          <a:lstStyle/>
          <a:p>
            <a:pPr marL="0" indent="0" algn="ctr">
              <a:lnSpc>
                <a:spcPct val="66563"/>
              </a:lnSpc>
              <a:buNone/>
            </a:pPr>
            <a:r>
              <a:rPr lang="en-US" sz="2000" b="1">
                <a:solidFill>
                  <a:srgbClr val="00234A"/>
                </a:solidFill>
                <a:latin typeface="+mj-lt"/>
                <a:ea typeface="Montserrat" pitchFamily="34" charset="-122"/>
                <a:cs typeface="Montserrat" pitchFamily="34" charset="-120"/>
              </a:rPr>
              <a:t>IFSP Teaming</a:t>
            </a:r>
            <a:endParaRPr lang="en-US" sz="2000">
              <a:solidFill>
                <a:srgbClr val="00234A"/>
              </a:solidFill>
              <a:latin typeface="+mj-lt"/>
            </a:endParaRPr>
          </a:p>
        </p:txBody>
      </p:sp>
      <p:sp>
        <p:nvSpPr>
          <p:cNvPr id="38" name="TextBox 37">
            <a:extLst>
              <a:ext uri="{FF2B5EF4-FFF2-40B4-BE49-F238E27FC236}">
                <a16:creationId xmlns:a16="http://schemas.microsoft.com/office/drawing/2014/main" id="{84E1D385-D693-2502-F600-63EDA1C0E02A}"/>
              </a:ext>
            </a:extLst>
          </p:cNvPr>
          <p:cNvSpPr txBox="1"/>
          <p:nvPr/>
        </p:nvSpPr>
        <p:spPr>
          <a:xfrm>
            <a:off x="1438178" y="2595853"/>
            <a:ext cx="302660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0000"/>
                </a:solidFill>
                <a:cs typeface="Poppins"/>
              </a:rPr>
              <a:t>If </a:t>
            </a:r>
            <a:r>
              <a:rPr lang="en-US" sz="1600" baseline="0">
                <a:solidFill>
                  <a:srgbClr val="00234A"/>
                </a:solidFill>
                <a:cs typeface="Poppins"/>
              </a:rPr>
              <a:t>IFSP teams communicate regularly and collaborate effectively</a:t>
            </a:r>
            <a:r>
              <a:rPr lang="en-US" sz="1600">
                <a:solidFill>
                  <a:srgbClr val="00234A"/>
                </a:solidFill>
                <a:cs typeface="Poppins"/>
              </a:rPr>
              <a:t> </a:t>
            </a:r>
            <a:r>
              <a:rPr lang="en-US" sz="1600">
                <a:solidFill>
                  <a:srgbClr val="00234A"/>
                </a:solidFill>
                <a:ea typeface="Aptos"/>
                <a:cs typeface="Poppins"/>
              </a:rPr>
              <a:t>...</a:t>
            </a:r>
            <a:endParaRPr lang="en-US"/>
          </a:p>
          <a:p>
            <a:pPr algn="ctr"/>
            <a:endParaRPr lang="en-US" sz="1600" dirty="0">
              <a:solidFill>
                <a:srgbClr val="00234A"/>
              </a:solidFill>
              <a:cs typeface="Poppins"/>
            </a:endParaRPr>
          </a:p>
        </p:txBody>
      </p:sp>
      <p:pic>
        <p:nvPicPr>
          <p:cNvPr id="19" name="Graphic 18">
            <a:extLst>
              <a:ext uri="{FF2B5EF4-FFF2-40B4-BE49-F238E27FC236}">
                <a16:creationId xmlns:a16="http://schemas.microsoft.com/office/drawing/2014/main" id="{C911675F-A474-8875-478F-A09C006681E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86749" y="984092"/>
            <a:ext cx="870228" cy="1073612"/>
          </a:xfrm>
          <a:prstGeom prst="rect">
            <a:avLst/>
          </a:prstGeom>
        </p:spPr>
      </p:pic>
      <p:sp>
        <p:nvSpPr>
          <p:cNvPr id="35" name="Text 1">
            <a:extLst>
              <a:ext uri="{FF2B5EF4-FFF2-40B4-BE49-F238E27FC236}">
                <a16:creationId xmlns:a16="http://schemas.microsoft.com/office/drawing/2014/main" id="{E00D8820-3F77-2D90-6C77-FCC26036B4D3}"/>
              </a:ext>
            </a:extLst>
          </p:cNvPr>
          <p:cNvSpPr/>
          <p:nvPr/>
        </p:nvSpPr>
        <p:spPr>
          <a:xfrm>
            <a:off x="5024485" y="2060265"/>
            <a:ext cx="3213570" cy="252132"/>
          </a:xfrm>
          <a:prstGeom prst="rect">
            <a:avLst/>
          </a:prstGeom>
          <a:noFill/>
          <a:ln/>
        </p:spPr>
        <p:txBody>
          <a:bodyPr wrap="square" lIns="0" tIns="0" rIns="0" bIns="0" rtlCol="0" anchor="ctr"/>
          <a:lstStyle/>
          <a:p>
            <a:pPr algn="ctr">
              <a:lnSpc>
                <a:spcPct val="66563"/>
              </a:lnSpc>
            </a:pPr>
            <a:r>
              <a:rPr lang="en-US" sz="2000" b="1">
                <a:solidFill>
                  <a:srgbClr val="00234A"/>
                </a:solidFill>
                <a:latin typeface="+mj-lt"/>
              </a:rPr>
              <a:t>Family Centered Services</a:t>
            </a:r>
          </a:p>
        </p:txBody>
      </p:sp>
      <p:sp>
        <p:nvSpPr>
          <p:cNvPr id="39" name="TextBox 38">
            <a:extLst>
              <a:ext uri="{FF2B5EF4-FFF2-40B4-BE49-F238E27FC236}">
                <a16:creationId xmlns:a16="http://schemas.microsoft.com/office/drawing/2014/main" id="{15D0A574-CC95-BE6C-7FBF-71DC7C644535}"/>
              </a:ext>
            </a:extLst>
          </p:cNvPr>
          <p:cNvSpPr txBox="1"/>
          <p:nvPr/>
        </p:nvSpPr>
        <p:spPr>
          <a:xfrm>
            <a:off x="5283966" y="2585950"/>
            <a:ext cx="2694608"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0000"/>
                </a:solidFill>
                <a:cs typeface="Poppins"/>
              </a:rPr>
              <a:t>If</a:t>
            </a:r>
            <a:r>
              <a:rPr lang="en-US" sz="1600" b="1" dirty="0">
                <a:solidFill>
                  <a:srgbClr val="00234A"/>
                </a:solidFill>
                <a:cs typeface="Poppins"/>
              </a:rPr>
              <a:t> </a:t>
            </a:r>
            <a:r>
              <a:rPr lang="en-US" sz="1600">
                <a:solidFill>
                  <a:srgbClr val="00234A"/>
                </a:solidFill>
                <a:cs typeface="Poppins"/>
              </a:rPr>
              <a:t>early intervention services</a:t>
            </a:r>
            <a:r>
              <a:rPr lang="en-US" sz="1600" baseline="0">
                <a:solidFill>
                  <a:srgbClr val="00234A"/>
                </a:solidFill>
                <a:cs typeface="Poppins"/>
              </a:rPr>
              <a:t> </a:t>
            </a:r>
            <a:r>
              <a:rPr lang="en-US" sz="1600" dirty="0">
                <a:solidFill>
                  <a:srgbClr val="00234A"/>
                </a:solidFill>
                <a:cs typeface="Poppins"/>
              </a:rPr>
              <a:t>are </a:t>
            </a:r>
            <a:r>
              <a:rPr lang="en-US" sz="1600" baseline="0" dirty="0">
                <a:solidFill>
                  <a:srgbClr val="00234A"/>
                </a:solidFill>
                <a:cs typeface="Poppins"/>
              </a:rPr>
              <a:t>delivered using evidence-based practices</a:t>
            </a:r>
            <a:r>
              <a:rPr lang="en-US" sz="1600" dirty="0">
                <a:solidFill>
                  <a:srgbClr val="00234A"/>
                </a:solidFill>
                <a:cs typeface="Poppins"/>
              </a:rPr>
              <a:t>...</a:t>
            </a:r>
          </a:p>
          <a:p>
            <a:pPr algn="ctr"/>
            <a:endParaRPr lang="en-US"/>
          </a:p>
        </p:txBody>
      </p:sp>
      <p:pic>
        <p:nvPicPr>
          <p:cNvPr id="23" name="Graphic 22">
            <a:extLst>
              <a:ext uri="{FF2B5EF4-FFF2-40B4-BE49-F238E27FC236}">
                <a16:creationId xmlns:a16="http://schemas.microsoft.com/office/drawing/2014/main" id="{D0490E6F-3BFC-326D-7FF0-198898F8645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56959" y="1066000"/>
            <a:ext cx="914400" cy="914400"/>
          </a:xfrm>
          <a:prstGeom prst="rect">
            <a:avLst/>
          </a:prstGeom>
        </p:spPr>
      </p:pic>
      <p:sp>
        <p:nvSpPr>
          <p:cNvPr id="37" name="Text 1">
            <a:extLst>
              <a:ext uri="{FF2B5EF4-FFF2-40B4-BE49-F238E27FC236}">
                <a16:creationId xmlns:a16="http://schemas.microsoft.com/office/drawing/2014/main" id="{197C56F4-EB00-4908-2AE6-88BD454C81E7}"/>
              </a:ext>
            </a:extLst>
          </p:cNvPr>
          <p:cNvSpPr/>
          <p:nvPr/>
        </p:nvSpPr>
        <p:spPr>
          <a:xfrm>
            <a:off x="9217839" y="2060265"/>
            <a:ext cx="2185147" cy="252132"/>
          </a:xfrm>
          <a:prstGeom prst="rect">
            <a:avLst/>
          </a:prstGeom>
          <a:noFill/>
          <a:ln/>
        </p:spPr>
        <p:txBody>
          <a:bodyPr wrap="square" lIns="0" tIns="0" rIns="0" bIns="0" rtlCol="0" anchor="ctr"/>
          <a:lstStyle/>
          <a:p>
            <a:pPr marL="0" indent="0" algn="ctr">
              <a:lnSpc>
                <a:spcPct val="66563"/>
              </a:lnSpc>
              <a:buNone/>
            </a:pPr>
            <a:r>
              <a:rPr lang="en-US" sz="2000" b="1">
                <a:solidFill>
                  <a:srgbClr val="00234A"/>
                </a:solidFill>
                <a:latin typeface="+mj-lt"/>
              </a:rPr>
              <a:t>Transition</a:t>
            </a:r>
          </a:p>
        </p:txBody>
      </p:sp>
      <p:sp>
        <p:nvSpPr>
          <p:cNvPr id="40" name="TextBox 39">
            <a:extLst>
              <a:ext uri="{FF2B5EF4-FFF2-40B4-BE49-F238E27FC236}">
                <a16:creationId xmlns:a16="http://schemas.microsoft.com/office/drawing/2014/main" id="{4A1FEF6D-9623-148F-58A3-505451C88D91}"/>
              </a:ext>
            </a:extLst>
          </p:cNvPr>
          <p:cNvSpPr txBox="1"/>
          <p:nvPr/>
        </p:nvSpPr>
        <p:spPr>
          <a:xfrm>
            <a:off x="8806546" y="2585950"/>
            <a:ext cx="301486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a:solidFill>
                  <a:srgbClr val="FF0000"/>
                </a:solidFill>
              </a:rPr>
              <a:t>If</a:t>
            </a:r>
            <a:r>
              <a:rPr lang="en-US" sz="1600" dirty="0">
                <a:solidFill>
                  <a:srgbClr val="00234A"/>
                </a:solidFill>
              </a:rPr>
              <a:t> </a:t>
            </a:r>
            <a:r>
              <a:rPr lang="en-US" sz="1600">
                <a:solidFill>
                  <a:srgbClr val="0B2A5B"/>
                </a:solidFill>
              </a:rPr>
              <a:t>transition policies, </a:t>
            </a:r>
            <a:r>
              <a:rPr lang="en-US" sz="1600" dirty="0">
                <a:solidFill>
                  <a:srgbClr val="0B2A5B"/>
                </a:solidFill>
              </a:rPr>
              <a:t>guidance, and resources </a:t>
            </a:r>
            <a:r>
              <a:rPr lang="en-US" sz="1600" baseline="0" dirty="0">
                <a:solidFill>
                  <a:srgbClr val="0B2A5B"/>
                </a:solidFill>
              </a:rPr>
              <a:t>are </a:t>
            </a:r>
            <a:r>
              <a:rPr lang="en-US" sz="1600" dirty="0">
                <a:solidFill>
                  <a:srgbClr val="0B2A5B"/>
                </a:solidFill>
              </a:rPr>
              <a:t>implemented consistently throughout the transition process...</a:t>
            </a:r>
          </a:p>
          <a:p>
            <a:pPr algn="ctr"/>
            <a:endParaRPr lang="en-US" sz="1600" dirty="0">
              <a:solidFill>
                <a:srgbClr val="00234A"/>
              </a:solidFill>
            </a:endParaRPr>
          </a:p>
        </p:txBody>
      </p:sp>
      <p:sp>
        <p:nvSpPr>
          <p:cNvPr id="41" name="TextBox 40">
            <a:extLst>
              <a:ext uri="{FF2B5EF4-FFF2-40B4-BE49-F238E27FC236}">
                <a16:creationId xmlns:a16="http://schemas.microsoft.com/office/drawing/2014/main" id="{A5AE1BED-E3C7-EB35-E430-C569B1129B3C}"/>
              </a:ext>
            </a:extLst>
          </p:cNvPr>
          <p:cNvSpPr txBox="1"/>
          <p:nvPr/>
        </p:nvSpPr>
        <p:spPr>
          <a:xfrm>
            <a:off x="2373302" y="4398316"/>
            <a:ext cx="96167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baseline="0">
                <a:solidFill>
                  <a:srgbClr val="E93D44"/>
                </a:solidFill>
              </a:rPr>
              <a:t>Then</a:t>
            </a:r>
            <a:r>
              <a:rPr lang="en-US" baseline="0">
                <a:solidFill>
                  <a:srgbClr val="E93D44"/>
                </a:solidFill>
              </a:rPr>
              <a:t> </a:t>
            </a:r>
            <a:r>
              <a:rPr lang="en-US" baseline="0">
                <a:solidFill>
                  <a:srgbClr val="00234A"/>
                </a:solidFill>
              </a:rPr>
              <a:t>families will receive the tools, information, and support they need to effectively help their child achieve developmental and learning goals.</a:t>
            </a:r>
            <a:endParaRPr lang="en-US">
              <a:solidFill>
                <a:srgbClr val="00234A"/>
              </a:solidFill>
            </a:endParaRPr>
          </a:p>
        </p:txBody>
      </p:sp>
      <p:sp>
        <p:nvSpPr>
          <p:cNvPr id="44" name="TextBox 43">
            <a:extLst>
              <a:ext uri="{FF2B5EF4-FFF2-40B4-BE49-F238E27FC236}">
                <a16:creationId xmlns:a16="http://schemas.microsoft.com/office/drawing/2014/main" id="{BAA5DBD4-DCAD-7103-40FC-0961BF4091AB}"/>
              </a:ext>
            </a:extLst>
          </p:cNvPr>
          <p:cNvSpPr txBox="1"/>
          <p:nvPr/>
        </p:nvSpPr>
        <p:spPr>
          <a:xfrm>
            <a:off x="2350315" y="5437631"/>
            <a:ext cx="963973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E93D44"/>
                </a:solidFill>
                <a:ea typeface="Segoe UI"/>
                <a:cs typeface="Poppins"/>
              </a:rPr>
              <a:t>Therefore</a:t>
            </a:r>
            <a:r>
              <a:rPr lang="en-US">
                <a:solidFill>
                  <a:srgbClr val="00234A"/>
                </a:solidFill>
                <a:ea typeface="Segoe UI"/>
                <a:cs typeface="Poppins"/>
              </a:rPr>
              <a:t>, TEIS’s continued investment in capacity‑building, quality practices, and collaborative teamwork will lead to improved family outcomes and stronger developmental progress for children across Tennessee.</a:t>
            </a:r>
          </a:p>
        </p:txBody>
      </p:sp>
      <p:pic>
        <p:nvPicPr>
          <p:cNvPr id="2" name="Picture 1">
            <a:extLst>
              <a:ext uri="{FF2B5EF4-FFF2-40B4-BE49-F238E27FC236}">
                <a16:creationId xmlns:a16="http://schemas.microsoft.com/office/drawing/2014/main" id="{DB5335FC-5B8A-6EC8-47FF-4E18D8BB2C8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698" y="261676"/>
            <a:ext cx="5844340" cy="144881"/>
          </a:xfrm>
          <a:prstGeom prst="rect">
            <a:avLst/>
          </a:prstGeom>
        </p:spPr>
      </p:pic>
      <p:pic>
        <p:nvPicPr>
          <p:cNvPr id="12" name="Picture 11">
            <a:extLst>
              <a:ext uri="{FF2B5EF4-FFF2-40B4-BE49-F238E27FC236}">
                <a16:creationId xmlns:a16="http://schemas.microsoft.com/office/drawing/2014/main" id="{93421BD9-28AE-D738-0538-64D5F08D762C}"/>
              </a:ext>
              <a:ext uri="{C183D7F6-B498-43B3-948B-1728B52AA6E4}">
                <adec:decorative xmlns:adec="http://schemas.microsoft.com/office/drawing/2017/decorative" val="1"/>
              </a:ext>
            </a:extLst>
          </p:cNvPr>
          <p:cNvPicPr>
            <a:picLocks noChangeAspect="1"/>
          </p:cNvPicPr>
          <p:nvPr/>
        </p:nvPicPr>
        <p:blipFill>
          <a:blip r:embed="rId5"/>
          <a:srcRect l="-175" t="-24351" r="69896" b="-90684"/>
          <a:stretch>
            <a:fillRect/>
          </a:stretch>
        </p:blipFill>
        <p:spPr>
          <a:xfrm>
            <a:off x="2513213" y="2278759"/>
            <a:ext cx="876534" cy="311547"/>
          </a:xfrm>
          <a:prstGeom prst="rect">
            <a:avLst/>
          </a:prstGeom>
        </p:spPr>
      </p:pic>
      <p:pic>
        <p:nvPicPr>
          <p:cNvPr id="16" name="Picture 15">
            <a:extLst>
              <a:ext uri="{FF2B5EF4-FFF2-40B4-BE49-F238E27FC236}">
                <a16:creationId xmlns:a16="http://schemas.microsoft.com/office/drawing/2014/main" id="{ABB39AA9-BFE7-78EC-A765-913046B7A47B}"/>
              </a:ext>
              <a:ext uri="{C183D7F6-B498-43B3-948B-1728B52AA6E4}">
                <adec:decorative xmlns:adec="http://schemas.microsoft.com/office/drawing/2017/decorative" val="1"/>
              </a:ext>
            </a:extLst>
          </p:cNvPr>
          <p:cNvPicPr>
            <a:picLocks noChangeAspect="1"/>
          </p:cNvPicPr>
          <p:nvPr/>
        </p:nvPicPr>
        <p:blipFill>
          <a:blip r:embed="rId5"/>
          <a:srcRect l="-175" t="-24351" r="69896" b="-90684"/>
          <a:stretch>
            <a:fillRect/>
          </a:stretch>
        </p:blipFill>
        <p:spPr>
          <a:xfrm>
            <a:off x="9894825" y="2278759"/>
            <a:ext cx="876534" cy="311547"/>
          </a:xfrm>
          <a:prstGeom prst="rect">
            <a:avLst/>
          </a:prstGeom>
        </p:spPr>
      </p:pic>
      <p:pic>
        <p:nvPicPr>
          <p:cNvPr id="17" name="Picture 16">
            <a:extLst>
              <a:ext uri="{FF2B5EF4-FFF2-40B4-BE49-F238E27FC236}">
                <a16:creationId xmlns:a16="http://schemas.microsoft.com/office/drawing/2014/main" id="{AB4628DF-289C-54A0-3848-369A038360DF}"/>
              </a:ext>
              <a:ext uri="{C183D7F6-B498-43B3-948B-1728B52AA6E4}">
                <adec:decorative xmlns:adec="http://schemas.microsoft.com/office/drawing/2017/decorative" val="1"/>
              </a:ext>
            </a:extLst>
          </p:cNvPr>
          <p:cNvPicPr>
            <a:picLocks noChangeAspect="1"/>
          </p:cNvPicPr>
          <p:nvPr/>
        </p:nvPicPr>
        <p:blipFill>
          <a:blip r:embed="rId5"/>
          <a:srcRect l="-175" t="-24351" r="69896" b="-90684"/>
          <a:stretch>
            <a:fillRect/>
          </a:stretch>
        </p:blipFill>
        <p:spPr>
          <a:xfrm>
            <a:off x="6193003" y="2274068"/>
            <a:ext cx="876534" cy="311547"/>
          </a:xfrm>
          <a:prstGeom prst="rect">
            <a:avLst/>
          </a:prstGeom>
        </p:spPr>
      </p:pic>
      <p:pic>
        <p:nvPicPr>
          <p:cNvPr id="27" name="Graphic 26">
            <a:extLst>
              <a:ext uri="{FF2B5EF4-FFF2-40B4-BE49-F238E27FC236}">
                <a16:creationId xmlns:a16="http://schemas.microsoft.com/office/drawing/2014/main" id="{BC26CB91-ACFE-3BD7-A70A-72B18D88B50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18700" y="4334625"/>
            <a:ext cx="767789" cy="767789"/>
          </a:xfrm>
          <a:prstGeom prst="rect">
            <a:avLst/>
          </a:prstGeom>
        </p:spPr>
      </p:pic>
      <p:pic>
        <p:nvPicPr>
          <p:cNvPr id="34" name="Graphic 33">
            <a:extLst>
              <a:ext uri="{FF2B5EF4-FFF2-40B4-BE49-F238E27FC236}">
                <a16:creationId xmlns:a16="http://schemas.microsoft.com/office/drawing/2014/main" id="{26A6E1CE-A44E-4191-B034-06EB0CE7896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354202" y="5446561"/>
            <a:ext cx="914400" cy="914400"/>
          </a:xfrm>
          <a:prstGeom prst="rect">
            <a:avLst/>
          </a:prstGeom>
        </p:spPr>
      </p:pic>
    </p:spTree>
    <p:extLst>
      <p:ext uri="{BB962C8B-B14F-4D97-AF65-F5344CB8AC3E}">
        <p14:creationId xmlns:p14="http://schemas.microsoft.com/office/powerpoint/2010/main" val="2325173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t="-19000" b="-19000"/>
          </a:stretch>
        </a:blipFill>
        <a:effectLst/>
      </p:bgPr>
    </p:bg>
    <p:spTree>
      <p:nvGrpSpPr>
        <p:cNvPr id="1" name="">
          <a:extLst>
            <a:ext uri="{FF2B5EF4-FFF2-40B4-BE49-F238E27FC236}">
              <a16:creationId xmlns:a16="http://schemas.microsoft.com/office/drawing/2014/main" id="{45950B35-6EF3-AB8A-964A-D625FA11D2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E6ACBE-093A-7F91-C9A7-F1EBB3EF69D5}"/>
              </a:ext>
            </a:extLst>
          </p:cNvPr>
          <p:cNvSpPr>
            <a:spLocks noGrp="1"/>
          </p:cNvSpPr>
          <p:nvPr>
            <p:ph type="ctrTitle"/>
          </p:nvPr>
        </p:nvSpPr>
        <p:spPr>
          <a:xfrm>
            <a:off x="1496416" y="384165"/>
            <a:ext cx="3485150" cy="664091"/>
          </a:xfrm>
        </p:spPr>
        <p:txBody>
          <a:bodyPr>
            <a:noAutofit/>
          </a:bodyPr>
          <a:lstStyle/>
          <a:p>
            <a:r>
              <a:rPr lang="en-US" sz="4000" b="1">
                <a:solidFill>
                  <a:srgbClr val="00234A"/>
                </a:solidFill>
              </a:rPr>
              <a:t>IFSP Teaming</a:t>
            </a:r>
          </a:p>
        </p:txBody>
      </p:sp>
      <p:sp>
        <p:nvSpPr>
          <p:cNvPr id="3" name="Subtitle 2">
            <a:extLst>
              <a:ext uri="{FF2B5EF4-FFF2-40B4-BE49-F238E27FC236}">
                <a16:creationId xmlns:a16="http://schemas.microsoft.com/office/drawing/2014/main" id="{90AA5876-47B5-6271-D9C6-16CDF061C28D}"/>
              </a:ext>
            </a:extLst>
          </p:cNvPr>
          <p:cNvSpPr>
            <a:spLocks noGrp="1"/>
          </p:cNvSpPr>
          <p:nvPr>
            <p:ph type="subTitle" idx="1"/>
          </p:nvPr>
        </p:nvSpPr>
        <p:spPr>
          <a:xfrm>
            <a:off x="5309843" y="387938"/>
            <a:ext cx="6257112" cy="552735"/>
          </a:xfrm>
        </p:spPr>
        <p:txBody>
          <a:bodyPr vert="horz" lIns="91440" tIns="45720" rIns="91440" bIns="45720" rtlCol="0" anchor="t">
            <a:noAutofit/>
          </a:bodyPr>
          <a:lstStyle/>
          <a:p>
            <a:r>
              <a:rPr lang="en-US" sz="2000" b="1" i="1">
                <a:solidFill>
                  <a:srgbClr val="E93D44"/>
                </a:solidFill>
                <a:ea typeface="+mn-lt"/>
                <a:cs typeface="+mn-lt"/>
              </a:rPr>
              <a:t>Goal:</a:t>
            </a:r>
            <a:r>
              <a:rPr lang="en-US" sz="1800" b="1" i="1">
                <a:solidFill>
                  <a:srgbClr val="E93D44"/>
                </a:solidFill>
                <a:ea typeface="+mn-lt"/>
                <a:cs typeface="+mn-lt"/>
              </a:rPr>
              <a:t> </a:t>
            </a:r>
            <a:r>
              <a:rPr lang="en-US" sz="1600">
                <a:solidFill>
                  <a:srgbClr val="404040"/>
                </a:solidFill>
                <a:ea typeface="+mn-lt"/>
                <a:cs typeface="+mn-lt"/>
              </a:rPr>
              <a:t>Children served by TEIS have IFSP teams who communicate regularly and collaborate effectively to support the child's progress</a:t>
            </a:r>
            <a:endParaRPr lang="en-US">
              <a:solidFill>
                <a:srgbClr val="404040"/>
              </a:solidFill>
            </a:endParaRPr>
          </a:p>
        </p:txBody>
      </p:sp>
      <p:sp>
        <p:nvSpPr>
          <p:cNvPr id="12" name="Rectangle: Rounded Corners 11">
            <a:extLst>
              <a:ext uri="{FF2B5EF4-FFF2-40B4-BE49-F238E27FC236}">
                <a16:creationId xmlns:a16="http://schemas.microsoft.com/office/drawing/2014/main" id="{79A1EFAF-71AE-117B-9EE8-90ED2F803406}"/>
              </a:ext>
              <a:ext uri="{C183D7F6-B498-43B3-948B-1728B52AA6E4}">
                <adec:decorative xmlns:adec="http://schemas.microsoft.com/office/drawing/2017/decorative" val="1"/>
              </a:ext>
            </a:extLst>
          </p:cNvPr>
          <p:cNvSpPr/>
          <p:nvPr/>
        </p:nvSpPr>
        <p:spPr>
          <a:xfrm>
            <a:off x="5705856" y="1572768"/>
            <a:ext cx="5861099" cy="3576030"/>
          </a:xfrm>
          <a:prstGeom prst="roundRect">
            <a:avLst/>
          </a:prstGeom>
          <a:solidFill>
            <a:srgbClr val="FEFEFE"/>
          </a:solidFill>
          <a:ln>
            <a:solidFill>
              <a:schemeClr val="tx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pic>
        <p:nvPicPr>
          <p:cNvPr id="8" name="Picture 7" descr="Woman and child on a video call">
            <a:extLst>
              <a:ext uri="{FF2B5EF4-FFF2-40B4-BE49-F238E27FC236}">
                <a16:creationId xmlns:a16="http://schemas.microsoft.com/office/drawing/2014/main" id="{3F469383-86F2-3704-750E-A3C83A246FF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23148" y="1934328"/>
            <a:ext cx="4267968" cy="2845312"/>
          </a:xfrm>
          <a:prstGeom prst="roundRect">
            <a:avLst>
              <a:gd name="adj" fmla="val 8594"/>
            </a:avLst>
          </a:prstGeom>
          <a:solidFill>
            <a:srgbClr val="FFFFFF">
              <a:shade val="85000"/>
            </a:srgbClr>
          </a:solidFill>
          <a:ln>
            <a:noFill/>
          </a:ln>
          <a:effectLst>
            <a:outerShdw blurRad="50800" dist="50800" dir="5400000" algn="ctr" rotWithShape="0">
              <a:srgbClr val="000000">
                <a:alpha val="42000"/>
              </a:srgbClr>
            </a:outerShdw>
            <a:reflection blurRad="12700" stA="0" endPos="28000" dist="5000" dir="5400000" sy="-100000" algn="bl" rotWithShape="0"/>
            <a:softEdge rad="0"/>
          </a:effectLst>
        </p:spPr>
      </p:pic>
      <p:sp>
        <p:nvSpPr>
          <p:cNvPr id="9" name="Subtitle 2">
            <a:extLst>
              <a:ext uri="{FF2B5EF4-FFF2-40B4-BE49-F238E27FC236}">
                <a16:creationId xmlns:a16="http://schemas.microsoft.com/office/drawing/2014/main" id="{ADB7637C-6420-A0FD-8037-7F7EE1603DAC}"/>
              </a:ext>
            </a:extLst>
          </p:cNvPr>
          <p:cNvSpPr txBox="1">
            <a:spLocks/>
          </p:cNvSpPr>
          <p:nvPr/>
        </p:nvSpPr>
        <p:spPr>
          <a:xfrm>
            <a:off x="5715000" y="1640847"/>
            <a:ext cx="5851955" cy="3576305"/>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000" b="1">
                <a:solidFill>
                  <a:schemeClr val="bg1">
                    <a:lumMod val="75000"/>
                    <a:lumOff val="25000"/>
                  </a:schemeClr>
                </a:solidFill>
                <a:ea typeface="Calibri"/>
                <a:cs typeface="Calibri"/>
              </a:rPr>
              <a:t>Measurable Results:</a:t>
            </a:r>
          </a:p>
          <a:p>
            <a:r>
              <a:rPr lang="en-US" sz="100" b="1">
                <a:solidFill>
                  <a:schemeClr val="bg1">
                    <a:lumMod val="75000"/>
                    <a:lumOff val="25000"/>
                  </a:schemeClr>
                </a:solidFill>
                <a:ea typeface="Calibri"/>
                <a:cs typeface="Calibri"/>
              </a:rPr>
              <a:t>     jnm</a:t>
            </a:r>
          </a:p>
          <a:p>
            <a:pPr marL="285750" indent="-285750" algn="l">
              <a:buFont typeface="Arial" panose="020B0604020202020204" pitchFamily="34" charset="0"/>
              <a:buChar char="•"/>
            </a:pPr>
            <a:r>
              <a:rPr lang="en-US" sz="1600">
                <a:solidFill>
                  <a:schemeClr val="bg1">
                    <a:lumMod val="75000"/>
                    <a:lumOff val="25000"/>
                  </a:schemeClr>
                </a:solidFill>
                <a:cs typeface="Poppins" panose="00000500000000000000" pitchFamily="2" charset="0"/>
              </a:rPr>
              <a:t>Family responses collected from HOPE Family Survey related to: </a:t>
            </a:r>
          </a:p>
          <a:p>
            <a:pPr marL="742950" lvl="1" indent="-285750" algn="l">
              <a:buClr>
                <a:srgbClr val="E93D44"/>
              </a:buClr>
              <a:buFont typeface="Arial" panose="020B0604020202020204" pitchFamily="34" charset="0"/>
              <a:buChar char="•"/>
            </a:pPr>
            <a:r>
              <a:rPr lang="en-US" sz="1600">
                <a:solidFill>
                  <a:schemeClr val="bg1">
                    <a:lumMod val="75000"/>
                    <a:lumOff val="25000"/>
                  </a:schemeClr>
                </a:solidFill>
                <a:cs typeface="Poppins" panose="00000500000000000000" pitchFamily="2" charset="0"/>
              </a:rPr>
              <a:t>services and supports</a:t>
            </a:r>
          </a:p>
          <a:p>
            <a:pPr marL="742950" lvl="1" indent="-285750" algn="l">
              <a:buClr>
                <a:srgbClr val="E93D44"/>
              </a:buClr>
              <a:buFont typeface="Arial" panose="020B0604020202020204" pitchFamily="34" charset="0"/>
              <a:buChar char="•"/>
            </a:pPr>
            <a:r>
              <a:rPr lang="en-US" sz="1600">
                <a:solidFill>
                  <a:schemeClr val="bg1">
                    <a:lumMod val="75000"/>
                    <a:lumOff val="25000"/>
                  </a:schemeClr>
                </a:solidFill>
                <a:cs typeface="Poppins" panose="00000500000000000000" pitchFamily="2" charset="0"/>
              </a:rPr>
              <a:t>caregiver's understanding of their child's development</a:t>
            </a:r>
          </a:p>
          <a:p>
            <a:pPr marL="742950" lvl="1" indent="-285750" algn="l">
              <a:buClr>
                <a:srgbClr val="E93D44"/>
              </a:buClr>
              <a:buFont typeface="Arial" panose="020B0604020202020204" pitchFamily="34" charset="0"/>
              <a:buChar char="•"/>
            </a:pPr>
            <a:r>
              <a:rPr lang="en-US" sz="1600">
                <a:solidFill>
                  <a:schemeClr val="bg1">
                    <a:lumMod val="75000"/>
                    <a:lumOff val="25000"/>
                  </a:schemeClr>
                </a:solidFill>
                <a:cs typeface="Poppins" panose="00000500000000000000" pitchFamily="2" charset="0"/>
              </a:rPr>
              <a:t>relationship with caregivers and Early Interventionists</a:t>
            </a:r>
            <a:endParaRPr lang="en-US" sz="1600">
              <a:solidFill>
                <a:schemeClr val="bg1">
                  <a:lumMod val="75000"/>
                  <a:lumOff val="25000"/>
                </a:schemeClr>
              </a:solidFill>
              <a:ea typeface="Calibri"/>
              <a:cs typeface="Poppins" panose="00000500000000000000" pitchFamily="2" charset="0"/>
            </a:endParaRPr>
          </a:p>
          <a:p>
            <a:pPr marL="285750" indent="-285750" algn="l">
              <a:buFont typeface="Arial" panose="020B0604020202020204" pitchFamily="34" charset="0"/>
              <a:buChar char="•"/>
            </a:pPr>
            <a:r>
              <a:rPr lang="en-US" sz="1600">
                <a:solidFill>
                  <a:schemeClr val="bg1">
                    <a:lumMod val="75000"/>
                    <a:lumOff val="25000"/>
                  </a:schemeClr>
                </a:solidFill>
                <a:ea typeface="Calibri"/>
                <a:cs typeface="Calibri"/>
              </a:rPr>
              <a:t>Attendance at regional Time for Teaming events</a:t>
            </a:r>
          </a:p>
          <a:p>
            <a:pPr marL="285750" indent="-285750" algn="l">
              <a:buFont typeface="Arial" panose="020B0604020202020204" pitchFamily="34" charset="0"/>
              <a:buChar char="•"/>
            </a:pPr>
            <a:r>
              <a:rPr lang="en-US" sz="1600">
                <a:solidFill>
                  <a:schemeClr val="bg1">
                    <a:lumMod val="75000"/>
                    <a:lumOff val="25000"/>
                  </a:schemeClr>
                </a:solidFill>
                <a:ea typeface="Calibri"/>
                <a:cs typeface="Calibri"/>
              </a:rPr>
              <a:t>Attendance/completion rate of trainings and high satisfaction on feedback surveys </a:t>
            </a:r>
            <a:endParaRPr lang="en-US" sz="1600">
              <a:solidFill>
                <a:schemeClr val="bg1">
                  <a:lumMod val="75000"/>
                  <a:lumOff val="25000"/>
                </a:schemeClr>
              </a:solidFill>
              <a:ea typeface="Calibri"/>
              <a:cs typeface="Poppins"/>
            </a:endParaRPr>
          </a:p>
          <a:p>
            <a:pPr marL="285750" indent="-285750" algn="l">
              <a:buFont typeface="Arial" panose="020B0604020202020204" pitchFamily="34" charset="0"/>
              <a:buChar char="•"/>
            </a:pPr>
            <a:r>
              <a:rPr lang="en-US" sz="1600">
                <a:solidFill>
                  <a:schemeClr val="bg1">
                    <a:lumMod val="75000"/>
                    <a:lumOff val="25000"/>
                  </a:schemeClr>
                </a:solidFill>
                <a:ea typeface="Calibri"/>
                <a:cs typeface="Calibri"/>
              </a:rPr>
              <a:t>Increase in team member participation rate at annual IFSP meetings over baseline</a:t>
            </a:r>
            <a:endParaRPr lang="en-US" sz="1600">
              <a:solidFill>
                <a:srgbClr val="E93D44"/>
              </a:solidFill>
              <a:latin typeface="Poppins"/>
              <a:ea typeface="Calibri"/>
              <a:cs typeface="Calibri"/>
            </a:endParaRPr>
          </a:p>
          <a:p>
            <a:pPr algn="l"/>
            <a:endParaRPr lang="en-US" sz="1400" b="1">
              <a:solidFill>
                <a:schemeClr val="bg1"/>
              </a:solidFill>
              <a:latin typeface="Poppins"/>
              <a:ea typeface="Calibri"/>
              <a:cs typeface="Calibri"/>
            </a:endParaRPr>
          </a:p>
        </p:txBody>
      </p:sp>
      <p:sp>
        <p:nvSpPr>
          <p:cNvPr id="7" name="TextBox 6">
            <a:extLst>
              <a:ext uri="{FF2B5EF4-FFF2-40B4-BE49-F238E27FC236}">
                <a16:creationId xmlns:a16="http://schemas.microsoft.com/office/drawing/2014/main" id="{D919E46F-E0E6-9D3A-A333-D6D49A517E0A}"/>
              </a:ext>
            </a:extLst>
          </p:cNvPr>
          <p:cNvSpPr txBox="1"/>
          <p:nvPr/>
        </p:nvSpPr>
        <p:spPr>
          <a:xfrm>
            <a:off x="-6463" y="5379482"/>
            <a:ext cx="121984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rgbClr val="404040"/>
                </a:solidFill>
              </a:rPr>
              <a:t>Activities:</a:t>
            </a:r>
          </a:p>
        </p:txBody>
      </p:sp>
      <p:sp>
        <p:nvSpPr>
          <p:cNvPr id="4" name="TextBox 3">
            <a:extLst>
              <a:ext uri="{FF2B5EF4-FFF2-40B4-BE49-F238E27FC236}">
                <a16:creationId xmlns:a16="http://schemas.microsoft.com/office/drawing/2014/main" id="{EF8B8C63-9CBF-7A17-1BAE-92C1CECD7DE8}"/>
              </a:ext>
            </a:extLst>
          </p:cNvPr>
          <p:cNvSpPr txBox="1"/>
          <p:nvPr/>
        </p:nvSpPr>
        <p:spPr>
          <a:xfrm>
            <a:off x="183556" y="5843877"/>
            <a:ext cx="11818424" cy="1600438"/>
          </a:xfrm>
          <a:prstGeom prst="rect">
            <a:avLst/>
          </a:prstGeom>
          <a:noFill/>
        </p:spPr>
        <p:txBody>
          <a:bodyPr rot="0" spcFirstLastPara="0" vertOverflow="overflow" horzOverflow="overflow" vert="horz" wrap="square" lIns="91440" tIns="45720" rIns="91440" bIns="45720" numCol="2" spcCol="0" rtlCol="0" fromWordArt="0" anchor="t" anchorCtr="0" forceAA="0" compatLnSpc="1">
            <a:prstTxWarp prst="textNoShape">
              <a:avLst/>
            </a:prstTxWarp>
            <a:spAutoFit/>
          </a:bodyPr>
          <a:lstStyle/>
          <a:p>
            <a:r>
              <a:rPr lang="en-US" sz="1400" b="1">
                <a:solidFill>
                  <a:srgbClr val="404040"/>
                </a:solidFill>
              </a:rPr>
              <a:t>  </a:t>
            </a:r>
            <a:r>
              <a:rPr lang="en-US" sz="1400">
                <a:solidFill>
                  <a:srgbClr val="E93D44"/>
                </a:solidFill>
                <a:ea typeface="+mn-lt"/>
                <a:cs typeface="+mn-lt"/>
              </a:rPr>
              <a:t>✔</a:t>
            </a:r>
            <a:r>
              <a:rPr lang="en-US" sz="1400">
                <a:solidFill>
                  <a:srgbClr val="404040"/>
                </a:solidFill>
                <a:ea typeface="+mn-lt"/>
                <a:cs typeface="+mn-lt"/>
              </a:rPr>
              <a:t> </a:t>
            </a:r>
            <a:r>
              <a:rPr lang="en-US" sz="1400" b="1">
                <a:solidFill>
                  <a:srgbClr val="404040"/>
                </a:solidFill>
                <a:ea typeface="+mn-lt"/>
                <a:cs typeface="+mn-lt"/>
              </a:rPr>
              <a:t>Strengthen partnerships</a:t>
            </a:r>
            <a:r>
              <a:rPr lang="en-US" sz="1400">
                <a:solidFill>
                  <a:srgbClr val="404040"/>
                </a:solidFill>
                <a:ea typeface="+mn-lt"/>
                <a:cs typeface="+mn-lt"/>
              </a:rPr>
              <a:t> among TEIS staff, providers, and families</a:t>
            </a:r>
            <a:endParaRPr lang="en-US" sz="1400"/>
          </a:p>
          <a:p>
            <a:endParaRPr lang="en-US" sz="1400">
              <a:solidFill>
                <a:srgbClr val="404040"/>
              </a:solidFill>
              <a:ea typeface="+mn-lt"/>
              <a:cs typeface="+mn-lt"/>
            </a:endParaRPr>
          </a:p>
          <a:p>
            <a:r>
              <a:rPr lang="en-US" sz="1400">
                <a:solidFill>
                  <a:srgbClr val="E93D44"/>
                </a:solidFill>
                <a:ea typeface="+mn-lt"/>
                <a:cs typeface="+mn-lt"/>
              </a:rPr>
              <a:t>✔</a:t>
            </a:r>
            <a:r>
              <a:rPr lang="en-US" sz="1400">
                <a:solidFill>
                  <a:srgbClr val="404040"/>
                </a:solidFill>
                <a:ea typeface="+mn-lt"/>
                <a:cs typeface="+mn-lt"/>
              </a:rPr>
              <a:t> </a:t>
            </a:r>
            <a:r>
              <a:rPr lang="en-US" sz="1400" b="1">
                <a:solidFill>
                  <a:srgbClr val="404040"/>
                </a:solidFill>
                <a:ea typeface="+mn-lt"/>
                <a:cs typeface="+mn-lt"/>
              </a:rPr>
              <a:t>Provide comprehensive training(s)</a:t>
            </a:r>
            <a:r>
              <a:rPr lang="en-US" sz="1400">
                <a:solidFill>
                  <a:srgbClr val="404040"/>
                </a:solidFill>
                <a:ea typeface="+mn-lt"/>
                <a:cs typeface="+mn-lt"/>
              </a:rPr>
              <a:t> for TEIS staff and providers</a:t>
            </a:r>
          </a:p>
          <a:p>
            <a:endParaRPr lang="en-US" sz="1400">
              <a:solidFill>
                <a:srgbClr val="404040"/>
              </a:solidFill>
            </a:endParaRPr>
          </a:p>
          <a:p>
            <a:endParaRPr lang="en-US" sz="1400">
              <a:solidFill>
                <a:srgbClr val="404040"/>
              </a:solidFill>
            </a:endParaRPr>
          </a:p>
          <a:p>
            <a:endParaRPr lang="en-US" sz="1400">
              <a:solidFill>
                <a:srgbClr val="404040"/>
              </a:solidFill>
            </a:endParaRPr>
          </a:p>
          <a:p>
            <a:endParaRPr lang="en-US" sz="1400">
              <a:solidFill>
                <a:srgbClr val="404040"/>
              </a:solidFill>
            </a:endParaRPr>
          </a:p>
          <a:p>
            <a:r>
              <a:rPr lang="en-US" sz="1400">
                <a:solidFill>
                  <a:srgbClr val="E93D44"/>
                </a:solidFill>
              </a:rPr>
              <a:t>✔</a:t>
            </a:r>
            <a:r>
              <a:rPr lang="en-US" sz="1400">
                <a:solidFill>
                  <a:srgbClr val="404040"/>
                </a:solidFill>
              </a:rPr>
              <a:t> </a:t>
            </a:r>
            <a:r>
              <a:rPr lang="en-US" sz="1400" b="1">
                <a:solidFill>
                  <a:srgbClr val="404040"/>
                </a:solidFill>
              </a:rPr>
              <a:t>Maintain accessible guidance and resources</a:t>
            </a:r>
            <a:r>
              <a:rPr lang="en-US" sz="1400">
                <a:solidFill>
                  <a:srgbClr val="404040"/>
                </a:solidFill>
              </a:rPr>
              <a:t> for IFSP teams</a:t>
            </a:r>
            <a:endParaRPr lang="en-US" sz="1400">
              <a:solidFill>
                <a:srgbClr val="FFFFFF"/>
              </a:solidFill>
            </a:endParaRPr>
          </a:p>
          <a:p>
            <a:endParaRPr lang="en-US" sz="1400">
              <a:solidFill>
                <a:srgbClr val="FFFFFF"/>
              </a:solidFill>
            </a:endParaRPr>
          </a:p>
          <a:p>
            <a:r>
              <a:rPr lang="en-US" sz="1400">
                <a:solidFill>
                  <a:srgbClr val="E93D44"/>
                </a:solidFill>
              </a:rPr>
              <a:t>✔</a:t>
            </a:r>
            <a:r>
              <a:rPr lang="en-US" sz="1400">
                <a:solidFill>
                  <a:srgbClr val="404040"/>
                </a:solidFill>
              </a:rPr>
              <a:t> </a:t>
            </a:r>
            <a:r>
              <a:rPr lang="en-US" sz="1400" b="1">
                <a:solidFill>
                  <a:srgbClr val="404040"/>
                </a:solidFill>
              </a:rPr>
              <a:t>Complete Family Assessments</a:t>
            </a:r>
            <a:r>
              <a:rPr lang="en-US" sz="1400">
                <a:solidFill>
                  <a:srgbClr val="404040"/>
                </a:solidFill>
              </a:rPr>
              <a:t> to identify family priorities and concerns</a:t>
            </a:r>
            <a:endParaRPr lang="en-US" sz="1400"/>
          </a:p>
        </p:txBody>
      </p:sp>
      <p:pic>
        <p:nvPicPr>
          <p:cNvPr id="5" name="Graphic 4">
            <a:extLst>
              <a:ext uri="{FF2B5EF4-FFF2-40B4-BE49-F238E27FC236}">
                <a16:creationId xmlns:a16="http://schemas.microsoft.com/office/drawing/2014/main" id="{AB1ED332-B520-1D5D-276A-41F7F603A9A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3148" y="332261"/>
            <a:ext cx="664091" cy="664091"/>
          </a:xfrm>
          <a:prstGeom prst="rect">
            <a:avLst/>
          </a:prstGeom>
        </p:spPr>
      </p:pic>
      <p:pic>
        <p:nvPicPr>
          <p:cNvPr id="10" name="Picture 9">
            <a:extLst>
              <a:ext uri="{FF2B5EF4-FFF2-40B4-BE49-F238E27FC236}">
                <a16:creationId xmlns:a16="http://schemas.microsoft.com/office/drawing/2014/main" id="{55C3CA8B-8E25-5D5E-7482-C3D422D45BB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25043" y="5166964"/>
            <a:ext cx="10941912" cy="304526"/>
          </a:xfrm>
          <a:prstGeom prst="rect">
            <a:avLst/>
          </a:prstGeom>
        </p:spPr>
      </p:pic>
      <p:pic>
        <p:nvPicPr>
          <p:cNvPr id="11" name="Picture 10">
            <a:extLst>
              <a:ext uri="{FF2B5EF4-FFF2-40B4-BE49-F238E27FC236}">
                <a16:creationId xmlns:a16="http://schemas.microsoft.com/office/drawing/2014/main" id="{093792B7-5758-EDBC-9212-FE22E96DFBA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25043" y="1100542"/>
            <a:ext cx="10941912" cy="304526"/>
          </a:xfrm>
          <a:prstGeom prst="rect">
            <a:avLst/>
          </a:prstGeom>
        </p:spPr>
      </p:pic>
      <p:sp>
        <p:nvSpPr>
          <p:cNvPr id="6" name="TextBox 5">
            <a:extLst>
              <a:ext uri="{FF2B5EF4-FFF2-40B4-BE49-F238E27FC236}">
                <a16:creationId xmlns:a16="http://schemas.microsoft.com/office/drawing/2014/main" id="{B6BDE78A-5381-E2D7-E43F-2059A5427AD4}"/>
              </a:ext>
              <a:ext uri="{C183D7F6-B498-43B3-948B-1728B52AA6E4}">
                <adec:decorative xmlns:adec="http://schemas.microsoft.com/office/drawing/2017/decorative" val="1"/>
              </a:ext>
            </a:extLst>
          </p:cNvPr>
          <p:cNvSpPr txBox="1"/>
          <p:nvPr/>
        </p:nvSpPr>
        <p:spPr>
          <a:xfrm>
            <a:off x="5816637" y="6349782"/>
            <a:ext cx="6000479" cy="3539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00" b="1">
                <a:solidFill>
                  <a:srgbClr val="404040"/>
                </a:solidFill>
              </a:rPr>
              <a:t>  </a:t>
            </a:r>
            <a:endParaRPr lang="en-US"/>
          </a:p>
          <a:p>
            <a:endParaRPr lang="en-US" sz="1400">
              <a:solidFill>
                <a:srgbClr val="404040"/>
              </a:solidFill>
            </a:endParaRPr>
          </a:p>
        </p:txBody>
      </p:sp>
    </p:spTree>
    <p:extLst>
      <p:ext uri="{BB962C8B-B14F-4D97-AF65-F5344CB8AC3E}">
        <p14:creationId xmlns:p14="http://schemas.microsoft.com/office/powerpoint/2010/main" val="881367743"/>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5C066403C46FF4BBB58CE6CA41C4456" ma:contentTypeVersion="19" ma:contentTypeDescription="Create a new document." ma:contentTypeScope="" ma:versionID="63784044b6889d68d22c34dbbbeb2c12">
  <xsd:schema xmlns:xsd="http://www.w3.org/2001/XMLSchema" xmlns:xs="http://www.w3.org/2001/XMLSchema" xmlns:p="http://schemas.microsoft.com/office/2006/metadata/properties" xmlns:ns2="772b0cf3-7677-4984-b9d6-5bc8470d1d5a" xmlns:ns3="12aabf58-d89f-45be-a26d-c274d7de9808" targetNamespace="http://schemas.microsoft.com/office/2006/metadata/properties" ma:root="true" ma:fieldsID="faf6fea1c9bf604e09194f65695b1dfe" ns2:_="" ns3:_="">
    <xsd:import namespace="772b0cf3-7677-4984-b9d6-5bc8470d1d5a"/>
    <xsd:import namespace="12aabf58-d89f-45be-a26d-c274d7de980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OCR" minOccurs="0"/>
                <xsd:element ref="ns2:MediaLengthInSecond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2b0cf3-7677-4984-b9d6-5bc8470d1d5a"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lcf76f155ced4ddcb4097134ff3c332f" ma:index="7" nillable="true" ma:taxonomy="true" ma:internalName="lcf76f155ced4ddcb4097134ff3c332f" ma:taxonomyFieldName="MediaServiceImageTags" ma:displayName="Image Tags" ma:readOnly="false" ma:fieldId="{5cf76f15-5ced-4ddc-b409-7134ff3c332f}" ma:taxonomyMulti="true" ma:sspId="0ec6819c-d561-498f-ad6b-029f1b52bec6" ma:termSetId="09814cd3-568e-fe90-9814-8d621ff8fb84" ma:anchorId="fba54fb3-c3e1-fe81-a776-ca4b69148c4d" ma:open="true" ma:isKeyword="false">
      <xsd:complexType>
        <xsd:sequence>
          <xsd:element ref="pc:Terms" minOccurs="0" maxOccurs="1"/>
        </xsd:sequence>
      </xsd:complexType>
    </xsd:element>
    <xsd:element name="MediaServiceGenerationTime" ma:index="9" nillable="true" ma:displayName="MediaServiceGenerationTime" ma:hidden="true" ma:internalName="MediaServiceGenerationTime" ma:readOnly="true">
      <xsd:simpleType>
        <xsd:restriction base="dms:Text"/>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aabf58-d89f-45be-a26d-c274d7de9808"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2c57f3e2-522d-4c04-8d98-e898ce791930}" ma:internalName="TaxCatchAll" ma:showField="CatchAllData" ma:web="12aabf58-d89f-45be-a26d-c274d7de9808">
      <xsd:complexType>
        <xsd:complexContent>
          <xsd:extension base="dms:MultiChoiceLookup">
            <xsd:sequence>
              <xsd:element name="Value" type="dms:Lookup" maxOccurs="unbounded" minOccurs="0" nillable="true"/>
            </xsd:sequence>
          </xsd:extension>
        </xsd:complexContent>
      </xsd:complex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72b0cf3-7677-4984-b9d6-5bc8470d1d5a">
      <Terms xmlns="http://schemas.microsoft.com/office/infopath/2007/PartnerControls"/>
    </lcf76f155ced4ddcb4097134ff3c332f>
    <TaxCatchAll xmlns="12aabf58-d89f-45be-a26d-c274d7de980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923D7A-3AB6-4D14-9159-3CD02772EE13}">
  <ds:schemaRefs>
    <ds:schemaRef ds:uri="12aabf58-d89f-45be-a26d-c274d7de9808"/>
    <ds:schemaRef ds:uri="772b0cf3-7677-4984-b9d6-5bc8470d1d5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CE51497-BE19-441A-9F75-7B4BF50F2D4D}">
  <ds:schemaRefs>
    <ds:schemaRef ds:uri="12aabf58-d89f-45be-a26d-c274d7de9808"/>
    <ds:schemaRef ds:uri="772b0cf3-7677-4984-b9d6-5bc8470d1d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5C36E9D-2B8A-49E2-AFA6-885CB27CF4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18</TotalTime>
  <Words>953</Words>
  <Application>Microsoft Office PowerPoint</Application>
  <PresentationFormat>Widescreen</PresentationFormat>
  <Paragraphs>143</Paragraphs>
  <Slides>12</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Aptos Display</vt:lpstr>
      <vt:lpstr>Arial</vt:lpstr>
      <vt:lpstr>Calibri</vt:lpstr>
      <vt:lpstr>Montserrat</vt:lpstr>
      <vt:lpstr>Open Sans</vt:lpstr>
      <vt:lpstr>Poppins</vt:lpstr>
      <vt:lpstr>Segoe UI</vt:lpstr>
      <vt:lpstr>Office Theme</vt:lpstr>
      <vt:lpstr>Implementation and Evaluation</vt:lpstr>
      <vt:lpstr>About TEIS</vt:lpstr>
      <vt:lpstr>State Systemic Improvement Plan</vt:lpstr>
      <vt:lpstr>Early Intervention Family Outcomes</vt:lpstr>
      <vt:lpstr>HOPE Family Survey</vt:lpstr>
      <vt:lpstr>Response Rates</vt:lpstr>
      <vt:lpstr>Objective</vt:lpstr>
      <vt:lpstr>Theory of Action</vt:lpstr>
      <vt:lpstr>IFSP Teaming</vt:lpstr>
      <vt:lpstr>Family Centered Services</vt:lpstr>
      <vt:lpstr>Transition Planning</vt:lpstr>
      <vt:lpstr>Resources and Additional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Trevor Scruggs</dc:creator>
  <cp:lastModifiedBy>Trevor Scruggs</cp:lastModifiedBy>
  <cp:revision>36</cp:revision>
  <dcterms:created xsi:type="dcterms:W3CDTF">2025-12-11T16:27:42Z</dcterms:created>
  <dcterms:modified xsi:type="dcterms:W3CDTF">2026-08-24T19:46:14Z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0x010100F5C066403C46FF4BBB58CE6CA41C4456</vt:lpwstr>
  </property>
  <property fmtid="{D5CDD505-2E9C-101B-9397-08002B2CF9AE}" pid="3" name="MediaServiceImageTags">
    <vt:lpwstr/>
  </property>
</Properties>
</file>