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5143500" type="screen16x9"/>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05" autoAdjust="0"/>
  </p:normalViewPr>
  <p:slideViewPr>
    <p:cSldViewPr>
      <p:cViewPr>
        <p:scale>
          <a:sx n="70" d="100"/>
          <a:sy n="70" d="100"/>
        </p:scale>
        <p:origin x="941" y="45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2914650"/>
            <a:ext cx="9144000" cy="188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3028953"/>
            <a:ext cx="8839200" cy="10667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4095751"/>
            <a:ext cx="8839200" cy="6096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10220" y="906361"/>
            <a:ext cx="6214237" cy="1811349"/>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8763000" cy="3718847"/>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a:extLst>
              <a:ext uri="{FF2B5EF4-FFF2-40B4-BE49-F238E27FC236}">
                <a16:creationId xmlns:a16="http://schemas.microsoft.com/office/drawing/2014/main" id="{265F5974-3C3D-3904-A3C4-8238F7FA19B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07520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a:extLst>
              <a:ext uri="{FF2B5EF4-FFF2-40B4-BE49-F238E27FC236}">
                <a16:creationId xmlns:a16="http://schemas.microsoft.com/office/drawing/2014/main" id="{64050F38-2449-E1B5-A8EE-70DC2A3E21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895353"/>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a:extLst>
              <a:ext uri="{FF2B5EF4-FFF2-40B4-BE49-F238E27FC236}">
                <a16:creationId xmlns:a16="http://schemas.microsoft.com/office/drawing/2014/main" id="{7179C6BB-7145-1611-4FE1-E1130958672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51435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1657351"/>
            <a:ext cx="3962400" cy="1676400"/>
          </a:xfrm>
        </p:spPr>
        <p:txBody>
          <a:bodyPr>
            <a:noAutofit/>
          </a:bodyPr>
          <a:lstStyle>
            <a:lvl1pPr marL="0" indent="0" algn="l">
              <a:defRPr sz="3600">
                <a:effectLst/>
                <a:latin typeface="PermianSlabSerifTypeface" pitchFamily="50" charset="0"/>
              </a:defRPr>
            </a:lvl1pPr>
          </a:lstStyle>
          <a:p>
            <a:r>
              <a:rPr lang="en-US" dirty="0"/>
              <a:t>Click to edit Master title style</a:t>
            </a:r>
          </a:p>
        </p:txBody>
      </p:sp>
      <p:sp>
        <p:nvSpPr>
          <p:cNvPr id="12" name="Text Placeholder 11"/>
          <p:cNvSpPr>
            <a:spLocks noGrp="1"/>
          </p:cNvSpPr>
          <p:nvPr>
            <p:ph type="body" sz="quarter" idx="11" hasCustomPrompt="1"/>
          </p:nvPr>
        </p:nvSpPr>
        <p:spPr>
          <a:xfrm>
            <a:off x="381000" y="4171950"/>
            <a:ext cx="4038600" cy="8382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3333751"/>
            <a:ext cx="3962400" cy="6096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94169" y="419186"/>
            <a:ext cx="3460623" cy="1008715"/>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2906078"/>
            <a:ext cx="5943600" cy="1680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2971800"/>
            <a:ext cx="57150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2495550"/>
            <a:ext cx="2510028" cy="251002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892" y="4279392"/>
            <a:ext cx="864108" cy="864108"/>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8763000" cy="3718847"/>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a:extLst>
              <a:ext uri="{FF2B5EF4-FFF2-40B4-BE49-F238E27FC236}">
                <a16:creationId xmlns:a16="http://schemas.microsoft.com/office/drawing/2014/main" id="{4D5BFC79-4F70-98EF-D02D-DF285062FB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895350"/>
            <a:ext cx="8763000" cy="3718849"/>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742951"/>
            <a:ext cx="9144000" cy="6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3" name="Picture 2">
            <a:extLst>
              <a:ext uri="{FF2B5EF4-FFF2-40B4-BE49-F238E27FC236}">
                <a16:creationId xmlns:a16="http://schemas.microsoft.com/office/drawing/2014/main" id="{60814441-CDF6-B693-BC4C-E71628713C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a:extLst>
              <a:ext uri="{FF2B5EF4-FFF2-40B4-BE49-F238E27FC236}">
                <a16:creationId xmlns:a16="http://schemas.microsoft.com/office/drawing/2014/main" id="{2E218C59-F245-06E6-A7D9-D4B929D434C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a:extLst>
              <a:ext uri="{FF2B5EF4-FFF2-40B4-BE49-F238E27FC236}">
                <a16:creationId xmlns:a16="http://schemas.microsoft.com/office/drawing/2014/main" id="{060BD28A-C7D3-521B-3870-564E17C1C3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4807745"/>
            <a:ext cx="2133600" cy="273844"/>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p3"/><Relationship Id="rId2" Type="http://schemas.microsoft.com/office/2007/relationships/media" Target="../media/media10.mp3"/><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audio" Target="../media/media11.mp3"/><Relationship Id="rId2" Type="http://schemas.microsoft.com/office/2007/relationships/media" Target="../media/media11.mp3"/><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audio" Target="../media/media12.mp3"/><Relationship Id="rId2" Type="http://schemas.microsoft.com/office/2007/relationships/media" Target="../media/media12.mp3"/><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audio" Target="../media/media13.mp3"/><Relationship Id="rId2" Type="http://schemas.microsoft.com/office/2007/relationships/media" Target="../media/media13.mp3"/><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audio" Target="../media/media14.mp3"/><Relationship Id="rId2" Type="http://schemas.microsoft.com/office/2007/relationships/media" Target="../media/media14.mp3"/><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audio" Target="../media/media15.mp3"/><Relationship Id="rId2" Type="http://schemas.microsoft.com/office/2007/relationships/media" Target="../media/media15.mp3"/><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audio" Target="../media/media16.mp3"/><Relationship Id="rId2" Type="http://schemas.microsoft.com/office/2007/relationships/media" Target="../media/media16.mp3"/><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audio" Target="../media/media17.mp3"/><Relationship Id="rId2" Type="http://schemas.microsoft.com/office/2007/relationships/media" Target="../media/media17.mp3"/><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audio" Target="../media/media18.mp3"/><Relationship Id="rId2" Type="http://schemas.microsoft.com/office/2007/relationships/media" Target="../media/media18.mp3"/><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audio" Target="../media/media19.mp3"/><Relationship Id="rId2" Type="http://schemas.microsoft.com/office/2007/relationships/media" Target="../media/media19.mp3"/><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audio" Target="../media/media20.mp3"/><Relationship Id="rId2" Type="http://schemas.microsoft.com/office/2007/relationships/media" Target="../media/media20.mp3"/><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audio" Target="../media/media21.mp3"/><Relationship Id="rId2" Type="http://schemas.microsoft.com/office/2007/relationships/media" Target="../media/media21.mp3"/><Relationship Id="rId1" Type="http://schemas.openxmlformats.org/officeDocument/2006/relationships/tags" Target="../tags/tag22.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audio" Target="../media/media22.mp3"/><Relationship Id="rId2" Type="http://schemas.microsoft.com/office/2007/relationships/media" Target="../media/media22.mp3"/><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audio" Target="../media/media23.mp3"/><Relationship Id="rId2" Type="http://schemas.microsoft.com/office/2007/relationships/media" Target="../media/media23.mp3"/><Relationship Id="rId1" Type="http://schemas.openxmlformats.org/officeDocument/2006/relationships/tags" Target="../tags/tag24.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audio" Target="../media/media24.mp3"/><Relationship Id="rId2" Type="http://schemas.microsoft.com/office/2007/relationships/media" Target="../media/media24.mp3"/><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audio" Target="../media/media25.mp3"/><Relationship Id="rId2" Type="http://schemas.microsoft.com/office/2007/relationships/media" Target="../media/media25.mp3"/><Relationship Id="rId1" Type="http://schemas.openxmlformats.org/officeDocument/2006/relationships/tags" Target="../tags/tag26.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audio" Target="../media/media26.mp3"/><Relationship Id="rId2" Type="http://schemas.microsoft.com/office/2007/relationships/media" Target="../media/media26.mp3"/><Relationship Id="rId1" Type="http://schemas.openxmlformats.org/officeDocument/2006/relationships/tags" Target="../tags/tag27.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audio" Target="../media/media27.mp3"/><Relationship Id="rId2" Type="http://schemas.microsoft.com/office/2007/relationships/media" Target="../media/media27.mp3"/><Relationship Id="rId1" Type="http://schemas.openxmlformats.org/officeDocument/2006/relationships/tags" Target="../tags/tag28.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audio" Target="../media/media28.mp3"/><Relationship Id="rId2" Type="http://schemas.microsoft.com/office/2007/relationships/media" Target="../media/media28.mp3"/><Relationship Id="rId1" Type="http://schemas.openxmlformats.org/officeDocument/2006/relationships/tags" Target="../tags/tag29.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audio" Target="../media/media29.mp3"/><Relationship Id="rId2" Type="http://schemas.microsoft.com/office/2007/relationships/media" Target="../media/media29.mp3"/><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2" Type="http://schemas.microsoft.com/office/2007/relationships/media" Target="../media/media3.mp3"/><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audio" Target="../media/media30.mp3"/><Relationship Id="rId2" Type="http://schemas.microsoft.com/office/2007/relationships/media" Target="../media/media30.mp3"/><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hyperlink" Target="https://www.tn.gov/tpuc/relay-center-services.html" TargetMode="External"/><Relationship Id="rId4"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audio" Target="../media/media31.mp3"/><Relationship Id="rId2" Type="http://schemas.microsoft.com/office/2007/relationships/media" Target="../media/media31.mp3"/><Relationship Id="rId1" Type="http://schemas.openxmlformats.org/officeDocument/2006/relationships/tags" Target="../tags/tag32.xml"/><Relationship Id="rId6" Type="http://schemas.openxmlformats.org/officeDocument/2006/relationships/image" Target="../media/image4.png"/><Relationship Id="rId5" Type="http://schemas.openxmlformats.org/officeDocument/2006/relationships/hyperlink" Target="https://www.tn.gov/humanservices/ds/vocational-rehabilitation.html" TargetMode="External"/><Relationship Id="rId4"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audio" Target="../media/media32.mp3"/><Relationship Id="rId2" Type="http://schemas.microsoft.com/office/2007/relationships/media" Target="../media/media32.mp3"/><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audio" Target="../media/media33.mp3"/><Relationship Id="rId2" Type="http://schemas.microsoft.com/office/2007/relationships/media" Target="../media/media33.mp3"/><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hyperlink" Target="https://www.tn.gov/disability-and-aging/resource-directory.html" TargetMode="External"/><Relationship Id="rId4"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audio" Target="../media/media34.mp3"/><Relationship Id="rId2" Type="http://schemas.microsoft.com/office/2007/relationships/media" Target="../media/media34.mp3"/><Relationship Id="rId1" Type="http://schemas.openxmlformats.org/officeDocument/2006/relationships/tags" Target="../tags/tag35.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audio" Target="../media/media35.mp3"/><Relationship Id="rId2" Type="http://schemas.microsoft.com/office/2007/relationships/media" Target="../media/media35.mp3"/><Relationship Id="rId1" Type="http://schemas.openxmlformats.org/officeDocument/2006/relationships/tags" Target="../tags/tag36.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audio" Target="../media/media36.mp3"/><Relationship Id="rId2" Type="http://schemas.microsoft.com/office/2007/relationships/media" Target="../media/media36.mp3"/><Relationship Id="rId1" Type="http://schemas.openxmlformats.org/officeDocument/2006/relationships/tags" Target="../tags/tag37.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audio" Target="../media/media37.mp3"/><Relationship Id="rId2" Type="http://schemas.microsoft.com/office/2007/relationships/media" Target="../media/media37.mp3"/><Relationship Id="rId1" Type="http://schemas.openxmlformats.org/officeDocument/2006/relationships/tags" Target="../tags/tag38.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audio" Target="../media/media38.mp3"/><Relationship Id="rId2" Type="http://schemas.microsoft.com/office/2007/relationships/media" Target="../media/media38.mp3"/><Relationship Id="rId1" Type="http://schemas.openxmlformats.org/officeDocument/2006/relationships/tags" Target="../tags/tag39.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audio" Target="../media/media39.mp3"/><Relationship Id="rId2" Type="http://schemas.microsoft.com/office/2007/relationships/media" Target="../media/media39.mp3"/><Relationship Id="rId1" Type="http://schemas.openxmlformats.org/officeDocument/2006/relationships/tags" Target="../tags/tag40.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2" Type="http://schemas.microsoft.com/office/2007/relationships/media" Target="../media/media4.mp3"/><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3" Type="http://schemas.openxmlformats.org/officeDocument/2006/relationships/audio" Target="../media/media5.mp3"/><Relationship Id="rId2" Type="http://schemas.microsoft.com/office/2007/relationships/media" Target="../media/media5.mp3"/><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audio" Target="../media/media7.mp3"/><Relationship Id="rId2" Type="http://schemas.microsoft.com/office/2007/relationships/media" Target="../media/media7.mp3"/><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audio" Target="../media/media8.mp3"/><Relationship Id="rId2" Type="http://schemas.microsoft.com/office/2007/relationships/media" Target="../media/media8.mp3"/><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audio" Target="../media/media9.mp3"/><Relationship Id="rId2" Type="http://schemas.microsoft.com/office/2007/relationships/media" Target="../media/media9.mp3"/><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57C6-0152-42B7-B158-00CD115C91B7}"/>
              </a:ext>
            </a:extLst>
          </p:cNvPr>
          <p:cNvSpPr>
            <a:spLocks noGrp="1"/>
          </p:cNvSpPr>
          <p:nvPr>
            <p:ph type="ctrTitle"/>
          </p:nvPr>
        </p:nvSpPr>
        <p:spPr>
          <a:xfrm>
            <a:off x="137886" y="3257550"/>
            <a:ext cx="8839200" cy="914402"/>
          </a:xfrm>
        </p:spPr>
        <p:txBody>
          <a:bodyPr>
            <a:normAutofit/>
          </a:bodyPr>
          <a:lstStyle/>
          <a:p>
            <a:r>
              <a:rPr lang="en-US" sz="3200" b="1" dirty="0">
                <a:solidFill>
                  <a:srgbClr val="FFFFFF"/>
                </a:solidFill>
                <a:latin typeface="PermianSlabSerifTypeface" panose="02000000000000000000" pitchFamily="50" charset="0"/>
              </a:rPr>
              <a:t>Americans With Disabilities Act (ADA)</a:t>
            </a:r>
            <a:endParaRPr lang="en-US" sz="6000" dirty="0"/>
          </a:p>
        </p:txBody>
      </p:sp>
      <p:sp>
        <p:nvSpPr>
          <p:cNvPr id="4" name="Text Placeholder 3">
            <a:extLst>
              <a:ext uri="{FF2B5EF4-FFF2-40B4-BE49-F238E27FC236}">
                <a16:creationId xmlns:a16="http://schemas.microsoft.com/office/drawing/2014/main" id="{BE201FB7-F449-9AB0-71BE-D7C96E2C9E8D}"/>
              </a:ext>
            </a:extLst>
          </p:cNvPr>
          <p:cNvSpPr>
            <a:spLocks noGrp="1"/>
          </p:cNvSpPr>
          <p:nvPr>
            <p:ph type="body" sz="quarter" idx="12"/>
          </p:nvPr>
        </p:nvSpPr>
        <p:spPr>
          <a:xfrm>
            <a:off x="152400" y="4019550"/>
            <a:ext cx="8839200" cy="609600"/>
          </a:xfrm>
        </p:spPr>
        <p:txBody>
          <a:bodyPr>
            <a:normAutofit/>
          </a:bodyPr>
          <a:lstStyle/>
          <a:p>
            <a:r>
              <a:rPr lang="en-US" sz="2400" dirty="0"/>
              <a:t>Breaking Barriers, Opening Doors</a:t>
            </a:r>
          </a:p>
        </p:txBody>
      </p:sp>
      <p:sp>
        <p:nvSpPr>
          <p:cNvPr id="3" name="Text Placeholder 2">
            <a:extLst>
              <a:ext uri="{FF2B5EF4-FFF2-40B4-BE49-F238E27FC236}">
                <a16:creationId xmlns:a16="http://schemas.microsoft.com/office/drawing/2014/main" id="{09C653D8-10E6-0F14-7152-1EED5BA502BD}"/>
              </a:ext>
            </a:extLst>
          </p:cNvPr>
          <p:cNvSpPr>
            <a:spLocks noGrp="1"/>
          </p:cNvSpPr>
          <p:nvPr>
            <p:ph type="body" sz="quarter" idx="11"/>
          </p:nvPr>
        </p:nvSpPr>
        <p:spPr/>
        <p:txBody>
          <a:bodyPr/>
          <a:lstStyle/>
          <a:p>
            <a:endParaRPr lang="en-US"/>
          </a:p>
        </p:txBody>
      </p:sp>
      <p:pic>
        <p:nvPicPr>
          <p:cNvPr id="6" name="ADA Slide 1">
            <a:hlinkClick r:id="" action="ppaction://media"/>
            <a:extLst>
              <a:ext uri="{FF2B5EF4-FFF2-40B4-BE49-F238E27FC236}">
                <a16:creationId xmlns:a16="http://schemas.microsoft.com/office/drawing/2014/main" id="{070C1D76-F293-D399-5B9F-6ED3FF3937D8}"/>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610600" y="57150"/>
            <a:ext cx="487363" cy="487363"/>
          </a:xfrm>
          <a:prstGeom prst="rect">
            <a:avLst/>
          </a:prstGeom>
        </p:spPr>
      </p:pic>
    </p:spTree>
    <p:custDataLst>
      <p:tags r:id="rId1"/>
    </p:custDataLst>
    <p:extLst>
      <p:ext uri="{BB962C8B-B14F-4D97-AF65-F5344CB8AC3E}">
        <p14:creationId xmlns:p14="http://schemas.microsoft.com/office/powerpoint/2010/main" val="47926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E057-6C81-48F7-55E2-E0E4837CA69D}"/>
              </a:ext>
            </a:extLst>
          </p:cNvPr>
          <p:cNvSpPr>
            <a:spLocks noGrp="1"/>
          </p:cNvSpPr>
          <p:nvPr>
            <p:ph type="title"/>
          </p:nvPr>
        </p:nvSpPr>
        <p:spPr/>
        <p:txBody>
          <a:bodyPr/>
          <a:lstStyle/>
          <a:p>
            <a:r>
              <a:rPr lang="en-US" dirty="0"/>
              <a:t>Disability Laws </a:t>
            </a:r>
            <a:r>
              <a:rPr lang="en-US" sz="2800" dirty="0"/>
              <a:t>(cont’d)</a:t>
            </a:r>
            <a:endParaRPr lang="en-US" dirty="0"/>
          </a:p>
        </p:txBody>
      </p:sp>
      <p:sp>
        <p:nvSpPr>
          <p:cNvPr id="3" name="Content Placeholder 2">
            <a:extLst>
              <a:ext uri="{FF2B5EF4-FFF2-40B4-BE49-F238E27FC236}">
                <a16:creationId xmlns:a16="http://schemas.microsoft.com/office/drawing/2014/main" id="{943F030F-9284-35BA-07A5-CB8C0C61A51D}"/>
              </a:ext>
            </a:extLst>
          </p:cNvPr>
          <p:cNvSpPr>
            <a:spLocks noGrp="1"/>
          </p:cNvSpPr>
          <p:nvPr>
            <p:ph idx="1"/>
          </p:nvPr>
        </p:nvSpPr>
        <p:spPr/>
        <p:txBody>
          <a:bodyPr>
            <a:normAutofit/>
          </a:bodyPr>
          <a:lstStyle/>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When advocating for yourself or for a friend, colleague, or relative with a disability, it’s important to know what law (or laws) and what section of those law(s) applies to the situation. </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It is strongly recommended that you read the appropriate regulations and find out what part of the regulation applies to any specific situation. </a:t>
            </a:r>
            <a:endParaRPr lang="en-US" sz="2000" dirty="0">
              <a:solidFill>
                <a:prstClr val="black"/>
              </a:solidFill>
              <a:latin typeface="Microsoft Sans Serif" panose="020B0604020202020204" pitchFamily="34" charset="0"/>
            </a:endParaRPr>
          </a:p>
        </p:txBody>
      </p:sp>
      <p:pic>
        <p:nvPicPr>
          <p:cNvPr id="4" name="ADA Slide 10">
            <a:hlinkClick r:id="" action="ppaction://media"/>
            <a:extLst>
              <a:ext uri="{FF2B5EF4-FFF2-40B4-BE49-F238E27FC236}">
                <a16:creationId xmlns:a16="http://schemas.microsoft.com/office/drawing/2014/main" id="{A97097E0-AD34-EBCB-6AAC-F19EFB1CF3B5}"/>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21170" y="4004465"/>
            <a:ext cx="487363" cy="487363"/>
          </a:xfrm>
          <a:prstGeom prst="rect">
            <a:avLst/>
          </a:prstGeom>
        </p:spPr>
      </p:pic>
    </p:spTree>
    <p:custDataLst>
      <p:tags r:id="rId1"/>
    </p:custDataLst>
    <p:extLst>
      <p:ext uri="{BB962C8B-B14F-4D97-AF65-F5344CB8AC3E}">
        <p14:creationId xmlns:p14="http://schemas.microsoft.com/office/powerpoint/2010/main" val="40016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EC74-D21B-C1C9-067B-E5CB382631AD}"/>
              </a:ext>
            </a:extLst>
          </p:cNvPr>
          <p:cNvSpPr>
            <a:spLocks noGrp="1"/>
          </p:cNvSpPr>
          <p:nvPr>
            <p:ph type="title"/>
          </p:nvPr>
        </p:nvSpPr>
        <p:spPr/>
        <p:txBody>
          <a:bodyPr/>
          <a:lstStyle/>
          <a:p>
            <a:r>
              <a:rPr lang="en-US" dirty="0"/>
              <a:t>Rehabilitation Act of 1973</a:t>
            </a:r>
          </a:p>
        </p:txBody>
      </p:sp>
      <p:sp>
        <p:nvSpPr>
          <p:cNvPr id="3" name="Content Placeholder 2">
            <a:extLst>
              <a:ext uri="{FF2B5EF4-FFF2-40B4-BE49-F238E27FC236}">
                <a16:creationId xmlns:a16="http://schemas.microsoft.com/office/drawing/2014/main" id="{F4199D9E-CDB8-5BA1-621A-3FBF31F71702}"/>
              </a:ext>
            </a:extLst>
          </p:cNvPr>
          <p:cNvSpPr>
            <a:spLocks noGrp="1"/>
          </p:cNvSpPr>
          <p:nvPr>
            <p:ph idx="1"/>
          </p:nvPr>
        </p:nvSpPr>
        <p:spPr/>
        <p:txBody>
          <a:bodyPr>
            <a:normAutofit/>
          </a:bodyPr>
          <a:lstStyle/>
          <a:p>
            <a:pPr>
              <a:spcAft>
                <a:spcPts val="1200"/>
              </a:spcAft>
            </a:pPr>
            <a:r>
              <a:rPr lang="en-US" sz="2000" dirty="0">
                <a:solidFill>
                  <a:srgbClr val="000000"/>
                </a:solidFill>
                <a:latin typeface="Open Sans" panose="020B0606030504020204" pitchFamily="34" charset="0"/>
              </a:rPr>
              <a:t>The Rehabilitation Act of 1973 prohibits discrimination in federally funded programs and services. </a:t>
            </a:r>
          </a:p>
          <a:p>
            <a:pPr>
              <a:spcAft>
                <a:spcPts val="600"/>
              </a:spcAft>
            </a:pPr>
            <a:r>
              <a:rPr lang="en-US" sz="2000" dirty="0">
                <a:solidFill>
                  <a:srgbClr val="000000"/>
                </a:solidFill>
                <a:latin typeface="Open Sans" panose="020B0606030504020204" pitchFamily="34" charset="0"/>
              </a:rPr>
              <a:t>Key language of the law states:</a:t>
            </a:r>
          </a:p>
          <a:p>
            <a:pPr marL="400050" lvl="1" indent="0">
              <a:lnSpc>
                <a:spcPct val="109000"/>
              </a:lnSpc>
              <a:spcAft>
                <a:spcPts val="1200"/>
              </a:spcAft>
              <a:buNone/>
            </a:pPr>
            <a:r>
              <a:rPr lang="en-US" i="1" dirty="0">
                <a:solidFill>
                  <a:srgbClr val="000000"/>
                </a:solidFill>
                <a:latin typeface="Open Sans" panose="020B0606030504020204" pitchFamily="34" charset="0"/>
              </a:rPr>
              <a:t>“No otherwise qualified handicapped individual in the United States, shall, solely by reason of his handicap, be excluded from the participation in, be denied the benefits of, or be subjected to discrimination under any program or activity receiving federal financial assistance.”</a:t>
            </a:r>
            <a:endParaRPr lang="en-US" i="0" dirty="0">
              <a:solidFill>
                <a:prstClr val="black"/>
              </a:solidFill>
              <a:latin typeface="Microsoft Sans Serif" panose="020B0604020202020204" pitchFamily="34" charset="0"/>
            </a:endParaRPr>
          </a:p>
        </p:txBody>
      </p:sp>
      <p:pic>
        <p:nvPicPr>
          <p:cNvPr id="4" name="ADA Slide 11">
            <a:hlinkClick r:id="" action="ppaction://media"/>
            <a:extLst>
              <a:ext uri="{FF2B5EF4-FFF2-40B4-BE49-F238E27FC236}">
                <a16:creationId xmlns:a16="http://schemas.microsoft.com/office/drawing/2014/main" id="{05B40008-1804-8D7B-5184-8DB532252838}"/>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28037" y="4004465"/>
            <a:ext cx="487363" cy="487363"/>
          </a:xfrm>
          <a:prstGeom prst="rect">
            <a:avLst/>
          </a:prstGeom>
        </p:spPr>
      </p:pic>
    </p:spTree>
    <p:custDataLst>
      <p:tags r:id="rId1"/>
    </p:custDataLst>
    <p:extLst>
      <p:ext uri="{BB962C8B-B14F-4D97-AF65-F5344CB8AC3E}">
        <p14:creationId xmlns:p14="http://schemas.microsoft.com/office/powerpoint/2010/main" val="206302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115B-E027-09E3-B762-6071B74CE47E}"/>
              </a:ext>
            </a:extLst>
          </p:cNvPr>
          <p:cNvSpPr>
            <a:spLocks noGrp="1"/>
          </p:cNvSpPr>
          <p:nvPr>
            <p:ph type="title"/>
          </p:nvPr>
        </p:nvSpPr>
        <p:spPr>
          <a:xfrm>
            <a:off x="0" y="133352"/>
            <a:ext cx="9144000" cy="619125"/>
          </a:xfrm>
        </p:spPr>
        <p:txBody>
          <a:bodyPr/>
          <a:lstStyle/>
          <a:p>
            <a:r>
              <a:rPr lang="en-US" sz="2700" dirty="0"/>
              <a:t>Rehabilitation Act of 1973 – Vocational Rehabilitation</a:t>
            </a:r>
          </a:p>
        </p:txBody>
      </p:sp>
      <p:sp>
        <p:nvSpPr>
          <p:cNvPr id="3" name="Content Placeholder 2">
            <a:extLst>
              <a:ext uri="{FF2B5EF4-FFF2-40B4-BE49-F238E27FC236}">
                <a16:creationId xmlns:a16="http://schemas.microsoft.com/office/drawing/2014/main" id="{5306977E-46D2-B010-D5CC-7E4764822711}"/>
              </a:ext>
            </a:extLst>
          </p:cNvPr>
          <p:cNvSpPr>
            <a:spLocks noGrp="1"/>
          </p:cNvSpPr>
          <p:nvPr>
            <p:ph idx="1"/>
          </p:nvPr>
        </p:nvSpPr>
        <p:spPr/>
        <p:txBody>
          <a:bodyPr>
            <a:normAutofit/>
          </a:bodyPr>
          <a:lstStyle/>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The Rehabilitation Act of 1973 goes beyond providing legal protections. It provides for direct services to people with disabilities, through state vocational rehabilitation (VR) programs, which help them to become qualified for employment.</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Funded services may include job coaching, job training and job accommodations.</a:t>
            </a:r>
            <a:endParaRPr lang="en-US" sz="2000" dirty="0">
              <a:solidFill>
                <a:prstClr val="black"/>
              </a:solidFill>
              <a:latin typeface="Microsoft Sans Serif" panose="020B0604020202020204" pitchFamily="34" charset="0"/>
            </a:endParaRPr>
          </a:p>
        </p:txBody>
      </p:sp>
      <p:pic>
        <p:nvPicPr>
          <p:cNvPr id="4" name="ADA Slide 12">
            <a:hlinkClick r:id="" action="ppaction://media"/>
            <a:extLst>
              <a:ext uri="{FF2B5EF4-FFF2-40B4-BE49-F238E27FC236}">
                <a16:creationId xmlns:a16="http://schemas.microsoft.com/office/drawing/2014/main" id="{357D4061-972B-FCED-EEBB-9DBDD938C769}"/>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78837" y="4004465"/>
            <a:ext cx="487363" cy="487363"/>
          </a:xfrm>
          <a:prstGeom prst="rect">
            <a:avLst/>
          </a:prstGeom>
        </p:spPr>
      </p:pic>
    </p:spTree>
    <p:custDataLst>
      <p:tags r:id="rId1"/>
    </p:custDataLst>
    <p:extLst>
      <p:ext uri="{BB962C8B-B14F-4D97-AF65-F5344CB8AC3E}">
        <p14:creationId xmlns:p14="http://schemas.microsoft.com/office/powerpoint/2010/main" val="318240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7DA3-B4F8-50E6-9175-1F2695B84386}"/>
              </a:ext>
            </a:extLst>
          </p:cNvPr>
          <p:cNvSpPr>
            <a:spLocks noGrp="1"/>
          </p:cNvSpPr>
          <p:nvPr>
            <p:ph type="title"/>
          </p:nvPr>
        </p:nvSpPr>
        <p:spPr/>
        <p:txBody>
          <a:bodyPr/>
          <a:lstStyle/>
          <a:p>
            <a:r>
              <a:rPr lang="en-US" sz="2400" dirty="0"/>
              <a:t>Rehabilitation Act of 1973 - Prohibited Discriminatory Acts</a:t>
            </a:r>
          </a:p>
        </p:txBody>
      </p:sp>
      <p:sp>
        <p:nvSpPr>
          <p:cNvPr id="3" name="Content Placeholder 2">
            <a:extLst>
              <a:ext uri="{FF2B5EF4-FFF2-40B4-BE49-F238E27FC236}">
                <a16:creationId xmlns:a16="http://schemas.microsoft.com/office/drawing/2014/main" id="{6846A1B8-711A-3651-97FE-0CADA7CE4D55}"/>
              </a:ext>
            </a:extLst>
          </p:cNvPr>
          <p:cNvSpPr>
            <a:spLocks noGrp="1"/>
          </p:cNvSpPr>
          <p:nvPr>
            <p:ph idx="1"/>
          </p:nvPr>
        </p:nvSpPr>
        <p:spPr/>
        <p:txBody>
          <a:bodyPr/>
          <a:lstStyle/>
          <a:p>
            <a:pPr>
              <a:spcAft>
                <a:spcPts val="1200"/>
              </a:spcAft>
            </a:pPr>
            <a:r>
              <a:rPr lang="en-US" sz="1800" dirty="0">
                <a:solidFill>
                  <a:srgbClr val="000000"/>
                </a:solidFill>
                <a:latin typeface="Open Sans" panose="020B0606030504020204" pitchFamily="34" charset="0"/>
              </a:rPr>
              <a:t>A recipient of federal financial assistance may not, on the basis of disability: </a:t>
            </a:r>
          </a:p>
          <a:p>
            <a:pPr>
              <a:spcAft>
                <a:spcPts val="1200"/>
              </a:spcAft>
            </a:pPr>
            <a:r>
              <a:rPr lang="en-US" sz="1800" dirty="0">
                <a:solidFill>
                  <a:srgbClr val="000000"/>
                </a:solidFill>
                <a:latin typeface="Open Sans" panose="020B0606030504020204" pitchFamily="34" charset="0"/>
              </a:rPr>
              <a:t>Deny qualified individuals the opportunity to participate in or benefit from federally funded programs, services, or other benefits.</a:t>
            </a:r>
          </a:p>
          <a:p>
            <a:pPr>
              <a:spcAft>
                <a:spcPts val="1200"/>
              </a:spcAft>
            </a:pPr>
            <a:r>
              <a:rPr lang="en-US" sz="1800" dirty="0">
                <a:solidFill>
                  <a:srgbClr val="000000"/>
                </a:solidFill>
                <a:latin typeface="Open Sans" panose="020B0606030504020204" pitchFamily="34" charset="0"/>
              </a:rPr>
              <a:t>Deny access to programs, services, benefits or opportunities to participate as a result of physical barriers.</a:t>
            </a:r>
          </a:p>
          <a:p>
            <a:pPr>
              <a:spcAft>
                <a:spcPts val="1200"/>
              </a:spcAft>
            </a:pPr>
            <a:r>
              <a:rPr lang="en-US" sz="1800" dirty="0">
                <a:solidFill>
                  <a:srgbClr val="000000"/>
                </a:solidFill>
                <a:latin typeface="Open Sans" panose="020B0606030504020204" pitchFamily="34" charset="0"/>
              </a:rPr>
              <a:t>Deny employment opportunities, including hiring, promotion, training, and fringe benefits, for which they are otherwise entitled or qualified.</a:t>
            </a:r>
            <a:endParaRPr lang="en-US" sz="1800" dirty="0">
              <a:solidFill>
                <a:prstClr val="black"/>
              </a:solidFill>
              <a:latin typeface="Microsoft Sans Serif" panose="020B0604020202020204" pitchFamily="34" charset="0"/>
            </a:endParaRPr>
          </a:p>
        </p:txBody>
      </p:sp>
      <p:pic>
        <p:nvPicPr>
          <p:cNvPr id="4" name="ADA Slide 13">
            <a:hlinkClick r:id="" action="ppaction://media"/>
            <a:extLst>
              <a:ext uri="{FF2B5EF4-FFF2-40B4-BE49-F238E27FC236}">
                <a16:creationId xmlns:a16="http://schemas.microsoft.com/office/drawing/2014/main" id="{7D571149-E6D1-B486-4808-667CF24CE93E}"/>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7" y="4004465"/>
            <a:ext cx="487363" cy="487363"/>
          </a:xfrm>
          <a:prstGeom prst="rect">
            <a:avLst/>
          </a:prstGeom>
        </p:spPr>
      </p:pic>
    </p:spTree>
    <p:custDataLst>
      <p:tags r:id="rId1"/>
    </p:custDataLst>
    <p:extLst>
      <p:ext uri="{BB962C8B-B14F-4D97-AF65-F5344CB8AC3E}">
        <p14:creationId xmlns:p14="http://schemas.microsoft.com/office/powerpoint/2010/main" val="28582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47DD-D118-40EE-F1BE-4A8FB1E91EDE}"/>
              </a:ext>
            </a:extLst>
          </p:cNvPr>
          <p:cNvSpPr>
            <a:spLocks noGrp="1"/>
          </p:cNvSpPr>
          <p:nvPr>
            <p:ph type="title"/>
          </p:nvPr>
        </p:nvSpPr>
        <p:spPr/>
        <p:txBody>
          <a:bodyPr/>
          <a:lstStyle/>
          <a:p>
            <a:r>
              <a:rPr lang="en-US" dirty="0"/>
              <a:t>Americans with Disabilities Act</a:t>
            </a:r>
          </a:p>
        </p:txBody>
      </p:sp>
      <p:sp>
        <p:nvSpPr>
          <p:cNvPr id="3" name="Content Placeholder 2">
            <a:extLst>
              <a:ext uri="{FF2B5EF4-FFF2-40B4-BE49-F238E27FC236}">
                <a16:creationId xmlns:a16="http://schemas.microsoft.com/office/drawing/2014/main" id="{2C384907-8AA2-9EB7-5DCE-1A39C885440A}"/>
              </a:ext>
            </a:extLst>
          </p:cNvPr>
          <p:cNvSpPr>
            <a:spLocks noGrp="1"/>
          </p:cNvSpPr>
          <p:nvPr>
            <p:ph idx="1"/>
          </p:nvPr>
        </p:nvSpPr>
        <p:spPr>
          <a:xfrm>
            <a:off x="67732" y="819150"/>
            <a:ext cx="9076267" cy="3718847"/>
          </a:xfrm>
        </p:spPr>
        <p:txBody>
          <a:bodyPr>
            <a:normAutofit/>
          </a:bodyPr>
          <a:lstStyle/>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The Americans with Disabilities Act (ADA) was signed into law on July 26, 1990.  </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The ADA is a civil rights law that prohibits discrimination against individuals with disabilities in all areas of public life, including jobs, schools, transportation, and all public and private places that are open to the general public. </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The intent of the law is to make sure that people with disabilities have the same rights and opportunities as everyone else. </a:t>
            </a:r>
            <a:endParaRPr lang="en-US" sz="2000" dirty="0">
              <a:solidFill>
                <a:prstClr val="black"/>
              </a:solidFill>
              <a:latin typeface="Microsoft Sans Serif" panose="020B0604020202020204" pitchFamily="34" charset="0"/>
            </a:endParaRPr>
          </a:p>
        </p:txBody>
      </p:sp>
      <p:pic>
        <p:nvPicPr>
          <p:cNvPr id="4" name="ADA Slide 14">
            <a:hlinkClick r:id="" action="ppaction://media"/>
            <a:extLst>
              <a:ext uri="{FF2B5EF4-FFF2-40B4-BE49-F238E27FC236}">
                <a16:creationId xmlns:a16="http://schemas.microsoft.com/office/drawing/2014/main" id="{353FF9AE-8633-A184-4D75-6B3B2A28079A}"/>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7" y="4050634"/>
            <a:ext cx="487363" cy="487363"/>
          </a:xfrm>
          <a:prstGeom prst="rect">
            <a:avLst/>
          </a:prstGeom>
        </p:spPr>
      </p:pic>
    </p:spTree>
    <p:custDataLst>
      <p:tags r:id="rId1"/>
    </p:custDataLst>
    <p:extLst>
      <p:ext uri="{BB962C8B-B14F-4D97-AF65-F5344CB8AC3E}">
        <p14:creationId xmlns:p14="http://schemas.microsoft.com/office/powerpoint/2010/main" val="194247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7228-0059-0478-7AC3-EE46ECCCAEEE}"/>
              </a:ext>
            </a:extLst>
          </p:cNvPr>
          <p:cNvSpPr>
            <a:spLocks noGrp="1"/>
          </p:cNvSpPr>
          <p:nvPr>
            <p:ph type="title"/>
          </p:nvPr>
        </p:nvSpPr>
        <p:spPr/>
        <p:txBody>
          <a:bodyPr/>
          <a:lstStyle/>
          <a:p>
            <a:r>
              <a:rPr lang="en-US" dirty="0"/>
              <a:t>Intended Purposes of ADA</a:t>
            </a:r>
          </a:p>
        </p:txBody>
      </p:sp>
      <p:sp>
        <p:nvSpPr>
          <p:cNvPr id="3" name="Content Placeholder 2">
            <a:extLst>
              <a:ext uri="{FF2B5EF4-FFF2-40B4-BE49-F238E27FC236}">
                <a16:creationId xmlns:a16="http://schemas.microsoft.com/office/drawing/2014/main" id="{70A9EEBA-3BAB-5654-8BA9-FA4C60EBAD39}"/>
              </a:ext>
            </a:extLst>
          </p:cNvPr>
          <p:cNvSpPr>
            <a:spLocks noGrp="1"/>
          </p:cNvSpPr>
          <p:nvPr>
            <p:ph idx="1"/>
          </p:nvPr>
        </p:nvSpPr>
        <p:spPr/>
        <p:txBody>
          <a:bodyPr/>
          <a:lstStyle/>
          <a:p>
            <a:pPr marL="457200" indent="-457200">
              <a:spcAft>
                <a:spcPts val="1200"/>
              </a:spcAft>
              <a:buFont typeface="+mj-lt"/>
              <a:buAutoNum type="arabicPeriod"/>
            </a:pPr>
            <a:r>
              <a:rPr lang="en-US" sz="1800" dirty="0">
                <a:solidFill>
                  <a:srgbClr val="000000"/>
                </a:solidFill>
              </a:rPr>
              <a:t>To provide a clear and comprehensive national mandate for the elimination of discrimination against individuals with disabilities.</a:t>
            </a:r>
          </a:p>
          <a:p>
            <a:pPr marL="457200" indent="-457200">
              <a:spcAft>
                <a:spcPts val="1200"/>
              </a:spcAft>
              <a:buFont typeface="+mj-lt"/>
              <a:buAutoNum type="arabicPeriod"/>
            </a:pPr>
            <a:r>
              <a:rPr lang="en-US" sz="1800" dirty="0">
                <a:solidFill>
                  <a:srgbClr val="000000"/>
                </a:solidFill>
              </a:rPr>
              <a:t>To provide clear, strong, consistent, enforceable standards addressing discrimination against individuals with disabilities.</a:t>
            </a:r>
          </a:p>
          <a:p>
            <a:pPr marL="457200" indent="-457200">
              <a:spcAft>
                <a:spcPts val="1200"/>
              </a:spcAft>
              <a:buFont typeface="+mj-lt"/>
              <a:buAutoNum type="arabicPeriod"/>
            </a:pPr>
            <a:r>
              <a:rPr lang="en-US" sz="1800" dirty="0">
                <a:solidFill>
                  <a:srgbClr val="000000"/>
                </a:solidFill>
              </a:rPr>
              <a:t>To ensure that the federal government plays a central role in enforcing the standards established on behalf of individuals with disabilities. </a:t>
            </a:r>
          </a:p>
          <a:p>
            <a:pPr marL="457200" indent="-457200">
              <a:spcAft>
                <a:spcPts val="1200"/>
              </a:spcAft>
              <a:buFont typeface="+mj-lt"/>
              <a:buAutoNum type="arabicPeriod"/>
            </a:pPr>
            <a:r>
              <a:rPr lang="en-US" sz="1800" dirty="0">
                <a:solidFill>
                  <a:srgbClr val="000000"/>
                </a:solidFill>
              </a:rPr>
              <a:t>To invoke the scope of congressional authority, including the power to enforce the Fourteenth Amendment  (equal protection) and to regulate commerce, in order to address the major areas of discrimination faced day-to-day by people with disabilities.</a:t>
            </a:r>
            <a:endParaRPr lang="en-US" sz="1800" dirty="0">
              <a:solidFill>
                <a:prstClr val="black"/>
              </a:solidFill>
            </a:endParaRPr>
          </a:p>
          <a:p>
            <a:endParaRPr lang="en-US" dirty="0"/>
          </a:p>
        </p:txBody>
      </p:sp>
      <p:pic>
        <p:nvPicPr>
          <p:cNvPr id="4" name="ADA Slide 15">
            <a:hlinkClick r:id="" action="ppaction://media"/>
            <a:extLst>
              <a:ext uri="{FF2B5EF4-FFF2-40B4-BE49-F238E27FC236}">
                <a16:creationId xmlns:a16="http://schemas.microsoft.com/office/drawing/2014/main" id="{3257D30A-B31E-0C98-0A24-BDCE00099B1D}"/>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7" y="4126837"/>
            <a:ext cx="487363" cy="487363"/>
          </a:xfrm>
          <a:prstGeom prst="rect">
            <a:avLst/>
          </a:prstGeom>
        </p:spPr>
      </p:pic>
    </p:spTree>
    <p:custDataLst>
      <p:tags r:id="rId1"/>
    </p:custDataLst>
    <p:extLst>
      <p:ext uri="{BB962C8B-B14F-4D97-AF65-F5344CB8AC3E}">
        <p14:creationId xmlns:p14="http://schemas.microsoft.com/office/powerpoint/2010/main" val="163889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EB3D-2E5D-5023-56B6-0F4756F8255B}"/>
              </a:ext>
            </a:extLst>
          </p:cNvPr>
          <p:cNvSpPr>
            <a:spLocks noGrp="1"/>
          </p:cNvSpPr>
          <p:nvPr>
            <p:ph type="title"/>
          </p:nvPr>
        </p:nvSpPr>
        <p:spPr/>
        <p:txBody>
          <a:bodyPr/>
          <a:lstStyle/>
          <a:p>
            <a:r>
              <a:rPr lang="en-US" dirty="0"/>
              <a:t>Five Main Titles of the ADA</a:t>
            </a:r>
          </a:p>
        </p:txBody>
      </p:sp>
      <p:sp>
        <p:nvSpPr>
          <p:cNvPr id="3" name="Content Placeholder 2">
            <a:extLst>
              <a:ext uri="{FF2B5EF4-FFF2-40B4-BE49-F238E27FC236}">
                <a16:creationId xmlns:a16="http://schemas.microsoft.com/office/drawing/2014/main" id="{A2AF2A2E-A008-F38C-5A90-03DDFDD6594F}"/>
              </a:ext>
            </a:extLst>
          </p:cNvPr>
          <p:cNvSpPr>
            <a:spLocks noGrp="1"/>
          </p:cNvSpPr>
          <p:nvPr>
            <p:ph idx="1"/>
          </p:nvPr>
        </p:nvSpPr>
        <p:spPr/>
        <p:txBody>
          <a:bodyPr/>
          <a:lstStyle/>
          <a:p>
            <a:pPr marL="0" indent="0">
              <a:spcAft>
                <a:spcPts val="1200"/>
              </a:spcAft>
              <a:buNone/>
            </a:pPr>
            <a:r>
              <a:rPr lang="en-US" sz="2000" dirty="0">
                <a:solidFill>
                  <a:srgbClr val="000000"/>
                </a:solidFill>
                <a:latin typeface="Open Sans" panose="020B0606030504020204" pitchFamily="34" charset="0"/>
              </a:rPr>
              <a:t>The ADA is divided into five titles (or sections) that relate to different areas of public life.</a:t>
            </a:r>
          </a:p>
          <a:p>
            <a:pPr marL="400050" lvl="1" indent="0">
              <a:spcAft>
                <a:spcPts val="600"/>
              </a:spcAft>
              <a:buNone/>
            </a:pPr>
            <a:r>
              <a:rPr lang="en-US" sz="1800" dirty="0">
                <a:solidFill>
                  <a:srgbClr val="000000"/>
                </a:solidFill>
                <a:latin typeface="Open Sans" panose="020B0606030504020204" pitchFamily="34" charset="0"/>
              </a:rPr>
              <a:t>Title I:	Employment</a:t>
            </a:r>
          </a:p>
          <a:p>
            <a:pPr marL="400050" lvl="1" indent="0">
              <a:spcAft>
                <a:spcPts val="600"/>
              </a:spcAft>
              <a:buNone/>
            </a:pPr>
            <a:r>
              <a:rPr lang="en-US" sz="1800" dirty="0">
                <a:solidFill>
                  <a:srgbClr val="000000"/>
                </a:solidFill>
                <a:latin typeface="Open Sans" panose="020B0606030504020204" pitchFamily="34" charset="0"/>
              </a:rPr>
              <a:t>Title II:	State and Local Government</a:t>
            </a:r>
          </a:p>
          <a:p>
            <a:pPr marL="400050" lvl="1" indent="0">
              <a:spcAft>
                <a:spcPts val="600"/>
              </a:spcAft>
              <a:buNone/>
            </a:pPr>
            <a:r>
              <a:rPr lang="en-US" sz="1800" dirty="0">
                <a:solidFill>
                  <a:srgbClr val="000000"/>
                </a:solidFill>
                <a:latin typeface="Open Sans" panose="020B0606030504020204" pitchFamily="34" charset="0"/>
              </a:rPr>
              <a:t>Title III: 	Public Accommodations</a:t>
            </a:r>
          </a:p>
          <a:p>
            <a:pPr marL="400050" lvl="1" indent="0">
              <a:spcAft>
                <a:spcPts val="600"/>
              </a:spcAft>
              <a:buNone/>
            </a:pPr>
            <a:r>
              <a:rPr lang="en-US" sz="1800" dirty="0">
                <a:solidFill>
                  <a:srgbClr val="000000"/>
                </a:solidFill>
                <a:latin typeface="Open Sans" panose="020B0606030504020204" pitchFamily="34" charset="0"/>
              </a:rPr>
              <a:t>Title IV: 	Telecommunications</a:t>
            </a:r>
          </a:p>
          <a:p>
            <a:pPr marL="400050" lvl="1" indent="0">
              <a:spcAft>
                <a:spcPts val="600"/>
              </a:spcAft>
              <a:buNone/>
            </a:pPr>
            <a:r>
              <a:rPr lang="en-US" sz="1800" dirty="0">
                <a:solidFill>
                  <a:srgbClr val="000000"/>
                </a:solidFill>
                <a:latin typeface="Open Sans" panose="020B0606030504020204" pitchFamily="34" charset="0"/>
              </a:rPr>
              <a:t>Title V:	Miscellaneous</a:t>
            </a:r>
            <a:endParaRPr lang="en-US" sz="1800" dirty="0">
              <a:solidFill>
                <a:srgbClr val="21395D"/>
              </a:solidFill>
              <a:latin typeface="Open Sans" panose="020B0606030504020204" pitchFamily="34" charset="0"/>
            </a:endParaRPr>
          </a:p>
          <a:p>
            <a:pPr marL="0" indent="0">
              <a:buNone/>
            </a:pPr>
            <a:endParaRPr lang="en-US" sz="1800" dirty="0">
              <a:solidFill>
                <a:prstClr val="black"/>
              </a:solidFill>
              <a:latin typeface="Microsoft Sans Serif" panose="020B0604020202020204" pitchFamily="34" charset="0"/>
            </a:endParaRPr>
          </a:p>
          <a:p>
            <a:endParaRPr lang="en-US" dirty="0"/>
          </a:p>
        </p:txBody>
      </p:sp>
      <p:pic>
        <p:nvPicPr>
          <p:cNvPr id="4" name="ADA Slide 16">
            <a:hlinkClick r:id="" action="ppaction://media"/>
            <a:extLst>
              <a:ext uri="{FF2B5EF4-FFF2-40B4-BE49-F238E27FC236}">
                <a16:creationId xmlns:a16="http://schemas.microsoft.com/office/drawing/2014/main" id="{4181C041-0D6E-3703-AFEE-7AAB817CEE7C}"/>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29637" y="4004465"/>
            <a:ext cx="487363" cy="487363"/>
          </a:xfrm>
          <a:prstGeom prst="rect">
            <a:avLst/>
          </a:prstGeom>
        </p:spPr>
      </p:pic>
    </p:spTree>
    <p:custDataLst>
      <p:tags r:id="rId1"/>
    </p:custDataLst>
    <p:extLst>
      <p:ext uri="{BB962C8B-B14F-4D97-AF65-F5344CB8AC3E}">
        <p14:creationId xmlns:p14="http://schemas.microsoft.com/office/powerpoint/2010/main" val="35209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E1BF9-AD96-4F26-69D5-3CD6A8689498}"/>
              </a:ext>
            </a:extLst>
          </p:cNvPr>
          <p:cNvSpPr>
            <a:spLocks noGrp="1"/>
          </p:cNvSpPr>
          <p:nvPr>
            <p:ph type="title"/>
          </p:nvPr>
        </p:nvSpPr>
        <p:spPr/>
        <p:txBody>
          <a:bodyPr/>
          <a:lstStyle/>
          <a:p>
            <a:r>
              <a:rPr lang="en-US" dirty="0"/>
              <a:t>Title I: Employment</a:t>
            </a:r>
          </a:p>
        </p:txBody>
      </p:sp>
      <p:sp>
        <p:nvSpPr>
          <p:cNvPr id="3" name="Content Placeholder 2">
            <a:extLst>
              <a:ext uri="{FF2B5EF4-FFF2-40B4-BE49-F238E27FC236}">
                <a16:creationId xmlns:a16="http://schemas.microsoft.com/office/drawing/2014/main" id="{2F816F82-A510-F827-CFD1-8F5CDCAB477A}"/>
              </a:ext>
            </a:extLst>
          </p:cNvPr>
          <p:cNvSpPr>
            <a:spLocks noGrp="1"/>
          </p:cNvSpPr>
          <p:nvPr>
            <p:ph idx="1"/>
          </p:nvPr>
        </p:nvSpPr>
        <p:spPr/>
        <p:txBody>
          <a:bodyPr>
            <a:normAutofit/>
          </a:bodyPr>
          <a:lstStyle/>
          <a:p>
            <a:pPr>
              <a:lnSpc>
                <a:spcPct val="109000"/>
              </a:lnSpc>
              <a:spcAft>
                <a:spcPts val="1200"/>
              </a:spcAft>
              <a:buFont typeface="Symbol" panose="05050102010706020507" pitchFamily="18" charset="2"/>
              <a:buChar char="·"/>
            </a:pPr>
            <a:r>
              <a:rPr lang="en-US" sz="2000" dirty="0">
                <a:solidFill>
                  <a:srgbClr val="000000"/>
                </a:solidFill>
                <a:latin typeface="Open Sans" panose="020B0606030504020204" pitchFamily="34" charset="0"/>
              </a:rPr>
              <a:t>Title One (Title I) prohibits discrimination against qualified individuals with disabilities in public and private sector employment. </a:t>
            </a:r>
          </a:p>
          <a:p>
            <a:pPr>
              <a:lnSpc>
                <a:spcPct val="109000"/>
              </a:lnSpc>
              <a:spcAft>
                <a:spcPts val="1200"/>
              </a:spcAft>
              <a:buFont typeface="Symbol" panose="05050102010706020507" pitchFamily="18" charset="2"/>
              <a:buChar char="·"/>
            </a:pPr>
            <a:r>
              <a:rPr lang="en-US" sz="2000" dirty="0">
                <a:solidFill>
                  <a:srgbClr val="000000"/>
                </a:solidFill>
                <a:latin typeface="Open Sans" panose="020B0606030504020204" pitchFamily="34" charset="0"/>
              </a:rPr>
              <a:t>This includes a requirement that employers covered under the Act make reasonable accommodations to the known physical or mental limitations of qualified applicants and employees, unless providing such accommodations would impose an undue hardship on the employer.</a:t>
            </a:r>
            <a:endParaRPr lang="en-US" sz="2000" dirty="0">
              <a:solidFill>
                <a:prstClr val="black"/>
              </a:solidFill>
              <a:latin typeface="Microsoft Sans Serif" panose="020B0604020202020204" pitchFamily="34" charset="0"/>
            </a:endParaRPr>
          </a:p>
        </p:txBody>
      </p:sp>
      <p:pic>
        <p:nvPicPr>
          <p:cNvPr id="4" name="ADA Slide 17">
            <a:hlinkClick r:id="" action="ppaction://media"/>
            <a:extLst>
              <a:ext uri="{FF2B5EF4-FFF2-40B4-BE49-F238E27FC236}">
                <a16:creationId xmlns:a16="http://schemas.microsoft.com/office/drawing/2014/main" id="{750CAE04-3F03-7E27-F71F-653BABE9EF40}"/>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28037" y="4004465"/>
            <a:ext cx="487363" cy="487363"/>
          </a:xfrm>
          <a:prstGeom prst="rect">
            <a:avLst/>
          </a:prstGeom>
        </p:spPr>
      </p:pic>
    </p:spTree>
    <p:custDataLst>
      <p:tags r:id="rId1"/>
    </p:custDataLst>
    <p:extLst>
      <p:ext uri="{BB962C8B-B14F-4D97-AF65-F5344CB8AC3E}">
        <p14:creationId xmlns:p14="http://schemas.microsoft.com/office/powerpoint/2010/main" val="27461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036A-8A1D-1DF8-D09B-AFE8187534A1}"/>
              </a:ext>
            </a:extLst>
          </p:cNvPr>
          <p:cNvSpPr>
            <a:spLocks noGrp="1"/>
          </p:cNvSpPr>
          <p:nvPr>
            <p:ph type="title"/>
          </p:nvPr>
        </p:nvSpPr>
        <p:spPr/>
        <p:txBody>
          <a:bodyPr/>
          <a:lstStyle/>
          <a:p>
            <a:r>
              <a:rPr lang="en-US" dirty="0"/>
              <a:t>Title II: State and Local Government</a:t>
            </a:r>
          </a:p>
        </p:txBody>
      </p:sp>
      <p:sp>
        <p:nvSpPr>
          <p:cNvPr id="3" name="Content Placeholder 2">
            <a:extLst>
              <a:ext uri="{FF2B5EF4-FFF2-40B4-BE49-F238E27FC236}">
                <a16:creationId xmlns:a16="http://schemas.microsoft.com/office/drawing/2014/main" id="{F60427AE-5944-1DD7-E0A6-D33998EE8602}"/>
              </a:ext>
            </a:extLst>
          </p:cNvPr>
          <p:cNvSpPr>
            <a:spLocks noGrp="1"/>
          </p:cNvSpPr>
          <p:nvPr>
            <p:ph idx="1"/>
          </p:nvPr>
        </p:nvSpPr>
        <p:spPr/>
        <p:txBody>
          <a:bodyPr>
            <a:normAutofit/>
          </a:bodyPr>
          <a:lstStyle/>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Title Two (Title II) expands on the requirement of Section 504 of the Rehabilitation Act that state and local government programs receiving federal financial assistance provide equal opportunity to individuals with disabilities to participate in programs and benefit from services. </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The ADA extends that same requirement to public programs that are not recipients of federal financial assistance and, therefore, not covered by Section 504. </a:t>
            </a:r>
            <a:endParaRPr lang="en-US" sz="2000" dirty="0">
              <a:solidFill>
                <a:prstClr val="black"/>
              </a:solidFill>
              <a:latin typeface="Microsoft Sans Serif" panose="020B0604020202020204" pitchFamily="34" charset="0"/>
            </a:endParaRPr>
          </a:p>
        </p:txBody>
      </p:sp>
      <p:pic>
        <p:nvPicPr>
          <p:cNvPr id="4" name="ADA Slide 18">
            <a:hlinkClick r:id="" action="ppaction://media"/>
            <a:extLst>
              <a:ext uri="{FF2B5EF4-FFF2-40B4-BE49-F238E27FC236}">
                <a16:creationId xmlns:a16="http://schemas.microsoft.com/office/drawing/2014/main" id="{D13FAA6C-F4EC-E75A-558A-682FCA3176AE}"/>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7" y="4004465"/>
            <a:ext cx="487363" cy="487363"/>
          </a:xfrm>
          <a:prstGeom prst="rect">
            <a:avLst/>
          </a:prstGeom>
        </p:spPr>
      </p:pic>
    </p:spTree>
    <p:custDataLst>
      <p:tags r:id="rId1"/>
    </p:custDataLst>
    <p:extLst>
      <p:ext uri="{BB962C8B-B14F-4D97-AF65-F5344CB8AC3E}">
        <p14:creationId xmlns:p14="http://schemas.microsoft.com/office/powerpoint/2010/main" val="184254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B53C-C514-A52E-CDE2-76E21918AB4F}"/>
              </a:ext>
            </a:extLst>
          </p:cNvPr>
          <p:cNvSpPr>
            <a:spLocks noGrp="1"/>
          </p:cNvSpPr>
          <p:nvPr>
            <p:ph type="title"/>
          </p:nvPr>
        </p:nvSpPr>
        <p:spPr/>
        <p:txBody>
          <a:bodyPr/>
          <a:lstStyle/>
          <a:p>
            <a:r>
              <a:rPr lang="en-US" dirty="0"/>
              <a:t>Title II and Title III:  Transportation</a:t>
            </a:r>
          </a:p>
        </p:txBody>
      </p:sp>
      <p:sp>
        <p:nvSpPr>
          <p:cNvPr id="3" name="Content Placeholder 2">
            <a:extLst>
              <a:ext uri="{FF2B5EF4-FFF2-40B4-BE49-F238E27FC236}">
                <a16:creationId xmlns:a16="http://schemas.microsoft.com/office/drawing/2014/main" id="{5708E2AD-613C-AE2A-E8D1-DA66765C7A32}"/>
              </a:ext>
            </a:extLst>
          </p:cNvPr>
          <p:cNvSpPr>
            <a:spLocks noGrp="1"/>
          </p:cNvSpPr>
          <p:nvPr>
            <p:ph idx="1"/>
          </p:nvPr>
        </p:nvSpPr>
        <p:spPr>
          <a:xfrm>
            <a:off x="76200" y="819150"/>
            <a:ext cx="8991600" cy="3718847"/>
          </a:xfrm>
        </p:spPr>
        <p:txBody>
          <a:bodyPr>
            <a:normAutofit/>
          </a:bodyPr>
          <a:lstStyle/>
          <a:p>
            <a:pPr marL="0" indent="0">
              <a:spcAft>
                <a:spcPts val="1200"/>
              </a:spcAft>
              <a:buNone/>
            </a:pPr>
            <a:r>
              <a:rPr lang="en-US" sz="2000" dirty="0">
                <a:solidFill>
                  <a:srgbClr val="000000"/>
                </a:solidFill>
              </a:rPr>
              <a:t>Title Two (Title II) and Title Three (Title III) prohibit discrimination based on a disability in providing public transportation services.</a:t>
            </a:r>
          </a:p>
          <a:p>
            <a:pPr>
              <a:spcAft>
                <a:spcPts val="1200"/>
              </a:spcAft>
              <a:buFont typeface="Symbol" panose="05050102010706020507" pitchFamily="18" charset="2"/>
              <a:buChar char="·"/>
            </a:pPr>
            <a:r>
              <a:rPr lang="en-US" sz="2000" dirty="0">
                <a:solidFill>
                  <a:srgbClr val="000000"/>
                </a:solidFill>
              </a:rPr>
              <a:t>Title II:  covers Public Transportation - any buses made after 1990 must have a passenger lift. </a:t>
            </a:r>
          </a:p>
          <a:p>
            <a:pPr>
              <a:spcAft>
                <a:spcPts val="1200"/>
              </a:spcAft>
              <a:buFont typeface="Symbol" panose="05050102010706020507" pitchFamily="18" charset="2"/>
              <a:buChar char="·"/>
            </a:pPr>
            <a:r>
              <a:rPr lang="en-US" sz="2000" dirty="0">
                <a:solidFill>
                  <a:srgbClr val="000000"/>
                </a:solidFill>
              </a:rPr>
              <a:t>Title III:  covers Private companies - cabs and private transportation services.</a:t>
            </a:r>
            <a:endParaRPr lang="en-US" sz="2000" dirty="0">
              <a:solidFill>
                <a:prstClr val="black"/>
              </a:solidFill>
            </a:endParaRPr>
          </a:p>
        </p:txBody>
      </p:sp>
      <p:pic>
        <p:nvPicPr>
          <p:cNvPr id="4" name="ADA Slide 19">
            <a:hlinkClick r:id="" action="ppaction://media"/>
            <a:extLst>
              <a:ext uri="{FF2B5EF4-FFF2-40B4-BE49-F238E27FC236}">
                <a16:creationId xmlns:a16="http://schemas.microsoft.com/office/drawing/2014/main" id="{BB91C052-17A8-19EA-48C8-6316FEBB3905}"/>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58200" y="4050634"/>
            <a:ext cx="487363" cy="487363"/>
          </a:xfrm>
          <a:prstGeom prst="rect">
            <a:avLst/>
          </a:prstGeom>
        </p:spPr>
      </p:pic>
    </p:spTree>
    <p:custDataLst>
      <p:tags r:id="rId1"/>
    </p:custDataLst>
    <p:extLst>
      <p:ext uri="{BB962C8B-B14F-4D97-AF65-F5344CB8AC3E}">
        <p14:creationId xmlns:p14="http://schemas.microsoft.com/office/powerpoint/2010/main" val="11457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F2B4F6-5927-2C18-38FB-E2480F18D76B}"/>
              </a:ext>
            </a:extLst>
          </p:cNvPr>
          <p:cNvSpPr>
            <a:spLocks noGrp="1"/>
          </p:cNvSpPr>
          <p:nvPr>
            <p:ph type="title"/>
          </p:nvPr>
        </p:nvSpPr>
        <p:spPr>
          <a:xfrm>
            <a:off x="0" y="-552450"/>
            <a:ext cx="4876800" cy="152398"/>
          </a:xfrm>
        </p:spPr>
        <p:txBody>
          <a:bodyPr/>
          <a:lstStyle/>
          <a:p>
            <a:r>
              <a:rPr lang="en-US" dirty="0"/>
              <a:t>Introduction</a:t>
            </a:r>
          </a:p>
        </p:txBody>
      </p:sp>
      <p:sp>
        <p:nvSpPr>
          <p:cNvPr id="9" name="Content Placeholder 8">
            <a:extLst>
              <a:ext uri="{FF2B5EF4-FFF2-40B4-BE49-F238E27FC236}">
                <a16:creationId xmlns:a16="http://schemas.microsoft.com/office/drawing/2014/main" id="{3EA63E77-4CD7-18D0-BFAE-18FCA1FD9B08}"/>
              </a:ext>
            </a:extLst>
          </p:cNvPr>
          <p:cNvSpPr>
            <a:spLocks noGrp="1"/>
          </p:cNvSpPr>
          <p:nvPr>
            <p:ph idx="1"/>
          </p:nvPr>
        </p:nvSpPr>
        <p:spPr/>
        <p:txBody>
          <a:bodyPr/>
          <a:lstStyle/>
          <a:p>
            <a:pPr marL="0" indent="0">
              <a:lnSpc>
                <a:spcPct val="109000"/>
              </a:lnSpc>
              <a:buNone/>
            </a:pPr>
            <a:r>
              <a:rPr lang="en-US" sz="1800" b="1" dirty="0">
                <a:solidFill>
                  <a:srgbClr val="1B365D"/>
                </a:solidFill>
                <a:latin typeface="Open Sans" panose="020B0606030504020204" pitchFamily="34" charset="0"/>
              </a:rPr>
              <a:t>THIS DOCUMENT CONTAINS GENERAL INFORMATION FOR EDUCATIONAL PURPOSES ONLY AND SHOULD NOT BE CONSTRUED AS LEGAL ADVICE. IT IS NOT INTENDED TO BE A COMPREHENSIVE STATEMENT OF THE LAW AND MAY NOT REFLECT RECENT LEGAL DEVELOPMENTS. IF YOU HAVE SPECIFIC QUESTIONS CONCERNING ANY MATTERS CONTAINED IN THIS DOCUMENT OR NEED LEGAL ADVICE, WE ENCOURAGE YOU TO CONSULT WITH AN ATTORNEY.                                    </a:t>
            </a:r>
            <a:br>
              <a:rPr lang="en-US" sz="1800" b="0" dirty="0">
                <a:solidFill>
                  <a:srgbClr val="1B365D"/>
                </a:solidFill>
                <a:latin typeface="Open Sans" panose="020B0606030504020204" pitchFamily="34" charset="0"/>
              </a:rPr>
            </a:br>
            <a:r>
              <a:rPr lang="en-US" sz="1800" b="0" dirty="0">
                <a:solidFill>
                  <a:srgbClr val="1B365D"/>
                </a:solidFill>
                <a:latin typeface="Open Sans" panose="020B0606030504020204" pitchFamily="34" charset="0"/>
              </a:rPr>
              <a:t>	</a:t>
            </a:r>
          </a:p>
          <a:p>
            <a:pPr marL="0" indent="0" algn="r">
              <a:buNone/>
            </a:pPr>
            <a:r>
              <a:rPr lang="en-US" sz="1800" b="0" i="1" dirty="0">
                <a:solidFill>
                  <a:srgbClr val="1B365D"/>
                </a:solidFill>
                <a:latin typeface="Open Sans" panose="020B0606030504020204" pitchFamily="34" charset="0"/>
              </a:rPr>
              <a:t>TN Department of Disability and Aging</a:t>
            </a:r>
            <a:endParaRPr lang="en-US" sz="1800" b="0" i="0" dirty="0">
              <a:solidFill>
                <a:prstClr val="black"/>
              </a:solidFill>
              <a:latin typeface="Microsoft Sans Serif" panose="020B0604020202020204" pitchFamily="34" charset="0"/>
            </a:endParaRPr>
          </a:p>
          <a:p>
            <a:pPr marL="0" indent="0">
              <a:buNone/>
            </a:pPr>
            <a:endParaRPr lang="en-US" dirty="0"/>
          </a:p>
        </p:txBody>
      </p:sp>
      <p:pic>
        <p:nvPicPr>
          <p:cNvPr id="11" name="ADA Slide 2">
            <a:hlinkClick r:id="" action="ppaction://media"/>
            <a:extLst>
              <a:ext uri="{FF2B5EF4-FFF2-40B4-BE49-F238E27FC236}">
                <a16:creationId xmlns:a16="http://schemas.microsoft.com/office/drawing/2014/main" id="{1F32DF03-49C5-BC59-F522-BF75214378EF}"/>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28037" y="4004465"/>
            <a:ext cx="487363" cy="487363"/>
          </a:xfrm>
          <a:prstGeom prst="rect">
            <a:avLst/>
          </a:prstGeom>
        </p:spPr>
      </p:pic>
    </p:spTree>
    <p:custDataLst>
      <p:tags r:id="rId1"/>
    </p:custDataLst>
    <p:extLst>
      <p:ext uri="{BB962C8B-B14F-4D97-AF65-F5344CB8AC3E}">
        <p14:creationId xmlns:p14="http://schemas.microsoft.com/office/powerpoint/2010/main" val="52295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2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11EF-132F-560B-D508-0929363571CB}"/>
              </a:ext>
            </a:extLst>
          </p:cNvPr>
          <p:cNvSpPr>
            <a:spLocks noGrp="1"/>
          </p:cNvSpPr>
          <p:nvPr>
            <p:ph type="title"/>
          </p:nvPr>
        </p:nvSpPr>
        <p:spPr/>
        <p:txBody>
          <a:bodyPr/>
          <a:lstStyle/>
          <a:p>
            <a:r>
              <a:rPr lang="en-US" dirty="0"/>
              <a:t>More on Public Accommodations</a:t>
            </a:r>
          </a:p>
        </p:txBody>
      </p:sp>
      <p:sp>
        <p:nvSpPr>
          <p:cNvPr id="3" name="Content Placeholder 2">
            <a:extLst>
              <a:ext uri="{FF2B5EF4-FFF2-40B4-BE49-F238E27FC236}">
                <a16:creationId xmlns:a16="http://schemas.microsoft.com/office/drawing/2014/main" id="{455C0993-29E7-08FF-73C6-EAA02655970D}"/>
              </a:ext>
            </a:extLst>
          </p:cNvPr>
          <p:cNvSpPr>
            <a:spLocks noGrp="1"/>
          </p:cNvSpPr>
          <p:nvPr>
            <p:ph idx="1"/>
          </p:nvPr>
        </p:nvSpPr>
        <p:spPr>
          <a:xfrm>
            <a:off x="228600" y="895353"/>
            <a:ext cx="8763000" cy="761997"/>
          </a:xfrm>
        </p:spPr>
        <p:txBody>
          <a:bodyPr>
            <a:normAutofit/>
          </a:bodyPr>
          <a:lstStyle/>
          <a:p>
            <a:pPr marL="0" indent="0">
              <a:buNone/>
            </a:pPr>
            <a:r>
              <a:rPr lang="en-US" sz="2000" dirty="0">
                <a:solidFill>
                  <a:srgbClr val="000000"/>
                </a:solidFill>
              </a:rPr>
              <a:t>Title Three (Title III) prohibits discrimination based on a disability in providing goods and/or services in public places such as:</a:t>
            </a:r>
            <a:endParaRPr lang="en-US" sz="2000" dirty="0">
              <a:solidFill>
                <a:prstClr val="black"/>
              </a:solidFill>
            </a:endParaRPr>
          </a:p>
          <a:p>
            <a:pPr marL="0" indent="0">
              <a:buNone/>
            </a:pPr>
            <a:endParaRPr lang="en-US" sz="2800" dirty="0"/>
          </a:p>
        </p:txBody>
      </p:sp>
      <p:sp>
        <p:nvSpPr>
          <p:cNvPr id="7" name="TextBox 6">
            <a:extLst>
              <a:ext uri="{FF2B5EF4-FFF2-40B4-BE49-F238E27FC236}">
                <a16:creationId xmlns:a16="http://schemas.microsoft.com/office/drawing/2014/main" id="{1979907D-DE6B-E5DD-170E-EDEFC9617B16}"/>
              </a:ext>
            </a:extLst>
          </p:cNvPr>
          <p:cNvSpPr txBox="1"/>
          <p:nvPr/>
        </p:nvSpPr>
        <p:spPr>
          <a:xfrm>
            <a:off x="685800" y="1733550"/>
            <a:ext cx="1987550" cy="1323439"/>
          </a:xfrm>
          <a:prstGeom prst="rect">
            <a:avLst/>
          </a:prstGeom>
          <a:noFill/>
        </p:spPr>
        <p:txBody>
          <a:bodyPr wrap="square">
            <a:spAutoFit/>
          </a:bodyPr>
          <a:lstStyle/>
          <a:p>
            <a:pPr marL="285750" indent="-285750">
              <a:spcAft>
                <a:spcPts val="1200"/>
              </a:spcAft>
              <a:buClr>
                <a:srgbClr val="FF0F00"/>
              </a:buClr>
              <a:buFont typeface="Arial" panose="020B0604020202020204" pitchFamily="34" charset="0"/>
              <a:buChar char="•"/>
            </a:pPr>
            <a:r>
              <a:rPr lang="en-US" sz="2000" dirty="0">
                <a:solidFill>
                  <a:srgbClr val="000000"/>
                </a:solidFill>
                <a:latin typeface="Open Sans" panose="020B0606030504020204" pitchFamily="34" charset="0"/>
              </a:rPr>
              <a:t>Restaurants</a:t>
            </a:r>
          </a:p>
          <a:p>
            <a:pPr marL="285750" indent="-285750">
              <a:spcAft>
                <a:spcPts val="1200"/>
              </a:spcAft>
              <a:buClr>
                <a:srgbClr val="FF0F00"/>
              </a:buClr>
              <a:buFont typeface="Arial" panose="020B0604020202020204" pitchFamily="34" charset="0"/>
              <a:buChar char="•"/>
            </a:pPr>
            <a:r>
              <a:rPr lang="en-US" sz="2000" dirty="0">
                <a:solidFill>
                  <a:srgbClr val="000000"/>
                </a:solidFill>
                <a:latin typeface="Open Sans" panose="020B0606030504020204" pitchFamily="34" charset="0"/>
              </a:rPr>
              <a:t>Retail Stores</a:t>
            </a:r>
          </a:p>
          <a:p>
            <a:pPr marL="285750" indent="-285750">
              <a:spcAft>
                <a:spcPts val="1200"/>
              </a:spcAft>
              <a:buClr>
                <a:srgbClr val="FF0F00"/>
              </a:buClr>
              <a:buFont typeface="Arial" panose="020B0604020202020204" pitchFamily="34" charset="0"/>
              <a:buChar char="•"/>
            </a:pPr>
            <a:r>
              <a:rPr lang="en-US" sz="2000" dirty="0">
                <a:solidFill>
                  <a:srgbClr val="000000"/>
                </a:solidFill>
                <a:latin typeface="Open Sans" panose="020B0606030504020204" pitchFamily="34" charset="0"/>
              </a:rPr>
              <a:t>Parks</a:t>
            </a:r>
            <a:endParaRPr lang="en-US" sz="800" dirty="0">
              <a:solidFill>
                <a:prstClr val="black"/>
              </a:solidFill>
              <a:latin typeface="Microsoft Sans Serif" panose="020B0604020202020204" pitchFamily="34" charset="0"/>
            </a:endParaRPr>
          </a:p>
        </p:txBody>
      </p:sp>
      <p:sp>
        <p:nvSpPr>
          <p:cNvPr id="9" name="TextBox 8">
            <a:extLst>
              <a:ext uri="{FF2B5EF4-FFF2-40B4-BE49-F238E27FC236}">
                <a16:creationId xmlns:a16="http://schemas.microsoft.com/office/drawing/2014/main" id="{30635BE0-7AF3-1657-C790-9D5EFD53A5A4}"/>
              </a:ext>
            </a:extLst>
          </p:cNvPr>
          <p:cNvSpPr txBox="1"/>
          <p:nvPr/>
        </p:nvSpPr>
        <p:spPr>
          <a:xfrm>
            <a:off x="3429000" y="1733550"/>
            <a:ext cx="2514600" cy="1231106"/>
          </a:xfrm>
          <a:prstGeom prst="rect">
            <a:avLst/>
          </a:prstGeom>
          <a:noFill/>
        </p:spPr>
        <p:txBody>
          <a:bodyPr wrap="square">
            <a:spAutoFit/>
          </a:bodyPr>
          <a:lstStyle/>
          <a:p>
            <a:pPr marL="285750" indent="-285750">
              <a:spcAft>
                <a:spcPts val="1200"/>
              </a:spcAft>
              <a:buClr>
                <a:srgbClr val="FF0F00"/>
              </a:buClr>
              <a:buFont typeface="Arial" panose="020B0604020202020204" pitchFamily="34" charset="0"/>
              <a:buChar char="•"/>
            </a:pPr>
            <a:r>
              <a:rPr lang="en-US" sz="1800" dirty="0">
                <a:solidFill>
                  <a:srgbClr val="000000"/>
                </a:solidFill>
                <a:latin typeface="Open Sans" panose="020B0606030504020204" pitchFamily="34" charset="0"/>
              </a:rPr>
              <a:t>Private Schools</a:t>
            </a:r>
          </a:p>
          <a:p>
            <a:pPr marL="285750" indent="-285750">
              <a:spcAft>
                <a:spcPts val="1200"/>
              </a:spcAft>
              <a:buClr>
                <a:srgbClr val="FF0F00"/>
              </a:buClr>
              <a:buFont typeface="Arial" panose="020B0604020202020204" pitchFamily="34" charset="0"/>
              <a:buChar char="•"/>
            </a:pPr>
            <a:r>
              <a:rPr lang="en-US" sz="1800" dirty="0">
                <a:solidFill>
                  <a:srgbClr val="000000"/>
                </a:solidFill>
                <a:latin typeface="Open Sans" panose="020B0606030504020204" pitchFamily="34" charset="0"/>
              </a:rPr>
              <a:t>Day Care Centers</a:t>
            </a:r>
          </a:p>
          <a:p>
            <a:pPr marL="285750" indent="-285750">
              <a:spcAft>
                <a:spcPts val="1200"/>
              </a:spcAft>
              <a:buClr>
                <a:srgbClr val="FF0F00"/>
              </a:buClr>
              <a:buFont typeface="Arial" panose="020B0604020202020204" pitchFamily="34" charset="0"/>
              <a:buChar char="•"/>
            </a:pPr>
            <a:r>
              <a:rPr lang="en-US" sz="1800" dirty="0">
                <a:solidFill>
                  <a:srgbClr val="000000"/>
                </a:solidFill>
                <a:latin typeface="Open Sans" panose="020B0606030504020204" pitchFamily="34" charset="0"/>
              </a:rPr>
              <a:t>Doctors’ Offices</a:t>
            </a:r>
            <a:endParaRPr lang="en-US" sz="700" dirty="0">
              <a:solidFill>
                <a:prstClr val="black"/>
              </a:solidFill>
              <a:latin typeface="Microsoft Sans Serif" panose="020B0604020202020204" pitchFamily="34" charset="0"/>
            </a:endParaRPr>
          </a:p>
        </p:txBody>
      </p:sp>
      <p:pic>
        <p:nvPicPr>
          <p:cNvPr id="10" name="ADA Slide 20">
            <a:hlinkClick r:id="" action="ppaction://media"/>
            <a:extLst>
              <a:ext uri="{FF2B5EF4-FFF2-40B4-BE49-F238E27FC236}">
                <a16:creationId xmlns:a16="http://schemas.microsoft.com/office/drawing/2014/main" id="{7862894D-2848-3E50-03B7-129A27E0922B}"/>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7" y="4004465"/>
            <a:ext cx="487363" cy="487363"/>
          </a:xfrm>
          <a:prstGeom prst="rect">
            <a:avLst/>
          </a:prstGeom>
        </p:spPr>
      </p:pic>
    </p:spTree>
    <p:custDataLst>
      <p:tags r:id="rId1"/>
    </p:custDataLst>
    <p:extLst>
      <p:ext uri="{BB962C8B-B14F-4D97-AF65-F5344CB8AC3E}">
        <p14:creationId xmlns:p14="http://schemas.microsoft.com/office/powerpoint/2010/main" val="130466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7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AC38-F777-9C99-3817-4AFA8D6FCAE6}"/>
              </a:ext>
            </a:extLst>
          </p:cNvPr>
          <p:cNvSpPr>
            <a:spLocks noGrp="1"/>
          </p:cNvSpPr>
          <p:nvPr>
            <p:ph type="title"/>
          </p:nvPr>
        </p:nvSpPr>
        <p:spPr/>
        <p:txBody>
          <a:bodyPr/>
          <a:lstStyle/>
          <a:p>
            <a:r>
              <a:rPr lang="en-US" dirty="0"/>
              <a:t> Title IV:  Telecommunications</a:t>
            </a:r>
          </a:p>
        </p:txBody>
      </p:sp>
      <p:sp>
        <p:nvSpPr>
          <p:cNvPr id="3" name="Content Placeholder 2">
            <a:extLst>
              <a:ext uri="{FF2B5EF4-FFF2-40B4-BE49-F238E27FC236}">
                <a16:creationId xmlns:a16="http://schemas.microsoft.com/office/drawing/2014/main" id="{05B169A6-706B-2B78-609A-04C4282EBC40}"/>
              </a:ext>
            </a:extLst>
          </p:cNvPr>
          <p:cNvSpPr>
            <a:spLocks noGrp="1"/>
          </p:cNvSpPr>
          <p:nvPr>
            <p:ph idx="1"/>
          </p:nvPr>
        </p:nvSpPr>
        <p:spPr>
          <a:xfrm>
            <a:off x="152400" y="819150"/>
            <a:ext cx="8763000" cy="3718847"/>
          </a:xfrm>
        </p:spPr>
        <p:txBody>
          <a:bodyPr>
            <a:normAutofit/>
          </a:bodyPr>
          <a:lstStyle/>
          <a:p>
            <a:pPr marL="0" indent="0">
              <a:spcAft>
                <a:spcPts val="1200"/>
              </a:spcAft>
              <a:buNone/>
            </a:pPr>
            <a:r>
              <a:rPr lang="en-US" sz="2000" dirty="0">
                <a:solidFill>
                  <a:srgbClr val="000000"/>
                </a:solidFill>
              </a:rPr>
              <a:t>Title Four (Title IV) prohibits discrimination based on a disability in providing telecommunication services.  Telecommunication services may include:</a:t>
            </a:r>
          </a:p>
          <a:p>
            <a:pPr>
              <a:spcAft>
                <a:spcPts val="1200"/>
              </a:spcAft>
              <a:buFont typeface="Symbol" panose="05050102010706020507" pitchFamily="18" charset="2"/>
              <a:buChar char="·"/>
            </a:pPr>
            <a:r>
              <a:rPr lang="en-US" sz="2000" dirty="0">
                <a:solidFill>
                  <a:srgbClr val="000000"/>
                </a:solidFill>
              </a:rPr>
              <a:t>Relay Service</a:t>
            </a:r>
          </a:p>
          <a:p>
            <a:pPr>
              <a:spcAft>
                <a:spcPts val="1200"/>
              </a:spcAft>
              <a:buFont typeface="Symbol" panose="05050102010706020507" pitchFamily="18" charset="2"/>
              <a:buChar char="·"/>
            </a:pPr>
            <a:r>
              <a:rPr lang="en-US" sz="2000" dirty="0">
                <a:solidFill>
                  <a:srgbClr val="000000"/>
                </a:solidFill>
              </a:rPr>
              <a:t>Telecommunication Device for the Deaf (TDD) Machines: all 911 operators are trained how to operate TDD machines</a:t>
            </a:r>
          </a:p>
          <a:p>
            <a:pPr>
              <a:spcAft>
                <a:spcPts val="1200"/>
              </a:spcAft>
              <a:buFont typeface="Symbol" panose="05050102010706020507" pitchFamily="18" charset="2"/>
              <a:buChar char="·"/>
            </a:pPr>
            <a:r>
              <a:rPr lang="en-US" sz="2000" dirty="0">
                <a:solidFill>
                  <a:srgbClr val="000000"/>
                </a:solidFill>
              </a:rPr>
              <a:t>Closed captioning on all federally funded public service announcements</a:t>
            </a:r>
            <a:endParaRPr lang="en-US" sz="2000" dirty="0">
              <a:solidFill>
                <a:prstClr val="black"/>
              </a:solidFill>
            </a:endParaRPr>
          </a:p>
          <a:p>
            <a:pPr marL="0" indent="0">
              <a:buNone/>
            </a:pPr>
            <a:endParaRPr lang="en-US" sz="2800" dirty="0"/>
          </a:p>
        </p:txBody>
      </p:sp>
      <p:pic>
        <p:nvPicPr>
          <p:cNvPr id="4" name="ADA Slide 21">
            <a:hlinkClick r:id="" action="ppaction://media"/>
            <a:extLst>
              <a:ext uri="{FF2B5EF4-FFF2-40B4-BE49-F238E27FC236}">
                <a16:creationId xmlns:a16="http://schemas.microsoft.com/office/drawing/2014/main" id="{5C489F52-6258-5AE8-4C39-15C13CB4F854}"/>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87304" y="4080668"/>
            <a:ext cx="487363" cy="487363"/>
          </a:xfrm>
          <a:prstGeom prst="rect">
            <a:avLst/>
          </a:prstGeom>
        </p:spPr>
      </p:pic>
    </p:spTree>
    <p:custDataLst>
      <p:tags r:id="rId1"/>
    </p:custDataLst>
    <p:extLst>
      <p:ext uri="{BB962C8B-B14F-4D97-AF65-F5344CB8AC3E}">
        <p14:creationId xmlns:p14="http://schemas.microsoft.com/office/powerpoint/2010/main" val="19632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8447-9A6C-4674-3B64-A68A03D72706}"/>
              </a:ext>
            </a:extLst>
          </p:cNvPr>
          <p:cNvSpPr>
            <a:spLocks noGrp="1"/>
          </p:cNvSpPr>
          <p:nvPr>
            <p:ph type="title"/>
          </p:nvPr>
        </p:nvSpPr>
        <p:spPr/>
        <p:txBody>
          <a:bodyPr/>
          <a:lstStyle/>
          <a:p>
            <a:r>
              <a:rPr lang="en-US" dirty="0"/>
              <a:t>Title V: Miscellaneous Provisions</a:t>
            </a:r>
          </a:p>
        </p:txBody>
      </p:sp>
      <p:sp>
        <p:nvSpPr>
          <p:cNvPr id="3" name="Content Placeholder 2">
            <a:extLst>
              <a:ext uri="{FF2B5EF4-FFF2-40B4-BE49-F238E27FC236}">
                <a16:creationId xmlns:a16="http://schemas.microsoft.com/office/drawing/2014/main" id="{494EC1F6-1895-5D09-2E22-0E58F3533C4D}"/>
              </a:ext>
            </a:extLst>
          </p:cNvPr>
          <p:cNvSpPr>
            <a:spLocks noGrp="1"/>
          </p:cNvSpPr>
          <p:nvPr>
            <p:ph idx="1"/>
          </p:nvPr>
        </p:nvSpPr>
        <p:spPr/>
        <p:txBody>
          <a:bodyPr>
            <a:normAutofit/>
          </a:bodyPr>
          <a:lstStyle/>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Prohibits retaliation against individuals who seek his or her rights under the ADA.</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Excludes employees or applicants currently engaged in the illegal use of drugs from the definition of a qualified individual with a disability.</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Title V also explains insurance issues.	</a:t>
            </a:r>
            <a:endParaRPr lang="en-US" sz="2000" dirty="0">
              <a:solidFill>
                <a:prstClr val="black"/>
              </a:solidFill>
              <a:latin typeface="Microsoft Sans Serif" panose="020B0604020202020204" pitchFamily="34" charset="0"/>
            </a:endParaRPr>
          </a:p>
        </p:txBody>
      </p:sp>
      <p:pic>
        <p:nvPicPr>
          <p:cNvPr id="4" name="ADA Slide 22">
            <a:hlinkClick r:id="" action="ppaction://media"/>
            <a:extLst>
              <a:ext uri="{FF2B5EF4-FFF2-40B4-BE49-F238E27FC236}">
                <a16:creationId xmlns:a16="http://schemas.microsoft.com/office/drawing/2014/main" id="{3C56E706-58D9-9FF3-3EFC-1A5F1ACA9148}"/>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7" y="4004465"/>
            <a:ext cx="487363" cy="487363"/>
          </a:xfrm>
          <a:prstGeom prst="rect">
            <a:avLst/>
          </a:prstGeom>
        </p:spPr>
      </p:pic>
    </p:spTree>
    <p:custDataLst>
      <p:tags r:id="rId1"/>
    </p:custDataLst>
    <p:extLst>
      <p:ext uri="{BB962C8B-B14F-4D97-AF65-F5344CB8AC3E}">
        <p14:creationId xmlns:p14="http://schemas.microsoft.com/office/powerpoint/2010/main" val="110488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6997-E5B3-86D4-4863-B7333746DE11}"/>
              </a:ext>
            </a:extLst>
          </p:cNvPr>
          <p:cNvSpPr>
            <a:spLocks noGrp="1"/>
          </p:cNvSpPr>
          <p:nvPr>
            <p:ph type="title"/>
          </p:nvPr>
        </p:nvSpPr>
        <p:spPr>
          <a:xfrm>
            <a:off x="76200" y="133350"/>
            <a:ext cx="9067800" cy="619125"/>
          </a:xfrm>
        </p:spPr>
        <p:txBody>
          <a:bodyPr/>
          <a:lstStyle/>
          <a:p>
            <a:r>
              <a:rPr lang="en-US" sz="2500" dirty="0"/>
              <a:t>Americans with Disabilities Act Amendments Act of 2008</a:t>
            </a:r>
          </a:p>
        </p:txBody>
      </p:sp>
      <p:sp>
        <p:nvSpPr>
          <p:cNvPr id="3" name="Content Placeholder 2">
            <a:extLst>
              <a:ext uri="{FF2B5EF4-FFF2-40B4-BE49-F238E27FC236}">
                <a16:creationId xmlns:a16="http://schemas.microsoft.com/office/drawing/2014/main" id="{EB1D675B-2E3C-4D28-08F2-32B6EEF59F51}"/>
              </a:ext>
            </a:extLst>
          </p:cNvPr>
          <p:cNvSpPr>
            <a:spLocks noGrp="1"/>
          </p:cNvSpPr>
          <p:nvPr>
            <p:ph idx="1"/>
          </p:nvPr>
        </p:nvSpPr>
        <p:spPr/>
        <p:txBody>
          <a:bodyPr>
            <a:normAutofit/>
          </a:bodyPr>
          <a:lstStyle/>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The Americans with Disabilities Act Amendments Act (ADAAA) of 2008 is an amendment to the ADA that covers employers with 15 or more employees, including state and local governments.</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The ADAAA of 2008 makes changes to the definition of the term "disability," clarifying and broadening the definition—and therefore the number and types of persons who are protected under the ADA and other Federal disability nondiscrimination laws.</a:t>
            </a:r>
            <a:endParaRPr lang="en-US" sz="2000" dirty="0">
              <a:solidFill>
                <a:prstClr val="black"/>
              </a:solidFill>
              <a:latin typeface="Microsoft Sans Serif" panose="020B0604020202020204" pitchFamily="34" charset="0"/>
            </a:endParaRPr>
          </a:p>
        </p:txBody>
      </p:sp>
      <p:pic>
        <p:nvPicPr>
          <p:cNvPr id="4" name="ADA Slide 23">
            <a:hlinkClick r:id="" action="ppaction://media"/>
            <a:extLst>
              <a:ext uri="{FF2B5EF4-FFF2-40B4-BE49-F238E27FC236}">
                <a16:creationId xmlns:a16="http://schemas.microsoft.com/office/drawing/2014/main" id="{1A8D6075-B89F-7219-572E-FC6D070064D4}"/>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7" y="4004465"/>
            <a:ext cx="487363" cy="487363"/>
          </a:xfrm>
          <a:prstGeom prst="rect">
            <a:avLst/>
          </a:prstGeom>
        </p:spPr>
      </p:pic>
    </p:spTree>
    <p:custDataLst>
      <p:tags r:id="rId1"/>
    </p:custDataLst>
    <p:extLst>
      <p:ext uri="{BB962C8B-B14F-4D97-AF65-F5344CB8AC3E}">
        <p14:creationId xmlns:p14="http://schemas.microsoft.com/office/powerpoint/2010/main" val="311979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F25F8A-733C-DAC0-8D70-4C3244097737}"/>
              </a:ext>
            </a:extLst>
          </p:cNvPr>
          <p:cNvSpPr>
            <a:spLocks noGrp="1"/>
          </p:cNvSpPr>
          <p:nvPr>
            <p:ph type="title"/>
          </p:nvPr>
        </p:nvSpPr>
        <p:spPr/>
        <p:txBody>
          <a:bodyPr/>
          <a:lstStyle/>
          <a:p>
            <a:r>
              <a:rPr lang="en-US" dirty="0"/>
              <a:t>ADAAA Major Life Activities</a:t>
            </a:r>
          </a:p>
        </p:txBody>
      </p:sp>
      <p:sp>
        <p:nvSpPr>
          <p:cNvPr id="5" name="Content Placeholder 4">
            <a:extLst>
              <a:ext uri="{FF2B5EF4-FFF2-40B4-BE49-F238E27FC236}">
                <a16:creationId xmlns:a16="http://schemas.microsoft.com/office/drawing/2014/main" id="{3139A649-5578-6F74-8C44-A70CA16A4A50}"/>
              </a:ext>
            </a:extLst>
          </p:cNvPr>
          <p:cNvSpPr>
            <a:spLocks noGrp="1"/>
          </p:cNvSpPr>
          <p:nvPr>
            <p:ph idx="1"/>
          </p:nvPr>
        </p:nvSpPr>
        <p:spPr>
          <a:xfrm>
            <a:off x="152400" y="857250"/>
            <a:ext cx="8839200" cy="1943100"/>
          </a:xfrm>
        </p:spPr>
        <p:txBody>
          <a:bodyPr/>
          <a:lstStyle/>
          <a:p>
            <a:pPr>
              <a:spcAft>
                <a:spcPts val="600"/>
              </a:spcAft>
              <a:buFont typeface="Symbol" panose="05050102010706020507" pitchFamily="18" charset="2"/>
              <a:buChar char="·"/>
            </a:pPr>
            <a:r>
              <a:rPr lang="en-US" sz="1800" dirty="0">
                <a:solidFill>
                  <a:srgbClr val="000000"/>
                </a:solidFill>
                <a:latin typeface="Open Sans" panose="020B0606030504020204" pitchFamily="34" charset="0"/>
              </a:rPr>
              <a:t>“Major Life Activities” include, but are not limited to, caring for oneself, performing manual tasks, seeing, hearing, eating, sleeping, walking, standing, lifting, bending, speaking, breathing, learning, reading, concentrating, thinking, communicating, and working.</a:t>
            </a:r>
          </a:p>
          <a:p>
            <a:pPr>
              <a:buFont typeface="Symbol" panose="05050102010706020507" pitchFamily="18" charset="2"/>
              <a:buChar char="·"/>
            </a:pPr>
            <a:r>
              <a:rPr lang="en-US" sz="1800" dirty="0">
                <a:solidFill>
                  <a:srgbClr val="000000"/>
                </a:solidFill>
                <a:latin typeface="Open Sans" panose="020B0606030504020204" pitchFamily="34" charset="0"/>
              </a:rPr>
              <a:t>“Major Life Activities” also include the operation of major bodily functions including but not limited to:</a:t>
            </a:r>
            <a:r>
              <a:rPr lang="en-US" sz="1800" b="1" dirty="0">
                <a:solidFill>
                  <a:srgbClr val="000000"/>
                </a:solidFill>
                <a:latin typeface="Open Sans" panose="020B0606030504020204" pitchFamily="34" charset="0"/>
              </a:rPr>
              <a:t> </a:t>
            </a:r>
            <a:endParaRPr lang="en-US" sz="1800" b="0" dirty="0">
              <a:solidFill>
                <a:prstClr val="black"/>
              </a:solidFill>
              <a:latin typeface="Microsoft Sans Serif" panose="020B0604020202020204" pitchFamily="34" charset="0"/>
            </a:endParaRPr>
          </a:p>
          <a:p>
            <a:pPr marL="0" indent="0">
              <a:buNone/>
            </a:pPr>
            <a:endParaRPr lang="en-US" dirty="0"/>
          </a:p>
        </p:txBody>
      </p:sp>
      <p:pic>
        <p:nvPicPr>
          <p:cNvPr id="8" name="ADA Slide 24">
            <a:hlinkClick r:id="" action="ppaction://media"/>
            <a:extLst>
              <a:ext uri="{FF2B5EF4-FFF2-40B4-BE49-F238E27FC236}">
                <a16:creationId xmlns:a16="http://schemas.microsoft.com/office/drawing/2014/main" id="{8F91EF86-438A-5C82-D85B-24E33EAA112A}"/>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228600" y="4486802"/>
            <a:ext cx="487363" cy="487363"/>
          </a:xfrm>
          <a:prstGeom prst="rect">
            <a:avLst/>
          </a:prstGeom>
        </p:spPr>
      </p:pic>
      <p:sp>
        <p:nvSpPr>
          <p:cNvPr id="2" name="Content Placeholder 4">
            <a:extLst>
              <a:ext uri="{FF2B5EF4-FFF2-40B4-BE49-F238E27FC236}">
                <a16:creationId xmlns:a16="http://schemas.microsoft.com/office/drawing/2014/main" id="{85D9C1BD-9025-DF17-1719-D8229AEBA7E7}"/>
              </a:ext>
            </a:extLst>
          </p:cNvPr>
          <p:cNvSpPr txBox="1">
            <a:spLocks/>
          </p:cNvSpPr>
          <p:nvPr/>
        </p:nvSpPr>
        <p:spPr>
          <a:xfrm>
            <a:off x="152400" y="2770414"/>
            <a:ext cx="8839200" cy="1410119"/>
          </a:xfrm>
          <a:prstGeom prst="rect">
            <a:avLst/>
          </a:prstGeom>
        </p:spPr>
        <p:txBody>
          <a:bodyPr vert="horz" lIns="91440" tIns="45720" rIns="91440" bIns="45720" numCol="3" rtlCol="0">
            <a:no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600"/>
              </a:spcAft>
              <a:buFont typeface="Symbol" panose="05050102010706020507" pitchFamily="18" charset="2"/>
              <a:buChar char="·"/>
            </a:pPr>
            <a:r>
              <a:rPr lang="en-US" sz="1600" dirty="0">
                <a:solidFill>
                  <a:srgbClr val="000000"/>
                </a:solidFill>
              </a:rPr>
              <a:t>Immune System</a:t>
            </a:r>
          </a:p>
          <a:p>
            <a:pPr lvl="1">
              <a:spcAft>
                <a:spcPts val="600"/>
              </a:spcAft>
              <a:buFont typeface="Symbol" panose="05050102010706020507" pitchFamily="18" charset="2"/>
              <a:buChar char="·"/>
            </a:pPr>
            <a:r>
              <a:rPr lang="en-US" sz="1600" dirty="0">
                <a:solidFill>
                  <a:srgbClr val="000000"/>
                </a:solidFill>
              </a:rPr>
              <a:t>Respiratory System</a:t>
            </a:r>
          </a:p>
          <a:p>
            <a:pPr lvl="1">
              <a:spcAft>
                <a:spcPts val="600"/>
              </a:spcAft>
              <a:buFont typeface="Symbol" panose="05050102010706020507" pitchFamily="18" charset="2"/>
              <a:buChar char="·"/>
            </a:pPr>
            <a:r>
              <a:rPr lang="en-US" sz="1600" dirty="0">
                <a:solidFill>
                  <a:srgbClr val="000000"/>
                </a:solidFill>
              </a:rPr>
              <a:t>Circulatory System</a:t>
            </a:r>
          </a:p>
          <a:p>
            <a:pPr lvl="1">
              <a:spcAft>
                <a:spcPts val="600"/>
              </a:spcAft>
              <a:buFont typeface="Symbol" panose="05050102010706020507" pitchFamily="18" charset="2"/>
              <a:buChar char="·"/>
            </a:pPr>
            <a:r>
              <a:rPr lang="en-US" sz="1600" dirty="0">
                <a:solidFill>
                  <a:srgbClr val="000000"/>
                </a:solidFill>
              </a:rPr>
              <a:t>Endocrine System</a:t>
            </a:r>
          </a:p>
          <a:p>
            <a:pPr lvl="1">
              <a:spcAft>
                <a:spcPts val="600"/>
              </a:spcAft>
              <a:buFont typeface="Symbol" panose="05050102010706020507" pitchFamily="18" charset="2"/>
              <a:buChar char="·"/>
            </a:pPr>
            <a:r>
              <a:rPr lang="en-US" sz="1600" dirty="0">
                <a:solidFill>
                  <a:srgbClr val="000000"/>
                </a:solidFill>
              </a:rPr>
              <a:t>Digestive System</a:t>
            </a:r>
          </a:p>
          <a:p>
            <a:pPr lvl="1">
              <a:spcAft>
                <a:spcPts val="600"/>
              </a:spcAft>
              <a:buFont typeface="Symbol" panose="05050102010706020507" pitchFamily="18" charset="2"/>
              <a:buChar char="·"/>
            </a:pPr>
            <a:r>
              <a:rPr lang="en-US" sz="1600" dirty="0">
                <a:solidFill>
                  <a:srgbClr val="000000"/>
                </a:solidFill>
              </a:rPr>
              <a:t>Reproductive System</a:t>
            </a:r>
          </a:p>
          <a:p>
            <a:pPr lvl="1">
              <a:spcAft>
                <a:spcPts val="600"/>
              </a:spcAft>
              <a:buFont typeface="Symbol" panose="05050102010706020507" pitchFamily="18" charset="2"/>
              <a:buChar char="·"/>
            </a:pPr>
            <a:r>
              <a:rPr lang="en-US" sz="1600" dirty="0">
                <a:solidFill>
                  <a:srgbClr val="000000"/>
                </a:solidFill>
              </a:rPr>
              <a:t>Neurological System</a:t>
            </a:r>
          </a:p>
          <a:p>
            <a:pPr lvl="1">
              <a:spcAft>
                <a:spcPts val="600"/>
              </a:spcAft>
              <a:buFont typeface="Symbol" panose="05050102010706020507" pitchFamily="18" charset="2"/>
              <a:buChar char="·"/>
            </a:pPr>
            <a:r>
              <a:rPr lang="en-US" sz="1600" dirty="0">
                <a:solidFill>
                  <a:srgbClr val="000000"/>
                </a:solidFill>
              </a:rPr>
              <a:t>Brain</a:t>
            </a:r>
          </a:p>
          <a:p>
            <a:pPr lvl="1">
              <a:spcAft>
                <a:spcPts val="600"/>
              </a:spcAft>
              <a:buFont typeface="Symbol" panose="05050102010706020507" pitchFamily="18" charset="2"/>
              <a:buChar char="·"/>
            </a:pPr>
            <a:r>
              <a:rPr lang="en-US" sz="1600" dirty="0">
                <a:solidFill>
                  <a:srgbClr val="000000"/>
                </a:solidFill>
              </a:rPr>
              <a:t>Normal Cell Growth</a:t>
            </a:r>
          </a:p>
          <a:p>
            <a:pPr lvl="1">
              <a:spcAft>
                <a:spcPts val="600"/>
              </a:spcAft>
              <a:buFont typeface="Symbol" panose="05050102010706020507" pitchFamily="18" charset="2"/>
              <a:buChar char="·"/>
            </a:pPr>
            <a:r>
              <a:rPr lang="en-US" sz="1600" dirty="0">
                <a:solidFill>
                  <a:srgbClr val="000000"/>
                </a:solidFill>
              </a:rPr>
              <a:t>Bowl</a:t>
            </a:r>
          </a:p>
          <a:p>
            <a:pPr lvl="1">
              <a:spcAft>
                <a:spcPts val="600"/>
              </a:spcAft>
              <a:buFont typeface="Symbol" panose="05050102010706020507" pitchFamily="18" charset="2"/>
              <a:buChar char="·"/>
            </a:pPr>
            <a:r>
              <a:rPr lang="en-US" sz="1600" dirty="0">
                <a:solidFill>
                  <a:srgbClr val="000000"/>
                </a:solidFill>
              </a:rPr>
              <a:t>Bladder</a:t>
            </a:r>
            <a:endParaRPr lang="en-US" sz="1600" dirty="0"/>
          </a:p>
        </p:txBody>
      </p:sp>
      <p:sp>
        <p:nvSpPr>
          <p:cNvPr id="3" name="Content Placeholder 4">
            <a:extLst>
              <a:ext uri="{FF2B5EF4-FFF2-40B4-BE49-F238E27FC236}">
                <a16:creationId xmlns:a16="http://schemas.microsoft.com/office/drawing/2014/main" id="{C0DDD887-3E6C-8590-2AD7-C7FB6E407B80}"/>
              </a:ext>
            </a:extLst>
          </p:cNvPr>
          <p:cNvSpPr txBox="1">
            <a:spLocks/>
          </p:cNvSpPr>
          <p:nvPr/>
        </p:nvSpPr>
        <p:spPr>
          <a:xfrm>
            <a:off x="960040" y="4448910"/>
            <a:ext cx="7223919" cy="52920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b="1" dirty="0"/>
              <a:t>*Note:  People who have a record or history of such an impairment and those “regarded as having an impairment” are also protected. </a:t>
            </a:r>
          </a:p>
        </p:txBody>
      </p:sp>
    </p:spTree>
    <p:custDataLst>
      <p:tags r:id="rId1"/>
    </p:custDataLst>
    <p:extLst>
      <p:ext uri="{BB962C8B-B14F-4D97-AF65-F5344CB8AC3E}">
        <p14:creationId xmlns:p14="http://schemas.microsoft.com/office/powerpoint/2010/main" val="19538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8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2B3E-022A-2C4B-66A1-376599F8AE9B}"/>
              </a:ext>
            </a:extLst>
          </p:cNvPr>
          <p:cNvSpPr>
            <a:spLocks noGrp="1"/>
          </p:cNvSpPr>
          <p:nvPr>
            <p:ph type="title"/>
          </p:nvPr>
        </p:nvSpPr>
        <p:spPr/>
        <p:txBody>
          <a:bodyPr/>
          <a:lstStyle/>
          <a:p>
            <a:r>
              <a:rPr lang="en-US" dirty="0"/>
              <a:t>ADA Specific Requirements</a:t>
            </a:r>
          </a:p>
        </p:txBody>
      </p:sp>
      <p:sp>
        <p:nvSpPr>
          <p:cNvPr id="3" name="Content Placeholder 2">
            <a:extLst>
              <a:ext uri="{FF2B5EF4-FFF2-40B4-BE49-F238E27FC236}">
                <a16:creationId xmlns:a16="http://schemas.microsoft.com/office/drawing/2014/main" id="{A2E3E87D-9166-F228-EECE-DCEC8E0F70C6}"/>
              </a:ext>
            </a:extLst>
          </p:cNvPr>
          <p:cNvSpPr>
            <a:spLocks noGrp="1"/>
          </p:cNvSpPr>
          <p:nvPr>
            <p:ph idx="1"/>
          </p:nvPr>
        </p:nvSpPr>
        <p:spPr/>
        <p:txBody>
          <a:bodyPr/>
          <a:lstStyle/>
          <a:p>
            <a:pPr marL="0" indent="0">
              <a:spcAft>
                <a:spcPts val="1200"/>
              </a:spcAft>
              <a:buNone/>
            </a:pPr>
            <a:r>
              <a:rPr lang="en-US" sz="1800" b="1" dirty="0">
                <a:solidFill>
                  <a:srgbClr val="000000"/>
                </a:solidFill>
                <a:latin typeface="Open Sans" panose="020B0606030504020204" pitchFamily="34" charset="0"/>
              </a:rPr>
              <a:t>Public entities must:</a:t>
            </a:r>
            <a:endParaRPr lang="en-US" sz="1800" b="0" dirty="0">
              <a:solidFill>
                <a:srgbClr val="000000"/>
              </a:solidFill>
              <a:latin typeface="Open Sans" panose="020B0606030504020204" pitchFamily="34" charset="0"/>
            </a:endParaRPr>
          </a:p>
          <a:p>
            <a:pPr>
              <a:spcAft>
                <a:spcPts val="1200"/>
              </a:spcAft>
              <a:buFont typeface="Symbol" panose="05050102010706020507" pitchFamily="18" charset="2"/>
              <a:buChar char="·"/>
            </a:pPr>
            <a:r>
              <a:rPr lang="en-US" sz="1800" b="0" dirty="0">
                <a:solidFill>
                  <a:srgbClr val="000000"/>
                </a:solidFill>
                <a:latin typeface="Open Sans" panose="020B0606030504020204" pitchFamily="34" charset="0"/>
              </a:rPr>
              <a:t>Provide services, programs and activities in the most integrated setting appropriate to the needs of qualified individuals with disabilities. </a:t>
            </a:r>
          </a:p>
          <a:p>
            <a:pPr>
              <a:spcAft>
                <a:spcPts val="1200"/>
              </a:spcAft>
              <a:buFont typeface="Symbol" panose="05050102010706020507" pitchFamily="18" charset="2"/>
              <a:buChar char="·"/>
            </a:pPr>
            <a:r>
              <a:rPr lang="en-US" sz="1800" b="0" dirty="0">
                <a:solidFill>
                  <a:srgbClr val="000000"/>
                </a:solidFill>
                <a:latin typeface="Open Sans" panose="020B0606030504020204" pitchFamily="34" charset="0"/>
              </a:rPr>
              <a:t>Make reasonable modifications in their policies, practices and procedures to avoid discrimination on the basis of disability, unless they can demonstrate that a modification would fundamentally alter the nature of their service, program or activity.</a:t>
            </a:r>
            <a:endParaRPr lang="en-US" sz="1800" b="0" dirty="0">
              <a:solidFill>
                <a:prstClr val="black"/>
              </a:solidFill>
              <a:latin typeface="Microsoft Sans Serif" panose="020B0604020202020204" pitchFamily="34" charset="0"/>
            </a:endParaRPr>
          </a:p>
        </p:txBody>
      </p:sp>
      <p:pic>
        <p:nvPicPr>
          <p:cNvPr id="4" name="ADA Slide 25">
            <a:hlinkClick r:id="" action="ppaction://media"/>
            <a:extLst>
              <a:ext uri="{FF2B5EF4-FFF2-40B4-BE49-F238E27FC236}">
                <a16:creationId xmlns:a16="http://schemas.microsoft.com/office/drawing/2014/main" id="{18ED688B-2BB5-1541-0288-EB0D681DDD0A}"/>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11104" y="4004465"/>
            <a:ext cx="487363" cy="487363"/>
          </a:xfrm>
          <a:prstGeom prst="rect">
            <a:avLst/>
          </a:prstGeom>
        </p:spPr>
      </p:pic>
    </p:spTree>
    <p:custDataLst>
      <p:tags r:id="rId1"/>
    </p:custDataLst>
    <p:extLst>
      <p:ext uri="{BB962C8B-B14F-4D97-AF65-F5344CB8AC3E}">
        <p14:creationId xmlns:p14="http://schemas.microsoft.com/office/powerpoint/2010/main" val="264940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F432-17CE-0D05-B5D3-5E16AD67BD11}"/>
              </a:ext>
            </a:extLst>
          </p:cNvPr>
          <p:cNvSpPr>
            <a:spLocks noGrp="1"/>
          </p:cNvSpPr>
          <p:nvPr>
            <p:ph type="title"/>
          </p:nvPr>
        </p:nvSpPr>
        <p:spPr/>
        <p:txBody>
          <a:bodyPr/>
          <a:lstStyle/>
          <a:p>
            <a:r>
              <a:rPr lang="en-US" dirty="0"/>
              <a:t>ADA Specific Requirements </a:t>
            </a:r>
            <a:r>
              <a:rPr lang="en-US" sz="2800" dirty="0"/>
              <a:t>(Cont’d)</a:t>
            </a:r>
            <a:endParaRPr lang="en-US" dirty="0"/>
          </a:p>
        </p:txBody>
      </p:sp>
      <p:sp>
        <p:nvSpPr>
          <p:cNvPr id="3" name="Content Placeholder 2">
            <a:extLst>
              <a:ext uri="{FF2B5EF4-FFF2-40B4-BE49-F238E27FC236}">
                <a16:creationId xmlns:a16="http://schemas.microsoft.com/office/drawing/2014/main" id="{807A80F1-5B41-2910-6BA1-B7FF566EC168}"/>
              </a:ext>
            </a:extLst>
          </p:cNvPr>
          <p:cNvSpPr>
            <a:spLocks noGrp="1"/>
          </p:cNvSpPr>
          <p:nvPr>
            <p:ph idx="1"/>
          </p:nvPr>
        </p:nvSpPr>
        <p:spPr>
          <a:xfrm>
            <a:off x="190500" y="819150"/>
            <a:ext cx="8763000" cy="3718847"/>
          </a:xfrm>
        </p:spPr>
        <p:txBody>
          <a:bodyPr/>
          <a:lstStyle/>
          <a:p>
            <a:pPr marL="0" indent="0">
              <a:spcAft>
                <a:spcPts val="1200"/>
              </a:spcAft>
              <a:buNone/>
            </a:pPr>
            <a:r>
              <a:rPr lang="en-US" sz="1800" b="1" dirty="0">
                <a:solidFill>
                  <a:srgbClr val="000000"/>
                </a:solidFill>
                <a:latin typeface="Open Sans" panose="020B0606030504020204" pitchFamily="34" charset="0"/>
              </a:rPr>
              <a:t>Public entities may not:</a:t>
            </a:r>
            <a:endParaRPr lang="en-US" sz="1800" b="0" dirty="0">
              <a:solidFill>
                <a:srgbClr val="000000"/>
              </a:solidFill>
              <a:latin typeface="Open Sans" panose="020B0606030504020204" pitchFamily="34" charset="0"/>
            </a:endParaRPr>
          </a:p>
          <a:p>
            <a:pPr>
              <a:spcAft>
                <a:spcPts val="1200"/>
              </a:spcAft>
              <a:buFont typeface="Symbol" panose="05050102010706020507" pitchFamily="18" charset="2"/>
              <a:buChar char="·"/>
            </a:pPr>
            <a:r>
              <a:rPr lang="en-US" sz="1800" b="0" dirty="0">
                <a:solidFill>
                  <a:srgbClr val="000000"/>
                </a:solidFill>
                <a:latin typeface="Open Sans" panose="020B0606030504020204" pitchFamily="34" charset="0"/>
              </a:rPr>
              <a:t>Refuse to allow a person with a disability to participate in, or benefit from, their services, programs or activities because the person has a disability.</a:t>
            </a:r>
          </a:p>
          <a:p>
            <a:pPr>
              <a:spcAft>
                <a:spcPts val="1200"/>
              </a:spcAft>
              <a:buFont typeface="Symbol" panose="05050102010706020507" pitchFamily="18" charset="2"/>
              <a:buChar char="·"/>
            </a:pPr>
            <a:r>
              <a:rPr lang="en-US" sz="1800" b="0" dirty="0">
                <a:solidFill>
                  <a:srgbClr val="000000"/>
                </a:solidFill>
                <a:latin typeface="Open Sans" panose="020B0606030504020204" pitchFamily="34" charset="0"/>
              </a:rPr>
              <a:t>Apply eligibility criteria for participation in programs, activities and services that screen out or tend to screen out individuals with disabilities, unless they can establish that such criteria are necessary for the provision of services, programs or activities.</a:t>
            </a:r>
          </a:p>
          <a:p>
            <a:pPr>
              <a:spcAft>
                <a:spcPts val="1200"/>
              </a:spcAft>
              <a:buFont typeface="Symbol" panose="05050102010706020507" pitchFamily="18" charset="2"/>
              <a:buChar char="·"/>
            </a:pPr>
            <a:r>
              <a:rPr lang="en-US" sz="1800" b="0" dirty="0">
                <a:solidFill>
                  <a:srgbClr val="000000"/>
                </a:solidFill>
                <a:latin typeface="Open Sans" panose="020B0606030504020204" pitchFamily="34" charset="0"/>
              </a:rPr>
              <a:t>Provide services or benefits to individuals with disabilities through programs that are separate or different, unless the separate programs are necessary to ensure that the benefits and services are equally effective.</a:t>
            </a:r>
            <a:endParaRPr lang="en-US" sz="1800" b="0" dirty="0">
              <a:solidFill>
                <a:prstClr val="black"/>
              </a:solidFill>
              <a:latin typeface="Microsoft Sans Serif" panose="020B0604020202020204" pitchFamily="34" charset="0"/>
            </a:endParaRPr>
          </a:p>
          <a:p>
            <a:endParaRPr lang="en-US" dirty="0"/>
          </a:p>
        </p:txBody>
      </p:sp>
      <p:pic>
        <p:nvPicPr>
          <p:cNvPr id="4" name="ADA Slide 26">
            <a:hlinkClick r:id="" action="ppaction://media"/>
            <a:extLst>
              <a:ext uri="{FF2B5EF4-FFF2-40B4-BE49-F238E27FC236}">
                <a16:creationId xmlns:a16="http://schemas.microsoft.com/office/drawing/2014/main" id="{D9B39E92-ECF3-CC68-7180-46D94687D3FE}"/>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7" y="4126837"/>
            <a:ext cx="487363" cy="487363"/>
          </a:xfrm>
          <a:prstGeom prst="rect">
            <a:avLst/>
          </a:prstGeom>
        </p:spPr>
      </p:pic>
    </p:spTree>
    <p:custDataLst>
      <p:tags r:id="rId1"/>
    </p:custDataLst>
    <p:extLst>
      <p:ext uri="{BB962C8B-B14F-4D97-AF65-F5344CB8AC3E}">
        <p14:creationId xmlns:p14="http://schemas.microsoft.com/office/powerpoint/2010/main" val="33337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6403-0C54-0AE2-F3AB-1F601DFF3D0B}"/>
              </a:ext>
            </a:extLst>
          </p:cNvPr>
          <p:cNvSpPr>
            <a:spLocks noGrp="1"/>
          </p:cNvSpPr>
          <p:nvPr>
            <p:ph type="title"/>
          </p:nvPr>
        </p:nvSpPr>
        <p:spPr/>
        <p:txBody>
          <a:bodyPr/>
          <a:lstStyle/>
          <a:p>
            <a:r>
              <a:rPr lang="en-US" dirty="0"/>
              <a:t>Examples of ADA Violations</a:t>
            </a:r>
          </a:p>
        </p:txBody>
      </p:sp>
      <p:sp>
        <p:nvSpPr>
          <p:cNvPr id="3" name="Content Placeholder 2">
            <a:extLst>
              <a:ext uri="{FF2B5EF4-FFF2-40B4-BE49-F238E27FC236}">
                <a16:creationId xmlns:a16="http://schemas.microsoft.com/office/drawing/2014/main" id="{D5B9D816-CCB1-0F70-A375-E9BA839052CB}"/>
              </a:ext>
            </a:extLst>
          </p:cNvPr>
          <p:cNvSpPr>
            <a:spLocks noGrp="1"/>
          </p:cNvSpPr>
          <p:nvPr>
            <p:ph idx="1"/>
          </p:nvPr>
        </p:nvSpPr>
        <p:spPr/>
        <p:txBody>
          <a:bodyPr/>
          <a:lstStyle/>
          <a:p>
            <a:pPr>
              <a:spcAft>
                <a:spcPts val="1200"/>
              </a:spcAft>
              <a:buFont typeface="Symbol" panose="05050102010706020507" pitchFamily="18" charset="2"/>
              <a:buChar char="·"/>
            </a:pPr>
            <a:r>
              <a:rPr lang="en-US" sz="1800" b="1" dirty="0">
                <a:solidFill>
                  <a:srgbClr val="000000"/>
                </a:solidFill>
                <a:latin typeface="Open Sans" panose="020B0606030504020204" pitchFamily="34" charset="0"/>
              </a:rPr>
              <a:t>Denial of Service or Participation:</a:t>
            </a:r>
            <a:r>
              <a:rPr lang="en-US" sz="1800" b="0" dirty="0">
                <a:solidFill>
                  <a:srgbClr val="000000"/>
                </a:solidFill>
                <a:latin typeface="Open Sans" panose="020B0606030504020204" pitchFamily="34" charset="0"/>
              </a:rPr>
              <a:t>  DDA service provider holding a public meeting in a building that is not wheelchair accessible.</a:t>
            </a:r>
          </a:p>
          <a:p>
            <a:pPr>
              <a:spcAft>
                <a:spcPts val="1200"/>
              </a:spcAft>
              <a:buFont typeface="Symbol" panose="05050102010706020507" pitchFamily="18" charset="2"/>
              <a:buChar char="·"/>
            </a:pPr>
            <a:r>
              <a:rPr lang="en-US" sz="1800" b="1" dirty="0">
                <a:solidFill>
                  <a:srgbClr val="000000"/>
                </a:solidFill>
                <a:latin typeface="Open Sans" panose="020B0606030504020204" pitchFamily="34" charset="0"/>
              </a:rPr>
              <a:t>Segregation:  </a:t>
            </a:r>
            <a:r>
              <a:rPr lang="en-US" sz="1800" b="0" dirty="0">
                <a:solidFill>
                  <a:srgbClr val="000000"/>
                </a:solidFill>
                <a:latin typeface="Open Sans" panose="020B0606030504020204" pitchFamily="34" charset="0"/>
              </a:rPr>
              <a:t>A DDA service provider rents a bus to transport individuals to a concert at the Ryman Auditorium in Nashville. The service provider does not request a bus with a lift, but arranges for an individual, who uses a wheelchair, to ride to the concert in a ramped taxicab.    </a:t>
            </a:r>
          </a:p>
          <a:p>
            <a:pPr>
              <a:spcAft>
                <a:spcPts val="1200"/>
              </a:spcAft>
              <a:buFont typeface="Symbol" panose="05050102010706020507" pitchFamily="18" charset="2"/>
              <a:buChar char="·"/>
            </a:pPr>
            <a:r>
              <a:rPr lang="en-US" sz="1800" b="1" dirty="0">
                <a:solidFill>
                  <a:srgbClr val="000000"/>
                </a:solidFill>
                <a:latin typeface="Open Sans" panose="020B0606030504020204" pitchFamily="34" charset="0"/>
              </a:rPr>
              <a:t>Retaliation / Coercion</a:t>
            </a:r>
            <a:r>
              <a:rPr lang="en-US" sz="1800" b="0" dirty="0">
                <a:solidFill>
                  <a:srgbClr val="000000"/>
                </a:solidFill>
                <a:latin typeface="Open Sans" panose="020B0606030504020204" pitchFamily="34" charset="0"/>
              </a:rPr>
              <a:t>:  An individual receiving DDA funded services who has mobility issues being sent a “notice of discharge” letter after complaining of repeated access violations. </a:t>
            </a:r>
            <a:endParaRPr lang="en-US" sz="1800" b="0" dirty="0">
              <a:solidFill>
                <a:prstClr val="black"/>
              </a:solidFill>
              <a:latin typeface="Microsoft Sans Serif" panose="020B0604020202020204" pitchFamily="34" charset="0"/>
            </a:endParaRPr>
          </a:p>
        </p:txBody>
      </p:sp>
      <p:pic>
        <p:nvPicPr>
          <p:cNvPr id="4" name="ADA Slide 27">
            <a:hlinkClick r:id="" action="ppaction://media"/>
            <a:extLst>
              <a:ext uri="{FF2B5EF4-FFF2-40B4-BE49-F238E27FC236}">
                <a16:creationId xmlns:a16="http://schemas.microsoft.com/office/drawing/2014/main" id="{93E9692D-52C6-8887-F7FF-D4D9765CF36D}"/>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19570" y="4004465"/>
            <a:ext cx="487363" cy="487363"/>
          </a:xfrm>
          <a:prstGeom prst="rect">
            <a:avLst/>
          </a:prstGeom>
        </p:spPr>
      </p:pic>
    </p:spTree>
    <p:custDataLst>
      <p:tags r:id="rId1"/>
    </p:custDataLst>
    <p:extLst>
      <p:ext uri="{BB962C8B-B14F-4D97-AF65-F5344CB8AC3E}">
        <p14:creationId xmlns:p14="http://schemas.microsoft.com/office/powerpoint/2010/main" val="161746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B2F45-4831-BB8C-C970-E24439AF7B43}"/>
              </a:ext>
            </a:extLst>
          </p:cNvPr>
          <p:cNvSpPr>
            <a:spLocks noGrp="1"/>
          </p:cNvSpPr>
          <p:nvPr>
            <p:ph type="title"/>
          </p:nvPr>
        </p:nvSpPr>
        <p:spPr/>
        <p:txBody>
          <a:bodyPr/>
          <a:lstStyle/>
          <a:p>
            <a:r>
              <a:rPr lang="en-US" dirty="0"/>
              <a:t>Breaking Barriers - Opening Doors </a:t>
            </a:r>
          </a:p>
        </p:txBody>
      </p:sp>
      <p:sp>
        <p:nvSpPr>
          <p:cNvPr id="3" name="Content Placeholder 2">
            <a:extLst>
              <a:ext uri="{FF2B5EF4-FFF2-40B4-BE49-F238E27FC236}">
                <a16:creationId xmlns:a16="http://schemas.microsoft.com/office/drawing/2014/main" id="{76441137-A9C1-064B-8415-089F7A5D7C39}"/>
              </a:ext>
            </a:extLst>
          </p:cNvPr>
          <p:cNvSpPr>
            <a:spLocks noGrp="1"/>
          </p:cNvSpPr>
          <p:nvPr>
            <p:ph idx="1"/>
          </p:nvPr>
        </p:nvSpPr>
        <p:spPr/>
        <p:txBody>
          <a:bodyPr>
            <a:normAutofit/>
          </a:bodyPr>
          <a:lstStyle/>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Breaking barriers to telecommunications, employment, transportation, public accommodations, and public services will enable Tennessee to benefit from the skills and talents of individuals with disabilities. </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It will provide an opportunity to gain from their increased purchasing power and will lead to fuller more productive lives for all Tennesseans.</a:t>
            </a:r>
            <a:endParaRPr lang="en-US" sz="2000" dirty="0">
              <a:solidFill>
                <a:prstClr val="black"/>
              </a:solidFill>
              <a:latin typeface="Microsoft Sans Serif" panose="020B0604020202020204" pitchFamily="34" charset="0"/>
            </a:endParaRPr>
          </a:p>
        </p:txBody>
      </p:sp>
      <p:pic>
        <p:nvPicPr>
          <p:cNvPr id="4" name="ADA Slide 28">
            <a:hlinkClick r:id="" action="ppaction://media"/>
            <a:extLst>
              <a:ext uri="{FF2B5EF4-FFF2-40B4-BE49-F238E27FC236}">
                <a16:creationId xmlns:a16="http://schemas.microsoft.com/office/drawing/2014/main" id="{0A1D8985-240D-00AE-F122-1B79524B8C00}"/>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21170" y="4004465"/>
            <a:ext cx="487363" cy="487363"/>
          </a:xfrm>
          <a:prstGeom prst="rect">
            <a:avLst/>
          </a:prstGeom>
        </p:spPr>
      </p:pic>
    </p:spTree>
    <p:custDataLst>
      <p:tags r:id="rId1"/>
    </p:custDataLst>
    <p:extLst>
      <p:ext uri="{BB962C8B-B14F-4D97-AF65-F5344CB8AC3E}">
        <p14:creationId xmlns:p14="http://schemas.microsoft.com/office/powerpoint/2010/main" val="347312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5DD6-0935-BACA-8F08-F14654821B3B}"/>
              </a:ext>
            </a:extLst>
          </p:cNvPr>
          <p:cNvSpPr>
            <a:spLocks noGrp="1"/>
          </p:cNvSpPr>
          <p:nvPr>
            <p:ph type="title"/>
          </p:nvPr>
        </p:nvSpPr>
        <p:spPr>
          <a:xfrm>
            <a:off x="0" y="133352"/>
            <a:ext cx="9144000" cy="619125"/>
          </a:xfrm>
        </p:spPr>
        <p:txBody>
          <a:bodyPr/>
          <a:lstStyle/>
          <a:p>
            <a:r>
              <a:rPr lang="en-US" sz="3100" dirty="0"/>
              <a:t>Breaking Barriers: Telecommunications (TNRS)</a:t>
            </a:r>
          </a:p>
        </p:txBody>
      </p:sp>
      <p:sp>
        <p:nvSpPr>
          <p:cNvPr id="3" name="Content Placeholder 2">
            <a:extLst>
              <a:ext uri="{FF2B5EF4-FFF2-40B4-BE49-F238E27FC236}">
                <a16:creationId xmlns:a16="http://schemas.microsoft.com/office/drawing/2014/main" id="{858B9AE1-7794-79E6-F660-B2F732FCF624}"/>
              </a:ext>
            </a:extLst>
          </p:cNvPr>
          <p:cNvSpPr>
            <a:spLocks noGrp="1"/>
          </p:cNvSpPr>
          <p:nvPr>
            <p:ph idx="1"/>
          </p:nvPr>
        </p:nvSpPr>
        <p:spPr/>
        <p:txBody>
          <a:bodyPr>
            <a:normAutofit/>
          </a:bodyPr>
          <a:lstStyle/>
          <a:p>
            <a:pPr>
              <a:lnSpc>
                <a:spcPct val="114000"/>
              </a:lnSpc>
              <a:spcAft>
                <a:spcPts val="1200"/>
              </a:spcAft>
            </a:pPr>
            <a:r>
              <a:rPr lang="en-US" sz="2000" dirty="0">
                <a:solidFill>
                  <a:srgbClr val="000000"/>
                </a:solidFill>
                <a:latin typeface="Open Sans" panose="020B0606030504020204" pitchFamily="34" charset="0"/>
              </a:rPr>
              <a:t>As a service to Tennessee's deaf, deaf-blind, hard-of-hearing, and hearing and speech-impaired community, the Tennessee Relay Service (TNRS) provides free, statewide assisted telephone service to those with speech, hearing, and visual impairments.</a:t>
            </a:r>
            <a:endParaRPr lang="en-US" sz="2000" dirty="0">
              <a:solidFill>
                <a:prstClr val="black"/>
              </a:solidFill>
              <a:latin typeface="Microsoft Sans Serif" panose="020B0604020202020204" pitchFamily="34" charset="0"/>
            </a:endParaRPr>
          </a:p>
        </p:txBody>
      </p:sp>
      <p:pic>
        <p:nvPicPr>
          <p:cNvPr id="4" name="ADA Slide 29">
            <a:hlinkClick r:id="" action="ppaction://media"/>
            <a:extLst>
              <a:ext uri="{FF2B5EF4-FFF2-40B4-BE49-F238E27FC236}">
                <a16:creationId xmlns:a16="http://schemas.microsoft.com/office/drawing/2014/main" id="{37388112-283B-7194-46CB-3ED71DAC3065}"/>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7" y="4004465"/>
            <a:ext cx="487363" cy="487363"/>
          </a:xfrm>
          <a:prstGeom prst="rect">
            <a:avLst/>
          </a:prstGeom>
        </p:spPr>
      </p:pic>
    </p:spTree>
    <p:custDataLst>
      <p:tags r:id="rId1"/>
    </p:custDataLst>
    <p:extLst>
      <p:ext uri="{BB962C8B-B14F-4D97-AF65-F5344CB8AC3E}">
        <p14:creationId xmlns:p14="http://schemas.microsoft.com/office/powerpoint/2010/main" val="225742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AD38-AF37-B642-025C-4036354F51AD}"/>
              </a:ext>
            </a:extLst>
          </p:cNvPr>
          <p:cNvSpPr>
            <a:spLocks noGrp="1"/>
          </p:cNvSpPr>
          <p:nvPr>
            <p:ph type="title"/>
          </p:nvPr>
        </p:nvSpPr>
        <p:spPr/>
        <p:txBody>
          <a:bodyPr/>
          <a:lstStyle/>
          <a:p>
            <a:r>
              <a:rPr lang="en-US" dirty="0"/>
              <a:t>Course Objectives</a:t>
            </a:r>
          </a:p>
        </p:txBody>
      </p:sp>
      <p:sp>
        <p:nvSpPr>
          <p:cNvPr id="3" name="Content Placeholder 2">
            <a:extLst>
              <a:ext uri="{FF2B5EF4-FFF2-40B4-BE49-F238E27FC236}">
                <a16:creationId xmlns:a16="http://schemas.microsoft.com/office/drawing/2014/main" id="{63C3A43D-1450-5675-6295-295D83E82E3B}"/>
              </a:ext>
            </a:extLst>
          </p:cNvPr>
          <p:cNvSpPr>
            <a:spLocks noGrp="1"/>
          </p:cNvSpPr>
          <p:nvPr>
            <p:ph idx="1"/>
          </p:nvPr>
        </p:nvSpPr>
        <p:spPr/>
        <p:txBody>
          <a:bodyPr>
            <a:normAutofit/>
          </a:bodyPr>
          <a:lstStyle/>
          <a:p>
            <a:pPr marL="0" indent="0">
              <a:spcAft>
                <a:spcPts val="600"/>
              </a:spcAft>
              <a:buNone/>
            </a:pPr>
            <a:r>
              <a:rPr lang="en-US" sz="1800" dirty="0">
                <a:solidFill>
                  <a:srgbClr val="000000"/>
                </a:solidFill>
              </a:rPr>
              <a:t>This course is designed to provide you with the basic principles and core concepts of  Title II of the Americans with Disabilities Act of 1990 (ADA).   </a:t>
            </a:r>
          </a:p>
          <a:p>
            <a:pPr marL="0" indent="0">
              <a:buNone/>
            </a:pPr>
            <a:r>
              <a:rPr lang="en-US" sz="1800" dirty="0">
                <a:solidFill>
                  <a:srgbClr val="000000"/>
                </a:solidFill>
              </a:rPr>
              <a:t>Upon completion of this course, you will be able to:</a:t>
            </a:r>
          </a:p>
          <a:p>
            <a:pPr>
              <a:buFont typeface="Symbol" panose="05050102010706020507" pitchFamily="18" charset="2"/>
              <a:buChar char="·"/>
            </a:pPr>
            <a:r>
              <a:rPr lang="en-US" sz="1600" dirty="0">
                <a:solidFill>
                  <a:srgbClr val="000000"/>
                </a:solidFill>
              </a:rPr>
              <a:t>Define Disability and the term “Person with a Disability”</a:t>
            </a:r>
          </a:p>
          <a:p>
            <a:pPr>
              <a:buFont typeface="Symbol" panose="05050102010706020507" pitchFamily="18" charset="2"/>
              <a:buChar char="·"/>
            </a:pPr>
            <a:r>
              <a:rPr lang="en-US" sz="1600" dirty="0">
                <a:solidFill>
                  <a:srgbClr val="000000"/>
                </a:solidFill>
              </a:rPr>
              <a:t>Identify Two Federal Laws that Protect the Civil Rights of People with Disabilities</a:t>
            </a:r>
          </a:p>
          <a:p>
            <a:pPr>
              <a:buFont typeface="Symbol" panose="05050102010706020507" pitchFamily="18" charset="2"/>
              <a:buChar char="·"/>
            </a:pPr>
            <a:r>
              <a:rPr lang="en-US" sz="1600" dirty="0">
                <a:solidFill>
                  <a:srgbClr val="000000"/>
                </a:solidFill>
              </a:rPr>
              <a:t>Discuss the Purpose of the ADA</a:t>
            </a:r>
          </a:p>
          <a:p>
            <a:pPr>
              <a:buFont typeface="Symbol" panose="05050102010706020507" pitchFamily="18" charset="2"/>
              <a:buChar char="·"/>
            </a:pPr>
            <a:r>
              <a:rPr lang="en-US" sz="1600" dirty="0">
                <a:solidFill>
                  <a:srgbClr val="000000"/>
                </a:solidFill>
              </a:rPr>
              <a:t>Identify the Five Titles of the ADA</a:t>
            </a:r>
          </a:p>
          <a:p>
            <a:pPr>
              <a:buFont typeface="Symbol" panose="05050102010706020507" pitchFamily="18" charset="2"/>
              <a:buChar char="·"/>
            </a:pPr>
            <a:r>
              <a:rPr lang="en-US" sz="1600" dirty="0">
                <a:solidFill>
                  <a:srgbClr val="000000"/>
                </a:solidFill>
              </a:rPr>
              <a:t>Define Prohibited Requirements of the ADA</a:t>
            </a:r>
          </a:p>
          <a:p>
            <a:pPr>
              <a:buFont typeface="Symbol" panose="05050102010706020507" pitchFamily="18" charset="2"/>
              <a:buChar char="·"/>
            </a:pPr>
            <a:r>
              <a:rPr lang="en-US" sz="1600" dirty="0">
                <a:solidFill>
                  <a:srgbClr val="000000"/>
                </a:solidFill>
              </a:rPr>
              <a:t>Provide Examples of Prohibited Practices Under ADA</a:t>
            </a:r>
          </a:p>
          <a:p>
            <a:pPr>
              <a:buFont typeface="Symbol" panose="05050102010706020507" pitchFamily="18" charset="2"/>
              <a:buChar char="·"/>
            </a:pPr>
            <a:r>
              <a:rPr lang="en-US" sz="1600" dirty="0">
                <a:solidFill>
                  <a:srgbClr val="000000"/>
                </a:solidFill>
              </a:rPr>
              <a:t>Discuss ADA Specific Requirements</a:t>
            </a:r>
          </a:p>
          <a:p>
            <a:pPr>
              <a:buFont typeface="Symbol" panose="05050102010706020507" pitchFamily="18" charset="2"/>
              <a:buChar char="·"/>
            </a:pPr>
            <a:r>
              <a:rPr lang="en-US" sz="1600" dirty="0">
                <a:solidFill>
                  <a:srgbClr val="000000"/>
                </a:solidFill>
              </a:rPr>
              <a:t>Identify Strategies for Breaking Barriers and Opening Doors for Individuals Receiving DDA Services</a:t>
            </a:r>
            <a:endParaRPr lang="en-US" sz="1600" dirty="0">
              <a:solidFill>
                <a:prstClr val="black"/>
              </a:solidFill>
            </a:endParaRPr>
          </a:p>
          <a:p>
            <a:endParaRPr lang="en-US" dirty="0"/>
          </a:p>
        </p:txBody>
      </p:sp>
      <p:pic>
        <p:nvPicPr>
          <p:cNvPr id="4" name="ADA Slide 3">
            <a:hlinkClick r:id="" action="ppaction://media"/>
            <a:extLst>
              <a:ext uri="{FF2B5EF4-FFF2-40B4-BE49-F238E27FC236}">
                <a16:creationId xmlns:a16="http://schemas.microsoft.com/office/drawing/2014/main" id="{D6B0662E-D4DD-AD2D-E4D7-A881373B4A7E}"/>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52400" y="4548187"/>
            <a:ext cx="487363" cy="487363"/>
          </a:xfrm>
          <a:prstGeom prst="rect">
            <a:avLst/>
          </a:prstGeom>
        </p:spPr>
      </p:pic>
    </p:spTree>
    <p:custDataLst>
      <p:tags r:id="rId1"/>
    </p:custDataLst>
    <p:extLst>
      <p:ext uri="{BB962C8B-B14F-4D97-AF65-F5344CB8AC3E}">
        <p14:creationId xmlns:p14="http://schemas.microsoft.com/office/powerpoint/2010/main" val="35671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2CF6-1FEB-86C3-AE2F-CEA2AD4B935D}"/>
              </a:ext>
            </a:extLst>
          </p:cNvPr>
          <p:cNvSpPr>
            <a:spLocks noGrp="1"/>
          </p:cNvSpPr>
          <p:nvPr>
            <p:ph type="title"/>
          </p:nvPr>
        </p:nvSpPr>
        <p:spPr/>
        <p:txBody>
          <a:bodyPr/>
          <a:lstStyle/>
          <a:p>
            <a:r>
              <a:rPr lang="en-US" dirty="0"/>
              <a:t>Breaking Barriers: Telecommunications</a:t>
            </a:r>
          </a:p>
        </p:txBody>
      </p:sp>
      <p:sp>
        <p:nvSpPr>
          <p:cNvPr id="3" name="Content Placeholder 2">
            <a:extLst>
              <a:ext uri="{FF2B5EF4-FFF2-40B4-BE49-F238E27FC236}">
                <a16:creationId xmlns:a16="http://schemas.microsoft.com/office/drawing/2014/main" id="{AB32CC5A-6A60-A7C3-B35D-F51D878250B7}"/>
              </a:ext>
            </a:extLst>
          </p:cNvPr>
          <p:cNvSpPr>
            <a:spLocks noGrp="1"/>
          </p:cNvSpPr>
          <p:nvPr>
            <p:ph idx="1"/>
          </p:nvPr>
        </p:nvSpPr>
        <p:spPr/>
        <p:txBody>
          <a:bodyPr/>
          <a:lstStyle/>
          <a:p>
            <a:pPr>
              <a:spcAft>
                <a:spcPts val="1200"/>
              </a:spcAft>
              <a:buFont typeface="Symbol" panose="05050102010706020507" pitchFamily="18" charset="2"/>
              <a:buChar char="·"/>
            </a:pPr>
            <a:r>
              <a:rPr lang="en-US" sz="2000" dirty="0">
                <a:solidFill>
                  <a:srgbClr val="000000"/>
                </a:solidFill>
              </a:rPr>
              <a:t>Operated under contract by AT&amp;T and regulated by the TRA, the “Relay Service” links conversations between people who use text telephones (TTY's) or </a:t>
            </a:r>
            <a:r>
              <a:rPr lang="en-US" sz="2000" dirty="0" err="1">
                <a:solidFill>
                  <a:srgbClr val="000000"/>
                </a:solidFill>
              </a:rPr>
              <a:t>telebraille</a:t>
            </a:r>
            <a:r>
              <a:rPr lang="en-US" sz="2000" dirty="0">
                <a:solidFill>
                  <a:srgbClr val="000000"/>
                </a:solidFill>
              </a:rPr>
              <a:t> (TB) devices and people who use standard telephones.</a:t>
            </a:r>
          </a:p>
          <a:p>
            <a:pPr>
              <a:buFont typeface="Symbol" panose="05050102010706020507" pitchFamily="18" charset="2"/>
              <a:buChar char="·"/>
            </a:pPr>
            <a:r>
              <a:rPr lang="en-US" sz="2000" dirty="0">
                <a:solidFill>
                  <a:srgbClr val="000000"/>
                </a:solidFill>
              </a:rPr>
              <a:t>More information can be found at the state site below </a:t>
            </a:r>
          </a:p>
          <a:p>
            <a:pPr marL="400050" lvl="1" indent="0">
              <a:buNone/>
            </a:pPr>
            <a:r>
              <a:rPr lang="en-US" u="sng" dirty="0">
                <a:solidFill>
                  <a:srgbClr val="0070C0"/>
                </a:solidFill>
                <a:hlinkClick r:id="rId5">
                  <a:extLst>
                    <a:ext uri="{A12FA001-AC4F-418D-AE19-62706E023703}">
                      <ahyp:hlinkClr xmlns:ahyp="http://schemas.microsoft.com/office/drawing/2018/hyperlinkcolor" val="tx"/>
                    </a:ext>
                  </a:extLst>
                </a:hlinkClick>
              </a:rPr>
              <a:t>https://www.tn.gov/tpuc/relay-center-services.html</a:t>
            </a:r>
            <a:endParaRPr lang="en-US" u="sng" dirty="0">
              <a:solidFill>
                <a:srgbClr val="0070C0"/>
              </a:solidFill>
            </a:endParaRPr>
          </a:p>
        </p:txBody>
      </p:sp>
      <p:pic>
        <p:nvPicPr>
          <p:cNvPr id="4" name="ADA Slide 30">
            <a:hlinkClick r:id="" action="ppaction://media"/>
            <a:extLst>
              <a:ext uri="{FF2B5EF4-FFF2-40B4-BE49-F238E27FC236}">
                <a16:creationId xmlns:a16="http://schemas.microsoft.com/office/drawing/2014/main" id="{0648BFB1-6F6F-79D5-5282-840BC7617BA4}"/>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95770" y="4004465"/>
            <a:ext cx="487363" cy="487363"/>
          </a:xfrm>
          <a:prstGeom prst="rect">
            <a:avLst/>
          </a:prstGeom>
        </p:spPr>
      </p:pic>
    </p:spTree>
    <p:custDataLst>
      <p:tags r:id="rId1"/>
    </p:custDataLst>
    <p:extLst>
      <p:ext uri="{BB962C8B-B14F-4D97-AF65-F5344CB8AC3E}">
        <p14:creationId xmlns:p14="http://schemas.microsoft.com/office/powerpoint/2010/main" val="37277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D875-2624-9317-7DB6-D5AECD011A6D}"/>
              </a:ext>
            </a:extLst>
          </p:cNvPr>
          <p:cNvSpPr>
            <a:spLocks noGrp="1"/>
          </p:cNvSpPr>
          <p:nvPr>
            <p:ph type="title"/>
          </p:nvPr>
        </p:nvSpPr>
        <p:spPr/>
        <p:txBody>
          <a:bodyPr/>
          <a:lstStyle/>
          <a:p>
            <a:r>
              <a:rPr lang="en-US" dirty="0"/>
              <a:t>Breaking Barriers: Employment</a:t>
            </a:r>
          </a:p>
        </p:txBody>
      </p:sp>
      <p:sp>
        <p:nvSpPr>
          <p:cNvPr id="3" name="Content Placeholder 2">
            <a:extLst>
              <a:ext uri="{FF2B5EF4-FFF2-40B4-BE49-F238E27FC236}">
                <a16:creationId xmlns:a16="http://schemas.microsoft.com/office/drawing/2014/main" id="{301B2ADA-193A-8696-7BD4-7A8DB02EA20C}"/>
              </a:ext>
            </a:extLst>
          </p:cNvPr>
          <p:cNvSpPr>
            <a:spLocks noGrp="1"/>
          </p:cNvSpPr>
          <p:nvPr>
            <p:ph idx="1"/>
          </p:nvPr>
        </p:nvSpPr>
        <p:spPr/>
        <p:txBody>
          <a:bodyPr/>
          <a:lstStyle/>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Tennessee Vocational Rehabilitation (VR) Services is a federal and state-funded program that provides services to help individuals with disabilities enter or return to employment. </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VR is designed to assist individuals of work age with physical and/or mental disabilities compete successfully with others in earning a livelihood.</a:t>
            </a:r>
          </a:p>
          <a:p>
            <a:pPr>
              <a:buFont typeface="Symbol" panose="05050102010706020507" pitchFamily="18" charset="2"/>
              <a:buChar char="·"/>
            </a:pPr>
            <a:r>
              <a:rPr lang="en-US" sz="2000" dirty="0">
                <a:solidFill>
                  <a:srgbClr val="000000"/>
                </a:solidFill>
                <a:latin typeface="Open Sans" panose="020B0606030504020204" pitchFamily="34" charset="0"/>
              </a:rPr>
              <a:t> More information can be found at the state site below</a:t>
            </a:r>
          </a:p>
          <a:p>
            <a:pPr marL="400050" lvl="1" indent="0">
              <a:buNone/>
            </a:pPr>
            <a:r>
              <a:rPr lang="en-US" sz="1800" u="sng" dirty="0">
                <a:solidFill>
                  <a:srgbClr val="0070C0"/>
                </a:solidFill>
                <a:latin typeface="Open Sans" panose="020B0606030504020204" pitchFamily="34" charset="0"/>
                <a:hlinkClick r:id="rId5">
                  <a:extLst>
                    <a:ext uri="{A12FA001-AC4F-418D-AE19-62706E023703}">
                      <ahyp:hlinkClr xmlns:ahyp="http://schemas.microsoft.com/office/drawing/2018/hyperlinkcolor" val="tx"/>
                    </a:ext>
                  </a:extLst>
                </a:hlinkClick>
              </a:rPr>
              <a:t>https://www.tn.gov/humanservices/ds/vocational-rehabilitation.html</a:t>
            </a:r>
            <a:endParaRPr lang="en-US" sz="1800" u="sng" dirty="0">
              <a:solidFill>
                <a:srgbClr val="0070C0"/>
              </a:solidFill>
              <a:latin typeface="Microsoft Sans Serif" panose="020B0604020202020204" pitchFamily="34" charset="0"/>
            </a:endParaRPr>
          </a:p>
        </p:txBody>
      </p:sp>
      <p:pic>
        <p:nvPicPr>
          <p:cNvPr id="4" name="ADA Slide 31">
            <a:hlinkClick r:id="" action="ppaction://media"/>
            <a:extLst>
              <a:ext uri="{FF2B5EF4-FFF2-40B4-BE49-F238E27FC236}">
                <a16:creationId xmlns:a16="http://schemas.microsoft.com/office/drawing/2014/main" id="{40DFF599-17CA-2B01-A686-5DC905CB9CDF}"/>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28037" y="3943350"/>
            <a:ext cx="487363" cy="487363"/>
          </a:xfrm>
          <a:prstGeom prst="rect">
            <a:avLst/>
          </a:prstGeom>
        </p:spPr>
      </p:pic>
    </p:spTree>
    <p:custDataLst>
      <p:tags r:id="rId1"/>
    </p:custDataLst>
    <p:extLst>
      <p:ext uri="{BB962C8B-B14F-4D97-AF65-F5344CB8AC3E}">
        <p14:creationId xmlns:p14="http://schemas.microsoft.com/office/powerpoint/2010/main" val="257190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0C5C-851A-0D6F-27EB-35141C43980E}"/>
              </a:ext>
            </a:extLst>
          </p:cNvPr>
          <p:cNvSpPr>
            <a:spLocks noGrp="1"/>
          </p:cNvSpPr>
          <p:nvPr>
            <p:ph type="title"/>
          </p:nvPr>
        </p:nvSpPr>
        <p:spPr/>
        <p:txBody>
          <a:bodyPr/>
          <a:lstStyle/>
          <a:p>
            <a:r>
              <a:rPr lang="en-US" dirty="0"/>
              <a:t>Breaking Barriers: Employment </a:t>
            </a:r>
            <a:r>
              <a:rPr lang="en-US" sz="2400" dirty="0"/>
              <a:t>(Cont’d)</a:t>
            </a:r>
            <a:endParaRPr lang="en-US" dirty="0"/>
          </a:p>
        </p:txBody>
      </p:sp>
      <p:sp>
        <p:nvSpPr>
          <p:cNvPr id="3" name="Content Placeholder 2">
            <a:extLst>
              <a:ext uri="{FF2B5EF4-FFF2-40B4-BE49-F238E27FC236}">
                <a16:creationId xmlns:a16="http://schemas.microsoft.com/office/drawing/2014/main" id="{F477C54B-CA23-EE2B-1F02-D96DE9F40D6D}"/>
              </a:ext>
            </a:extLst>
          </p:cNvPr>
          <p:cNvSpPr>
            <a:spLocks noGrp="1"/>
          </p:cNvSpPr>
          <p:nvPr>
            <p:ph idx="1"/>
          </p:nvPr>
        </p:nvSpPr>
        <p:spPr/>
        <p:txBody>
          <a:bodyPr>
            <a:normAutofit/>
          </a:bodyPr>
          <a:lstStyle/>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 VR may also serve as a resource that can provide assistance with eliminating the financial hardship for an employer by paying for the costs of accommodations that are beyond the employer's own resources. </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For example, VR may pay for assistive technology such as computers or job coaches necessary for the employment of individuals with severe disabilities, and personal assistance services not considered reasonable accommodations.</a:t>
            </a:r>
            <a:endParaRPr lang="en-US" sz="2000" dirty="0">
              <a:solidFill>
                <a:prstClr val="black"/>
              </a:solidFill>
              <a:latin typeface="Microsoft Sans Serif" panose="020B0604020202020204" pitchFamily="34" charset="0"/>
            </a:endParaRPr>
          </a:p>
        </p:txBody>
      </p:sp>
      <p:pic>
        <p:nvPicPr>
          <p:cNvPr id="4" name="ADA Slide 32">
            <a:hlinkClick r:id="" action="ppaction://media"/>
            <a:extLst>
              <a:ext uri="{FF2B5EF4-FFF2-40B4-BE49-F238E27FC236}">
                <a16:creationId xmlns:a16="http://schemas.microsoft.com/office/drawing/2014/main" id="{298563CD-E306-A870-89E6-A416C3C19BC7}"/>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21170" y="4004465"/>
            <a:ext cx="487363" cy="487363"/>
          </a:xfrm>
          <a:prstGeom prst="rect">
            <a:avLst/>
          </a:prstGeom>
        </p:spPr>
      </p:pic>
    </p:spTree>
    <p:custDataLst>
      <p:tags r:id="rId1"/>
    </p:custDataLst>
    <p:extLst>
      <p:ext uri="{BB962C8B-B14F-4D97-AF65-F5344CB8AC3E}">
        <p14:creationId xmlns:p14="http://schemas.microsoft.com/office/powerpoint/2010/main" val="36391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32E5A-2618-12B1-72AE-1EA0F6E9C750}"/>
              </a:ext>
            </a:extLst>
          </p:cNvPr>
          <p:cNvSpPr>
            <a:spLocks noGrp="1"/>
          </p:cNvSpPr>
          <p:nvPr>
            <p:ph type="title"/>
          </p:nvPr>
        </p:nvSpPr>
        <p:spPr/>
        <p:txBody>
          <a:bodyPr/>
          <a:lstStyle/>
          <a:p>
            <a:r>
              <a:rPr lang="en-US" dirty="0"/>
              <a:t>Breaking Barriers: Programs and Services</a:t>
            </a:r>
          </a:p>
        </p:txBody>
      </p:sp>
      <p:sp>
        <p:nvSpPr>
          <p:cNvPr id="3" name="Content Placeholder 2">
            <a:extLst>
              <a:ext uri="{FF2B5EF4-FFF2-40B4-BE49-F238E27FC236}">
                <a16:creationId xmlns:a16="http://schemas.microsoft.com/office/drawing/2014/main" id="{A48D9429-6420-C5CA-A51D-CF090E9D4915}"/>
              </a:ext>
            </a:extLst>
          </p:cNvPr>
          <p:cNvSpPr>
            <a:spLocks noGrp="1"/>
          </p:cNvSpPr>
          <p:nvPr>
            <p:ph idx="1"/>
          </p:nvPr>
        </p:nvSpPr>
        <p:spPr/>
        <p:txBody>
          <a:bodyPr/>
          <a:lstStyle/>
          <a:p>
            <a:pPr>
              <a:spcAft>
                <a:spcPts val="1200"/>
              </a:spcAft>
              <a:buFont typeface="Symbol" panose="05050102010706020507" pitchFamily="18" charset="2"/>
              <a:buChar char="·"/>
            </a:pPr>
            <a:r>
              <a:rPr lang="en-US" sz="2000" dirty="0">
                <a:solidFill>
                  <a:srgbClr val="000000"/>
                </a:solidFill>
              </a:rPr>
              <a:t>The State of Tennessee administers many programs and services to help citizens with disabilities find employment, get job training, access health care services, and reduce transportation costs. </a:t>
            </a:r>
          </a:p>
          <a:p>
            <a:pPr>
              <a:buFont typeface="Symbol" panose="05050102010706020507" pitchFamily="18" charset="2"/>
              <a:buChar char="·"/>
            </a:pPr>
            <a:r>
              <a:rPr lang="en-US" sz="2000" dirty="0">
                <a:solidFill>
                  <a:srgbClr val="000000"/>
                </a:solidFill>
              </a:rPr>
              <a:t>Please use the following web page as a resource to locate programs and services in Tennessee.</a:t>
            </a:r>
          </a:p>
          <a:p>
            <a:pPr marL="400050" lvl="1" indent="0">
              <a:buNone/>
            </a:pPr>
            <a:r>
              <a:rPr lang="en-US" u="sng" dirty="0">
                <a:solidFill>
                  <a:srgbClr val="0070C0"/>
                </a:solidFill>
                <a:hlinkClick r:id="rId5">
                  <a:extLst>
                    <a:ext uri="{A12FA001-AC4F-418D-AE19-62706E023703}">
                      <ahyp:hlinkClr xmlns:ahyp="http://schemas.microsoft.com/office/drawing/2018/hyperlinkcolor" val="tx"/>
                    </a:ext>
                  </a:extLst>
                </a:hlinkClick>
              </a:rPr>
              <a:t>https://www.tn.gov/disability-and-aging/resource-directory.html</a:t>
            </a:r>
            <a:endParaRPr lang="en-US" u="sng" dirty="0">
              <a:solidFill>
                <a:srgbClr val="0070C0"/>
              </a:solidFill>
            </a:endParaRPr>
          </a:p>
        </p:txBody>
      </p:sp>
      <p:pic>
        <p:nvPicPr>
          <p:cNvPr id="4" name="ADA Slide 33">
            <a:hlinkClick r:id="" action="ppaction://media"/>
            <a:extLst>
              <a:ext uri="{FF2B5EF4-FFF2-40B4-BE49-F238E27FC236}">
                <a16:creationId xmlns:a16="http://schemas.microsoft.com/office/drawing/2014/main" id="{2C7BD2DD-61CA-E0E3-EA46-57B20A0D9B51}"/>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04237" y="4073917"/>
            <a:ext cx="487363" cy="487363"/>
          </a:xfrm>
          <a:prstGeom prst="rect">
            <a:avLst/>
          </a:prstGeom>
        </p:spPr>
      </p:pic>
    </p:spTree>
    <p:custDataLst>
      <p:tags r:id="rId1"/>
    </p:custDataLst>
    <p:extLst>
      <p:ext uri="{BB962C8B-B14F-4D97-AF65-F5344CB8AC3E}">
        <p14:creationId xmlns:p14="http://schemas.microsoft.com/office/powerpoint/2010/main" val="299748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31E-DE4F-ED30-64DE-D140CBFC01BB}"/>
              </a:ext>
            </a:extLst>
          </p:cNvPr>
          <p:cNvSpPr>
            <a:spLocks noGrp="1"/>
          </p:cNvSpPr>
          <p:nvPr>
            <p:ph type="title"/>
          </p:nvPr>
        </p:nvSpPr>
        <p:spPr/>
        <p:txBody>
          <a:bodyPr/>
          <a:lstStyle/>
          <a:p>
            <a:r>
              <a:rPr lang="en-US" dirty="0"/>
              <a:t>Breaking Barriers </a:t>
            </a:r>
          </a:p>
        </p:txBody>
      </p:sp>
      <p:sp>
        <p:nvSpPr>
          <p:cNvPr id="3" name="Content Placeholder 2">
            <a:extLst>
              <a:ext uri="{FF2B5EF4-FFF2-40B4-BE49-F238E27FC236}">
                <a16:creationId xmlns:a16="http://schemas.microsoft.com/office/drawing/2014/main" id="{35724835-0839-D570-FD5E-D994702887E7}"/>
              </a:ext>
            </a:extLst>
          </p:cNvPr>
          <p:cNvSpPr>
            <a:spLocks noGrp="1"/>
          </p:cNvSpPr>
          <p:nvPr>
            <p:ph idx="1"/>
          </p:nvPr>
        </p:nvSpPr>
        <p:spPr/>
        <p:txBody>
          <a:bodyPr/>
          <a:lstStyle/>
          <a:p>
            <a:pPr marL="0" indent="0">
              <a:lnSpc>
                <a:spcPct val="112000"/>
              </a:lnSpc>
              <a:buNone/>
            </a:pPr>
            <a:r>
              <a:rPr lang="en-US" sz="1800" dirty="0">
                <a:solidFill>
                  <a:srgbClr val="000000"/>
                </a:solidFill>
                <a:latin typeface="Open Sans" panose="020B0606030504020204" pitchFamily="34" charset="0"/>
              </a:rPr>
              <a:t>Disability Rights Tennessee, formerly Disability Law &amp; Advocacy Center of Tennessee (DLAC), is dedicated to protecting the rights of Tennesseans with disabilities.  Disability Rights Tennessee advocates for the rights of Tennesseans with disabilities to ensure that they have an equal opportunity to be productive and respected members of our society.  </a:t>
            </a:r>
          </a:p>
          <a:p>
            <a:pPr algn="ctr">
              <a:lnSpc>
                <a:spcPct val="112000"/>
              </a:lnSpc>
            </a:pPr>
            <a:endParaRPr lang="en-US" sz="1800" dirty="0">
              <a:solidFill>
                <a:srgbClr val="000000"/>
              </a:solidFill>
              <a:latin typeface="Open Sans" panose="020B0606030504020204" pitchFamily="34" charset="0"/>
            </a:endParaRPr>
          </a:p>
          <a:p>
            <a:pPr marL="0" indent="0">
              <a:lnSpc>
                <a:spcPct val="112000"/>
              </a:lnSpc>
              <a:buNone/>
            </a:pPr>
            <a:r>
              <a:rPr lang="en-US" sz="1800" dirty="0">
                <a:solidFill>
                  <a:srgbClr val="000000"/>
                </a:solidFill>
                <a:latin typeface="Open Sans" panose="020B0606030504020204" pitchFamily="34" charset="0"/>
              </a:rPr>
              <a:t>Contact Information:  </a:t>
            </a:r>
          </a:p>
          <a:p>
            <a:pPr marL="0" indent="0" algn="ctr">
              <a:lnSpc>
                <a:spcPct val="112000"/>
              </a:lnSpc>
              <a:buNone/>
            </a:pPr>
            <a:r>
              <a:rPr lang="en-US" sz="1800" dirty="0">
                <a:solidFill>
                  <a:srgbClr val="000000"/>
                </a:solidFill>
              </a:rPr>
              <a:t>C</a:t>
            </a:r>
            <a:r>
              <a:rPr lang="en-US" sz="1800" dirty="0">
                <a:solidFill>
                  <a:srgbClr val="000000"/>
                </a:solidFill>
                <a:latin typeface="Open Sans" panose="020B0606030504020204" pitchFamily="34" charset="0"/>
              </a:rPr>
              <a:t>all: (800) 342-1660</a:t>
            </a:r>
          </a:p>
          <a:p>
            <a:pPr marL="0" indent="0" algn="ctr">
              <a:lnSpc>
                <a:spcPct val="112000"/>
              </a:lnSpc>
              <a:buNone/>
            </a:pPr>
            <a:r>
              <a:rPr lang="en-US" sz="1800" dirty="0">
                <a:solidFill>
                  <a:srgbClr val="000000"/>
                </a:solidFill>
                <a:latin typeface="Open Sans" panose="020B0606030504020204" pitchFamily="34" charset="0"/>
              </a:rPr>
              <a:t>or e-mail: </a:t>
            </a:r>
            <a:r>
              <a:rPr lang="en-US" sz="1800" u="sng" dirty="0">
                <a:solidFill>
                  <a:srgbClr val="000000"/>
                </a:solidFill>
                <a:latin typeface="Open Sans" panose="020B0606030504020204" pitchFamily="34" charset="0"/>
              </a:rPr>
              <a:t>GetHelp@DLACTN.org</a:t>
            </a:r>
            <a:endParaRPr lang="en-US" sz="1800" u="sng" dirty="0">
              <a:solidFill>
                <a:prstClr val="black"/>
              </a:solidFill>
              <a:latin typeface="Microsoft Sans Serif" panose="020B0604020202020204" pitchFamily="34" charset="0"/>
            </a:endParaRPr>
          </a:p>
          <a:p>
            <a:endParaRPr lang="en-US" dirty="0"/>
          </a:p>
        </p:txBody>
      </p:sp>
      <p:pic>
        <p:nvPicPr>
          <p:cNvPr id="4" name="ADA Slide 34">
            <a:hlinkClick r:id="" action="ppaction://media"/>
            <a:extLst>
              <a:ext uri="{FF2B5EF4-FFF2-40B4-BE49-F238E27FC236}">
                <a16:creationId xmlns:a16="http://schemas.microsoft.com/office/drawing/2014/main" id="{80A0AAF1-2CC0-E698-7DBC-4449ED0AA151}"/>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5704" y="4004465"/>
            <a:ext cx="487363" cy="487363"/>
          </a:xfrm>
          <a:prstGeom prst="rect">
            <a:avLst/>
          </a:prstGeom>
        </p:spPr>
      </p:pic>
    </p:spTree>
    <p:custDataLst>
      <p:tags r:id="rId1"/>
    </p:custDataLst>
    <p:extLst>
      <p:ext uri="{BB962C8B-B14F-4D97-AF65-F5344CB8AC3E}">
        <p14:creationId xmlns:p14="http://schemas.microsoft.com/office/powerpoint/2010/main" val="263404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0CFE-3A2D-ECB0-EF68-600AAFB6955C}"/>
              </a:ext>
            </a:extLst>
          </p:cNvPr>
          <p:cNvSpPr>
            <a:spLocks noGrp="1"/>
          </p:cNvSpPr>
          <p:nvPr>
            <p:ph type="title"/>
          </p:nvPr>
        </p:nvSpPr>
        <p:spPr/>
        <p:txBody>
          <a:bodyPr/>
          <a:lstStyle/>
          <a:p>
            <a:r>
              <a:rPr lang="en-US" dirty="0"/>
              <a:t>Opening Doors - DDA Services</a:t>
            </a:r>
          </a:p>
        </p:txBody>
      </p:sp>
      <p:sp>
        <p:nvSpPr>
          <p:cNvPr id="3" name="Content Placeholder 2">
            <a:extLst>
              <a:ext uri="{FF2B5EF4-FFF2-40B4-BE49-F238E27FC236}">
                <a16:creationId xmlns:a16="http://schemas.microsoft.com/office/drawing/2014/main" id="{086FE884-127A-501B-25C7-F62B68905D38}"/>
              </a:ext>
            </a:extLst>
          </p:cNvPr>
          <p:cNvSpPr>
            <a:spLocks noGrp="1"/>
          </p:cNvSpPr>
          <p:nvPr>
            <p:ph idx="1"/>
          </p:nvPr>
        </p:nvSpPr>
        <p:spPr/>
        <p:txBody>
          <a:bodyPr/>
          <a:lstStyle/>
          <a:p>
            <a:pPr marL="0" indent="0">
              <a:spcAft>
                <a:spcPts val="1200"/>
              </a:spcAft>
              <a:buNone/>
            </a:pPr>
            <a:r>
              <a:rPr lang="en-US" sz="1800" dirty="0">
                <a:solidFill>
                  <a:srgbClr val="000000"/>
                </a:solidFill>
                <a:latin typeface="Open Sans" panose="020B0606030504020204" pitchFamily="34" charset="0"/>
              </a:rPr>
              <a:t>DDA is actively working toward increasing employment opportunities for individuals receiving services through DDA. </a:t>
            </a:r>
          </a:p>
          <a:p>
            <a:pPr marL="0" indent="0">
              <a:spcAft>
                <a:spcPts val="1200"/>
              </a:spcAft>
              <a:buNone/>
            </a:pPr>
            <a:r>
              <a:rPr lang="en-US" sz="1800" dirty="0">
                <a:solidFill>
                  <a:srgbClr val="000000"/>
                </a:solidFill>
                <a:latin typeface="Open Sans" panose="020B0606030504020204" pitchFamily="34" charset="0"/>
              </a:rPr>
              <a:t>If you know of someone with a disability who is interested in employment or someone who is seeking employment, please contact DDA’s Employment Innovation &amp; Community Inclusion Team for assistance.  </a:t>
            </a:r>
          </a:p>
          <a:p>
            <a:pPr>
              <a:spcAft>
                <a:spcPts val="600"/>
              </a:spcAft>
              <a:buFont typeface="Symbol" panose="05050102010706020507" pitchFamily="18" charset="2"/>
              <a:buChar char="·"/>
            </a:pPr>
            <a:r>
              <a:rPr lang="de-DE" sz="1800" b="1" dirty="0">
                <a:solidFill>
                  <a:srgbClr val="000000"/>
                </a:solidFill>
                <a:latin typeface="Open Sans" panose="020B0606030504020204" pitchFamily="34" charset="0"/>
              </a:rPr>
              <a:t>West Region</a:t>
            </a:r>
            <a:r>
              <a:rPr lang="de-DE" sz="1800" b="0" dirty="0">
                <a:solidFill>
                  <a:srgbClr val="000000"/>
                </a:solidFill>
                <a:latin typeface="Open Sans" panose="020B0606030504020204" pitchFamily="34" charset="0"/>
              </a:rPr>
              <a:t>: Denetris Grandberry (Denetris.Grandberry@tn.gov)</a:t>
            </a:r>
          </a:p>
          <a:p>
            <a:pPr>
              <a:spcAft>
                <a:spcPts val="600"/>
              </a:spcAft>
              <a:buFont typeface="Symbol" panose="05050102010706020507" pitchFamily="18" charset="2"/>
              <a:buChar char="·"/>
            </a:pPr>
            <a:r>
              <a:rPr lang="en-US" sz="1800" b="1" dirty="0">
                <a:solidFill>
                  <a:srgbClr val="000000"/>
                </a:solidFill>
                <a:latin typeface="Open Sans" panose="020B0606030504020204" pitchFamily="34" charset="0"/>
              </a:rPr>
              <a:t>Middle Region</a:t>
            </a:r>
            <a:r>
              <a:rPr lang="en-US" sz="1800" b="0" dirty="0">
                <a:solidFill>
                  <a:srgbClr val="000000"/>
                </a:solidFill>
                <a:latin typeface="Open Sans" panose="020B0606030504020204" pitchFamily="34" charset="0"/>
              </a:rPr>
              <a:t>: Allison E. Harris (Allison.E.Harris@tn.gov)</a:t>
            </a:r>
          </a:p>
          <a:p>
            <a:pPr>
              <a:spcAft>
                <a:spcPts val="600"/>
              </a:spcAft>
              <a:buFont typeface="Symbol" panose="05050102010706020507" pitchFamily="18" charset="2"/>
              <a:buChar char="·"/>
            </a:pPr>
            <a:r>
              <a:rPr lang="en-US" sz="1800" b="1" dirty="0">
                <a:solidFill>
                  <a:srgbClr val="000000"/>
                </a:solidFill>
                <a:latin typeface="Open Sans" panose="020B0606030504020204" pitchFamily="34" charset="0"/>
              </a:rPr>
              <a:t>East Region</a:t>
            </a:r>
            <a:r>
              <a:rPr lang="en-US" sz="1800" b="0" dirty="0">
                <a:solidFill>
                  <a:srgbClr val="000000"/>
                </a:solidFill>
                <a:latin typeface="Open Sans" panose="020B0606030504020204" pitchFamily="34" charset="0"/>
              </a:rPr>
              <a:t>: Judy L. Pate (Judy.L.Pate@tn.gov)</a:t>
            </a:r>
            <a:endParaRPr lang="en-US" sz="1800" b="0" dirty="0">
              <a:solidFill>
                <a:prstClr val="black"/>
              </a:solidFill>
              <a:latin typeface="Microsoft Sans Serif" panose="020B0604020202020204" pitchFamily="34" charset="0"/>
            </a:endParaRPr>
          </a:p>
          <a:p>
            <a:pPr>
              <a:spcAft>
                <a:spcPts val="600"/>
              </a:spcAft>
            </a:pPr>
            <a:endParaRPr lang="en-US" dirty="0"/>
          </a:p>
        </p:txBody>
      </p:sp>
      <p:pic>
        <p:nvPicPr>
          <p:cNvPr id="4" name="ADA Slide 35">
            <a:hlinkClick r:id="" action="ppaction://media"/>
            <a:extLst>
              <a:ext uri="{FF2B5EF4-FFF2-40B4-BE49-F238E27FC236}">
                <a16:creationId xmlns:a16="http://schemas.microsoft.com/office/drawing/2014/main" id="{21C3731A-585D-51DE-ED6C-FB0A708D6690}"/>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34400" y="4004465"/>
            <a:ext cx="487363" cy="487363"/>
          </a:xfrm>
          <a:prstGeom prst="rect">
            <a:avLst/>
          </a:prstGeom>
        </p:spPr>
      </p:pic>
    </p:spTree>
    <p:custDataLst>
      <p:tags r:id="rId1"/>
    </p:custDataLst>
    <p:extLst>
      <p:ext uri="{BB962C8B-B14F-4D97-AF65-F5344CB8AC3E}">
        <p14:creationId xmlns:p14="http://schemas.microsoft.com/office/powerpoint/2010/main" val="25864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C446-3FFD-2904-1800-4E6E84C854B2}"/>
              </a:ext>
            </a:extLst>
          </p:cNvPr>
          <p:cNvSpPr>
            <a:spLocks noGrp="1"/>
          </p:cNvSpPr>
          <p:nvPr>
            <p:ph type="title"/>
          </p:nvPr>
        </p:nvSpPr>
        <p:spPr>
          <a:xfrm>
            <a:off x="0" y="133352"/>
            <a:ext cx="8991600" cy="619125"/>
          </a:xfrm>
        </p:spPr>
        <p:txBody>
          <a:bodyPr/>
          <a:lstStyle/>
          <a:p>
            <a:r>
              <a:rPr lang="en-US" sz="2800" dirty="0"/>
              <a:t>Opening Doors - DDA Services:  Benefit Counseling</a:t>
            </a:r>
          </a:p>
        </p:txBody>
      </p:sp>
      <p:sp>
        <p:nvSpPr>
          <p:cNvPr id="3" name="Content Placeholder 2">
            <a:extLst>
              <a:ext uri="{FF2B5EF4-FFF2-40B4-BE49-F238E27FC236}">
                <a16:creationId xmlns:a16="http://schemas.microsoft.com/office/drawing/2014/main" id="{7F6E15E7-ABFF-2577-D34F-636C89B34722}"/>
              </a:ext>
            </a:extLst>
          </p:cNvPr>
          <p:cNvSpPr>
            <a:spLocks noGrp="1"/>
          </p:cNvSpPr>
          <p:nvPr>
            <p:ph idx="1"/>
          </p:nvPr>
        </p:nvSpPr>
        <p:spPr/>
        <p:txBody>
          <a:bodyPr/>
          <a:lstStyle/>
          <a:p>
            <a:pPr marL="0" indent="0">
              <a:spcAft>
                <a:spcPts val="1200"/>
              </a:spcAft>
              <a:buNone/>
            </a:pPr>
            <a:r>
              <a:rPr lang="en-US" sz="1800" dirty="0">
                <a:solidFill>
                  <a:srgbClr val="000000"/>
                </a:solidFill>
                <a:highlight>
                  <a:srgbClr val="FFFFFF"/>
                </a:highlight>
                <a:latin typeface="Open Sans" panose="020B0606030504020204" pitchFamily="34" charset="0"/>
              </a:rPr>
              <a:t>The Benefits Counseling Program (BCP) helps individuals see a clearer pathway to employment by helping them understand how work may impact their benefits such as Social Security, Social Security Disability Insurance, Medicaid and Medicare.</a:t>
            </a:r>
          </a:p>
          <a:p>
            <a:pPr marL="0" indent="0">
              <a:spcAft>
                <a:spcPts val="1200"/>
              </a:spcAft>
              <a:buNone/>
            </a:pPr>
            <a:r>
              <a:rPr lang="en-US" sz="1800" dirty="0">
                <a:solidFill>
                  <a:srgbClr val="000000"/>
                </a:solidFill>
                <a:highlight>
                  <a:srgbClr val="FFFFFF"/>
                </a:highlight>
                <a:latin typeface="Open Sans" panose="020B0606030504020204" pitchFamily="34" charset="0"/>
              </a:rPr>
              <a:t>If you know of someone with a disability who needs assistance with benefits,  please contact DDA’s Benefits Counseling Team:</a:t>
            </a:r>
          </a:p>
          <a:p>
            <a:pPr>
              <a:spcAft>
                <a:spcPts val="600"/>
              </a:spcAft>
              <a:buFont typeface="Symbol" panose="05050102010706020507" pitchFamily="18" charset="2"/>
              <a:buChar char="·"/>
            </a:pPr>
            <a:r>
              <a:rPr lang="en-US" sz="1800" b="1" dirty="0">
                <a:solidFill>
                  <a:srgbClr val="000000"/>
                </a:solidFill>
                <a:highlight>
                  <a:srgbClr val="FFFFFF"/>
                </a:highlight>
                <a:latin typeface="Open Sans" panose="020B0606030504020204" pitchFamily="34" charset="0"/>
              </a:rPr>
              <a:t>West Region</a:t>
            </a:r>
            <a:r>
              <a:rPr lang="en-US" sz="1800" b="0" dirty="0">
                <a:solidFill>
                  <a:srgbClr val="000000"/>
                </a:solidFill>
                <a:highlight>
                  <a:srgbClr val="FFFFFF"/>
                </a:highlight>
                <a:latin typeface="Open Sans" panose="020B0606030504020204" pitchFamily="34" charset="0"/>
              </a:rPr>
              <a:t>: </a:t>
            </a:r>
            <a:r>
              <a:rPr lang="en-US" sz="1800" b="0" dirty="0" err="1">
                <a:solidFill>
                  <a:srgbClr val="000000"/>
                </a:solidFill>
                <a:highlight>
                  <a:srgbClr val="FFFFFF"/>
                </a:highlight>
                <a:latin typeface="Open Sans" panose="020B0606030504020204" pitchFamily="34" charset="0"/>
              </a:rPr>
              <a:t>Sheneva</a:t>
            </a:r>
            <a:r>
              <a:rPr lang="en-US" sz="1800" b="0" dirty="0">
                <a:solidFill>
                  <a:srgbClr val="000000"/>
                </a:solidFill>
                <a:highlight>
                  <a:srgbClr val="FFFFFF"/>
                </a:highlight>
                <a:latin typeface="Open Sans" panose="020B0606030504020204" pitchFamily="34" charset="0"/>
              </a:rPr>
              <a:t> R. Graham (Sheneva.R.Graham@tn.gov)</a:t>
            </a:r>
          </a:p>
          <a:p>
            <a:pPr>
              <a:spcAft>
                <a:spcPts val="600"/>
              </a:spcAft>
              <a:buFont typeface="Symbol" panose="05050102010706020507" pitchFamily="18" charset="2"/>
              <a:buChar char="·"/>
            </a:pPr>
            <a:r>
              <a:rPr lang="nb-NO" sz="1800" b="1" dirty="0">
                <a:solidFill>
                  <a:srgbClr val="000000"/>
                </a:solidFill>
                <a:highlight>
                  <a:srgbClr val="FFFFFF"/>
                </a:highlight>
                <a:latin typeface="Open Sans" panose="020B0606030504020204" pitchFamily="34" charset="0"/>
              </a:rPr>
              <a:t>Middle Region</a:t>
            </a:r>
            <a:r>
              <a:rPr lang="nb-NO" sz="1800" b="0" dirty="0">
                <a:solidFill>
                  <a:srgbClr val="000000"/>
                </a:solidFill>
                <a:highlight>
                  <a:srgbClr val="FFFFFF"/>
                </a:highlight>
                <a:latin typeface="Open Sans" panose="020B0606030504020204" pitchFamily="34" charset="0"/>
              </a:rPr>
              <a:t>: Glenn McReynolds (Glenn.McReynolds@tn.gov)</a:t>
            </a:r>
          </a:p>
          <a:p>
            <a:pPr>
              <a:spcAft>
                <a:spcPts val="600"/>
              </a:spcAft>
              <a:buFont typeface="Symbol" panose="05050102010706020507" pitchFamily="18" charset="2"/>
              <a:buChar char="·"/>
            </a:pPr>
            <a:r>
              <a:rPr lang="en-US" sz="1800" b="1" dirty="0">
                <a:solidFill>
                  <a:srgbClr val="000000"/>
                </a:solidFill>
                <a:highlight>
                  <a:srgbClr val="FFFFFF"/>
                </a:highlight>
                <a:latin typeface="Open Sans" panose="020B0606030504020204" pitchFamily="34" charset="0"/>
              </a:rPr>
              <a:t>East Region</a:t>
            </a:r>
            <a:r>
              <a:rPr lang="en-US" sz="1800" b="0" dirty="0">
                <a:solidFill>
                  <a:srgbClr val="000000"/>
                </a:solidFill>
                <a:highlight>
                  <a:srgbClr val="FFFFFF"/>
                </a:highlight>
                <a:latin typeface="Open Sans" panose="020B0606030504020204" pitchFamily="34" charset="0"/>
              </a:rPr>
              <a:t>: Kay Watson-Rankins (Kay.Watson@tn.gov)</a:t>
            </a:r>
            <a:endParaRPr lang="en-US" sz="1800" b="0" dirty="0">
              <a:solidFill>
                <a:prstClr val="black"/>
              </a:solidFill>
              <a:highlight>
                <a:srgbClr val="FFFFFF"/>
              </a:highlight>
              <a:latin typeface="Microsoft Sans Serif" panose="020B0604020202020204" pitchFamily="34" charset="0"/>
            </a:endParaRPr>
          </a:p>
          <a:p>
            <a:pPr marL="0" indent="0">
              <a:buNone/>
            </a:pPr>
            <a:endParaRPr lang="en-US" dirty="0"/>
          </a:p>
        </p:txBody>
      </p:sp>
      <p:pic>
        <p:nvPicPr>
          <p:cNvPr id="4" name="ADA Slide 36">
            <a:hlinkClick r:id="" action="ppaction://media"/>
            <a:extLst>
              <a:ext uri="{FF2B5EF4-FFF2-40B4-BE49-F238E27FC236}">
                <a16:creationId xmlns:a16="http://schemas.microsoft.com/office/drawing/2014/main" id="{57226073-A230-EEED-567D-B952522EB186}"/>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53437" y="4004465"/>
            <a:ext cx="487363" cy="487363"/>
          </a:xfrm>
          <a:prstGeom prst="rect">
            <a:avLst/>
          </a:prstGeom>
        </p:spPr>
      </p:pic>
    </p:spTree>
    <p:custDataLst>
      <p:tags r:id="rId1"/>
    </p:custDataLst>
    <p:extLst>
      <p:ext uri="{BB962C8B-B14F-4D97-AF65-F5344CB8AC3E}">
        <p14:creationId xmlns:p14="http://schemas.microsoft.com/office/powerpoint/2010/main" val="278879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BC42-6DBB-DE86-0763-6614126FB751}"/>
              </a:ext>
            </a:extLst>
          </p:cNvPr>
          <p:cNvSpPr>
            <a:spLocks noGrp="1"/>
          </p:cNvSpPr>
          <p:nvPr>
            <p:ph type="title"/>
          </p:nvPr>
        </p:nvSpPr>
        <p:spPr/>
        <p:txBody>
          <a:bodyPr/>
          <a:lstStyle/>
          <a:p>
            <a:r>
              <a:rPr lang="en-US" dirty="0"/>
              <a:t>Opening Doors: DDA Services</a:t>
            </a:r>
          </a:p>
        </p:txBody>
      </p:sp>
      <p:sp>
        <p:nvSpPr>
          <p:cNvPr id="3" name="Content Placeholder 2">
            <a:extLst>
              <a:ext uri="{FF2B5EF4-FFF2-40B4-BE49-F238E27FC236}">
                <a16:creationId xmlns:a16="http://schemas.microsoft.com/office/drawing/2014/main" id="{8EFCE20F-1057-4DE6-04D5-41BF2CB1D610}"/>
              </a:ext>
            </a:extLst>
          </p:cNvPr>
          <p:cNvSpPr>
            <a:spLocks noGrp="1"/>
          </p:cNvSpPr>
          <p:nvPr>
            <p:ph idx="1"/>
          </p:nvPr>
        </p:nvSpPr>
        <p:spPr/>
        <p:txBody>
          <a:bodyPr>
            <a:normAutofit/>
          </a:bodyPr>
          <a:lstStyle/>
          <a:p>
            <a:pPr marL="0" indent="0">
              <a:spcAft>
                <a:spcPts val="1200"/>
              </a:spcAft>
              <a:buNone/>
            </a:pPr>
            <a:r>
              <a:rPr lang="en-US" sz="2000" dirty="0">
                <a:solidFill>
                  <a:srgbClr val="000000"/>
                </a:solidFill>
              </a:rPr>
              <a:t>The following suggestions should be used to raise awareness and open doors for individuals receiving or requesting services through DDA:</a:t>
            </a:r>
          </a:p>
          <a:p>
            <a:pPr marL="0" indent="0">
              <a:spcAft>
                <a:spcPts val="600"/>
              </a:spcAft>
              <a:buNone/>
            </a:pPr>
            <a:r>
              <a:rPr lang="en-US" sz="2000" dirty="0">
                <a:solidFill>
                  <a:srgbClr val="000000"/>
                </a:solidFill>
              </a:rPr>
              <a:t>There is no “one-size-fits-all” solution.        </a:t>
            </a:r>
          </a:p>
          <a:p>
            <a:pPr marL="457200" indent="-457200">
              <a:spcAft>
                <a:spcPts val="600"/>
              </a:spcAft>
              <a:buFont typeface="+mj-lt"/>
              <a:buAutoNum type="arabicPeriod"/>
            </a:pPr>
            <a:r>
              <a:rPr lang="en-US" sz="2000" dirty="0">
                <a:solidFill>
                  <a:srgbClr val="000000"/>
                </a:solidFill>
              </a:rPr>
              <a:t>Be creative in accommodating diverse needs.        </a:t>
            </a:r>
          </a:p>
          <a:p>
            <a:pPr marL="457200" indent="-457200">
              <a:spcAft>
                <a:spcPts val="600"/>
              </a:spcAft>
              <a:buFont typeface="+mj-lt"/>
              <a:buAutoNum type="arabicPeriod"/>
            </a:pPr>
            <a:r>
              <a:rPr lang="en-US" sz="2000" dirty="0">
                <a:solidFill>
                  <a:srgbClr val="000000"/>
                </a:solidFill>
              </a:rPr>
              <a:t>Be prepared with well thought-out policies and procedures to enhance communication.</a:t>
            </a:r>
            <a:endParaRPr lang="en-US" sz="2000" dirty="0">
              <a:solidFill>
                <a:prstClr val="black"/>
              </a:solidFill>
            </a:endParaRPr>
          </a:p>
          <a:p>
            <a:endParaRPr lang="en-US" sz="2800" dirty="0"/>
          </a:p>
        </p:txBody>
      </p:sp>
      <p:pic>
        <p:nvPicPr>
          <p:cNvPr id="4" name="ADA Slide 37">
            <a:hlinkClick r:id="" action="ppaction://media"/>
            <a:extLst>
              <a:ext uri="{FF2B5EF4-FFF2-40B4-BE49-F238E27FC236}">
                <a16:creationId xmlns:a16="http://schemas.microsoft.com/office/drawing/2014/main" id="{36859909-C869-3195-E713-348E62683729}"/>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7" y="4004465"/>
            <a:ext cx="487363" cy="487363"/>
          </a:xfrm>
          <a:prstGeom prst="rect">
            <a:avLst/>
          </a:prstGeom>
        </p:spPr>
      </p:pic>
    </p:spTree>
    <p:custDataLst>
      <p:tags r:id="rId1"/>
    </p:custDataLst>
    <p:extLst>
      <p:ext uri="{BB962C8B-B14F-4D97-AF65-F5344CB8AC3E}">
        <p14:creationId xmlns:p14="http://schemas.microsoft.com/office/powerpoint/2010/main" val="38441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E394-FA89-002D-8A67-355186B88B4D}"/>
              </a:ext>
            </a:extLst>
          </p:cNvPr>
          <p:cNvSpPr>
            <a:spLocks noGrp="1"/>
          </p:cNvSpPr>
          <p:nvPr>
            <p:ph type="title"/>
          </p:nvPr>
        </p:nvSpPr>
        <p:spPr/>
        <p:txBody>
          <a:bodyPr/>
          <a:lstStyle/>
          <a:p>
            <a:r>
              <a:rPr lang="en-US" dirty="0"/>
              <a:t>Opening Doors: DDA Services Continued</a:t>
            </a:r>
          </a:p>
        </p:txBody>
      </p:sp>
      <p:sp>
        <p:nvSpPr>
          <p:cNvPr id="3" name="Content Placeholder 2">
            <a:extLst>
              <a:ext uri="{FF2B5EF4-FFF2-40B4-BE49-F238E27FC236}">
                <a16:creationId xmlns:a16="http://schemas.microsoft.com/office/drawing/2014/main" id="{815D24B8-7C01-A15B-DAF5-693B8B84DA08}"/>
              </a:ext>
            </a:extLst>
          </p:cNvPr>
          <p:cNvSpPr>
            <a:spLocks noGrp="1"/>
          </p:cNvSpPr>
          <p:nvPr>
            <p:ph idx="1"/>
          </p:nvPr>
        </p:nvSpPr>
        <p:spPr/>
        <p:txBody>
          <a:bodyPr/>
          <a:lstStyle/>
          <a:p>
            <a:pPr marL="457200" indent="-457200">
              <a:spcAft>
                <a:spcPts val="1200"/>
              </a:spcAft>
              <a:buFont typeface="+mj-lt"/>
              <a:buAutoNum type="arabicPeriod" startAt="4"/>
            </a:pPr>
            <a:r>
              <a:rPr lang="en-US" sz="2000" dirty="0">
                <a:solidFill>
                  <a:srgbClr val="000000"/>
                </a:solidFill>
              </a:rPr>
              <a:t>Train all staff about available auxiliary aids and services.</a:t>
            </a:r>
          </a:p>
          <a:p>
            <a:pPr marL="457200" indent="-457200">
              <a:spcAft>
                <a:spcPts val="1200"/>
              </a:spcAft>
              <a:buFont typeface="+mj-lt"/>
              <a:buAutoNum type="arabicPeriod" startAt="4"/>
            </a:pPr>
            <a:r>
              <a:rPr lang="en-US" sz="2000" dirty="0">
                <a:solidFill>
                  <a:srgbClr val="000000"/>
                </a:solidFill>
              </a:rPr>
              <a:t>Inform individuals receiving services, or their legal representation, about auxiliary aids and services through signage, advertising, web sites, and other available means.</a:t>
            </a:r>
          </a:p>
          <a:p>
            <a:pPr marL="457200" indent="-457200">
              <a:spcAft>
                <a:spcPts val="1200"/>
              </a:spcAft>
              <a:buFont typeface="+mj-lt"/>
              <a:buAutoNum type="arabicPeriod" startAt="4"/>
            </a:pPr>
            <a:r>
              <a:rPr lang="en-US" sz="2000" dirty="0">
                <a:solidFill>
                  <a:srgbClr val="000000"/>
                </a:solidFill>
              </a:rPr>
              <a:t>Assist persons with disabilities (cognitive, mobility, visual) to fill out medical forms.</a:t>
            </a:r>
          </a:p>
          <a:p>
            <a:pPr marL="457200" indent="-457200">
              <a:spcAft>
                <a:spcPts val="1200"/>
              </a:spcAft>
              <a:buFont typeface="+mj-lt"/>
              <a:buAutoNum type="arabicPeriod" startAt="4"/>
            </a:pPr>
            <a:r>
              <a:rPr lang="en-US" sz="2000" dirty="0">
                <a:solidFill>
                  <a:srgbClr val="000000"/>
                </a:solidFill>
              </a:rPr>
              <a:t>Notify individuals, or their legal representative, of their rights under the ADA.</a:t>
            </a:r>
            <a:endParaRPr lang="en-US" sz="2000" dirty="0">
              <a:solidFill>
                <a:prstClr val="black"/>
              </a:solidFill>
            </a:endParaRPr>
          </a:p>
          <a:p>
            <a:pPr>
              <a:spcAft>
                <a:spcPts val="1200"/>
              </a:spcAft>
            </a:pPr>
            <a:endParaRPr lang="en-US" dirty="0"/>
          </a:p>
        </p:txBody>
      </p:sp>
      <p:pic>
        <p:nvPicPr>
          <p:cNvPr id="4" name="ADA Slide 38">
            <a:hlinkClick r:id="" action="ppaction://media"/>
            <a:extLst>
              <a:ext uri="{FF2B5EF4-FFF2-40B4-BE49-F238E27FC236}">
                <a16:creationId xmlns:a16="http://schemas.microsoft.com/office/drawing/2014/main" id="{668E3C26-E721-0883-9621-095F7DD1B5EE}"/>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28037" y="4004465"/>
            <a:ext cx="487363" cy="487363"/>
          </a:xfrm>
          <a:prstGeom prst="rect">
            <a:avLst/>
          </a:prstGeom>
        </p:spPr>
      </p:pic>
    </p:spTree>
    <p:custDataLst>
      <p:tags r:id="rId1"/>
    </p:custDataLst>
    <p:extLst>
      <p:ext uri="{BB962C8B-B14F-4D97-AF65-F5344CB8AC3E}">
        <p14:creationId xmlns:p14="http://schemas.microsoft.com/office/powerpoint/2010/main" val="265303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EB66-4900-8CBB-5FCE-8408FAB4735C}"/>
              </a:ext>
            </a:extLst>
          </p:cNvPr>
          <p:cNvSpPr>
            <a:spLocks noGrp="1"/>
          </p:cNvSpPr>
          <p:nvPr>
            <p:ph type="title"/>
          </p:nvPr>
        </p:nvSpPr>
        <p:spPr/>
        <p:txBody>
          <a:bodyPr/>
          <a:lstStyle/>
          <a:p>
            <a:r>
              <a:rPr lang="en-US" dirty="0"/>
              <a:t>Opening Doors: DDA Services (Cont’d)</a:t>
            </a:r>
          </a:p>
        </p:txBody>
      </p:sp>
      <p:sp>
        <p:nvSpPr>
          <p:cNvPr id="3" name="Content Placeholder 2">
            <a:extLst>
              <a:ext uri="{FF2B5EF4-FFF2-40B4-BE49-F238E27FC236}">
                <a16:creationId xmlns:a16="http://schemas.microsoft.com/office/drawing/2014/main" id="{7C5981D9-002C-3F98-9E18-70423DDDA828}"/>
              </a:ext>
            </a:extLst>
          </p:cNvPr>
          <p:cNvSpPr>
            <a:spLocks noGrp="1"/>
          </p:cNvSpPr>
          <p:nvPr>
            <p:ph idx="1"/>
          </p:nvPr>
        </p:nvSpPr>
        <p:spPr/>
        <p:txBody>
          <a:bodyPr/>
          <a:lstStyle/>
          <a:p>
            <a:pPr marL="457200" indent="-457200">
              <a:spcAft>
                <a:spcPts val="1200"/>
              </a:spcAft>
              <a:buFont typeface="+mj-lt"/>
              <a:buAutoNum type="arabicPeriod" startAt="8"/>
            </a:pPr>
            <a:r>
              <a:rPr lang="en-US" sz="2000" dirty="0">
                <a:solidFill>
                  <a:srgbClr val="000000"/>
                </a:solidFill>
              </a:rPr>
              <a:t>Grant extra time for comments to individuals with a speech impairment.</a:t>
            </a:r>
          </a:p>
          <a:p>
            <a:pPr marL="457200" indent="-457200">
              <a:spcAft>
                <a:spcPts val="1200"/>
              </a:spcAft>
              <a:buFont typeface="+mj-lt"/>
              <a:buAutoNum type="arabicPeriod" startAt="8"/>
            </a:pPr>
            <a:r>
              <a:rPr lang="en-US" sz="2000" dirty="0">
                <a:solidFill>
                  <a:srgbClr val="000000"/>
                </a:solidFill>
              </a:rPr>
              <a:t>Prearrange appointments in a private location or conduct an in-home visit for individuals with severe anxiety disorders.</a:t>
            </a:r>
          </a:p>
          <a:p>
            <a:pPr marL="457200" indent="-457200">
              <a:spcAft>
                <a:spcPts val="1200"/>
              </a:spcAft>
              <a:buFont typeface="+mj-lt"/>
              <a:buAutoNum type="arabicPeriod" startAt="8"/>
            </a:pPr>
            <a:r>
              <a:rPr lang="en-US" sz="2000" dirty="0">
                <a:solidFill>
                  <a:srgbClr val="000000"/>
                </a:solidFill>
              </a:rPr>
              <a:t>Use sign language interpreters (upon request).</a:t>
            </a:r>
          </a:p>
          <a:p>
            <a:pPr marL="457200" indent="-457200">
              <a:spcAft>
                <a:spcPts val="1200"/>
              </a:spcAft>
              <a:buFont typeface="+mj-lt"/>
              <a:buAutoNum type="arabicPeriod" startAt="8"/>
            </a:pPr>
            <a:r>
              <a:rPr lang="en-US" sz="2000" dirty="0">
                <a:solidFill>
                  <a:srgbClr val="000000"/>
                </a:solidFill>
              </a:rPr>
              <a:t>Treat Adults as Adults. </a:t>
            </a:r>
            <a:endParaRPr lang="en-US" sz="2000" dirty="0">
              <a:solidFill>
                <a:prstClr val="black"/>
              </a:solidFill>
            </a:endParaRPr>
          </a:p>
        </p:txBody>
      </p:sp>
      <p:pic>
        <p:nvPicPr>
          <p:cNvPr id="4" name="ADA Slide 39">
            <a:hlinkClick r:id="" action="ppaction://media"/>
            <a:extLst>
              <a:ext uri="{FF2B5EF4-FFF2-40B4-BE49-F238E27FC236}">
                <a16:creationId xmlns:a16="http://schemas.microsoft.com/office/drawing/2014/main" id="{A70E9172-5350-7943-F1D9-2B431111C9AD}"/>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38104" y="4004465"/>
            <a:ext cx="487363" cy="487363"/>
          </a:xfrm>
          <a:prstGeom prst="rect">
            <a:avLst/>
          </a:prstGeom>
        </p:spPr>
      </p:pic>
    </p:spTree>
    <p:custDataLst>
      <p:tags r:id="rId1"/>
    </p:custDataLst>
    <p:extLst>
      <p:ext uri="{BB962C8B-B14F-4D97-AF65-F5344CB8AC3E}">
        <p14:creationId xmlns:p14="http://schemas.microsoft.com/office/powerpoint/2010/main" val="36828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E7F449-957E-022C-7AE0-45D913B82B90}"/>
              </a:ext>
            </a:extLst>
          </p:cNvPr>
          <p:cNvSpPr>
            <a:spLocks noGrp="1"/>
          </p:cNvSpPr>
          <p:nvPr>
            <p:ph type="title"/>
          </p:nvPr>
        </p:nvSpPr>
        <p:spPr/>
        <p:txBody>
          <a:bodyPr/>
          <a:lstStyle/>
          <a:p>
            <a:r>
              <a:rPr lang="en-US" dirty="0"/>
              <a:t>Definition of Disability </a:t>
            </a:r>
          </a:p>
        </p:txBody>
      </p:sp>
      <p:sp>
        <p:nvSpPr>
          <p:cNvPr id="5" name="Content Placeholder 4">
            <a:extLst>
              <a:ext uri="{FF2B5EF4-FFF2-40B4-BE49-F238E27FC236}">
                <a16:creationId xmlns:a16="http://schemas.microsoft.com/office/drawing/2014/main" id="{372D38D7-5E08-54E8-C4F7-68E4414ED594}"/>
              </a:ext>
            </a:extLst>
          </p:cNvPr>
          <p:cNvSpPr>
            <a:spLocks noGrp="1"/>
          </p:cNvSpPr>
          <p:nvPr>
            <p:ph idx="1"/>
          </p:nvPr>
        </p:nvSpPr>
        <p:spPr/>
        <p:txBody>
          <a:bodyPr/>
          <a:lstStyle/>
          <a:p>
            <a:pPr>
              <a:spcAft>
                <a:spcPts val="1200"/>
              </a:spcAft>
              <a:buFont typeface="Symbol" panose="05050102010706020507" pitchFamily="18" charset="2"/>
              <a:buChar char="·"/>
            </a:pPr>
            <a:r>
              <a:rPr lang="en-US" sz="1800" dirty="0">
                <a:solidFill>
                  <a:srgbClr val="000000"/>
                </a:solidFill>
                <a:latin typeface="Open Sans" panose="020B0606030504020204" pitchFamily="34" charset="0"/>
              </a:rPr>
              <a:t>Disability is a complex phenomenon reflecting an interaction between features of a person’s body and features of the society in which he or she lives.  </a:t>
            </a:r>
          </a:p>
          <a:p>
            <a:pPr>
              <a:spcAft>
                <a:spcPts val="1200"/>
              </a:spcAft>
              <a:buFont typeface="Symbol" panose="05050102010706020507" pitchFamily="18" charset="2"/>
              <a:buChar char="·"/>
            </a:pPr>
            <a:r>
              <a:rPr lang="en-US" sz="1800" dirty="0">
                <a:solidFill>
                  <a:srgbClr val="000000"/>
                </a:solidFill>
                <a:latin typeface="Open Sans" panose="020B0606030504020204" pitchFamily="34" charset="0"/>
              </a:rPr>
              <a:t>Disability is defined as the condition of being unable to perform a task or function because of an impairment that may be physical, cognitive, mental, sensory, or emotional.  </a:t>
            </a:r>
          </a:p>
          <a:p>
            <a:pPr>
              <a:spcAft>
                <a:spcPts val="1200"/>
              </a:spcAft>
              <a:buFont typeface="Symbol" panose="05050102010706020507" pitchFamily="18" charset="2"/>
              <a:buChar char="·"/>
            </a:pPr>
            <a:r>
              <a:rPr lang="en-US" sz="1800" dirty="0">
                <a:solidFill>
                  <a:srgbClr val="000000"/>
                </a:solidFill>
                <a:latin typeface="Open Sans" panose="020B0606030504020204" pitchFamily="34" charset="0"/>
              </a:rPr>
              <a:t>A disability may be present from birth or occur during a person’s lifetime.  </a:t>
            </a:r>
          </a:p>
          <a:p>
            <a:pPr>
              <a:spcAft>
                <a:spcPts val="1200"/>
              </a:spcAft>
              <a:buFont typeface="Symbol" panose="05050102010706020507" pitchFamily="18" charset="2"/>
              <a:buChar char="·"/>
            </a:pPr>
            <a:r>
              <a:rPr lang="en-US" sz="1800" dirty="0">
                <a:solidFill>
                  <a:srgbClr val="000000"/>
                </a:solidFill>
                <a:latin typeface="Open Sans" panose="020B0606030504020204" pitchFamily="34" charset="0"/>
              </a:rPr>
              <a:t>Let’s look at how the law defines a person with a disability. </a:t>
            </a:r>
            <a:endParaRPr lang="en-US" sz="1800" dirty="0">
              <a:solidFill>
                <a:prstClr val="black"/>
              </a:solidFill>
              <a:latin typeface="Microsoft Sans Serif" panose="020B0604020202020204" pitchFamily="34" charset="0"/>
            </a:endParaRPr>
          </a:p>
        </p:txBody>
      </p:sp>
      <p:pic>
        <p:nvPicPr>
          <p:cNvPr id="6" name="ADA Slide 4">
            <a:hlinkClick r:id="" action="ppaction://media"/>
            <a:extLst>
              <a:ext uri="{FF2B5EF4-FFF2-40B4-BE49-F238E27FC236}">
                <a16:creationId xmlns:a16="http://schemas.microsoft.com/office/drawing/2014/main" id="{93F2D781-5978-BA9D-B669-1B380224B47C}"/>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36504" y="4126837"/>
            <a:ext cx="487363" cy="487363"/>
          </a:xfrm>
          <a:prstGeom prst="rect">
            <a:avLst/>
          </a:prstGeom>
        </p:spPr>
      </p:pic>
    </p:spTree>
    <p:custDataLst>
      <p:tags r:id="rId1"/>
    </p:custDataLst>
    <p:extLst>
      <p:ext uri="{BB962C8B-B14F-4D97-AF65-F5344CB8AC3E}">
        <p14:creationId xmlns:p14="http://schemas.microsoft.com/office/powerpoint/2010/main" val="342012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00F21-5308-47A6-E1F1-5AAEE0617FC9}"/>
              </a:ext>
            </a:extLst>
          </p:cNvPr>
          <p:cNvSpPr>
            <a:spLocks noGrp="1"/>
          </p:cNvSpPr>
          <p:nvPr>
            <p:ph type="title"/>
          </p:nvPr>
        </p:nvSpPr>
        <p:spPr>
          <a:xfrm>
            <a:off x="152400" y="-857250"/>
            <a:ext cx="8839200" cy="619125"/>
          </a:xfrm>
        </p:spPr>
        <p:txBody>
          <a:bodyPr/>
          <a:lstStyle/>
          <a:p>
            <a:r>
              <a:rPr lang="en-US" dirty="0"/>
              <a:t>Contact:</a:t>
            </a:r>
          </a:p>
        </p:txBody>
      </p:sp>
      <p:sp>
        <p:nvSpPr>
          <p:cNvPr id="3" name="Content Placeholder 2">
            <a:extLst>
              <a:ext uri="{FF2B5EF4-FFF2-40B4-BE49-F238E27FC236}">
                <a16:creationId xmlns:a16="http://schemas.microsoft.com/office/drawing/2014/main" id="{483E64D0-080D-4B3F-DAD1-EE234155387A}"/>
              </a:ext>
            </a:extLst>
          </p:cNvPr>
          <p:cNvSpPr>
            <a:spLocks noGrp="1"/>
          </p:cNvSpPr>
          <p:nvPr>
            <p:ph idx="1"/>
          </p:nvPr>
        </p:nvSpPr>
        <p:spPr>
          <a:xfrm>
            <a:off x="1714500" y="923926"/>
            <a:ext cx="5715000" cy="1295397"/>
          </a:xfrm>
        </p:spPr>
        <p:txBody>
          <a:bodyPr/>
          <a:lstStyle/>
          <a:p>
            <a:pPr marL="0" indent="0" algn="ctr">
              <a:buNone/>
            </a:pPr>
            <a:r>
              <a:rPr lang="en-US" sz="3600" b="1" dirty="0">
                <a:solidFill>
                  <a:srgbClr val="1B365D"/>
                </a:solidFill>
              </a:rPr>
              <a:t>Tennessee Department of Disability and Aging</a:t>
            </a:r>
            <a:endParaRPr lang="en-US" sz="3600" b="0" dirty="0">
              <a:solidFill>
                <a:prstClr val="black"/>
              </a:solidFill>
            </a:endParaRPr>
          </a:p>
          <a:p>
            <a:pPr marL="0" indent="0">
              <a:buNone/>
            </a:pPr>
            <a:endParaRPr lang="en-US" dirty="0"/>
          </a:p>
        </p:txBody>
      </p:sp>
      <p:sp>
        <p:nvSpPr>
          <p:cNvPr id="9" name="TextBox 8">
            <a:extLst>
              <a:ext uri="{FF2B5EF4-FFF2-40B4-BE49-F238E27FC236}">
                <a16:creationId xmlns:a16="http://schemas.microsoft.com/office/drawing/2014/main" id="{5056ADC3-5349-C14B-76D0-771031917B19}"/>
              </a:ext>
            </a:extLst>
          </p:cNvPr>
          <p:cNvSpPr txBox="1"/>
          <p:nvPr/>
        </p:nvSpPr>
        <p:spPr>
          <a:xfrm>
            <a:off x="2283884" y="2390772"/>
            <a:ext cx="4576232" cy="1754326"/>
          </a:xfrm>
          <a:prstGeom prst="rect">
            <a:avLst/>
          </a:prstGeom>
          <a:noFill/>
        </p:spPr>
        <p:txBody>
          <a:bodyPr wrap="square">
            <a:spAutoFit/>
          </a:bodyPr>
          <a:lstStyle/>
          <a:p>
            <a:pPr algn="ctr"/>
            <a:r>
              <a:rPr lang="en-US" sz="1800" dirty="0">
                <a:solidFill>
                  <a:srgbClr val="7E7E82"/>
                </a:solidFill>
                <a:latin typeface="Open Sans" panose="020B0606030504020204" pitchFamily="34" charset="0"/>
              </a:rPr>
              <a:t> </a:t>
            </a:r>
            <a:r>
              <a:rPr lang="en-US" sz="1800" dirty="0">
                <a:solidFill>
                  <a:srgbClr val="000000"/>
                </a:solidFill>
                <a:latin typeface="Open Sans" panose="020B0606030504020204" pitchFamily="34" charset="0"/>
              </a:rPr>
              <a:t>For more information on ADA issues or to file an ADA complaint please contact:</a:t>
            </a:r>
          </a:p>
          <a:p>
            <a:pPr algn="ctr"/>
            <a:endParaRPr lang="en-US" sz="1800" dirty="0">
              <a:solidFill>
                <a:srgbClr val="000000"/>
              </a:solidFill>
              <a:latin typeface="Open Sans" panose="020B0606030504020204" pitchFamily="34" charset="0"/>
            </a:endParaRPr>
          </a:p>
          <a:p>
            <a:pPr algn="ctr"/>
            <a:r>
              <a:rPr lang="en-US" sz="1800" b="1" dirty="0">
                <a:solidFill>
                  <a:srgbClr val="000000"/>
                </a:solidFill>
                <a:latin typeface="Open Sans" panose="020B0606030504020204" pitchFamily="34" charset="0"/>
              </a:rPr>
              <a:t>DDA Title VI Compliance</a:t>
            </a:r>
          </a:p>
          <a:p>
            <a:pPr algn="ctr"/>
            <a:r>
              <a:rPr lang="en-US" sz="1800" b="0" dirty="0">
                <a:solidFill>
                  <a:srgbClr val="000000"/>
                </a:solidFill>
                <a:latin typeface="Open Sans" panose="020B0606030504020204" pitchFamily="34" charset="0"/>
              </a:rPr>
              <a:t>(800) 535-9725</a:t>
            </a:r>
            <a:endParaRPr lang="en-US" sz="1800" b="0" dirty="0">
              <a:solidFill>
                <a:srgbClr val="7E7E82"/>
              </a:solidFill>
              <a:latin typeface="Open Sans" panose="020B0606030504020204" pitchFamily="34" charset="0"/>
            </a:endParaRPr>
          </a:p>
          <a:p>
            <a:pPr algn="ctr"/>
            <a:r>
              <a:rPr lang="en-US" sz="1800" b="0" u="sng" dirty="0">
                <a:solidFill>
                  <a:srgbClr val="467886"/>
                </a:solidFill>
                <a:latin typeface="Open Sans" panose="020B0606030504020204" pitchFamily="34" charset="0"/>
              </a:rPr>
              <a:t>DDA.ocr@tn.gov</a:t>
            </a:r>
            <a:endParaRPr lang="en-US" sz="800" b="0" u="sng" dirty="0">
              <a:solidFill>
                <a:prstClr val="black"/>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10650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D3E5-0581-E5C5-A751-A5B2187B8EBB}"/>
              </a:ext>
            </a:extLst>
          </p:cNvPr>
          <p:cNvSpPr>
            <a:spLocks noGrp="1"/>
          </p:cNvSpPr>
          <p:nvPr>
            <p:ph type="title"/>
          </p:nvPr>
        </p:nvSpPr>
        <p:spPr/>
        <p:txBody>
          <a:bodyPr/>
          <a:lstStyle/>
          <a:p>
            <a:r>
              <a:rPr lang="en-US" dirty="0"/>
              <a:t>Person with a Disability</a:t>
            </a:r>
          </a:p>
        </p:txBody>
      </p:sp>
      <p:sp>
        <p:nvSpPr>
          <p:cNvPr id="3" name="Content Placeholder 2">
            <a:extLst>
              <a:ext uri="{FF2B5EF4-FFF2-40B4-BE49-F238E27FC236}">
                <a16:creationId xmlns:a16="http://schemas.microsoft.com/office/drawing/2014/main" id="{C3B3661F-39D8-3001-905C-D72D6FAF4B27}"/>
              </a:ext>
            </a:extLst>
          </p:cNvPr>
          <p:cNvSpPr>
            <a:spLocks noGrp="1"/>
          </p:cNvSpPr>
          <p:nvPr>
            <p:ph idx="1"/>
          </p:nvPr>
        </p:nvSpPr>
        <p:spPr/>
        <p:txBody>
          <a:bodyPr>
            <a:normAutofit/>
          </a:bodyPr>
          <a:lstStyle/>
          <a:p>
            <a:pPr>
              <a:spcAft>
                <a:spcPts val="1800"/>
              </a:spcAft>
              <a:buFont typeface="Symbol" panose="05050102010706020507" pitchFamily="18" charset="2"/>
              <a:buChar char="·"/>
            </a:pPr>
            <a:r>
              <a:rPr lang="en-US" sz="1800" dirty="0">
                <a:solidFill>
                  <a:srgbClr val="000000"/>
                </a:solidFill>
                <a:latin typeface="Open Sans" panose="020B0606030504020204" pitchFamily="34" charset="0"/>
              </a:rPr>
              <a:t>A broad overall programmatic federal definition of disability is contained </a:t>
            </a:r>
            <a:r>
              <a:rPr lang="en-US" sz="1800">
                <a:solidFill>
                  <a:srgbClr val="000000"/>
                </a:solidFill>
                <a:latin typeface="Open Sans" panose="020B0606030504020204" pitchFamily="34" charset="0"/>
              </a:rPr>
              <a:t>in federal </a:t>
            </a:r>
            <a:r>
              <a:rPr lang="en-US" sz="1800" dirty="0">
                <a:solidFill>
                  <a:srgbClr val="000000"/>
                </a:solidFill>
                <a:latin typeface="Open Sans" panose="020B0606030504020204" pitchFamily="34" charset="0"/>
              </a:rPr>
              <a:t>civil rights legislation.  </a:t>
            </a:r>
          </a:p>
          <a:p>
            <a:pPr>
              <a:spcAft>
                <a:spcPts val="600"/>
              </a:spcAft>
              <a:buFont typeface="Symbol" panose="05050102010706020507" pitchFamily="18" charset="2"/>
              <a:buChar char="·"/>
            </a:pPr>
            <a:r>
              <a:rPr lang="en-US" sz="1800" dirty="0">
                <a:solidFill>
                  <a:srgbClr val="000000"/>
                </a:solidFill>
                <a:latin typeface="Open Sans" panose="020B0606030504020204" pitchFamily="34" charset="0"/>
              </a:rPr>
              <a:t>A person with a disability is someone who </a:t>
            </a:r>
          </a:p>
          <a:p>
            <a:pPr marL="800100" lvl="1" indent="-400050">
              <a:spcAft>
                <a:spcPts val="600"/>
              </a:spcAft>
              <a:buFont typeface="+mj-lt"/>
              <a:buAutoNum type="romanUcPeriod"/>
            </a:pPr>
            <a:r>
              <a:rPr lang="en-US" sz="1800" dirty="0">
                <a:solidFill>
                  <a:srgbClr val="000000"/>
                </a:solidFill>
                <a:latin typeface="Open Sans" panose="020B0606030504020204" pitchFamily="34" charset="0"/>
              </a:rPr>
              <a:t>Has a physical or mental impairment that substantially limits one or more of the major life activities of such individual; </a:t>
            </a:r>
          </a:p>
          <a:p>
            <a:pPr marL="800100" lvl="1" indent="-400050">
              <a:spcAft>
                <a:spcPts val="600"/>
              </a:spcAft>
              <a:buFont typeface="+mj-lt"/>
              <a:buAutoNum type="romanUcPeriod"/>
            </a:pPr>
            <a:r>
              <a:rPr lang="en-US" sz="1800" dirty="0">
                <a:solidFill>
                  <a:srgbClr val="000000"/>
                </a:solidFill>
                <a:latin typeface="Open Sans" panose="020B0606030504020204" pitchFamily="34" charset="0"/>
              </a:rPr>
              <a:t>Has a record of such an impairment; or </a:t>
            </a:r>
          </a:p>
          <a:p>
            <a:pPr marL="800100" lvl="1" indent="-400050">
              <a:spcAft>
                <a:spcPts val="600"/>
              </a:spcAft>
              <a:buFont typeface="+mj-lt"/>
              <a:buAutoNum type="romanUcPeriod"/>
            </a:pPr>
            <a:r>
              <a:rPr lang="en-US" sz="1800" dirty="0">
                <a:solidFill>
                  <a:srgbClr val="000000"/>
                </a:solidFill>
                <a:latin typeface="Open Sans" panose="020B0606030504020204" pitchFamily="34" charset="0"/>
              </a:rPr>
              <a:t>Being regarded as having such an impairment.</a:t>
            </a:r>
            <a:endParaRPr lang="en-US" sz="1800" dirty="0">
              <a:solidFill>
                <a:prstClr val="black"/>
              </a:solidFill>
              <a:latin typeface="Microsoft Sans Serif" panose="020B0604020202020204" pitchFamily="34" charset="0"/>
            </a:endParaRPr>
          </a:p>
        </p:txBody>
      </p:sp>
      <p:pic>
        <p:nvPicPr>
          <p:cNvPr id="4" name="ADA Slide 5">
            <a:hlinkClick r:id="" action="ppaction://media"/>
            <a:extLst>
              <a:ext uri="{FF2B5EF4-FFF2-40B4-BE49-F238E27FC236}">
                <a16:creationId xmlns:a16="http://schemas.microsoft.com/office/drawing/2014/main" id="{8ADA623E-5ABE-412D-3E6E-903B55187782}"/>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87304" y="4004465"/>
            <a:ext cx="487363" cy="487363"/>
          </a:xfrm>
          <a:prstGeom prst="rect">
            <a:avLst/>
          </a:prstGeom>
        </p:spPr>
      </p:pic>
    </p:spTree>
    <p:custDataLst>
      <p:tags r:id="rId1"/>
    </p:custDataLst>
    <p:extLst>
      <p:ext uri="{BB962C8B-B14F-4D97-AF65-F5344CB8AC3E}">
        <p14:creationId xmlns:p14="http://schemas.microsoft.com/office/powerpoint/2010/main" val="123065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CB2D2-3807-63D4-1170-05AEF92B334B}"/>
              </a:ext>
            </a:extLst>
          </p:cNvPr>
          <p:cNvSpPr>
            <a:spLocks noGrp="1"/>
          </p:cNvSpPr>
          <p:nvPr>
            <p:ph type="title"/>
          </p:nvPr>
        </p:nvSpPr>
        <p:spPr/>
        <p:txBody>
          <a:bodyPr/>
          <a:lstStyle/>
          <a:p>
            <a:r>
              <a:rPr lang="en-US" dirty="0"/>
              <a:t>U.S. Data on Disabilities</a:t>
            </a:r>
          </a:p>
        </p:txBody>
      </p:sp>
      <p:sp>
        <p:nvSpPr>
          <p:cNvPr id="3" name="Content Placeholder 2">
            <a:extLst>
              <a:ext uri="{FF2B5EF4-FFF2-40B4-BE49-F238E27FC236}">
                <a16:creationId xmlns:a16="http://schemas.microsoft.com/office/drawing/2014/main" id="{FF351805-942C-8905-B0C1-7158C6502923}"/>
              </a:ext>
            </a:extLst>
          </p:cNvPr>
          <p:cNvSpPr>
            <a:spLocks noGrp="1"/>
          </p:cNvSpPr>
          <p:nvPr>
            <p:ph idx="1"/>
          </p:nvPr>
        </p:nvSpPr>
        <p:spPr>
          <a:xfrm>
            <a:off x="76200" y="848784"/>
            <a:ext cx="8763000" cy="3718847"/>
          </a:xfrm>
        </p:spPr>
        <p:txBody>
          <a:bodyPr/>
          <a:lstStyle/>
          <a:p>
            <a:pPr>
              <a:spcAft>
                <a:spcPts val="1200"/>
              </a:spcAft>
              <a:buFont typeface="Symbol" panose="05050102010706020507" pitchFamily="18" charset="2"/>
              <a:buChar char="·"/>
            </a:pPr>
            <a:r>
              <a:rPr lang="en-US" sz="1800" dirty="0">
                <a:solidFill>
                  <a:srgbClr val="000000"/>
                </a:solidFill>
              </a:rPr>
              <a:t>In 2011, the overall percentage (prevalence rate) of people with a disability of all ages in the U.S. was 12.1 percent.</a:t>
            </a:r>
          </a:p>
          <a:p>
            <a:pPr>
              <a:spcAft>
                <a:spcPts val="1200"/>
              </a:spcAft>
              <a:buFont typeface="Symbol" panose="05050102010706020507" pitchFamily="18" charset="2"/>
              <a:buChar char="·"/>
            </a:pPr>
            <a:r>
              <a:rPr lang="en-US" sz="1800" dirty="0">
                <a:solidFill>
                  <a:srgbClr val="000000"/>
                </a:solidFill>
              </a:rPr>
              <a:t>In other words, in 2011, 37,326,100 of the 307,593,600 individuals of all ages in the U.S. reported one or more disability. </a:t>
            </a:r>
          </a:p>
          <a:p>
            <a:pPr>
              <a:spcAft>
                <a:spcPts val="1200"/>
              </a:spcAft>
              <a:buFont typeface="Symbol" panose="05050102010706020507" pitchFamily="18" charset="2"/>
              <a:buChar char="·"/>
            </a:pPr>
            <a:r>
              <a:rPr lang="en-US" sz="1800" dirty="0">
                <a:solidFill>
                  <a:srgbClr val="000000"/>
                </a:solidFill>
              </a:rPr>
              <a:t>In the US in 2011, among the six types of disabilities identified in the American Community Survey, the highest prevalence rate was for "Ambulatory Disability” = 6.9 percent. </a:t>
            </a:r>
          </a:p>
          <a:p>
            <a:pPr lvl="1">
              <a:spcAft>
                <a:spcPts val="1200"/>
              </a:spcAft>
              <a:buFont typeface="Symbol" panose="05050102010706020507" pitchFamily="18" charset="2"/>
              <a:buChar char="·"/>
            </a:pPr>
            <a:r>
              <a:rPr lang="en-US" sz="1800" dirty="0">
                <a:solidFill>
                  <a:srgbClr val="000000"/>
                </a:solidFill>
              </a:rPr>
              <a:t>The lowest prevalence rate was for "Visual Disability," = 2.2 percent.</a:t>
            </a:r>
            <a:endParaRPr lang="en-US" sz="1800" dirty="0">
              <a:solidFill>
                <a:srgbClr val="21395D"/>
              </a:solidFill>
            </a:endParaRPr>
          </a:p>
          <a:p>
            <a:pPr marL="0" indent="0" algn="r">
              <a:spcAft>
                <a:spcPts val="1200"/>
              </a:spcAft>
              <a:buNone/>
            </a:pPr>
            <a:r>
              <a:rPr lang="en-US" sz="1400" i="1" dirty="0">
                <a:solidFill>
                  <a:srgbClr val="000000"/>
                </a:solidFill>
              </a:rPr>
              <a:t>Source: 2011 American Community Survey (ACS)</a:t>
            </a:r>
            <a:endParaRPr lang="en-US" sz="1400" i="0" dirty="0">
              <a:solidFill>
                <a:prstClr val="black"/>
              </a:solidFill>
            </a:endParaRPr>
          </a:p>
          <a:p>
            <a:pPr marL="0" indent="0">
              <a:buNone/>
            </a:pPr>
            <a:endParaRPr lang="en-US" dirty="0"/>
          </a:p>
        </p:txBody>
      </p:sp>
      <p:pic>
        <p:nvPicPr>
          <p:cNvPr id="4" name="ADA Slide 6">
            <a:hlinkClick r:id="" action="ppaction://media"/>
            <a:extLst>
              <a:ext uri="{FF2B5EF4-FFF2-40B4-BE49-F238E27FC236}">
                <a16:creationId xmlns:a16="http://schemas.microsoft.com/office/drawing/2014/main" id="{EAA1F7B5-6F86-6DC6-83A4-B572240E6B38}"/>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80437" y="4090851"/>
            <a:ext cx="487363" cy="487363"/>
          </a:xfrm>
          <a:prstGeom prst="rect">
            <a:avLst/>
          </a:prstGeom>
        </p:spPr>
      </p:pic>
    </p:spTree>
    <p:custDataLst>
      <p:tags r:id="rId1"/>
    </p:custDataLst>
    <p:extLst>
      <p:ext uri="{BB962C8B-B14F-4D97-AF65-F5344CB8AC3E}">
        <p14:creationId xmlns:p14="http://schemas.microsoft.com/office/powerpoint/2010/main" val="115023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9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5D49-55CA-B428-5B6B-C2AFD47CFA93}"/>
              </a:ext>
            </a:extLst>
          </p:cNvPr>
          <p:cNvSpPr>
            <a:spLocks noGrp="1"/>
          </p:cNvSpPr>
          <p:nvPr>
            <p:ph type="title"/>
          </p:nvPr>
        </p:nvSpPr>
        <p:spPr/>
        <p:txBody>
          <a:bodyPr/>
          <a:lstStyle/>
          <a:p>
            <a:r>
              <a:rPr lang="en-US" dirty="0"/>
              <a:t>Disability Laws Introduction</a:t>
            </a:r>
          </a:p>
        </p:txBody>
      </p:sp>
      <p:sp>
        <p:nvSpPr>
          <p:cNvPr id="3" name="Content Placeholder 2">
            <a:extLst>
              <a:ext uri="{FF2B5EF4-FFF2-40B4-BE49-F238E27FC236}">
                <a16:creationId xmlns:a16="http://schemas.microsoft.com/office/drawing/2014/main" id="{5E5B1868-7043-F2CC-A7AE-BAF9DDC4FF0D}"/>
              </a:ext>
            </a:extLst>
          </p:cNvPr>
          <p:cNvSpPr>
            <a:spLocks noGrp="1"/>
          </p:cNvSpPr>
          <p:nvPr>
            <p:ph idx="1"/>
          </p:nvPr>
        </p:nvSpPr>
        <p:spPr/>
        <p:txBody>
          <a:bodyPr/>
          <a:lstStyle/>
          <a:p>
            <a:pPr>
              <a:buFont typeface="Symbol" panose="05050102010706020507" pitchFamily="18" charset="2"/>
              <a:buChar char="·"/>
            </a:pPr>
            <a:r>
              <a:rPr lang="en-US" sz="1800" dirty="0">
                <a:solidFill>
                  <a:srgbClr val="000000"/>
                </a:solidFill>
                <a:latin typeface="Open Sans" panose="020B0606030504020204" pitchFamily="34" charset="0"/>
              </a:rPr>
              <a:t>Civil rights are personal rights guaranteed and protected by the U.S. Constitution. A civil right is an enforceable right or privilege, which if interfered with by another, gives rise to an action for injury. Civil Rights may be restricted and further defined by the courts.</a:t>
            </a:r>
          </a:p>
          <a:p>
            <a:endParaRPr lang="en-US" sz="1800" dirty="0">
              <a:solidFill>
                <a:srgbClr val="000000"/>
              </a:solidFill>
              <a:latin typeface="Open Sans" panose="020B0606030504020204" pitchFamily="34" charset="0"/>
            </a:endParaRPr>
          </a:p>
          <a:p>
            <a:pPr>
              <a:buFont typeface="Symbol" panose="05050102010706020507" pitchFamily="18" charset="2"/>
              <a:buChar char="·"/>
            </a:pPr>
            <a:r>
              <a:rPr lang="en-US" sz="1800" dirty="0">
                <a:solidFill>
                  <a:srgbClr val="000000"/>
                </a:solidFill>
                <a:latin typeface="Open Sans" panose="020B0606030504020204" pitchFamily="34" charset="0"/>
              </a:rPr>
              <a:t>There are at least ten federal laws that protect the civil rights of people with disabilities. The goal of these laws is to ensure that people with disabilities have an equal opportunity to participate in various aspects of society. </a:t>
            </a:r>
            <a:endParaRPr lang="en-US" sz="1800" dirty="0">
              <a:solidFill>
                <a:prstClr val="black"/>
              </a:solidFill>
              <a:latin typeface="Microsoft Sans Serif" panose="020B0604020202020204" pitchFamily="34" charset="0"/>
            </a:endParaRPr>
          </a:p>
        </p:txBody>
      </p:sp>
      <p:pic>
        <p:nvPicPr>
          <p:cNvPr id="4" name="ADA Slide 7">
            <a:hlinkClick r:id="" action="ppaction://media"/>
            <a:extLst>
              <a:ext uri="{FF2B5EF4-FFF2-40B4-BE49-F238E27FC236}">
                <a16:creationId xmlns:a16="http://schemas.microsoft.com/office/drawing/2014/main" id="{8E76C9C3-2E05-0C34-D519-23613742B3D9}"/>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38104" y="4107787"/>
            <a:ext cx="487363" cy="487363"/>
          </a:xfrm>
          <a:prstGeom prst="rect">
            <a:avLst/>
          </a:prstGeom>
        </p:spPr>
      </p:pic>
    </p:spTree>
    <p:custDataLst>
      <p:tags r:id="rId1"/>
    </p:custDataLst>
    <p:extLst>
      <p:ext uri="{BB962C8B-B14F-4D97-AF65-F5344CB8AC3E}">
        <p14:creationId xmlns:p14="http://schemas.microsoft.com/office/powerpoint/2010/main" val="200681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4CCD-0CD7-8297-022C-294DD4B77406}"/>
              </a:ext>
            </a:extLst>
          </p:cNvPr>
          <p:cNvSpPr>
            <a:spLocks noGrp="1"/>
          </p:cNvSpPr>
          <p:nvPr>
            <p:ph type="title"/>
          </p:nvPr>
        </p:nvSpPr>
        <p:spPr/>
        <p:txBody>
          <a:bodyPr/>
          <a:lstStyle/>
          <a:p>
            <a:r>
              <a:rPr lang="en-US" dirty="0"/>
              <a:t>Disability Laws</a:t>
            </a:r>
          </a:p>
        </p:txBody>
      </p:sp>
      <p:sp>
        <p:nvSpPr>
          <p:cNvPr id="3" name="Content Placeholder 2">
            <a:extLst>
              <a:ext uri="{FF2B5EF4-FFF2-40B4-BE49-F238E27FC236}">
                <a16:creationId xmlns:a16="http://schemas.microsoft.com/office/drawing/2014/main" id="{60F9D0E8-1194-AF1B-9C0B-CDED16D65116}"/>
              </a:ext>
            </a:extLst>
          </p:cNvPr>
          <p:cNvSpPr>
            <a:spLocks noGrp="1"/>
          </p:cNvSpPr>
          <p:nvPr>
            <p:ph idx="1"/>
          </p:nvPr>
        </p:nvSpPr>
        <p:spPr/>
        <p:txBody>
          <a:bodyPr>
            <a:normAutofit/>
          </a:bodyPr>
          <a:lstStyle/>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Some of these laws, such as the Americans with Disabilities Act (ADA), are very specific and the name of the law directly relates to its purpose. </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Other laws, such as the Rehabilitation Act of 1973, are very broad and the name of the law does not explain what it pertains to. </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Sometimes more than one law applies to a particular situation. </a:t>
            </a:r>
            <a:endParaRPr lang="en-US" sz="2000" dirty="0">
              <a:solidFill>
                <a:prstClr val="black"/>
              </a:solidFill>
              <a:latin typeface="Microsoft Sans Serif" panose="020B0604020202020204" pitchFamily="34" charset="0"/>
            </a:endParaRPr>
          </a:p>
        </p:txBody>
      </p:sp>
      <p:pic>
        <p:nvPicPr>
          <p:cNvPr id="4" name="ADA Slide 8">
            <a:hlinkClick r:id="" action="ppaction://media"/>
            <a:extLst>
              <a:ext uri="{FF2B5EF4-FFF2-40B4-BE49-F238E27FC236}">
                <a16:creationId xmlns:a16="http://schemas.microsoft.com/office/drawing/2014/main" id="{138952A1-337B-0509-0D40-53C5AC291F83}"/>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21170" y="4004465"/>
            <a:ext cx="487363" cy="487363"/>
          </a:xfrm>
          <a:prstGeom prst="rect">
            <a:avLst/>
          </a:prstGeom>
        </p:spPr>
      </p:pic>
    </p:spTree>
    <p:custDataLst>
      <p:tags r:id="rId1"/>
    </p:custDataLst>
    <p:extLst>
      <p:ext uri="{BB962C8B-B14F-4D97-AF65-F5344CB8AC3E}">
        <p14:creationId xmlns:p14="http://schemas.microsoft.com/office/powerpoint/2010/main" val="100645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FD73-7477-091D-61C8-765B17821334}"/>
              </a:ext>
            </a:extLst>
          </p:cNvPr>
          <p:cNvSpPr>
            <a:spLocks noGrp="1"/>
          </p:cNvSpPr>
          <p:nvPr>
            <p:ph type="title"/>
          </p:nvPr>
        </p:nvSpPr>
        <p:spPr/>
        <p:txBody>
          <a:bodyPr/>
          <a:lstStyle/>
          <a:p>
            <a:r>
              <a:rPr lang="en-US" dirty="0"/>
              <a:t>Disability Laws Continued</a:t>
            </a:r>
          </a:p>
        </p:txBody>
      </p:sp>
      <p:sp>
        <p:nvSpPr>
          <p:cNvPr id="3" name="Content Placeholder 2">
            <a:extLst>
              <a:ext uri="{FF2B5EF4-FFF2-40B4-BE49-F238E27FC236}">
                <a16:creationId xmlns:a16="http://schemas.microsoft.com/office/drawing/2014/main" id="{DE449212-AE70-F4C0-515E-4157C64ADE26}"/>
              </a:ext>
            </a:extLst>
          </p:cNvPr>
          <p:cNvSpPr>
            <a:spLocks noGrp="1"/>
          </p:cNvSpPr>
          <p:nvPr>
            <p:ph idx="1"/>
          </p:nvPr>
        </p:nvSpPr>
        <p:spPr/>
        <p:txBody>
          <a:bodyPr>
            <a:normAutofit/>
          </a:bodyPr>
          <a:lstStyle/>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Both the Rehabilitation Act of 1973, as amended in 1992 and 1998, and the Americans with Disabilities Act (ADA) of 1990, amended in 2008, are civil rights laws that protect individuals with disabilities from discrimination. </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The integration of people with disabilities into the mainstream of society is also fundamental to both laws. </a:t>
            </a:r>
          </a:p>
          <a:p>
            <a:pPr>
              <a:spcAft>
                <a:spcPts val="1200"/>
              </a:spcAft>
              <a:buFont typeface="Symbol" panose="05050102010706020507" pitchFamily="18" charset="2"/>
              <a:buChar char="·"/>
            </a:pPr>
            <a:r>
              <a:rPr lang="en-US" sz="2000" dirty="0">
                <a:solidFill>
                  <a:srgbClr val="000000"/>
                </a:solidFill>
                <a:latin typeface="Open Sans" panose="020B0606030504020204" pitchFamily="34" charset="0"/>
              </a:rPr>
              <a:t>Separate settings or programs for those with disabilities are not acceptable unless necessary to ensure equal benefit. </a:t>
            </a:r>
            <a:endParaRPr lang="en-US" sz="2000" dirty="0">
              <a:solidFill>
                <a:prstClr val="black"/>
              </a:solidFill>
              <a:latin typeface="Microsoft Sans Serif" panose="020B0604020202020204" pitchFamily="34" charset="0"/>
            </a:endParaRPr>
          </a:p>
        </p:txBody>
      </p:sp>
      <p:pic>
        <p:nvPicPr>
          <p:cNvPr id="4" name="ADA Slide 9">
            <a:hlinkClick r:id="" action="ppaction://media"/>
            <a:extLst>
              <a:ext uri="{FF2B5EF4-FFF2-40B4-BE49-F238E27FC236}">
                <a16:creationId xmlns:a16="http://schemas.microsoft.com/office/drawing/2014/main" id="{38398759-24E3-4F30-49F8-D1F27CA5ECBB}"/>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4237" y="4004465"/>
            <a:ext cx="487363" cy="487363"/>
          </a:xfrm>
          <a:prstGeom prst="rect">
            <a:avLst/>
          </a:prstGeom>
        </p:spPr>
      </p:pic>
    </p:spTree>
    <p:custDataLst>
      <p:tags r:id="rId1"/>
    </p:custDataLst>
    <p:extLst>
      <p:ext uri="{BB962C8B-B14F-4D97-AF65-F5344CB8AC3E}">
        <p14:creationId xmlns:p14="http://schemas.microsoft.com/office/powerpoint/2010/main" val="297832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03FFCD-38EE-4D90-A95B-4D347441C9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93C816D-1CED-4CDE-8443-538E24D85C1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F52071C-EF27-4F38-8FC3-378BEA715489}">
  <ds:schemaRefs>
    <ds:schemaRef ds:uri="http://schemas.microsoft.com/sharepoint/v3/contenttype/forms"/>
  </ds:schemaRefs>
</ds:datastoreItem>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emplate/>
  <TotalTime>2208</TotalTime>
  <Words>3012</Words>
  <Application>Microsoft Office PowerPoint</Application>
  <PresentationFormat>On-screen Show (16:9)</PresentationFormat>
  <Paragraphs>195</Paragraphs>
  <Slides>40</Slides>
  <Notes>0</Notes>
  <HiddenSlides>0</HiddenSlides>
  <MMClips>39</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PowerPoint B</vt:lpstr>
      <vt:lpstr>Americans With Disabilities Act (ADA)</vt:lpstr>
      <vt:lpstr>Introduction</vt:lpstr>
      <vt:lpstr>Course Objectives</vt:lpstr>
      <vt:lpstr>Definition of Disability </vt:lpstr>
      <vt:lpstr>Person with a Disability</vt:lpstr>
      <vt:lpstr>U.S. Data on Disabilities</vt:lpstr>
      <vt:lpstr>Disability Laws Introduction</vt:lpstr>
      <vt:lpstr>Disability Laws</vt:lpstr>
      <vt:lpstr>Disability Laws Continued</vt:lpstr>
      <vt:lpstr>Disability Laws (cont’d)</vt:lpstr>
      <vt:lpstr>Rehabilitation Act of 1973</vt:lpstr>
      <vt:lpstr>Rehabilitation Act of 1973 – Vocational Rehabilitation</vt:lpstr>
      <vt:lpstr>Rehabilitation Act of 1973 - Prohibited Discriminatory Acts</vt:lpstr>
      <vt:lpstr>Americans with Disabilities Act</vt:lpstr>
      <vt:lpstr>Intended Purposes of ADA</vt:lpstr>
      <vt:lpstr>Five Main Titles of the ADA</vt:lpstr>
      <vt:lpstr>Title I: Employment</vt:lpstr>
      <vt:lpstr>Title II: State and Local Government</vt:lpstr>
      <vt:lpstr>Title II and Title III:  Transportation</vt:lpstr>
      <vt:lpstr>More on Public Accommodations</vt:lpstr>
      <vt:lpstr> Title IV:  Telecommunications</vt:lpstr>
      <vt:lpstr>Title V: Miscellaneous Provisions</vt:lpstr>
      <vt:lpstr>Americans with Disabilities Act Amendments Act of 2008</vt:lpstr>
      <vt:lpstr>ADAAA Major Life Activities</vt:lpstr>
      <vt:lpstr>ADA Specific Requirements</vt:lpstr>
      <vt:lpstr>ADA Specific Requirements (Cont’d)</vt:lpstr>
      <vt:lpstr>Examples of ADA Violations</vt:lpstr>
      <vt:lpstr>Breaking Barriers - Opening Doors </vt:lpstr>
      <vt:lpstr>Breaking Barriers: Telecommunications (TNRS)</vt:lpstr>
      <vt:lpstr>Breaking Barriers: Telecommunications</vt:lpstr>
      <vt:lpstr>Breaking Barriers: Employment</vt:lpstr>
      <vt:lpstr>Breaking Barriers: Employment (Cont’d)</vt:lpstr>
      <vt:lpstr>Breaking Barriers: Programs and Services</vt:lpstr>
      <vt:lpstr>Breaking Barriers </vt:lpstr>
      <vt:lpstr>Opening Doors - DDA Services</vt:lpstr>
      <vt:lpstr>Opening Doors - DDA Services:  Benefit Counseling</vt:lpstr>
      <vt:lpstr>Opening Doors: DDA Services</vt:lpstr>
      <vt:lpstr>Opening Doors: DDA Services Continued</vt:lpstr>
      <vt:lpstr>Opening Doors: DDA Services (Cont’d)</vt:lpstr>
      <vt:lpstr>Contact:</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Stephanie D. Moody</cp:lastModifiedBy>
  <cp:revision>13</cp:revision>
  <dcterms:created xsi:type="dcterms:W3CDTF">2015-04-20T19:54:28Z</dcterms:created>
  <dcterms:modified xsi:type="dcterms:W3CDTF">2025-06-30T13:47:59Z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7296FEC1-1DAE-4CDF-8512-B8D91BA0B4F1</vt:lpwstr>
  </property>
  <property fmtid="{D5CDD505-2E9C-101B-9397-08002B2CF9AE}" pid="3" name="ArticulatePath">
    <vt:lpwstr>PowerPoint B_Widescreen</vt:lpwstr>
  </property>
</Properties>
</file>