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4"/>
  </p:sldMasterIdLst>
  <p:sldIdLst>
    <p:sldId id="404" r:id="rId5"/>
    <p:sldId id="405" r:id="rId6"/>
    <p:sldId id="388" r:id="rId7"/>
    <p:sldId id="356" r:id="rId8"/>
    <p:sldId id="259" r:id="rId9"/>
    <p:sldId id="358" r:id="rId10"/>
    <p:sldId id="260" r:id="rId11"/>
    <p:sldId id="357" r:id="rId12"/>
    <p:sldId id="286" r:id="rId13"/>
    <p:sldId id="386" r:id="rId14"/>
    <p:sldId id="264" r:id="rId15"/>
    <p:sldId id="265" r:id="rId16"/>
    <p:sldId id="266" r:id="rId17"/>
    <p:sldId id="267" r:id="rId18"/>
    <p:sldId id="268" r:id="rId19"/>
    <p:sldId id="269" r:id="rId20"/>
    <p:sldId id="270" r:id="rId21"/>
    <p:sldId id="271" r:id="rId22"/>
    <p:sldId id="406" r:id="rId23"/>
    <p:sldId id="407" r:id="rId24"/>
    <p:sldId id="362" r:id="rId25"/>
    <p:sldId id="382" r:id="rId26"/>
    <p:sldId id="273" r:id="rId27"/>
    <p:sldId id="274" r:id="rId28"/>
    <p:sldId id="275" r:id="rId29"/>
    <p:sldId id="276" r:id="rId30"/>
    <p:sldId id="365" r:id="rId31"/>
    <p:sldId id="277" r:id="rId32"/>
    <p:sldId id="278" r:id="rId33"/>
    <p:sldId id="279" r:id="rId34"/>
    <p:sldId id="280" r:id="rId35"/>
    <p:sldId id="281" r:id="rId36"/>
    <p:sldId id="282" r:id="rId37"/>
    <p:sldId id="283" r:id="rId38"/>
    <p:sldId id="351" r:id="rId39"/>
    <p:sldId id="284" r:id="rId40"/>
    <p:sldId id="361" r:id="rId41"/>
    <p:sldId id="289" r:id="rId42"/>
    <p:sldId id="402" r:id="rId43"/>
    <p:sldId id="401" r:id="rId44"/>
    <p:sldId id="294" r:id="rId45"/>
    <p:sldId id="295" r:id="rId46"/>
    <p:sldId id="296" r:id="rId47"/>
    <p:sldId id="297" r:id="rId48"/>
    <p:sldId id="298" r:id="rId49"/>
    <p:sldId id="299" r:id="rId50"/>
    <p:sldId id="300" r:id="rId51"/>
    <p:sldId id="301" r:id="rId52"/>
    <p:sldId id="302" r:id="rId53"/>
    <p:sldId id="304" r:id="rId54"/>
    <p:sldId id="367" r:id="rId55"/>
    <p:sldId id="306" r:id="rId56"/>
    <p:sldId id="307" r:id="rId57"/>
    <p:sldId id="308" r:id="rId58"/>
    <p:sldId id="309" r:id="rId59"/>
    <p:sldId id="310" r:id="rId60"/>
    <p:sldId id="311" r:id="rId61"/>
    <p:sldId id="368" r:id="rId62"/>
    <p:sldId id="314" r:id="rId63"/>
    <p:sldId id="315" r:id="rId64"/>
    <p:sldId id="316" r:id="rId65"/>
    <p:sldId id="317" r:id="rId66"/>
    <p:sldId id="318" r:id="rId67"/>
    <p:sldId id="319" r:id="rId68"/>
    <p:sldId id="369" r:id="rId69"/>
    <p:sldId id="320" r:id="rId70"/>
    <p:sldId id="403" r:id="rId71"/>
    <p:sldId id="323" r:id="rId72"/>
    <p:sldId id="324" r:id="rId73"/>
    <p:sldId id="408" r:id="rId74"/>
    <p:sldId id="326" r:id="rId75"/>
    <p:sldId id="327" r:id="rId76"/>
    <p:sldId id="328" r:id="rId77"/>
    <p:sldId id="371" r:id="rId78"/>
    <p:sldId id="330" r:id="rId79"/>
    <p:sldId id="331" r:id="rId80"/>
    <p:sldId id="332" r:id="rId81"/>
    <p:sldId id="333" r:id="rId82"/>
    <p:sldId id="334" r:id="rId83"/>
    <p:sldId id="335" r:id="rId84"/>
    <p:sldId id="336" r:id="rId85"/>
    <p:sldId id="312" r:id="rId86"/>
    <p:sldId id="380" r:id="rId87"/>
    <p:sldId id="337" r:id="rId88"/>
    <p:sldId id="338" r:id="rId89"/>
    <p:sldId id="339" r:id="rId90"/>
    <p:sldId id="340" r:id="rId91"/>
    <p:sldId id="341" r:id="rId92"/>
    <p:sldId id="411" r:id="rId93"/>
    <p:sldId id="372" r:id="rId94"/>
    <p:sldId id="343" r:id="rId95"/>
    <p:sldId id="344" r:id="rId96"/>
    <p:sldId id="345" r:id="rId97"/>
    <p:sldId id="346" r:id="rId98"/>
    <p:sldId id="347" r:id="rId99"/>
    <p:sldId id="348" r:id="rId100"/>
    <p:sldId id="373" r:id="rId101"/>
    <p:sldId id="409" r:id="rId10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95C125-DBE2-7C5D-53C4-876718EFB578}" v="45" dt="2026-03-06T21:32:36.9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55" autoAdjust="0"/>
    <p:restoredTop sz="94189" autoAdjust="0"/>
  </p:normalViewPr>
  <p:slideViewPr>
    <p:cSldViewPr snapToGrid="0">
      <p:cViewPr varScale="1">
        <p:scale>
          <a:sx n="104" d="100"/>
          <a:sy n="104" d="100"/>
        </p:scale>
        <p:origin x="87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6" Type="http://schemas.openxmlformats.org/officeDocument/2006/relationships/slide" Target="slides/slide12.xml"/><Relationship Id="rId107" Type="http://schemas.microsoft.com/office/2015/10/relationships/revisionInfo" Target="revisionInfo.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viewProps" Target="viewProp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2E0B6-5A65-4350-A4A0-7B241808223D}"/>
              </a:ext>
            </a:extLst>
          </p:cNvPr>
          <p:cNvSpPr>
            <a:spLocks noGrp="1"/>
          </p:cNvSpPr>
          <p:nvPr>
            <p:ph type="ctrTitle"/>
          </p:nvPr>
        </p:nvSpPr>
        <p:spPr>
          <a:xfrm>
            <a:off x="1215272" y="2121605"/>
            <a:ext cx="9144000" cy="2387600"/>
          </a:xfrm>
        </p:spPr>
        <p:txBody>
          <a:bodyPr anchor="b"/>
          <a:lstStyle>
            <a:lvl1pPr algn="l">
              <a:defRPr sz="6000" b="1" i="0" cap="all" baseline="0">
                <a:solidFill>
                  <a:schemeClr val="tx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6D588DA-69D3-4DD1-AB7C-07F2B0BA916D}"/>
              </a:ext>
            </a:extLst>
          </p:cNvPr>
          <p:cNvSpPr>
            <a:spLocks noGrp="1"/>
          </p:cNvSpPr>
          <p:nvPr>
            <p:ph type="subTitle" idx="1"/>
          </p:nvPr>
        </p:nvSpPr>
        <p:spPr>
          <a:xfrm>
            <a:off x="1215272" y="4667267"/>
            <a:ext cx="9144000" cy="508049"/>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12FE0D51-6370-403B-AD8F-4AA88565641C}"/>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5" name="Footer Placeholder 4">
            <a:extLst>
              <a:ext uri="{FF2B5EF4-FFF2-40B4-BE49-F238E27FC236}">
                <a16:creationId xmlns:a16="http://schemas.microsoft.com/office/drawing/2014/main" id="{ED90D3FD-895E-4F27-BE20-D9396251A0E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1DFE481-5E43-4F60-B02C-B91C05EB7E36}"/>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3708495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Right of Title and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EA72F26-3A08-4937-8EB3-24D160D13A30}"/>
              </a:ext>
            </a:extLst>
          </p:cNvPr>
          <p:cNvSpPr>
            <a:spLocks noGrp="1"/>
          </p:cNvSpPr>
          <p:nvPr>
            <p:ph type="pic" idx="1"/>
          </p:nvPr>
        </p:nvSpPr>
        <p:spPr>
          <a:xfrm>
            <a:off x="6861928" y="0"/>
            <a:ext cx="5330071"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a:extLst>
              <a:ext uri="{FF2B5EF4-FFF2-40B4-BE49-F238E27FC236}">
                <a16:creationId xmlns:a16="http://schemas.microsoft.com/office/drawing/2014/main" id="{383D78FD-1CB9-431F-A944-3C2C9B57BDA8}"/>
              </a:ext>
            </a:extLst>
          </p:cNvPr>
          <p:cNvSpPr>
            <a:spLocks noGrp="1"/>
          </p:cNvSpPr>
          <p:nvPr>
            <p:ph type="title"/>
          </p:nvPr>
        </p:nvSpPr>
        <p:spPr>
          <a:xfrm>
            <a:off x="1215272" y="905668"/>
            <a:ext cx="5166673" cy="1600200"/>
          </a:xfrm>
        </p:spPr>
        <p:txBody>
          <a:bodyPr anchor="b"/>
          <a:lstStyle>
            <a:lvl1pPr>
              <a:defRPr sz="32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EADAA5E9-201A-4581-BA14-30837DEAB5B8}"/>
              </a:ext>
            </a:extLst>
          </p:cNvPr>
          <p:cNvSpPr>
            <a:spLocks noGrp="1"/>
          </p:cNvSpPr>
          <p:nvPr>
            <p:ph type="body" sz="half" idx="2"/>
          </p:nvPr>
        </p:nvSpPr>
        <p:spPr>
          <a:xfrm>
            <a:off x="1215272" y="2733952"/>
            <a:ext cx="516667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5AF580-AF84-41F3-895D-C800DFE12C0E}"/>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6" name="Footer Placeholder 5">
            <a:extLst>
              <a:ext uri="{FF2B5EF4-FFF2-40B4-BE49-F238E27FC236}">
                <a16:creationId xmlns:a16="http://schemas.microsoft.com/office/drawing/2014/main" id="{28E07C13-BE97-48BC-8E73-4B7D5EBEA9A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83105D-BC6D-4A3E-BF65-BB5567410330}"/>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43940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Left of Title and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EA72F26-3A08-4937-8EB3-24D160D13A30}"/>
              </a:ext>
            </a:extLst>
          </p:cNvPr>
          <p:cNvSpPr>
            <a:spLocks noGrp="1"/>
          </p:cNvSpPr>
          <p:nvPr>
            <p:ph type="pic" idx="1"/>
          </p:nvPr>
        </p:nvSpPr>
        <p:spPr>
          <a:xfrm>
            <a:off x="677945" y="896240"/>
            <a:ext cx="5330071" cy="596175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a:extLst>
              <a:ext uri="{FF2B5EF4-FFF2-40B4-BE49-F238E27FC236}">
                <a16:creationId xmlns:a16="http://schemas.microsoft.com/office/drawing/2014/main" id="{383D78FD-1CB9-431F-A944-3C2C9B57BDA8}"/>
              </a:ext>
            </a:extLst>
          </p:cNvPr>
          <p:cNvSpPr>
            <a:spLocks noGrp="1"/>
          </p:cNvSpPr>
          <p:nvPr>
            <p:ph type="title"/>
          </p:nvPr>
        </p:nvSpPr>
        <p:spPr>
          <a:xfrm>
            <a:off x="6400801" y="896241"/>
            <a:ext cx="5330071" cy="1600200"/>
          </a:xfrm>
        </p:spPr>
        <p:txBody>
          <a:bodyPr anchor="b"/>
          <a:lstStyle>
            <a:lvl1pPr>
              <a:defRPr sz="32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EADAA5E9-201A-4581-BA14-30837DEAB5B8}"/>
              </a:ext>
            </a:extLst>
          </p:cNvPr>
          <p:cNvSpPr>
            <a:spLocks noGrp="1"/>
          </p:cNvSpPr>
          <p:nvPr>
            <p:ph type="body" sz="half" idx="2"/>
          </p:nvPr>
        </p:nvSpPr>
        <p:spPr>
          <a:xfrm>
            <a:off x="6400803" y="2715097"/>
            <a:ext cx="533007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5AF580-AF84-41F3-895D-C800DFE12C0E}"/>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6" name="Footer Placeholder 5">
            <a:extLst>
              <a:ext uri="{FF2B5EF4-FFF2-40B4-BE49-F238E27FC236}">
                <a16:creationId xmlns:a16="http://schemas.microsoft.com/office/drawing/2014/main" id="{28E07C13-BE97-48BC-8E73-4B7D5EBEA9A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83105D-BC6D-4A3E-BF65-BB5567410330}"/>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852098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Left of Title and Content - Second Vers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EA72F26-3A08-4937-8EB3-24D160D13A30}"/>
              </a:ext>
            </a:extLst>
          </p:cNvPr>
          <p:cNvSpPr>
            <a:spLocks noGrp="1"/>
          </p:cNvSpPr>
          <p:nvPr>
            <p:ph type="pic" idx="1"/>
          </p:nvPr>
        </p:nvSpPr>
        <p:spPr>
          <a:xfrm>
            <a:off x="1215272" y="896240"/>
            <a:ext cx="4575926" cy="596175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a:extLst>
              <a:ext uri="{FF2B5EF4-FFF2-40B4-BE49-F238E27FC236}">
                <a16:creationId xmlns:a16="http://schemas.microsoft.com/office/drawing/2014/main" id="{383D78FD-1CB9-431F-A944-3C2C9B57BDA8}"/>
              </a:ext>
            </a:extLst>
          </p:cNvPr>
          <p:cNvSpPr>
            <a:spLocks noGrp="1"/>
          </p:cNvSpPr>
          <p:nvPr>
            <p:ph type="title"/>
          </p:nvPr>
        </p:nvSpPr>
        <p:spPr>
          <a:xfrm>
            <a:off x="6096001" y="896241"/>
            <a:ext cx="5634872" cy="1600200"/>
          </a:xfrm>
        </p:spPr>
        <p:txBody>
          <a:bodyPr anchor="b"/>
          <a:lstStyle>
            <a:lvl1pPr>
              <a:defRPr sz="32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EADAA5E9-201A-4581-BA14-30837DEAB5B8}"/>
              </a:ext>
            </a:extLst>
          </p:cNvPr>
          <p:cNvSpPr>
            <a:spLocks noGrp="1"/>
          </p:cNvSpPr>
          <p:nvPr>
            <p:ph type="body" sz="half" idx="2"/>
          </p:nvPr>
        </p:nvSpPr>
        <p:spPr>
          <a:xfrm>
            <a:off x="6096000" y="2715097"/>
            <a:ext cx="563487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5AF580-AF84-41F3-895D-C800DFE12C0E}"/>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6" name="Footer Placeholder 5">
            <a:extLst>
              <a:ext uri="{FF2B5EF4-FFF2-40B4-BE49-F238E27FC236}">
                <a16:creationId xmlns:a16="http://schemas.microsoft.com/office/drawing/2014/main" id="{28E07C13-BE97-48BC-8E73-4B7D5EBEA9A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83105D-BC6D-4A3E-BF65-BB5567410330}"/>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312357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 Pictures Above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D78FD-1CB9-431F-A944-3C2C9B57BDA8}"/>
              </a:ext>
            </a:extLst>
          </p:cNvPr>
          <p:cNvSpPr>
            <a:spLocks noGrp="1"/>
          </p:cNvSpPr>
          <p:nvPr>
            <p:ph type="title"/>
          </p:nvPr>
        </p:nvSpPr>
        <p:spPr>
          <a:xfrm>
            <a:off x="1215273" y="3820791"/>
            <a:ext cx="4880728" cy="2705894"/>
          </a:xfrm>
        </p:spPr>
        <p:txBody>
          <a:bodyPr anchor="ctr"/>
          <a:lstStyle>
            <a:lvl1pPr>
              <a:defRPr sz="32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EADAA5E9-201A-4581-BA14-30837DEAB5B8}"/>
              </a:ext>
            </a:extLst>
          </p:cNvPr>
          <p:cNvSpPr>
            <a:spLocks noGrp="1"/>
          </p:cNvSpPr>
          <p:nvPr>
            <p:ph type="body" sz="half" idx="2"/>
          </p:nvPr>
        </p:nvSpPr>
        <p:spPr>
          <a:xfrm>
            <a:off x="6400803" y="3820791"/>
            <a:ext cx="5330070" cy="270589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5AF580-AF84-41F3-895D-C800DFE12C0E}"/>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6" name="Footer Placeholder 5">
            <a:extLst>
              <a:ext uri="{FF2B5EF4-FFF2-40B4-BE49-F238E27FC236}">
                <a16:creationId xmlns:a16="http://schemas.microsoft.com/office/drawing/2014/main" id="{28E07C13-BE97-48BC-8E73-4B7D5EBEA9A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83105D-BC6D-4A3E-BF65-BB5567410330}"/>
              </a:ext>
            </a:extLst>
          </p:cNvPr>
          <p:cNvSpPr>
            <a:spLocks noGrp="1"/>
          </p:cNvSpPr>
          <p:nvPr>
            <p:ph type="sldNum" sz="quarter" idx="12"/>
          </p:nvPr>
        </p:nvSpPr>
        <p:spPr/>
        <p:txBody>
          <a:bodyPr/>
          <a:lstStyle/>
          <a:p>
            <a:fld id="{5C76A076-0EB6-4ACF-BC93-AE169B35ECF5}" type="slidenum">
              <a:rPr lang="en-US" smtClean="0"/>
              <a:pPr/>
              <a:t>‹#›</a:t>
            </a:fld>
            <a:endParaRPr lang="en-US" dirty="0"/>
          </a:p>
        </p:txBody>
      </p:sp>
      <p:sp>
        <p:nvSpPr>
          <p:cNvPr id="8" name="Picture Placeholder 2">
            <a:extLst>
              <a:ext uri="{FF2B5EF4-FFF2-40B4-BE49-F238E27FC236}">
                <a16:creationId xmlns:a16="http://schemas.microsoft.com/office/drawing/2014/main" id="{04B61205-184E-475C-850E-C27CC503E64E}"/>
              </a:ext>
            </a:extLst>
          </p:cNvPr>
          <p:cNvSpPr>
            <a:spLocks noGrp="1"/>
          </p:cNvSpPr>
          <p:nvPr>
            <p:ph type="pic" idx="13"/>
          </p:nvPr>
        </p:nvSpPr>
        <p:spPr>
          <a:xfrm>
            <a:off x="1215271" y="905668"/>
            <a:ext cx="5506039" cy="252333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9" name="Picture Placeholder 2">
            <a:extLst>
              <a:ext uri="{FF2B5EF4-FFF2-40B4-BE49-F238E27FC236}">
                <a16:creationId xmlns:a16="http://schemas.microsoft.com/office/drawing/2014/main" id="{97BB5D31-5D93-4A9D-8BD8-9F7A63456D02}"/>
              </a:ext>
            </a:extLst>
          </p:cNvPr>
          <p:cNvSpPr>
            <a:spLocks noGrp="1"/>
          </p:cNvSpPr>
          <p:nvPr>
            <p:ph type="pic" idx="14"/>
          </p:nvPr>
        </p:nvSpPr>
        <p:spPr>
          <a:xfrm>
            <a:off x="6848899" y="905668"/>
            <a:ext cx="5331429" cy="252333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3802354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AEDD8-361D-471B-A2EB-063B371BF5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4E407B-99FF-4329-9A58-D34A304CA5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24EC09-79D0-4252-ACEF-A728A748BCFB}"/>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5" name="Footer Placeholder 4">
            <a:extLst>
              <a:ext uri="{FF2B5EF4-FFF2-40B4-BE49-F238E27FC236}">
                <a16:creationId xmlns:a16="http://schemas.microsoft.com/office/drawing/2014/main" id="{ED9FD63E-DD01-4094-B6CF-8E3303BBCD8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CA6F76C-A5C9-422D-AD17-46DE334D1D6A}"/>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3003070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hank You - 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6D451-EB52-4F05-9126-AB72BA89DFD6}"/>
              </a:ext>
            </a:extLst>
          </p:cNvPr>
          <p:cNvSpPr>
            <a:spLocks noGrp="1"/>
          </p:cNvSpPr>
          <p:nvPr>
            <p:ph type="title"/>
          </p:nvPr>
        </p:nvSpPr>
        <p:spPr>
          <a:xfrm>
            <a:off x="1215272" y="1120726"/>
            <a:ext cx="4880728" cy="1719262"/>
          </a:xfrm>
        </p:spPr>
        <p:txBody>
          <a:bodyPr anchor="ctr">
            <a:normAutofit/>
          </a:bodyPr>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5C4B42-8CB3-4096-83F3-A4D697C74551}"/>
              </a:ext>
            </a:extLst>
          </p:cNvPr>
          <p:cNvSpPr>
            <a:spLocks noGrp="1"/>
          </p:cNvSpPr>
          <p:nvPr>
            <p:ph type="body" idx="1"/>
          </p:nvPr>
        </p:nvSpPr>
        <p:spPr>
          <a:xfrm>
            <a:off x="6400802" y="1120726"/>
            <a:ext cx="5330070" cy="171926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BCF758-429A-44B3-95FE-673B999607CC}"/>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5" name="Footer Placeholder 4">
            <a:extLst>
              <a:ext uri="{FF2B5EF4-FFF2-40B4-BE49-F238E27FC236}">
                <a16:creationId xmlns:a16="http://schemas.microsoft.com/office/drawing/2014/main" id="{AA388A17-FFD7-4153-AED1-2DECB1CC0D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F6E13E6-C9E5-4AB8-9C4F-886A7E115B3A}"/>
              </a:ext>
            </a:extLst>
          </p:cNvPr>
          <p:cNvSpPr>
            <a:spLocks noGrp="1"/>
          </p:cNvSpPr>
          <p:nvPr>
            <p:ph type="sldNum" sz="quarter" idx="12"/>
          </p:nvPr>
        </p:nvSpPr>
        <p:spPr/>
        <p:txBody>
          <a:bodyPr/>
          <a:lstStyle/>
          <a:p>
            <a:fld id="{5C76A076-0EB6-4ACF-BC93-AE169B35ECF5}" type="slidenum">
              <a:rPr lang="en-US" smtClean="0"/>
              <a:pPr/>
              <a:t>‹#›</a:t>
            </a:fld>
            <a:endParaRPr lang="en-US" dirty="0"/>
          </a:p>
        </p:txBody>
      </p:sp>
      <p:sp>
        <p:nvSpPr>
          <p:cNvPr id="7" name="Picture Placeholder 2">
            <a:extLst>
              <a:ext uri="{FF2B5EF4-FFF2-40B4-BE49-F238E27FC236}">
                <a16:creationId xmlns:a16="http://schemas.microsoft.com/office/drawing/2014/main" id="{A97BE881-3A9D-4A46-BC42-C20F6049D44C}"/>
              </a:ext>
            </a:extLst>
          </p:cNvPr>
          <p:cNvSpPr>
            <a:spLocks noGrp="1"/>
          </p:cNvSpPr>
          <p:nvPr>
            <p:ph type="pic" idx="13"/>
          </p:nvPr>
        </p:nvSpPr>
        <p:spPr>
          <a:xfrm>
            <a:off x="1215272" y="3283131"/>
            <a:ext cx="10515600" cy="357486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565087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12192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203200" y="4038604"/>
            <a:ext cx="117856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203200" y="5461001"/>
            <a:ext cx="117856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12192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70000" y="1524000"/>
            <a:ext cx="9652000" cy="2286000"/>
          </a:xfrm>
          <a:prstGeom prst="rect">
            <a:avLst/>
          </a:prstGeom>
        </p:spPr>
      </p:pic>
    </p:spTree>
    <p:extLst>
      <p:ext uri="{BB962C8B-B14F-4D97-AF65-F5344CB8AC3E}">
        <p14:creationId xmlns:p14="http://schemas.microsoft.com/office/powerpoint/2010/main" val="21290885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6096000" y="0"/>
            <a:ext cx="6096000" cy="6858000"/>
          </a:xfrm>
        </p:spPr>
        <p:txBody>
          <a:bodyPr/>
          <a:lstStyle>
            <a:lvl1pPr marL="0" indent="0">
              <a:buNone/>
              <a:defRPr/>
            </a:lvl1pPr>
          </a:lstStyle>
          <a:p>
            <a:r>
              <a:rPr lang="en-US"/>
              <a:t>Click icon to add picture</a:t>
            </a:r>
            <a:endParaRPr lang="en-US" dirty="0"/>
          </a:p>
        </p:txBody>
      </p:sp>
      <p:sp>
        <p:nvSpPr>
          <p:cNvPr id="10" name="Title 9"/>
          <p:cNvSpPr>
            <a:spLocks noGrp="1"/>
          </p:cNvSpPr>
          <p:nvPr>
            <p:ph type="title"/>
          </p:nvPr>
        </p:nvSpPr>
        <p:spPr>
          <a:xfrm>
            <a:off x="508000" y="2209801"/>
            <a:ext cx="5283200" cy="2235200"/>
          </a:xfrm>
        </p:spPr>
        <p:txBody>
          <a:bodyPr>
            <a:noAutofit/>
          </a:bodyPr>
          <a:lstStyle>
            <a:lvl1pPr marL="0" indent="0" algn="l">
              <a:defRPr sz="3600">
                <a:effectLst/>
                <a:latin typeface="PermianSlabSerifTypeface" pitchFamily="50" charset="0"/>
              </a:defRPr>
            </a:lvl1pPr>
          </a:lstStyle>
          <a:p>
            <a:r>
              <a:rPr lang="en-US" dirty="0"/>
              <a:t>Click to edit Master title style</a:t>
            </a:r>
          </a:p>
        </p:txBody>
      </p:sp>
      <p:sp>
        <p:nvSpPr>
          <p:cNvPr id="12" name="Text Placeholder 11"/>
          <p:cNvSpPr>
            <a:spLocks noGrp="1"/>
          </p:cNvSpPr>
          <p:nvPr>
            <p:ph type="body" sz="quarter" idx="11" hasCustomPrompt="1"/>
          </p:nvPr>
        </p:nvSpPr>
        <p:spPr>
          <a:xfrm>
            <a:off x="508000" y="5562600"/>
            <a:ext cx="53848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508000" y="4445001"/>
            <a:ext cx="52832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7680" y="320040"/>
            <a:ext cx="5405120" cy="1280160"/>
          </a:xfrm>
          <a:prstGeom prst="rect">
            <a:avLst/>
          </a:prstGeom>
        </p:spPr>
      </p:pic>
    </p:spTree>
    <p:extLst>
      <p:ext uri="{BB962C8B-B14F-4D97-AF65-F5344CB8AC3E}">
        <p14:creationId xmlns:p14="http://schemas.microsoft.com/office/powerpoint/2010/main" val="26945632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4267200" y="3874770"/>
            <a:ext cx="79248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Title 1"/>
          <p:cNvSpPr>
            <a:spLocks noGrp="1"/>
          </p:cNvSpPr>
          <p:nvPr>
            <p:ph type="ctrTitle"/>
          </p:nvPr>
        </p:nvSpPr>
        <p:spPr>
          <a:xfrm>
            <a:off x="4368800" y="3962400"/>
            <a:ext cx="7620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 y="3322320"/>
            <a:ext cx="4460240" cy="3345180"/>
          </a:xfrm>
          <a:prstGeom prst="rect">
            <a:avLst/>
          </a:prstGeom>
          <a:noFill/>
          <a:ln>
            <a:noFill/>
          </a:ln>
        </p:spPr>
      </p:pic>
    </p:spTree>
    <p:extLst>
      <p:ext uri="{BB962C8B-B14F-4D97-AF65-F5344CB8AC3E}">
        <p14:creationId xmlns:p14="http://schemas.microsoft.com/office/powerpoint/2010/main" val="3956132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304800" y="1193801"/>
            <a:ext cx="11684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12192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700" y="6152266"/>
            <a:ext cx="3088640" cy="731520"/>
          </a:xfrm>
          <a:prstGeom prst="rect">
            <a:avLst/>
          </a:prstGeom>
        </p:spPr>
      </p:pic>
    </p:spTree>
    <p:extLst>
      <p:ext uri="{BB962C8B-B14F-4D97-AF65-F5344CB8AC3E}">
        <p14:creationId xmlns:p14="http://schemas.microsoft.com/office/powerpoint/2010/main" val="1029307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D3619-A657-4B67-9C37-1C3EDE503199}"/>
              </a:ext>
            </a:extLst>
          </p:cNvPr>
          <p:cNvSpPr>
            <a:spLocks noGrp="1"/>
          </p:cNvSpPr>
          <p:nvPr>
            <p:ph type="title" hasCustomPrompt="1"/>
          </p:nvPr>
        </p:nvSpPr>
        <p:spPr/>
        <p:txBody>
          <a:bodyPr>
            <a:normAutofit/>
          </a:bodyPr>
          <a:lstStyle>
            <a:lvl1pPr>
              <a:defRPr sz="4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EC0EE53-E591-403E-92ED-50B54A71CFE3}"/>
              </a:ext>
            </a:extLst>
          </p:cNvPr>
          <p:cNvSpPr>
            <a:spLocks noGrp="1"/>
          </p:cNvSpPr>
          <p:nvPr>
            <p:ph idx="1"/>
          </p:nvPr>
        </p:nvSpPr>
        <p:spPr>
          <a:xfrm>
            <a:off x="1215272" y="2370137"/>
            <a:ext cx="10515600" cy="4344172"/>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E8F55D-4EBE-4288-BC17-55C1DD97B804}"/>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5" name="Footer Placeholder 4">
            <a:extLst>
              <a:ext uri="{FF2B5EF4-FFF2-40B4-BE49-F238E27FC236}">
                <a16:creationId xmlns:a16="http://schemas.microsoft.com/office/drawing/2014/main" id="{6B960F7E-B46A-43CC-B343-B1AC619BCEA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CD2DAC-46F8-4015-BE87-9D4FC9FF7B09}"/>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604547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304800" y="1193804"/>
            <a:ext cx="5588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6299200" y="1193804"/>
            <a:ext cx="5588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700" y="6152266"/>
            <a:ext cx="3088640" cy="731520"/>
          </a:xfrm>
          <a:prstGeom prst="rect">
            <a:avLst/>
          </a:prstGeom>
        </p:spPr>
      </p:pic>
    </p:spTree>
    <p:extLst>
      <p:ext uri="{BB962C8B-B14F-4D97-AF65-F5344CB8AC3E}">
        <p14:creationId xmlns:p14="http://schemas.microsoft.com/office/powerpoint/2010/main" val="3853755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784104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 Blu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37920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 Orange">
    <p:spTree>
      <p:nvGrpSpPr>
        <p:cNvPr id="1" name=""/>
        <p:cNvGrpSpPr/>
        <p:nvPr/>
      </p:nvGrpSpPr>
      <p:grpSpPr>
        <a:xfrm>
          <a:off x="0" y="0"/>
          <a:ext cx="0" cy="0"/>
          <a:chOff x="0" y="0"/>
          <a:chExt cx="0" cy="0"/>
        </a:xfrm>
      </p:grpSpPr>
    </p:spTree>
    <p:extLst>
      <p:ext uri="{BB962C8B-B14F-4D97-AF65-F5344CB8AC3E}">
        <p14:creationId xmlns:p14="http://schemas.microsoft.com/office/powerpoint/2010/main" val="965076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 YellowGreen">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86197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nk - Gray">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83502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Title - Standard">
    <p:spTree>
      <p:nvGrpSpPr>
        <p:cNvPr id="1" name=""/>
        <p:cNvGrpSpPr/>
        <p:nvPr/>
      </p:nvGrpSpPr>
      <p:grpSpPr>
        <a:xfrm>
          <a:off x="0" y="0"/>
          <a:ext cx="0" cy="0"/>
          <a:chOff x="0" y="0"/>
          <a:chExt cx="0" cy="0"/>
        </a:xfrm>
      </p:grpSpPr>
      <p:sp>
        <p:nvSpPr>
          <p:cNvPr id="3" name="Rectangle 2"/>
          <p:cNvSpPr/>
          <p:nvPr userDrawn="1"/>
        </p:nvSpPr>
        <p:spPr>
          <a:xfrm>
            <a:off x="0" y="3886200"/>
            <a:ext cx="12192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203200" y="4038604"/>
            <a:ext cx="117856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203200" y="5461001"/>
            <a:ext cx="117856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12192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70000" y="1524000"/>
            <a:ext cx="9652000" cy="2286000"/>
          </a:xfrm>
          <a:prstGeom prst="rect">
            <a:avLst/>
          </a:prstGeom>
        </p:spPr>
      </p:pic>
    </p:spTree>
    <p:extLst>
      <p:ext uri="{BB962C8B-B14F-4D97-AF65-F5344CB8AC3E}">
        <p14:creationId xmlns:p14="http://schemas.microsoft.com/office/powerpoint/2010/main" val="1412898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6D451-EB52-4F05-9126-AB72BA89DFD6}"/>
              </a:ext>
            </a:extLst>
          </p:cNvPr>
          <p:cNvSpPr>
            <a:spLocks noGrp="1"/>
          </p:cNvSpPr>
          <p:nvPr>
            <p:ph type="title"/>
          </p:nvPr>
        </p:nvSpPr>
        <p:spPr>
          <a:xfrm>
            <a:off x="1215272" y="1709738"/>
            <a:ext cx="105156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5C4B42-8CB3-4096-83F3-A4D697C74551}"/>
              </a:ext>
            </a:extLst>
          </p:cNvPr>
          <p:cNvSpPr>
            <a:spLocks noGrp="1"/>
          </p:cNvSpPr>
          <p:nvPr>
            <p:ph type="body" idx="1"/>
          </p:nvPr>
        </p:nvSpPr>
        <p:spPr>
          <a:xfrm>
            <a:off x="121527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BCF758-429A-44B3-95FE-673B999607CC}"/>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5" name="Footer Placeholder 4">
            <a:extLst>
              <a:ext uri="{FF2B5EF4-FFF2-40B4-BE49-F238E27FC236}">
                <a16:creationId xmlns:a16="http://schemas.microsoft.com/office/drawing/2014/main" id="{AA388A17-FFD7-4153-AED1-2DECB1CC0D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F6E13E6-C9E5-4AB8-9C4F-886A7E115B3A}"/>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104280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C59E8-0903-43EA-9252-36D3320AE1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C53AFE-8CBC-4B9D-ABEC-C0C061862D18}"/>
              </a:ext>
            </a:extLst>
          </p:cNvPr>
          <p:cNvSpPr>
            <a:spLocks noGrp="1"/>
          </p:cNvSpPr>
          <p:nvPr>
            <p:ph sz="half" idx="1"/>
          </p:nvPr>
        </p:nvSpPr>
        <p:spPr>
          <a:xfrm>
            <a:off x="1215271" y="2496940"/>
            <a:ext cx="5260943" cy="39269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D944DBE-9622-411E-A179-54A906EAC330}"/>
              </a:ext>
            </a:extLst>
          </p:cNvPr>
          <p:cNvSpPr>
            <a:spLocks noGrp="1"/>
          </p:cNvSpPr>
          <p:nvPr>
            <p:ph sz="half" idx="2"/>
          </p:nvPr>
        </p:nvSpPr>
        <p:spPr>
          <a:xfrm>
            <a:off x="6724452" y="2496940"/>
            <a:ext cx="5006419" cy="39269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CA4EF29-BA97-40D4-831D-A1CDC94FA6D2}"/>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6" name="Footer Placeholder 5">
            <a:extLst>
              <a:ext uri="{FF2B5EF4-FFF2-40B4-BE49-F238E27FC236}">
                <a16:creationId xmlns:a16="http://schemas.microsoft.com/office/drawing/2014/main" id="{0D0DB381-CE5D-4BCB-B470-B2544C9F11E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B4F2A2-154E-46C7-9B2C-280BEB983193}"/>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818914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92274-6F85-439A-8BE1-F0EA560096A2}"/>
              </a:ext>
            </a:extLst>
          </p:cNvPr>
          <p:cNvSpPr>
            <a:spLocks noGrp="1"/>
          </p:cNvSpPr>
          <p:nvPr>
            <p:ph type="title"/>
          </p:nvPr>
        </p:nvSpPr>
        <p:spPr>
          <a:xfrm>
            <a:off x="1215272" y="838714"/>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914878-944D-4466-9BAC-171B338A73C8}"/>
              </a:ext>
            </a:extLst>
          </p:cNvPr>
          <p:cNvSpPr>
            <a:spLocks noGrp="1"/>
          </p:cNvSpPr>
          <p:nvPr>
            <p:ph type="body" idx="1"/>
          </p:nvPr>
        </p:nvSpPr>
        <p:spPr>
          <a:xfrm>
            <a:off x="1215272" y="2164276"/>
            <a:ext cx="5157787" cy="6966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43CA2B-2B86-4DAC-ACAD-A7E3006B44D6}"/>
              </a:ext>
            </a:extLst>
          </p:cNvPr>
          <p:cNvSpPr>
            <a:spLocks noGrp="1"/>
          </p:cNvSpPr>
          <p:nvPr>
            <p:ph sz="half" idx="2"/>
          </p:nvPr>
        </p:nvSpPr>
        <p:spPr>
          <a:xfrm>
            <a:off x="1215272" y="2860952"/>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A40E8E8B-E924-413A-B2AA-92CB109CC4A4}"/>
              </a:ext>
            </a:extLst>
          </p:cNvPr>
          <p:cNvSpPr>
            <a:spLocks noGrp="1"/>
          </p:cNvSpPr>
          <p:nvPr>
            <p:ph type="body" sz="quarter" idx="3"/>
          </p:nvPr>
        </p:nvSpPr>
        <p:spPr>
          <a:xfrm>
            <a:off x="6547684" y="2164276"/>
            <a:ext cx="5183188" cy="6966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C14D34-2018-4C52-A17A-E946802DAD69}"/>
              </a:ext>
            </a:extLst>
          </p:cNvPr>
          <p:cNvSpPr>
            <a:spLocks noGrp="1"/>
          </p:cNvSpPr>
          <p:nvPr>
            <p:ph sz="quarter" idx="4"/>
          </p:nvPr>
        </p:nvSpPr>
        <p:spPr>
          <a:xfrm>
            <a:off x="6547684" y="2860952"/>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89EC58-A106-4557-B497-C46F8AE3CFEA}"/>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8" name="Footer Placeholder 7">
            <a:extLst>
              <a:ext uri="{FF2B5EF4-FFF2-40B4-BE49-F238E27FC236}">
                <a16:creationId xmlns:a16="http://schemas.microsoft.com/office/drawing/2014/main" id="{2BFD7909-F6F7-4E2A-B784-F9E71C8D094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E1F1615-6C61-464B-BDA9-D852B6878BEB}"/>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455884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8EA2F-F1BC-4C88-BAA8-25DB53EC1A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A247F2-459D-4452-812B-71C8B36EE546}"/>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4" name="Footer Placeholder 3">
            <a:extLst>
              <a:ext uri="{FF2B5EF4-FFF2-40B4-BE49-F238E27FC236}">
                <a16:creationId xmlns:a16="http://schemas.microsoft.com/office/drawing/2014/main" id="{FA217B6C-8A1F-42DB-8011-3FD3DEE9A02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7472A77-48A7-4589-A7C9-4723E94D930D}"/>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6369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B99B7D-B883-48DE-90CC-569F3F4476C0}"/>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3" name="Footer Placeholder 2">
            <a:extLst>
              <a:ext uri="{FF2B5EF4-FFF2-40B4-BE49-F238E27FC236}">
                <a16:creationId xmlns:a16="http://schemas.microsoft.com/office/drawing/2014/main" id="{C98F2FFA-791E-43D4-97F9-B82DFF781C0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90F0A3-3D8A-46D2-99C8-833A34430480}"/>
              </a:ext>
            </a:extLst>
          </p:cNvPr>
          <p:cNvSpPr>
            <a:spLocks noGrp="1"/>
          </p:cNvSpPr>
          <p:nvPr>
            <p:ph type="sldNum" sz="quarter" idx="12"/>
          </p:nvPr>
        </p:nvSpPr>
        <p:spPr/>
        <p:txBody>
          <a:bodyPr/>
          <a:lstStyle/>
          <a:p>
            <a:fld id="{EE6A3EF0-E3CC-4982-8AEB-E3C38B032B1A}" type="slidenum">
              <a:rPr lang="en-US" smtClean="0"/>
              <a:t>‹#›</a:t>
            </a:fld>
            <a:endParaRPr lang="en-US"/>
          </a:p>
        </p:txBody>
      </p:sp>
    </p:spTree>
    <p:extLst>
      <p:ext uri="{BB962C8B-B14F-4D97-AF65-F5344CB8AC3E}">
        <p14:creationId xmlns:p14="http://schemas.microsoft.com/office/powerpoint/2010/main" val="2325554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CAD3B-55A2-479C-8458-9FF02337DDCF}"/>
              </a:ext>
            </a:extLst>
          </p:cNvPr>
          <p:cNvSpPr>
            <a:spLocks noGrp="1"/>
          </p:cNvSpPr>
          <p:nvPr>
            <p:ph type="title"/>
          </p:nvPr>
        </p:nvSpPr>
        <p:spPr>
          <a:xfrm>
            <a:off x="1215272" y="871815"/>
            <a:ext cx="10515600" cy="1600200"/>
          </a:xfrm>
        </p:spPr>
        <p:txBody>
          <a:bodyPr anchor="b"/>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625A7A3-219F-4A6F-BABA-04A15E271BE8}"/>
              </a:ext>
            </a:extLst>
          </p:cNvPr>
          <p:cNvSpPr>
            <a:spLocks noGrp="1"/>
          </p:cNvSpPr>
          <p:nvPr>
            <p:ph idx="1"/>
          </p:nvPr>
        </p:nvSpPr>
        <p:spPr>
          <a:xfrm>
            <a:off x="5558672" y="2733952"/>
            <a:ext cx="6172200" cy="3811588"/>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21B41C0-A417-4723-9EF5-CD7116430ED4}"/>
              </a:ext>
            </a:extLst>
          </p:cNvPr>
          <p:cNvSpPr>
            <a:spLocks noGrp="1"/>
          </p:cNvSpPr>
          <p:nvPr>
            <p:ph type="body" sz="half" idx="2"/>
          </p:nvPr>
        </p:nvSpPr>
        <p:spPr>
          <a:xfrm>
            <a:off x="1215272" y="273395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AB10C1-13AD-44E7-98F7-17AF94CCBF67}"/>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6" name="Footer Placeholder 5">
            <a:extLst>
              <a:ext uri="{FF2B5EF4-FFF2-40B4-BE49-F238E27FC236}">
                <a16:creationId xmlns:a16="http://schemas.microsoft.com/office/drawing/2014/main" id="{1AA9A7D5-ABB2-44F2-9F04-9F660834AD8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13C398B-3188-4A84-8B50-E7D3AAF5965D}"/>
              </a:ext>
            </a:extLst>
          </p:cNvPr>
          <p:cNvSpPr>
            <a:spLocks noGrp="1"/>
          </p:cNvSpPr>
          <p:nvPr>
            <p:ph type="sldNum" sz="quarter" idx="12"/>
          </p:nvPr>
        </p:nvSpPr>
        <p:spPr/>
        <p:txBody>
          <a:body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067220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s Right of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D78FD-1CB9-431F-A944-3C2C9B57BDA8}"/>
              </a:ext>
            </a:extLst>
          </p:cNvPr>
          <p:cNvSpPr>
            <a:spLocks noGrp="1"/>
          </p:cNvSpPr>
          <p:nvPr>
            <p:ph type="title"/>
          </p:nvPr>
        </p:nvSpPr>
        <p:spPr>
          <a:xfrm>
            <a:off x="1215273" y="905668"/>
            <a:ext cx="4114800"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A72F26-3A08-4937-8EB3-24D160D13A30}"/>
              </a:ext>
            </a:extLst>
          </p:cNvPr>
          <p:cNvSpPr>
            <a:spLocks noGrp="1"/>
          </p:cNvSpPr>
          <p:nvPr>
            <p:ph type="pic" idx="1"/>
          </p:nvPr>
        </p:nvSpPr>
        <p:spPr>
          <a:xfrm>
            <a:off x="5558672" y="3429000"/>
            <a:ext cx="6172200" cy="31165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EADAA5E9-201A-4581-BA14-30837DEAB5B8}"/>
              </a:ext>
            </a:extLst>
          </p:cNvPr>
          <p:cNvSpPr>
            <a:spLocks noGrp="1"/>
          </p:cNvSpPr>
          <p:nvPr>
            <p:ph type="body" sz="half" idx="2"/>
          </p:nvPr>
        </p:nvSpPr>
        <p:spPr>
          <a:xfrm>
            <a:off x="1215273" y="2733952"/>
            <a:ext cx="411480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5AF580-AF84-41F3-895D-C800DFE12C0E}"/>
              </a:ext>
            </a:extLst>
          </p:cNvPr>
          <p:cNvSpPr>
            <a:spLocks noGrp="1"/>
          </p:cNvSpPr>
          <p:nvPr>
            <p:ph type="dt" sz="half" idx="10"/>
          </p:nvPr>
        </p:nvSpPr>
        <p:spPr/>
        <p:txBody>
          <a:bodyPr/>
          <a:lstStyle/>
          <a:p>
            <a:fld id="{A347DA59-0864-42D1-B834-CB0414B0E452}" type="datetimeFigureOut">
              <a:rPr lang="en-US" smtClean="0"/>
              <a:t>3/6/2026</a:t>
            </a:fld>
            <a:endParaRPr lang="en-US"/>
          </a:p>
        </p:txBody>
      </p:sp>
      <p:sp>
        <p:nvSpPr>
          <p:cNvPr id="6" name="Footer Placeholder 5">
            <a:extLst>
              <a:ext uri="{FF2B5EF4-FFF2-40B4-BE49-F238E27FC236}">
                <a16:creationId xmlns:a16="http://schemas.microsoft.com/office/drawing/2014/main" id="{28E07C13-BE97-48BC-8E73-4B7D5EBEA9A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83105D-BC6D-4A3E-BF65-BB5567410330}"/>
              </a:ext>
            </a:extLst>
          </p:cNvPr>
          <p:cNvSpPr>
            <a:spLocks noGrp="1"/>
          </p:cNvSpPr>
          <p:nvPr>
            <p:ph type="sldNum" sz="quarter" idx="12"/>
          </p:nvPr>
        </p:nvSpPr>
        <p:spPr/>
        <p:txBody>
          <a:bodyPr/>
          <a:lstStyle/>
          <a:p>
            <a:fld id="{5C76A076-0EB6-4ACF-BC93-AE169B35ECF5}" type="slidenum">
              <a:rPr lang="en-US" smtClean="0"/>
              <a:pPr/>
              <a:t>‹#›</a:t>
            </a:fld>
            <a:endParaRPr lang="en-US" dirty="0"/>
          </a:p>
        </p:txBody>
      </p:sp>
      <p:sp>
        <p:nvSpPr>
          <p:cNvPr id="10" name="Picture Placeholder 2">
            <a:extLst>
              <a:ext uri="{FF2B5EF4-FFF2-40B4-BE49-F238E27FC236}">
                <a16:creationId xmlns:a16="http://schemas.microsoft.com/office/drawing/2014/main" id="{813262C7-4EC1-4256-BD97-9779C4DCC466}"/>
              </a:ext>
            </a:extLst>
          </p:cNvPr>
          <p:cNvSpPr>
            <a:spLocks noGrp="1"/>
          </p:cNvSpPr>
          <p:nvPr>
            <p:ph type="pic" idx="13"/>
          </p:nvPr>
        </p:nvSpPr>
        <p:spPr>
          <a:xfrm>
            <a:off x="5558673" y="905668"/>
            <a:ext cx="2940894" cy="23948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1" name="Picture Placeholder 2">
            <a:extLst>
              <a:ext uri="{FF2B5EF4-FFF2-40B4-BE49-F238E27FC236}">
                <a16:creationId xmlns:a16="http://schemas.microsoft.com/office/drawing/2014/main" id="{FDF807AA-AC31-4074-B6F4-E0738AFE00AD}"/>
              </a:ext>
            </a:extLst>
          </p:cNvPr>
          <p:cNvSpPr>
            <a:spLocks noGrp="1"/>
          </p:cNvSpPr>
          <p:nvPr>
            <p:ph type="pic" idx="14"/>
          </p:nvPr>
        </p:nvSpPr>
        <p:spPr>
          <a:xfrm>
            <a:off x="8644378" y="905668"/>
            <a:ext cx="3086493" cy="23948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139956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A937ED-5922-4445-B86A-B00B7B635A34}"/>
              </a:ext>
            </a:extLst>
          </p:cNvPr>
          <p:cNvSpPr>
            <a:spLocks noGrp="1"/>
          </p:cNvSpPr>
          <p:nvPr>
            <p:ph type="title"/>
          </p:nvPr>
        </p:nvSpPr>
        <p:spPr>
          <a:xfrm>
            <a:off x="1215272" y="924481"/>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883776-7428-4005-AEE0-38DC44B23491}"/>
              </a:ext>
            </a:extLst>
          </p:cNvPr>
          <p:cNvSpPr>
            <a:spLocks noGrp="1"/>
          </p:cNvSpPr>
          <p:nvPr>
            <p:ph type="body" idx="1"/>
          </p:nvPr>
        </p:nvSpPr>
        <p:spPr>
          <a:xfrm>
            <a:off x="1215272" y="2370137"/>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B4A3A6-09DE-4ADA-9F7C-F7E7A7A2FE1E}"/>
              </a:ext>
            </a:extLst>
          </p:cNvPr>
          <p:cNvSpPr>
            <a:spLocks noGrp="1"/>
          </p:cNvSpPr>
          <p:nvPr>
            <p:ph type="dt" sz="half" idx="2"/>
          </p:nvPr>
        </p:nvSpPr>
        <p:spPr>
          <a:xfrm>
            <a:off x="8987672" y="31246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6DC667-324A-43FD-9152-30DC69E30242}" type="datetimeFigureOut">
              <a:rPr lang="en-US" smtClean="0"/>
              <a:t>3/6/2026</a:t>
            </a:fld>
            <a:endParaRPr lang="en-US"/>
          </a:p>
        </p:txBody>
      </p:sp>
      <p:sp>
        <p:nvSpPr>
          <p:cNvPr id="5" name="Footer Placeholder 4">
            <a:extLst>
              <a:ext uri="{FF2B5EF4-FFF2-40B4-BE49-F238E27FC236}">
                <a16:creationId xmlns:a16="http://schemas.microsoft.com/office/drawing/2014/main" id="{13213CB1-E540-4A0E-8C64-3E3E3BDACDC0}"/>
              </a:ext>
            </a:extLst>
          </p:cNvPr>
          <p:cNvSpPr>
            <a:spLocks noGrp="1"/>
          </p:cNvSpPr>
          <p:nvPr>
            <p:ph type="ftr" sz="quarter" idx="3"/>
          </p:nvPr>
        </p:nvSpPr>
        <p:spPr>
          <a:xfrm>
            <a:off x="1215272" y="312459"/>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3A4B0519-8D0D-4375-95F5-FD4A5348F3C2}"/>
              </a:ext>
            </a:extLst>
          </p:cNvPr>
          <p:cNvSpPr/>
          <p:nvPr/>
        </p:nvSpPr>
        <p:spPr>
          <a:xfrm>
            <a:off x="0" y="0"/>
            <a:ext cx="685800" cy="6858000"/>
          </a:xfrm>
          <a:prstGeom prst="rect">
            <a:avLst/>
          </a:prstGeom>
          <a:gradFill flip="none" rotWithShape="1">
            <a:gsLst>
              <a:gs pos="0">
                <a:schemeClr val="accent2"/>
              </a:gs>
              <a:gs pos="100000">
                <a:schemeClr val="accent1"/>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10190C68-8892-4077-8CFE-B31E30B65A0A}"/>
              </a:ext>
            </a:extLst>
          </p:cNvPr>
          <p:cNvSpPr>
            <a:spLocks noGrp="1"/>
          </p:cNvSpPr>
          <p:nvPr>
            <p:ph type="sldNum" sz="quarter" idx="4"/>
          </p:nvPr>
        </p:nvSpPr>
        <p:spPr>
          <a:xfrm>
            <a:off x="133546" y="136525"/>
            <a:ext cx="418707" cy="365125"/>
          </a:xfrm>
          <a:prstGeom prst="rect">
            <a:avLst/>
          </a:prstGeom>
        </p:spPr>
        <p:txBody>
          <a:bodyPr vert="horz" lIns="91440" tIns="45720" rIns="91440" bIns="45720" rtlCol="0" anchor="ctr"/>
          <a:lstStyle>
            <a:lvl1pPr algn="ctr">
              <a:defRPr sz="1000" i="0">
                <a:solidFill>
                  <a:schemeClr val="bg1"/>
                </a:solidFill>
                <a:latin typeface="+mn-lt"/>
              </a:defRPr>
            </a:lvl1pPr>
          </a:lstStyle>
          <a:p>
            <a:fld id="{9A83CA4C-1B7E-44CD-A688-8E1DF6C78B1D}" type="slidenum">
              <a:rPr lang="en-US" smtClean="0"/>
              <a:t>‹#›</a:t>
            </a:fld>
            <a:endParaRPr lang="en-US"/>
          </a:p>
        </p:txBody>
      </p:sp>
      <p:pic>
        <p:nvPicPr>
          <p:cNvPr id="9" name="Picture 8">
            <a:extLst>
              <a:ext uri="{FF2B5EF4-FFF2-40B4-BE49-F238E27FC236}">
                <a16:creationId xmlns:a16="http://schemas.microsoft.com/office/drawing/2014/main" id="{EC3E0388-F96F-4024-8154-166B89D95773}"/>
              </a:ext>
            </a:extLst>
          </p:cNvPr>
          <p:cNvPicPr>
            <a:picLocks noChangeAspect="1"/>
          </p:cNvPicPr>
          <p:nvPr/>
        </p:nvPicPr>
        <p:blipFill>
          <a:blip r:embed="rId28">
            <a:extLst>
              <a:ext uri="{28A0092B-C50C-407E-A947-70E740481C1C}">
                <a14:useLocalDpi xmlns:a14="http://schemas.microsoft.com/office/drawing/2010/main" val="0"/>
              </a:ext>
            </a:extLst>
          </a:blip>
          <a:srcRect/>
          <a:stretch/>
        </p:blipFill>
        <p:spPr>
          <a:xfrm rot="16200000">
            <a:off x="-472121" y="5661552"/>
            <a:ext cx="1646666" cy="473180"/>
          </a:xfrm>
          <a:prstGeom prst="rect">
            <a:avLst/>
          </a:prstGeom>
        </p:spPr>
      </p:pic>
    </p:spTree>
    <p:extLst>
      <p:ext uri="{BB962C8B-B14F-4D97-AF65-F5344CB8AC3E}">
        <p14:creationId xmlns:p14="http://schemas.microsoft.com/office/powerpoint/2010/main" val="4061616380"/>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05" r:id="rId16"/>
    <p:sldLayoutId id="2147483806" r:id="rId17"/>
    <p:sldLayoutId id="2147483807" r:id="rId18"/>
    <p:sldLayoutId id="2147483811" r:id="rId19"/>
    <p:sldLayoutId id="2147483816" r:id="rId20"/>
    <p:sldLayoutId id="2147483817" r:id="rId21"/>
    <p:sldLayoutId id="2147483818" r:id="rId22"/>
    <p:sldLayoutId id="2147483819" r:id="rId23"/>
    <p:sldLayoutId id="2147483820" r:id="rId24"/>
    <p:sldLayoutId id="2147483821" r:id="rId25"/>
    <p:sldLayoutId id="2147483803" r:id="rId26"/>
  </p:sldLayoutIdLst>
  <p:txStyles>
    <p:titleStyle>
      <a:lvl1pPr algn="l" defTabSz="914400" rtl="0" eaLnBrk="1" latinLnBrk="0" hangingPunct="1">
        <a:lnSpc>
          <a:spcPct val="90000"/>
        </a:lnSpc>
        <a:spcBef>
          <a:spcPct val="0"/>
        </a:spcBef>
        <a:buNone/>
        <a:defRPr sz="4000" kern="1200">
          <a:solidFill>
            <a:schemeClr val="tx1"/>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893D7-8EF3-3F2D-0222-0C993EBA662D}"/>
              </a:ext>
            </a:extLst>
          </p:cNvPr>
          <p:cNvSpPr>
            <a:spLocks noGrp="1"/>
          </p:cNvSpPr>
          <p:nvPr>
            <p:ph type="ctrTitle"/>
          </p:nvPr>
        </p:nvSpPr>
        <p:spPr>
          <a:xfrm>
            <a:off x="1524000" y="1472248"/>
            <a:ext cx="9144000" cy="3431056"/>
          </a:xfrm>
        </p:spPr>
        <p:txBody>
          <a:bodyPr>
            <a:normAutofit/>
          </a:bodyPr>
          <a:lstStyle/>
          <a:p>
            <a:pPr algn="ctr"/>
            <a:r>
              <a:rPr lang="en-US" sz="8000" b="0" cap="none" dirty="0">
                <a:solidFill>
                  <a:srgbClr val="003366"/>
                </a:solidFill>
                <a:latin typeface="PermianSlabSerifTypeface" panose="02000000000000000000" pitchFamily="50" charset="0"/>
              </a:rPr>
              <a:t>Quality Monitoring </a:t>
            </a:r>
            <a:br>
              <a:rPr lang="en-US" sz="8000" b="0" cap="none" dirty="0">
                <a:solidFill>
                  <a:srgbClr val="003366"/>
                </a:solidFill>
                <a:latin typeface="PermianSlabSerifTypeface" panose="02000000000000000000" pitchFamily="50" charset="0"/>
              </a:rPr>
            </a:br>
            <a:r>
              <a:rPr lang="en-US" sz="8000" b="0" cap="none" dirty="0">
                <a:solidFill>
                  <a:srgbClr val="003366"/>
                </a:solidFill>
                <a:latin typeface="PermianSlabSerifTypeface" panose="02000000000000000000" pitchFamily="50" charset="0"/>
              </a:rPr>
              <a:t>Tool</a:t>
            </a:r>
          </a:p>
        </p:txBody>
      </p:sp>
      <p:sp>
        <p:nvSpPr>
          <p:cNvPr id="3" name="Subtitle 2">
            <a:extLst>
              <a:ext uri="{FF2B5EF4-FFF2-40B4-BE49-F238E27FC236}">
                <a16:creationId xmlns:a16="http://schemas.microsoft.com/office/drawing/2014/main" id="{D43536AE-0BEE-2B73-8F0C-174F310AB9C1}"/>
              </a:ext>
            </a:extLst>
          </p:cNvPr>
          <p:cNvSpPr>
            <a:spLocks noGrp="1"/>
          </p:cNvSpPr>
          <p:nvPr>
            <p:ph type="subTitle" idx="1"/>
          </p:nvPr>
        </p:nvSpPr>
        <p:spPr>
          <a:xfrm>
            <a:off x="675861" y="6111754"/>
            <a:ext cx="11516139" cy="508049"/>
          </a:xfrm>
        </p:spPr>
        <p:txBody>
          <a:bodyPr>
            <a:normAutofit/>
          </a:bodyPr>
          <a:lstStyle/>
          <a:p>
            <a:pPr algn="ctr"/>
            <a:r>
              <a:rPr lang="en-US" sz="1800" dirty="0">
                <a:solidFill>
                  <a:srgbClr val="FF0000"/>
                </a:solidFill>
                <a:latin typeface="PermianSlabSerifTypeface" panose="02000000000000000000" pitchFamily="50" charset="0"/>
              </a:rPr>
              <a:t>Developed by Ashley Riggleman, Statewide Quality Monitoring Administrator</a:t>
            </a:r>
          </a:p>
          <a:p>
            <a:endParaRPr lang="en-US" dirty="0"/>
          </a:p>
        </p:txBody>
      </p:sp>
    </p:spTree>
    <p:extLst>
      <p:ext uri="{BB962C8B-B14F-4D97-AF65-F5344CB8AC3E}">
        <p14:creationId xmlns:p14="http://schemas.microsoft.com/office/powerpoint/2010/main" val="522759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21F59-3080-71F8-4CB9-3D9173FDFCA3}"/>
              </a:ext>
            </a:extLst>
          </p:cNvPr>
          <p:cNvSpPr>
            <a:spLocks noGrp="1"/>
          </p:cNvSpPr>
          <p:nvPr>
            <p:ph type="title"/>
          </p:nvPr>
        </p:nvSpPr>
        <p:spPr>
          <a:xfrm>
            <a:off x="718656" y="588621"/>
            <a:ext cx="10754687" cy="825500"/>
          </a:xfrm>
        </p:spPr>
        <p:txBody>
          <a:bodyPr>
            <a:noAutofit/>
          </a:bodyPr>
          <a:lstStyle/>
          <a:p>
            <a:pPr algn="ctr"/>
            <a:r>
              <a:rPr lang="en-US" sz="3200" dirty="0">
                <a:solidFill>
                  <a:schemeClr val="bg1">
                    <a:lumMod val="10000"/>
                  </a:schemeClr>
                </a:solidFill>
                <a:latin typeface="PermianSlabSerifTypeface" panose="02000000000000000000" pitchFamily="50" charset="0"/>
              </a:rPr>
              <a:t>2.1: The person, and others chosen by the person, report they are active participants in updates and revisions to the PCSP to the extent they desire.</a:t>
            </a:r>
          </a:p>
        </p:txBody>
      </p:sp>
      <p:sp>
        <p:nvSpPr>
          <p:cNvPr id="3" name="Content Placeholder 2">
            <a:extLst>
              <a:ext uri="{FF2B5EF4-FFF2-40B4-BE49-F238E27FC236}">
                <a16:creationId xmlns:a16="http://schemas.microsoft.com/office/drawing/2014/main" id="{0ED73AD0-AA9E-3E34-6FBB-92514126EBC0}"/>
              </a:ext>
            </a:extLst>
          </p:cNvPr>
          <p:cNvSpPr>
            <a:spLocks noGrp="1"/>
          </p:cNvSpPr>
          <p:nvPr>
            <p:ph idx="1"/>
          </p:nvPr>
        </p:nvSpPr>
        <p:spPr>
          <a:xfrm>
            <a:off x="834886" y="2758458"/>
            <a:ext cx="10935349" cy="3275697"/>
          </a:xfrm>
        </p:spPr>
        <p:txBody>
          <a:bodyPr>
            <a:no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 and others of their choosing are supported and encouraged to be an active participant in the development or amendment of their PCSP. </a:t>
            </a:r>
          </a:p>
          <a:p>
            <a:r>
              <a:rPr lang="en-US" sz="1600" dirty="0">
                <a:solidFill>
                  <a:srgbClr val="FF0000"/>
                </a:solidFill>
                <a:latin typeface="Times New Roman" panose="02020603050405020304" pitchFamily="18" charset="0"/>
                <a:cs typeface="Times New Roman" panose="02020603050405020304" pitchFamily="18" charset="0"/>
              </a:rPr>
              <a:t>What to look for: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agency actively encourages and supports the person to participate in PCSP planning, development and update.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to evidence their efforts of encouraging and supporting the person to participate; including attending meetings, discussions with the person, and discussions with the person’s Support Coordinator.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requests for changes to the PCSP, when applicable.</a:t>
            </a:r>
          </a:p>
        </p:txBody>
      </p:sp>
    </p:spTree>
    <p:extLst>
      <p:ext uri="{BB962C8B-B14F-4D97-AF65-F5344CB8AC3E}">
        <p14:creationId xmlns:p14="http://schemas.microsoft.com/office/powerpoint/2010/main" val="3429845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F0DB0-BC64-8B17-B0B4-0D5548D21D0E}"/>
              </a:ext>
            </a:extLst>
          </p:cNvPr>
          <p:cNvSpPr>
            <a:spLocks noGrp="1"/>
          </p:cNvSpPr>
          <p:nvPr>
            <p:ph type="title"/>
          </p:nvPr>
        </p:nvSpPr>
        <p:spPr>
          <a:xfrm>
            <a:off x="1586917" y="628377"/>
            <a:ext cx="9018166" cy="825500"/>
          </a:xfrm>
        </p:spPr>
        <p:txBody>
          <a:bodyPr>
            <a:noAutofit/>
          </a:bodyPr>
          <a:lstStyle/>
          <a:p>
            <a:pPr algn="ctr"/>
            <a:r>
              <a:rPr lang="en-US" sz="3200" dirty="0">
                <a:solidFill>
                  <a:schemeClr val="bg1">
                    <a:lumMod val="10000"/>
                  </a:schemeClr>
                </a:solidFill>
                <a:latin typeface="PermianSlabSerifTypeface" panose="02000000000000000000" pitchFamily="50" charset="0"/>
              </a:rPr>
              <a:t>2.2: The person’s desires for the future, needs, and abilities are used to determine the supports and services in the PCSP.</a:t>
            </a:r>
          </a:p>
        </p:txBody>
      </p:sp>
      <p:sp>
        <p:nvSpPr>
          <p:cNvPr id="3" name="Content Placeholder 2">
            <a:extLst>
              <a:ext uri="{FF2B5EF4-FFF2-40B4-BE49-F238E27FC236}">
                <a16:creationId xmlns:a16="http://schemas.microsoft.com/office/drawing/2014/main" id="{ADC29373-D1D5-C48C-2607-3F5A22708F6C}"/>
              </a:ext>
            </a:extLst>
          </p:cNvPr>
          <p:cNvSpPr>
            <a:spLocks noGrp="1"/>
          </p:cNvSpPr>
          <p:nvPr>
            <p:ph idx="1"/>
          </p:nvPr>
        </p:nvSpPr>
        <p:spPr>
          <a:xfrm>
            <a:off x="1086678" y="2439506"/>
            <a:ext cx="10358783" cy="3391451"/>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 and others of their choosing who know them best, are consulted to provide information to inform the supports and services in the plan that are most beneficial and ensure that the PCSP is in alignment with the person’s preferences, interests, desires, and needs.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feels the PCSP includes accurate information about their interests, preferences, needs and desires.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conversations with the person regarding their current interests, needs and goals.</a:t>
            </a:r>
          </a:p>
        </p:txBody>
      </p:sp>
    </p:spTree>
    <p:extLst>
      <p:ext uri="{BB962C8B-B14F-4D97-AF65-F5344CB8AC3E}">
        <p14:creationId xmlns:p14="http://schemas.microsoft.com/office/powerpoint/2010/main" val="3667444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BB722-990E-9CFF-1803-E8FE1423C735}"/>
              </a:ext>
            </a:extLst>
          </p:cNvPr>
          <p:cNvSpPr>
            <a:spLocks noGrp="1"/>
          </p:cNvSpPr>
          <p:nvPr>
            <p:ph type="title"/>
          </p:nvPr>
        </p:nvSpPr>
        <p:spPr>
          <a:xfrm>
            <a:off x="1691779" y="695738"/>
            <a:ext cx="8808441" cy="825500"/>
          </a:xfrm>
        </p:spPr>
        <p:txBody>
          <a:bodyPr>
            <a:noAutofit/>
          </a:bodyPr>
          <a:lstStyle/>
          <a:p>
            <a:pPr algn="ctr"/>
            <a:r>
              <a:rPr lang="en-US" sz="3200" dirty="0">
                <a:solidFill>
                  <a:schemeClr val="bg1">
                    <a:lumMod val="10000"/>
                  </a:schemeClr>
                </a:solidFill>
                <a:latin typeface="PermianSlabSerifTypeface" panose="02000000000000000000" pitchFamily="50" charset="0"/>
              </a:rPr>
              <a:t>2.3: The person’s abilities and needs are assessed to develop individualized supports and services in the specialty plans.</a:t>
            </a:r>
          </a:p>
        </p:txBody>
      </p:sp>
      <p:sp>
        <p:nvSpPr>
          <p:cNvPr id="3" name="Content Placeholder 2">
            <a:extLst>
              <a:ext uri="{FF2B5EF4-FFF2-40B4-BE49-F238E27FC236}">
                <a16:creationId xmlns:a16="http://schemas.microsoft.com/office/drawing/2014/main" id="{04E37399-60A9-321A-70BE-81C4B404E921}"/>
              </a:ext>
            </a:extLst>
          </p:cNvPr>
          <p:cNvSpPr>
            <a:spLocks noGrp="1"/>
          </p:cNvSpPr>
          <p:nvPr>
            <p:ph idx="1"/>
          </p:nvPr>
        </p:nvSpPr>
        <p:spPr>
          <a:xfrm>
            <a:off x="954157" y="2425148"/>
            <a:ext cx="10941878" cy="3737114"/>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Applicable assessments are conducted, and specialty plans are developed based upon the person’s assessed abilities and needs.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is only reviewed for clinical services.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to evidence the assessment was completed timely.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the specialty plan.</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to evidence familiarity with the person’s needs and abilities. </a:t>
            </a:r>
          </a:p>
        </p:txBody>
      </p:sp>
    </p:spTree>
    <p:extLst>
      <p:ext uri="{BB962C8B-B14F-4D97-AF65-F5344CB8AC3E}">
        <p14:creationId xmlns:p14="http://schemas.microsoft.com/office/powerpoint/2010/main" val="3923780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ACAAC-4908-B891-B9C5-366280BD2F52}"/>
              </a:ext>
            </a:extLst>
          </p:cNvPr>
          <p:cNvSpPr>
            <a:spLocks noGrp="1"/>
          </p:cNvSpPr>
          <p:nvPr>
            <p:ph type="title"/>
          </p:nvPr>
        </p:nvSpPr>
        <p:spPr/>
        <p:txBody>
          <a:bodyPr>
            <a:normAutofit/>
          </a:bodyPr>
          <a:lstStyle/>
          <a:p>
            <a:pPr algn="ctr"/>
            <a:r>
              <a:rPr lang="en-US" sz="3200" dirty="0">
                <a:solidFill>
                  <a:schemeClr val="bg1">
                    <a:lumMod val="10000"/>
                  </a:schemeClr>
                </a:solidFill>
                <a:latin typeface="PermianSlabSerifTypeface" panose="02000000000000000000" pitchFamily="50" charset="0"/>
              </a:rPr>
              <a:t>2.4: The person’s services in their PCSP are implemented in a timely manner. </a:t>
            </a:r>
          </a:p>
        </p:txBody>
      </p:sp>
      <p:sp>
        <p:nvSpPr>
          <p:cNvPr id="3" name="Content Placeholder 2">
            <a:extLst>
              <a:ext uri="{FF2B5EF4-FFF2-40B4-BE49-F238E27FC236}">
                <a16:creationId xmlns:a16="http://schemas.microsoft.com/office/drawing/2014/main" id="{49060C4A-D7B3-16FF-BC8F-3AD7788D3690}"/>
              </a:ext>
            </a:extLst>
          </p:cNvPr>
          <p:cNvSpPr>
            <a:spLocks noGrp="1"/>
          </p:cNvSpPr>
          <p:nvPr>
            <p:ph idx="1"/>
          </p:nvPr>
        </p:nvSpPr>
        <p:spPr>
          <a:xfrm>
            <a:off x="1032565" y="2939290"/>
            <a:ext cx="10698307" cy="1801189"/>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Services in the PCSP for which the provider type being surveyed is responsible are implemented timely.</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Provider documentation evidences the person’s PCSP was implemented on the effective date. (i.e. daily notes include accurate information and outcomes from the person’s updated PCSP beginning on the effective date)</a:t>
            </a:r>
          </a:p>
        </p:txBody>
      </p:sp>
    </p:spTree>
    <p:extLst>
      <p:ext uri="{BB962C8B-B14F-4D97-AF65-F5344CB8AC3E}">
        <p14:creationId xmlns:p14="http://schemas.microsoft.com/office/powerpoint/2010/main" val="1784388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0FDE2-7E28-53F8-7A29-7B9E74EB984C}"/>
              </a:ext>
            </a:extLst>
          </p:cNvPr>
          <p:cNvSpPr>
            <a:spLocks noGrp="1"/>
          </p:cNvSpPr>
          <p:nvPr>
            <p:ph type="title"/>
          </p:nvPr>
        </p:nvSpPr>
        <p:spPr/>
        <p:txBody>
          <a:bodyPr>
            <a:normAutofit/>
          </a:bodyPr>
          <a:lstStyle/>
          <a:p>
            <a:pPr algn="ctr"/>
            <a:r>
              <a:rPr lang="en-US" sz="3200" dirty="0">
                <a:solidFill>
                  <a:schemeClr val="bg1">
                    <a:lumMod val="10000"/>
                  </a:schemeClr>
                </a:solidFill>
                <a:latin typeface="PermianSlabSerifTypeface" panose="02000000000000000000" pitchFamily="50" charset="0"/>
              </a:rPr>
              <a:t>2.5: The person’s specialty plan(s) are implemented in a timely manner. </a:t>
            </a:r>
          </a:p>
        </p:txBody>
      </p:sp>
      <p:sp>
        <p:nvSpPr>
          <p:cNvPr id="3" name="Content Placeholder 2">
            <a:extLst>
              <a:ext uri="{FF2B5EF4-FFF2-40B4-BE49-F238E27FC236}">
                <a16:creationId xmlns:a16="http://schemas.microsoft.com/office/drawing/2014/main" id="{FDE3F593-DF22-A87A-C776-70F2B5EDB276}"/>
              </a:ext>
            </a:extLst>
          </p:cNvPr>
          <p:cNvSpPr>
            <a:spLocks noGrp="1"/>
          </p:cNvSpPr>
          <p:nvPr>
            <p:ph idx="1"/>
          </p:nvPr>
        </p:nvSpPr>
        <p:spPr>
          <a:xfrm>
            <a:off x="984708" y="2969593"/>
            <a:ext cx="10976728" cy="2503556"/>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Provider staff implement clinical interventions in accordance with all specialty plans.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provides staff implementing the specialty plan with appropriate training prior to or at the time of implementation.</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ensures the specialty plan is completed and available to the person and their staff.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completes any necessary staff instructions to accompany the specialty plan prior to implementation.</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makes recommendations to be incorporated into the PCSP or guidelines prior to discharging the person.</a:t>
            </a:r>
          </a:p>
        </p:txBody>
      </p:sp>
    </p:spTree>
    <p:extLst>
      <p:ext uri="{BB962C8B-B14F-4D97-AF65-F5344CB8AC3E}">
        <p14:creationId xmlns:p14="http://schemas.microsoft.com/office/powerpoint/2010/main" val="3455179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F2448-5A89-CA7A-57F1-2311E54EC92F}"/>
              </a:ext>
            </a:extLst>
          </p:cNvPr>
          <p:cNvSpPr>
            <a:spLocks noGrp="1"/>
          </p:cNvSpPr>
          <p:nvPr>
            <p:ph type="title"/>
          </p:nvPr>
        </p:nvSpPr>
        <p:spPr>
          <a:xfrm>
            <a:off x="1381387" y="734394"/>
            <a:ext cx="9429225" cy="825500"/>
          </a:xfrm>
        </p:spPr>
        <p:txBody>
          <a:bodyPr>
            <a:noAutofit/>
          </a:bodyPr>
          <a:lstStyle/>
          <a:p>
            <a:pPr algn="ctr"/>
            <a:r>
              <a:rPr lang="en-US" sz="3200" dirty="0">
                <a:solidFill>
                  <a:schemeClr val="bg1">
                    <a:lumMod val="10000"/>
                  </a:schemeClr>
                </a:solidFill>
                <a:latin typeface="PermianSlabSerifTypeface" panose="02000000000000000000" pitchFamily="50" charset="0"/>
              </a:rPr>
              <a:t>2.6: The person’s staff are aware of and familiar with the supports and services identified in the PCSP and specialty plans. </a:t>
            </a:r>
          </a:p>
        </p:txBody>
      </p:sp>
      <p:sp>
        <p:nvSpPr>
          <p:cNvPr id="3" name="Content Placeholder 2">
            <a:extLst>
              <a:ext uri="{FF2B5EF4-FFF2-40B4-BE49-F238E27FC236}">
                <a16:creationId xmlns:a16="http://schemas.microsoft.com/office/drawing/2014/main" id="{D9E63DEC-25C7-D7D3-2871-4969EF11751B}"/>
              </a:ext>
            </a:extLst>
          </p:cNvPr>
          <p:cNvSpPr>
            <a:spLocks noGrp="1"/>
          </p:cNvSpPr>
          <p:nvPr>
            <p:ph idx="1"/>
          </p:nvPr>
        </p:nvSpPr>
        <p:spPr>
          <a:xfrm>
            <a:off x="1116342" y="2703443"/>
            <a:ext cx="10620665" cy="3816626"/>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Provider staff are aware of and have been trained to implement all supports and services as identified in the person’s PCSP and Specialty Plan(s).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evidences provider staff are trained on the person’s PCSP and specialty plans.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staff are familiar with the person’s PCSP and specialty plans.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staff is familiar with the person’s needs, preferences and goals.</a:t>
            </a:r>
          </a:p>
        </p:txBody>
      </p:sp>
    </p:spTree>
    <p:extLst>
      <p:ext uri="{BB962C8B-B14F-4D97-AF65-F5344CB8AC3E}">
        <p14:creationId xmlns:p14="http://schemas.microsoft.com/office/powerpoint/2010/main" val="1133468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30EFA-66AE-901F-1F65-E9312C9C8EC7}"/>
              </a:ext>
            </a:extLst>
          </p:cNvPr>
          <p:cNvSpPr>
            <a:spLocks noGrp="1"/>
          </p:cNvSpPr>
          <p:nvPr>
            <p:ph type="title"/>
          </p:nvPr>
        </p:nvSpPr>
        <p:spPr>
          <a:xfrm>
            <a:off x="1215271" y="645155"/>
            <a:ext cx="10515601" cy="661096"/>
          </a:xfrm>
        </p:spPr>
        <p:txBody>
          <a:bodyPr>
            <a:noAutofit/>
          </a:bodyPr>
          <a:lstStyle/>
          <a:p>
            <a:pPr algn="ctr"/>
            <a:r>
              <a:rPr lang="en-US" sz="3200" dirty="0">
                <a:solidFill>
                  <a:schemeClr val="bg1">
                    <a:lumMod val="10000"/>
                  </a:schemeClr>
                </a:solidFill>
                <a:latin typeface="PermianSlabSerifTypeface" panose="02000000000000000000" pitchFamily="50" charset="0"/>
              </a:rPr>
              <a:t>2.7: The person's PCSP is revised as necessary to address emerging or changing needs. </a:t>
            </a:r>
          </a:p>
        </p:txBody>
      </p:sp>
      <p:sp>
        <p:nvSpPr>
          <p:cNvPr id="3" name="Content Placeholder 2">
            <a:extLst>
              <a:ext uri="{FF2B5EF4-FFF2-40B4-BE49-F238E27FC236}">
                <a16:creationId xmlns:a16="http://schemas.microsoft.com/office/drawing/2014/main" id="{AF4684AB-4A3F-BD8D-8D73-064FDFF7E577}"/>
              </a:ext>
            </a:extLst>
          </p:cNvPr>
          <p:cNvSpPr>
            <a:spLocks noGrp="1"/>
          </p:cNvSpPr>
          <p:nvPr>
            <p:ph idx="1"/>
          </p:nvPr>
        </p:nvSpPr>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Providers inform Coordinators of emerging or changing needs that would necessitate revision to the supports and services outlined in the PCSP. For ISC providers, identified emerging or changing needs result in the coordinator revising the PCSP as indicated.</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indicate whether a revision to the PCSP was warranted during the review period.</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provider’s effort to ensure the PCSP is revised timely.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provider’s documentation confirms the provider has submitted a revision request to the person’s Coordinator.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provider’s documentation confirms the person’s PCSP has been revised during the review period, through the provider’s effort.</a:t>
            </a:r>
          </a:p>
        </p:txBody>
      </p:sp>
    </p:spTree>
    <p:extLst>
      <p:ext uri="{BB962C8B-B14F-4D97-AF65-F5344CB8AC3E}">
        <p14:creationId xmlns:p14="http://schemas.microsoft.com/office/powerpoint/2010/main" val="2514477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BDA97-5F9E-BF76-A81D-A61D5B7A9319}"/>
              </a:ext>
            </a:extLst>
          </p:cNvPr>
          <p:cNvSpPr>
            <a:spLocks noGrp="1"/>
          </p:cNvSpPr>
          <p:nvPr>
            <p:ph type="title"/>
          </p:nvPr>
        </p:nvSpPr>
        <p:spPr>
          <a:xfrm>
            <a:off x="1863753" y="696827"/>
            <a:ext cx="8464493" cy="652707"/>
          </a:xfrm>
        </p:spPr>
        <p:txBody>
          <a:bodyPr>
            <a:noAutofit/>
          </a:bodyPr>
          <a:lstStyle/>
          <a:p>
            <a:pPr algn="ctr"/>
            <a:r>
              <a:rPr lang="en-US" sz="3200" dirty="0">
                <a:solidFill>
                  <a:schemeClr val="bg1">
                    <a:lumMod val="10000"/>
                  </a:schemeClr>
                </a:solidFill>
                <a:latin typeface="PermianSlabSerifTypeface" panose="02000000000000000000" pitchFamily="50" charset="0"/>
              </a:rPr>
              <a:t>2.8: The person's specialty plan is reviewed and revised as necessary to address emerging or changing needs. </a:t>
            </a:r>
          </a:p>
        </p:txBody>
      </p:sp>
      <p:sp>
        <p:nvSpPr>
          <p:cNvPr id="3" name="Content Placeholder 2">
            <a:extLst>
              <a:ext uri="{FF2B5EF4-FFF2-40B4-BE49-F238E27FC236}">
                <a16:creationId xmlns:a16="http://schemas.microsoft.com/office/drawing/2014/main" id="{21CEFDF9-5190-927B-BA54-67D4A2DECFB0}"/>
              </a:ext>
            </a:extLst>
          </p:cNvPr>
          <p:cNvSpPr>
            <a:spLocks noGrp="1"/>
          </p:cNvSpPr>
          <p:nvPr>
            <p:ph idx="1"/>
          </p:nvPr>
        </p:nvSpPr>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Clinicians are informing Coordinators of emerging or changing needs that would necessitate revision to the specialty plan.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marL="742950" marR="0" lvl="1" indent="-285750" algn="l" defTabSz="914400" rtl="0" eaLnBrk="1" fontAlgn="auto" latinLnBrk="0" hangingPunct="1">
              <a:lnSpc>
                <a:spcPct val="100000"/>
              </a:lnSpc>
              <a:spcBef>
                <a:spcPct val="20000"/>
              </a:spcBef>
              <a:spcAft>
                <a:spcPts val="0"/>
              </a:spcAft>
              <a:buClr>
                <a:srgbClr val="FF0F00"/>
              </a:buClr>
              <a:buSzTx/>
              <a:buFont typeface="Wingdings" panose="05000000000000000000" pitchFamily="2" charset="2"/>
              <a:buChar char="v"/>
              <a:tabLst/>
              <a:defRPr/>
            </a:pPr>
            <a:r>
              <a:rPr kumimoji="0" lang="en-US" sz="1600" b="0" i="0" u="none" strike="noStrike" kern="1200" cap="none" spc="0" normalizeH="0" baseline="0" noProof="0" dirty="0">
                <a:ln>
                  <a:noFill/>
                </a:ln>
                <a:solidFill>
                  <a:srgbClr val="FF0000"/>
                </a:solidFill>
                <a:effectLst/>
                <a:uLnTx/>
                <a:uFillTx/>
                <a:latin typeface="Times New Roman" panose="02020603050405020304" pitchFamily="18" charset="0"/>
                <a:ea typeface="Open Sans" panose="020B0606030504020204" pitchFamily="34" charset="0"/>
                <a:cs typeface="Times New Roman" panose="02020603050405020304" pitchFamily="18" charset="0"/>
              </a:rPr>
              <a:t>The provider maintains documentation to evidence the specialty plan is routinely reviewed. </a:t>
            </a:r>
          </a:p>
          <a:p>
            <a:pPr marL="742950" marR="0" lvl="1" indent="-285750" algn="l" defTabSz="914400" rtl="0" eaLnBrk="1" fontAlgn="auto" latinLnBrk="0" hangingPunct="1">
              <a:lnSpc>
                <a:spcPct val="100000"/>
              </a:lnSpc>
              <a:spcBef>
                <a:spcPct val="20000"/>
              </a:spcBef>
              <a:spcAft>
                <a:spcPts val="0"/>
              </a:spcAft>
              <a:buClr>
                <a:srgbClr val="FF0F00"/>
              </a:buClr>
              <a:buSzTx/>
              <a:buFont typeface="Wingdings" panose="05000000000000000000" pitchFamily="2" charset="2"/>
              <a:buChar char="v"/>
              <a:tabLst/>
              <a:defRPr/>
            </a:pPr>
            <a:r>
              <a:rPr kumimoji="0" lang="en-US" sz="1600" b="0" i="0" u="none" strike="noStrike" kern="1200" cap="none" spc="0" normalizeH="0" baseline="0" noProof="0" dirty="0">
                <a:ln>
                  <a:noFill/>
                </a:ln>
                <a:solidFill>
                  <a:srgbClr val="FF0000"/>
                </a:solidFill>
                <a:effectLst/>
                <a:uLnTx/>
                <a:uFillTx/>
                <a:latin typeface="Times New Roman" panose="02020603050405020304" pitchFamily="18" charset="0"/>
                <a:ea typeface="Open Sans" panose="020B0606030504020204" pitchFamily="34" charset="0"/>
                <a:cs typeface="Times New Roman" panose="02020603050405020304" pitchFamily="18" charset="0"/>
              </a:rPr>
              <a:t>The provider maintains documentation to evidence the person’s Coordinator was notified of the emerging need and that the specialty plan was revised. </a:t>
            </a:r>
          </a:p>
        </p:txBody>
      </p:sp>
    </p:spTree>
    <p:extLst>
      <p:ext uri="{BB962C8B-B14F-4D97-AF65-F5344CB8AC3E}">
        <p14:creationId xmlns:p14="http://schemas.microsoft.com/office/powerpoint/2010/main" val="1921004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1F4B5-2FFD-7A38-2983-56CB29F7BC34}"/>
              </a:ext>
            </a:extLst>
          </p:cNvPr>
          <p:cNvSpPr>
            <a:spLocks noGrp="1"/>
          </p:cNvSpPr>
          <p:nvPr>
            <p:ph type="title"/>
          </p:nvPr>
        </p:nvSpPr>
        <p:spPr>
          <a:xfrm>
            <a:off x="1099929" y="470202"/>
            <a:ext cx="10513793" cy="669485"/>
          </a:xfrm>
        </p:spPr>
        <p:txBody>
          <a:bodyPr>
            <a:noAutofit/>
          </a:bodyPr>
          <a:lstStyle/>
          <a:p>
            <a:pPr algn="ctr"/>
            <a:r>
              <a:rPr lang="en-US" sz="3200" dirty="0">
                <a:solidFill>
                  <a:schemeClr val="bg1">
                    <a:lumMod val="10000"/>
                  </a:schemeClr>
                </a:solidFill>
                <a:latin typeface="PermianSlabSerifTypeface" panose="02000000000000000000" pitchFamily="50" charset="0"/>
              </a:rPr>
              <a:t>2.9: Fading of the person's supports is considered and the associated fading plans are developed and implemented to promote independence.</a:t>
            </a:r>
          </a:p>
        </p:txBody>
      </p:sp>
      <p:sp>
        <p:nvSpPr>
          <p:cNvPr id="3" name="Content Placeholder 2">
            <a:extLst>
              <a:ext uri="{FF2B5EF4-FFF2-40B4-BE49-F238E27FC236}">
                <a16:creationId xmlns:a16="http://schemas.microsoft.com/office/drawing/2014/main" id="{D1051D73-B4F2-B8D8-E153-DEEDE39FF0EE}"/>
              </a:ext>
            </a:extLst>
          </p:cNvPr>
          <p:cNvSpPr>
            <a:spLocks noGrp="1"/>
          </p:cNvSpPr>
          <p:nvPr>
            <p:ph idx="1"/>
          </p:nvPr>
        </p:nvSpPr>
        <p:spPr>
          <a:xfrm>
            <a:off x="912290" y="2041085"/>
            <a:ext cx="10889070" cy="4346713"/>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Fading Plans are developed by the provider that outline goals &amp; steps to increase the person’s independence and reduce the reliance on staff assistance. Fading of supports &amp; services for every person will look different, but the expectation is that providers are developing strategies for fading that are specific to the person and working towards those goals and revising goals as necessary.</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A written fading plan which includes:</a:t>
            </a:r>
          </a:p>
          <a:p>
            <a:pPr lvl="2">
              <a:buFont typeface="Wingdings" panose="05000000000000000000" pitchFamily="2" charset="2"/>
              <a:buChar char="Ø"/>
            </a:pPr>
            <a:r>
              <a:rPr lang="en-US" sz="1400" dirty="0">
                <a:solidFill>
                  <a:srgbClr val="FF0000"/>
                </a:solidFill>
                <a:latin typeface="Times New Roman" panose="02020603050405020304" pitchFamily="18" charset="0"/>
                <a:cs typeface="Times New Roman" panose="02020603050405020304" pitchFamily="18" charset="0"/>
              </a:rPr>
              <a:t>specific strategies for staff to implement.</a:t>
            </a:r>
          </a:p>
          <a:p>
            <a:pPr lvl="2">
              <a:buFont typeface="Wingdings" panose="05000000000000000000" pitchFamily="2" charset="2"/>
              <a:buChar char="Ø"/>
            </a:pPr>
            <a:r>
              <a:rPr lang="en-US" sz="1400" dirty="0">
                <a:solidFill>
                  <a:srgbClr val="FF0000"/>
                </a:solidFill>
                <a:latin typeface="Times New Roman" panose="02020603050405020304" pitchFamily="18" charset="0"/>
                <a:cs typeface="Times New Roman" panose="02020603050405020304" pitchFamily="18" charset="0"/>
              </a:rPr>
              <a:t>how and when fading will occur.</a:t>
            </a:r>
          </a:p>
          <a:p>
            <a:pPr lvl="2">
              <a:buFont typeface="Wingdings" panose="05000000000000000000" pitchFamily="2" charset="2"/>
              <a:buChar char="Ø"/>
            </a:pPr>
            <a:r>
              <a:rPr lang="en-US" sz="1400" dirty="0">
                <a:solidFill>
                  <a:srgbClr val="FF0000"/>
                </a:solidFill>
                <a:latin typeface="Times New Roman" panose="02020603050405020304" pitchFamily="18" charset="0"/>
                <a:cs typeface="Times New Roman" panose="02020603050405020304" pitchFamily="18" charset="0"/>
              </a:rPr>
              <a:t>steps to notify the person’s Coordinator.</a:t>
            </a:r>
          </a:p>
          <a:p>
            <a:pPr lvl="2">
              <a:buFont typeface="Wingdings" panose="05000000000000000000" pitchFamily="2" charset="2"/>
              <a:buChar char="Ø"/>
            </a:pPr>
            <a:r>
              <a:rPr lang="en-US" sz="1400" dirty="0">
                <a:solidFill>
                  <a:srgbClr val="FF0000"/>
                </a:solidFill>
                <a:latin typeface="Times New Roman" panose="02020603050405020304" pitchFamily="18" charset="0"/>
                <a:cs typeface="Times New Roman" panose="02020603050405020304" pitchFamily="18" charset="0"/>
              </a:rPr>
              <a:t>steps to restore supports if necessary.</a:t>
            </a:r>
          </a:p>
          <a:p>
            <a:pPr lvl="2">
              <a:buFont typeface="Wingdings" panose="05000000000000000000" pitchFamily="2" charset="2"/>
              <a:buChar char="Ø"/>
            </a:pPr>
            <a:r>
              <a:rPr lang="en-US" sz="1400" dirty="0">
                <a:solidFill>
                  <a:srgbClr val="FF0000"/>
                </a:solidFill>
                <a:latin typeface="Times New Roman" panose="02020603050405020304" pitchFamily="18" charset="0"/>
                <a:cs typeface="Times New Roman" panose="02020603050405020304" pitchFamily="18" charset="0"/>
              </a:rPr>
              <a:t>reviews of the plan and the progress made toward fading.</a:t>
            </a:r>
          </a:p>
          <a:p>
            <a:pPr lvl="2">
              <a:buFont typeface="Wingdings" panose="05000000000000000000" pitchFamily="2" charset="2"/>
              <a:buChar char="Ø"/>
            </a:pPr>
            <a:r>
              <a:rPr lang="en-US" sz="1400" dirty="0">
                <a:solidFill>
                  <a:srgbClr val="FF0000"/>
                </a:solidFill>
                <a:latin typeface="Times New Roman" panose="02020603050405020304" pitchFamily="18" charset="0"/>
                <a:cs typeface="Times New Roman" panose="02020603050405020304" pitchFamily="18" charset="0"/>
              </a:rPr>
              <a:t>revisions to the fading plan when needed.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to evidence specific strategies toward fading have been implemented or fading of supports has during the review period.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their participation in the plan for fading supports and increasing independence.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agency has provided training on fading supports and the person’s written fading plan. </a:t>
            </a:r>
          </a:p>
        </p:txBody>
      </p:sp>
    </p:spTree>
    <p:extLst>
      <p:ext uri="{BB962C8B-B14F-4D97-AF65-F5344CB8AC3E}">
        <p14:creationId xmlns:p14="http://schemas.microsoft.com/office/powerpoint/2010/main" val="2323475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EB010C8-9FF6-E322-A5CD-4113A13B50D9}"/>
              </a:ext>
            </a:extLst>
          </p:cNvPr>
          <p:cNvSpPr txBox="1">
            <a:spLocks noGrp="1"/>
          </p:cNvSpPr>
          <p:nvPr>
            <p:ph type="title" idx="4294967295"/>
          </p:nvPr>
        </p:nvSpPr>
        <p:spPr>
          <a:xfrm>
            <a:off x="8693427" y="0"/>
            <a:ext cx="3498573" cy="46001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Current Hours of PA services:</a:t>
            </a:r>
            <a:r>
              <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600" b="0" i="0" u="sng"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47</a:t>
            </a:r>
            <a:r>
              <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 hours successfully faded:</a:t>
            </a:r>
            <a:r>
              <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600" b="0" i="0" u="sng"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3</a:t>
            </a:r>
            <a:r>
              <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600" b="1"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hours to fade by 12/02/2023: </a:t>
            </a:r>
            <a:r>
              <a:rPr kumimoji="0" lang="en-US" sz="1600" b="0" i="0" u="sng"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0</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Risk Identified: </a:t>
            </a:r>
            <a:r>
              <a:rPr kumimoji="0" lang="en-US" sz="1600" b="0" i="0" u="sng"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Sarah may become anxious or worried and feel lost. </a:t>
            </a:r>
            <a:endPar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Risk Mitigation: </a:t>
            </a:r>
            <a:r>
              <a:rPr kumimoji="0" lang="en-US" sz="1600" b="0" i="0" u="sng"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Sarah’s phone has the trolley stop programmed in her GPS in case she needs to follow this while walking.</a:t>
            </a:r>
            <a:endPar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US" sz="1600" b="1"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Back-up plan to restore paid hours:</a:t>
            </a:r>
            <a:r>
              <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600" b="0" i="0" u="sng" strike="noStrike" kern="1200" cap="none" spc="0" normalizeH="0" baseline="0" noProof="0" dirty="0">
                <a:ln>
                  <a:noFill/>
                </a:ln>
                <a:solidFill>
                  <a:srgbClr val="003366"/>
                </a:solidFill>
                <a:effectLst/>
                <a:uLnTx/>
                <a:uFillTx/>
                <a:latin typeface="Times New Roman" panose="02020603050405020304" pitchFamily="18" charset="0"/>
                <a:ea typeface="Calibri" panose="020F0502020204030204" pitchFamily="34" charset="0"/>
                <a:cs typeface="Times New Roman" panose="02020603050405020304" pitchFamily="18" charset="0"/>
              </a:rPr>
              <a:t>Staff will monitor Sarah for the next three months to ensure no problems occur warranting a need to restore staff assistance with transportation to and from work.</a:t>
            </a:r>
            <a:endParaRPr kumimoji="0" lang="en-US" sz="1600" b="0" i="0" u="none" strike="noStrike" kern="1200" cap="none" spc="0" normalizeH="0" baseline="0" noProof="0" dirty="0">
              <a:ln>
                <a:noFill/>
              </a:ln>
              <a:solidFill>
                <a:srgbClr val="003366"/>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5" name="Table 4">
            <a:extLst>
              <a:ext uri="{FF2B5EF4-FFF2-40B4-BE49-F238E27FC236}">
                <a16:creationId xmlns:a16="http://schemas.microsoft.com/office/drawing/2014/main" id="{D1A37D79-FB2C-DE2B-1113-1B0312A53651}"/>
              </a:ext>
            </a:extLst>
          </p:cNvPr>
          <p:cNvGraphicFramePr>
            <a:graphicFrameLocks noGrp="1"/>
          </p:cNvGraphicFramePr>
          <p:nvPr>
            <p:extLst>
              <p:ext uri="{D42A27DB-BD31-4B8C-83A1-F6EECF244321}">
                <p14:modId xmlns:p14="http://schemas.microsoft.com/office/powerpoint/2010/main" val="2963009333"/>
              </p:ext>
            </p:extLst>
          </p:nvPr>
        </p:nvGraphicFramePr>
        <p:xfrm>
          <a:off x="702366" y="0"/>
          <a:ext cx="7991061" cy="6858000"/>
        </p:xfrm>
        <a:graphic>
          <a:graphicData uri="http://schemas.openxmlformats.org/drawingml/2006/table">
            <a:tbl>
              <a:tblPr firstRow="1" firstCol="1" bandRow="1"/>
              <a:tblGrid>
                <a:gridCol w="1766917">
                  <a:extLst>
                    <a:ext uri="{9D8B030D-6E8A-4147-A177-3AD203B41FA5}">
                      <a16:colId xmlns:a16="http://schemas.microsoft.com/office/drawing/2014/main" val="1077613044"/>
                    </a:ext>
                  </a:extLst>
                </a:gridCol>
                <a:gridCol w="1193619">
                  <a:extLst>
                    <a:ext uri="{9D8B030D-6E8A-4147-A177-3AD203B41FA5}">
                      <a16:colId xmlns:a16="http://schemas.microsoft.com/office/drawing/2014/main" val="2216625572"/>
                    </a:ext>
                  </a:extLst>
                </a:gridCol>
                <a:gridCol w="5030525">
                  <a:extLst>
                    <a:ext uri="{9D8B030D-6E8A-4147-A177-3AD203B41FA5}">
                      <a16:colId xmlns:a16="http://schemas.microsoft.com/office/drawing/2014/main" val="733791276"/>
                    </a:ext>
                  </a:extLst>
                </a:gridCol>
              </a:tblGrid>
              <a:tr h="212697">
                <a:tc gridSpan="3">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Barrier/Need                                                                                      Staff Support</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B9CA"/>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69469215"/>
                  </a:ext>
                </a:extLst>
              </a:tr>
              <a:tr h="435214">
                <a:tc>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I need assistance to get to work.</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Level of Support</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Staff transport me to and from work each day.</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9783119"/>
                  </a:ext>
                </a:extLst>
              </a:tr>
              <a:tr h="212697">
                <a:tc>
                  <a:txBody>
                    <a:bodyPr/>
                    <a:lstStyle/>
                    <a:p>
                      <a:pPr marL="0" marR="0">
                        <a:lnSpc>
                          <a:spcPct val="107000"/>
                        </a:lnSpc>
                        <a:spcBef>
                          <a:spcPts val="200"/>
                        </a:spcBef>
                        <a:spcAft>
                          <a:spcPts val="0"/>
                        </a:spcAft>
                      </a:pP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Goal</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I want to independently ride the trolley to and from my job each day.</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91194"/>
                  </a:ext>
                </a:extLst>
              </a:tr>
              <a:tr h="880250">
                <a:tc>
                  <a:txBody>
                    <a:bodyPr/>
                    <a:lstStyle/>
                    <a:p>
                      <a:pPr marL="0" marR="0">
                        <a:lnSpc>
                          <a:spcPct val="107000"/>
                        </a:lnSpc>
                        <a:spcBef>
                          <a:spcPts val="200"/>
                        </a:spcBef>
                        <a:spcAft>
                          <a:spcPts val="0"/>
                        </a:spcAft>
                      </a:pP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u="sng">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Strategy 1:</a:t>
                      </a: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b="1" i="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Engaging Natural Supports</a:t>
                      </a:r>
                      <a:endPar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Staff will encourage Ivy, neighbor, to ride the trolley with Sarah weekly.</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1544105"/>
                  </a:ext>
                </a:extLst>
              </a:tr>
              <a:tr h="1102769">
                <a:tc>
                  <a:txBody>
                    <a:bodyPr/>
                    <a:lstStyle/>
                    <a:p>
                      <a:pPr marL="0" marR="0">
                        <a:lnSpc>
                          <a:spcPct val="107000"/>
                        </a:lnSpc>
                        <a:spcBef>
                          <a:spcPts val="200"/>
                        </a:spcBef>
                        <a:spcAft>
                          <a:spcPts val="0"/>
                        </a:spcAft>
                      </a:pP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u="sng">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Strategy 2:</a:t>
                      </a: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b="1" i="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Teaching individuals to do things independently</a:t>
                      </a:r>
                      <a:endPar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1. Staff will ride the trolley to work with me until I am comfortable riding it alone.</a:t>
                      </a:r>
                    </a:p>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Calibri" panose="020F0502020204030204" pitchFamily="34" charset="0"/>
                          <a:cs typeface="Times New Roman" panose="02020603050405020304" pitchFamily="18" charset="0"/>
                        </a:rPr>
                        <a:t>2. Staff will pick me up from the trolley stop instead of at work, so I become familiar with the route.</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7512083"/>
                  </a:ext>
                </a:extLst>
              </a:tr>
              <a:tr h="1808836">
                <a:tc>
                  <a:txBody>
                    <a:bodyPr/>
                    <a:lstStyle/>
                    <a:p>
                      <a:pPr marL="0" marR="0">
                        <a:lnSpc>
                          <a:spcPct val="107000"/>
                        </a:lnSpc>
                        <a:spcBef>
                          <a:spcPts val="200"/>
                        </a:spcBef>
                        <a:spcAft>
                          <a:spcPts val="0"/>
                        </a:spcAft>
                      </a:pP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u="sng">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Strategy 3:</a:t>
                      </a: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b="1" i="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Using Adaptive Aids</a:t>
                      </a:r>
                      <a:endPar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 Staff will program the trolley stop as a favorite on my phone’s GPS so I can follow along on the map as I walk to the trolley stop each time, until I am comfortable without using it.</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4175295"/>
                  </a:ext>
                </a:extLst>
              </a:tr>
              <a:tr h="1992840">
                <a:tc>
                  <a:txBody>
                    <a:bodyPr/>
                    <a:lstStyle/>
                    <a:p>
                      <a:pPr marL="0" marR="0">
                        <a:lnSpc>
                          <a:spcPct val="107000"/>
                        </a:lnSpc>
                        <a:spcBef>
                          <a:spcPts val="200"/>
                        </a:spcBef>
                        <a:spcAft>
                          <a:spcPts val="0"/>
                        </a:spcAft>
                      </a:pP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Progress Notes</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Date: 07/02/2023</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From March to April, Sarah’s staff transported her to and from work. In April, Sarah began taking the trolley to work with her staff accompanying her and she did this for two months. During this two-month period, staff continued to pick her up at work each day. Starting in June, Sarah rode the trolley to work independently each day decreasing her PA hours by 1.5 hours per week. For the month of June, Sarah’s staff picked her up from work each day at the trolley stop so that she could walk the route independently, using her GPS. Sarah now feels comfortable taking the trolley to and from work which decreases her paid supports per week by a total of three hours. </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3156745"/>
                  </a:ext>
                </a:extLst>
              </a:tr>
              <a:tr h="212697">
                <a:tc>
                  <a:txBody>
                    <a:bodyPr/>
                    <a:lstStyle/>
                    <a:p>
                      <a:pPr marL="0" marR="0">
                        <a:lnSpc>
                          <a:spcPct val="107000"/>
                        </a:lnSpc>
                        <a:spcBef>
                          <a:spcPts val="200"/>
                        </a:spcBef>
                        <a:spcAft>
                          <a:spcPts val="0"/>
                        </a:spcAft>
                      </a:pP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Plan Reviewed by:</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AR</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200"/>
                        </a:spcBef>
                        <a:spcAft>
                          <a:spcPts val="0"/>
                        </a:spcAft>
                      </a:pPr>
                      <a:r>
                        <a:rPr lang="en-US" sz="900" b="1" dirty="0">
                          <a:solidFill>
                            <a:srgbClr val="1F3763"/>
                          </a:solidFill>
                          <a:effectLst/>
                          <a:latin typeface="Times New Roman" panose="02020603050405020304" pitchFamily="18" charset="0"/>
                          <a:ea typeface="Times New Roman" panose="02020603050405020304" pitchFamily="18" charset="0"/>
                          <a:cs typeface="Times New Roman" panose="02020603050405020304" pitchFamily="18" charset="0"/>
                        </a:rPr>
                        <a:t>Next review date: 10/02/2023</a:t>
                      </a:r>
                    </a:p>
                  </a:txBody>
                  <a:tcPr marL="54032" marR="540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1978375"/>
                  </a:ext>
                </a:extLst>
              </a:tr>
            </a:tbl>
          </a:graphicData>
        </a:graphic>
      </p:graphicFrame>
    </p:spTree>
    <p:extLst>
      <p:ext uri="{BB962C8B-B14F-4D97-AF65-F5344CB8AC3E}">
        <p14:creationId xmlns:p14="http://schemas.microsoft.com/office/powerpoint/2010/main" val="1675930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11208-BD05-961C-5A95-E773982254D3}"/>
              </a:ext>
            </a:extLst>
          </p:cNvPr>
          <p:cNvSpPr>
            <a:spLocks noGrp="1"/>
          </p:cNvSpPr>
          <p:nvPr>
            <p:ph type="title"/>
          </p:nvPr>
        </p:nvSpPr>
        <p:spPr>
          <a:xfrm>
            <a:off x="1410050" y="252032"/>
            <a:ext cx="9806730" cy="825500"/>
          </a:xfrm>
        </p:spPr>
        <p:txBody>
          <a:bodyPr>
            <a:normAutofit/>
          </a:bodyPr>
          <a:lstStyle/>
          <a:p>
            <a:pPr algn="ctr"/>
            <a:r>
              <a:rPr lang="en-US" sz="3200" dirty="0">
                <a:solidFill>
                  <a:schemeClr val="bg1">
                    <a:lumMod val="10000"/>
                  </a:schemeClr>
                </a:solidFill>
                <a:latin typeface="PermianSlabSerifTypeface" panose="02000000000000000000" pitchFamily="50" charset="0"/>
              </a:rPr>
              <a:t>QM Tool Achievement Levels</a:t>
            </a:r>
          </a:p>
        </p:txBody>
      </p:sp>
      <p:sp>
        <p:nvSpPr>
          <p:cNvPr id="5" name="TextBox 4">
            <a:extLst>
              <a:ext uri="{FF2B5EF4-FFF2-40B4-BE49-F238E27FC236}">
                <a16:creationId xmlns:a16="http://schemas.microsoft.com/office/drawing/2014/main" id="{703B9920-DCD5-75A0-1C7E-97C15A5ECCC8}"/>
              </a:ext>
            </a:extLst>
          </p:cNvPr>
          <p:cNvSpPr txBox="1"/>
          <p:nvPr/>
        </p:nvSpPr>
        <p:spPr>
          <a:xfrm>
            <a:off x="742123" y="1711878"/>
            <a:ext cx="5571292" cy="4782848"/>
          </a:xfrm>
          <a:prstGeom prst="rect">
            <a:avLst/>
          </a:prstGeom>
          <a:solidFill>
            <a:schemeClr val="accent1">
              <a:lumMod val="20000"/>
              <a:lumOff val="80000"/>
            </a:schemeClr>
          </a:solidFill>
        </p:spPr>
        <p:txBody>
          <a:bodyPr wrap="square" lIns="91440" tIns="45720" rIns="91440" bIns="45720" rtlCol="0" anchor="t">
            <a:spAutoFit/>
          </a:bodyPr>
          <a:lstStyle/>
          <a:p>
            <a:pPr marL="0" marR="0" lvl="0" indent="0" algn="ctr" defTabSz="914400" rtl="0" eaLnBrk="1" fontAlgn="auto" latinLnBrk="0" hangingPunct="1">
              <a:spcBef>
                <a:spcPct val="20000"/>
              </a:spcBef>
              <a:spcAft>
                <a:spcPts val="0"/>
              </a:spcAft>
              <a:buClr>
                <a:srgbClr val="FF0F00"/>
              </a:buClr>
              <a:buSzTx/>
              <a:buFont typeface="Arial" panose="020B0604020202020204" pitchFamily="34" charset="0"/>
              <a:buNone/>
              <a:tabLst/>
              <a:defRPr/>
            </a:pPr>
            <a:r>
              <a:rPr kumimoji="0" lang="en-US" sz="1200" b="1" i="0" u="sng" strike="noStrike" kern="1200" cap="none" spc="0" normalizeH="0" baseline="0" noProof="0" dirty="0">
                <a:ln>
                  <a:noFill/>
                </a:ln>
                <a:solidFill>
                  <a:prstClr val="black"/>
                </a:solidFill>
                <a:effectLst/>
                <a:uLnTx/>
                <a:uFillTx/>
                <a:latin typeface="Open Sans"/>
                <a:ea typeface="Open Sans"/>
                <a:cs typeface="Open Sans"/>
              </a:rPr>
              <a:t>Achievement Level definitions for Samples:</a:t>
            </a:r>
            <a:endParaRPr lang="en-US" sz="1200" b="1" i="0" u="sng" strike="noStrike" kern="1200" cap="none" spc="0" normalizeH="0" baseline="0" noProof="0" dirty="0">
              <a:ln>
                <a:noFill/>
              </a:ln>
              <a:solidFill>
                <a:prstClr val="black"/>
              </a:solidFill>
              <a:effectLst/>
              <a:uLnTx/>
              <a:uFillTx/>
              <a:latin typeface="Open Sans"/>
              <a:ea typeface="Open Sans"/>
              <a:cs typeface="Open Sans"/>
            </a:endParaRPr>
          </a:p>
          <a:p>
            <a:pPr marL="0" marR="0" lvl="0" indent="0" algn="ctr" defTabSz="914400" rtl="0" eaLnBrk="1" fontAlgn="auto" latinLnBrk="0" hangingPunct="1">
              <a:spcBef>
                <a:spcPct val="20000"/>
              </a:spcBef>
              <a:spcAft>
                <a:spcPts val="0"/>
              </a:spcAft>
              <a:buClr>
                <a:srgbClr val="FF0F00"/>
              </a:buClr>
              <a:buSzTx/>
              <a:buFont typeface="Arial" panose="020B0604020202020204" pitchFamily="34" charset="0"/>
              <a:buNone/>
              <a:tabLst/>
              <a:defRPr/>
            </a:pPr>
            <a:endParaRPr lang="en-US" sz="1200" b="0" i="0" u="none" strike="noStrike" kern="1200" cap="none" spc="0" normalizeH="0" baseline="0" noProof="0" dirty="0">
              <a:ln>
                <a:noFill/>
              </a:ln>
              <a:solidFill>
                <a:prstClr val="black"/>
              </a:solidFill>
              <a:effectLst/>
              <a:uLnTx/>
              <a:uFillTx/>
              <a:latin typeface="Open Sans"/>
              <a:ea typeface="Open Sans" panose="020B0606030504020204" pitchFamily="34" charset="0"/>
              <a:cs typeface="Open Sans"/>
            </a:endParaRPr>
          </a:p>
          <a:p>
            <a:pPr marL="171450" marR="0" lvl="0" indent="-171450" algn="l" defTabSz="914400" rtl="0" eaLnBrk="1" fontAlgn="auto" latinLnBrk="0" hangingPunct="1">
              <a:lnSpc>
                <a:spcPct val="100000"/>
              </a:lnSpc>
              <a:spcBef>
                <a:spcPct val="20000"/>
              </a:spcBef>
              <a:spcAft>
                <a:spcPts val="0"/>
              </a:spcAft>
              <a:buSzTx/>
              <a:buFont typeface="Wingdings" panose="05000000000000000000" pitchFamily="2" charset="2"/>
              <a:buChar char="q"/>
              <a:tabLst/>
              <a:defRPr/>
            </a:pPr>
            <a:r>
              <a:rPr kumimoji="0" lang="en-US" sz="1200" b="1" i="0" u="none" strike="noStrike" kern="1200" cap="none" spc="0" normalizeH="0" baseline="0" noProof="0" dirty="0">
                <a:ln>
                  <a:noFill/>
                </a:ln>
                <a:solidFill>
                  <a:prstClr val="black"/>
                </a:solidFill>
                <a:effectLst/>
                <a:uLnTx/>
                <a:uFillTx/>
                <a:latin typeface="Open Sans"/>
                <a:ea typeface="Open Sans"/>
                <a:cs typeface="Open Sans"/>
              </a:rPr>
              <a:t>Needs Development: </a:t>
            </a:r>
            <a:r>
              <a:rPr kumimoji="0" lang="en-US" sz="1200" b="0" i="0" u="none" strike="noStrike" kern="1200" cap="none" spc="0" normalizeH="0" baseline="0" noProof="0" dirty="0">
                <a:ln>
                  <a:noFill/>
                </a:ln>
                <a:solidFill>
                  <a:prstClr val="black"/>
                </a:solidFill>
                <a:effectLst/>
                <a:uLnTx/>
                <a:uFillTx/>
                <a:latin typeface="Open Sans"/>
                <a:ea typeface="Open Sans"/>
                <a:cs typeface="Open Sans"/>
              </a:rPr>
              <a:t>The provider does not have a process, or the established process is consistently ineffective for people on the sample. The provider will need to develop and implement a process to achieve the expectations of DDA for the indicator. </a:t>
            </a:r>
            <a:endParaRPr lang="en-US" sz="1200" b="0" i="0" u="none" strike="noStrike" kern="1200" cap="none" spc="0" normalizeH="0" baseline="0" noProof="0" dirty="0">
              <a:ln>
                <a:noFill/>
              </a:ln>
              <a:solidFill>
                <a:prstClr val="black"/>
              </a:solidFill>
              <a:effectLst/>
              <a:uLnTx/>
              <a:uFillTx/>
              <a:latin typeface="Open Sans"/>
              <a:ea typeface="Open Sans"/>
              <a:cs typeface="Open Sans"/>
            </a:endParaRPr>
          </a:p>
          <a:p>
            <a:pPr marL="171450" marR="0" lvl="0" indent="-171450" algn="l" defTabSz="914400" rtl="0" eaLnBrk="1" fontAlgn="auto" latinLnBrk="0" hangingPunct="1">
              <a:lnSpc>
                <a:spcPct val="100000"/>
              </a:lnSpc>
              <a:spcBef>
                <a:spcPct val="20000"/>
              </a:spcBef>
              <a:spcAft>
                <a:spcPts val="0"/>
              </a:spcAft>
              <a:buSzTx/>
              <a:buFont typeface="Wingdings" panose="05000000000000000000" pitchFamily="2" charset="2"/>
              <a:buChar char="q"/>
              <a:tabLst/>
              <a:defRPr/>
            </a:pPr>
            <a:r>
              <a:rPr kumimoji="0" lang="en-US" sz="1200" b="1" i="0" u="none" strike="noStrike" kern="1200" cap="none" spc="0" normalizeH="0" baseline="0" noProof="0" dirty="0">
                <a:ln>
                  <a:noFill/>
                </a:ln>
                <a:solidFill>
                  <a:prstClr val="black"/>
                </a:solidFill>
                <a:effectLst/>
                <a:uLnTx/>
                <a:uFillTx/>
                <a:latin typeface="Open Sans"/>
                <a:ea typeface="Open Sans"/>
                <a:cs typeface="Open Sans"/>
              </a:rPr>
              <a:t>Additional Refinement Needed: </a:t>
            </a:r>
            <a:r>
              <a:rPr kumimoji="0" lang="en-US" sz="1200" b="0" i="0" u="none" strike="noStrike" kern="1200" cap="none" spc="0" normalizeH="0" baseline="0" noProof="0" dirty="0">
                <a:ln>
                  <a:noFill/>
                </a:ln>
                <a:solidFill>
                  <a:prstClr val="black"/>
                </a:solidFill>
                <a:effectLst/>
                <a:uLnTx/>
                <a:uFillTx/>
                <a:latin typeface="Open Sans"/>
                <a:ea typeface="Open Sans"/>
                <a:cs typeface="Open Sans"/>
              </a:rPr>
              <a:t>The provider’s process to satisfy the indicator was only successful for a minority of the sample. The provider’s process will need additional refinement in order to attain a higher Achievement Level in future surveys.</a:t>
            </a:r>
            <a:endParaRPr lang="en-US" sz="1200" b="0" i="0" u="none" strike="noStrike" kern="1200" cap="none" spc="0" normalizeH="0" baseline="0" noProof="0" dirty="0">
              <a:ln>
                <a:noFill/>
              </a:ln>
              <a:solidFill>
                <a:prstClr val="black"/>
              </a:solidFill>
              <a:effectLst/>
              <a:uLnTx/>
              <a:uFillTx/>
              <a:latin typeface="Open Sans"/>
              <a:ea typeface="Open Sans"/>
              <a:cs typeface="Open Sans"/>
            </a:endParaRPr>
          </a:p>
          <a:p>
            <a:pPr marL="171450" marR="0" lvl="0" indent="-171450" algn="l" defTabSz="914400" rtl="0" eaLnBrk="1" fontAlgn="auto" latinLnBrk="0" hangingPunct="1">
              <a:lnSpc>
                <a:spcPct val="100000"/>
              </a:lnSpc>
              <a:spcBef>
                <a:spcPct val="20000"/>
              </a:spcBef>
              <a:spcAft>
                <a:spcPts val="0"/>
              </a:spcAft>
              <a:buSzTx/>
              <a:buFont typeface="Wingdings" panose="05000000000000000000" pitchFamily="2" charset="2"/>
              <a:buChar char="q"/>
              <a:tabLst/>
              <a:defRPr/>
            </a:pPr>
            <a:r>
              <a:rPr kumimoji="0" lang="en-US" sz="1200" b="1" i="0" u="none" strike="noStrike" kern="1200" cap="none" spc="0" normalizeH="0" baseline="0" noProof="0" dirty="0">
                <a:ln>
                  <a:noFill/>
                </a:ln>
                <a:solidFill>
                  <a:prstClr val="black"/>
                </a:solidFill>
                <a:effectLst/>
                <a:uLnTx/>
                <a:uFillTx/>
                <a:latin typeface="Open Sans"/>
                <a:ea typeface="Open Sans"/>
                <a:cs typeface="Open Sans"/>
              </a:rPr>
              <a:t>Met Expectations: </a:t>
            </a:r>
            <a:r>
              <a:rPr kumimoji="0" lang="en-US" sz="1200" b="0" i="0" u="none" strike="noStrike" kern="1200" cap="none" spc="0" normalizeH="0" baseline="0" noProof="0" dirty="0">
                <a:ln>
                  <a:noFill/>
                </a:ln>
                <a:solidFill>
                  <a:prstClr val="black"/>
                </a:solidFill>
                <a:effectLst/>
                <a:uLnTx/>
                <a:uFillTx/>
                <a:latin typeface="Open Sans"/>
                <a:ea typeface="Open Sans"/>
                <a:cs typeface="Open Sans"/>
              </a:rPr>
              <a:t>The provider’s process to satisfy the indicator was successful for at least half of the people on the sample. The provider meets the expectations of DDA for the accomplishment of the indicator.</a:t>
            </a:r>
            <a:endParaRPr lang="en-US" sz="1200" b="0" i="0" u="none" strike="noStrike" kern="1200" cap="none" spc="0" normalizeH="0" baseline="0" noProof="0" dirty="0">
              <a:ln>
                <a:noFill/>
              </a:ln>
              <a:solidFill>
                <a:prstClr val="black"/>
              </a:solidFill>
              <a:effectLst/>
              <a:uLnTx/>
              <a:uFillTx/>
              <a:latin typeface="Open Sans"/>
              <a:ea typeface="Open Sans"/>
              <a:cs typeface="Open Sans"/>
            </a:endParaRPr>
          </a:p>
          <a:p>
            <a:pPr marL="171450" marR="0" lvl="0" indent="-171450" algn="l" defTabSz="914400" rtl="0" eaLnBrk="1" fontAlgn="auto" latinLnBrk="0" hangingPunct="1">
              <a:lnSpc>
                <a:spcPct val="100000"/>
              </a:lnSpc>
              <a:spcBef>
                <a:spcPct val="20000"/>
              </a:spcBef>
              <a:spcAft>
                <a:spcPts val="0"/>
              </a:spcAft>
              <a:buSzTx/>
              <a:buFont typeface="Wingdings" panose="05000000000000000000" pitchFamily="2" charset="2"/>
              <a:buChar char="q"/>
              <a:tabLst/>
              <a:defRPr/>
            </a:pPr>
            <a:r>
              <a:rPr kumimoji="0" lang="en-US" sz="1200" b="1" i="0" u="none" strike="noStrike" kern="1200" cap="none" spc="0" normalizeH="0" baseline="0" noProof="0" dirty="0">
                <a:ln>
                  <a:noFill/>
                </a:ln>
                <a:solidFill>
                  <a:prstClr val="black"/>
                </a:solidFill>
                <a:effectLst/>
                <a:uLnTx/>
                <a:uFillTx/>
                <a:latin typeface="Open Sans"/>
                <a:ea typeface="Open Sans"/>
                <a:cs typeface="Open Sans"/>
              </a:rPr>
              <a:t>Exceeds Expectations: </a:t>
            </a:r>
            <a:r>
              <a:rPr kumimoji="0" lang="en-US" sz="1200" b="0" i="0" u="none" strike="noStrike" kern="1200" cap="none" spc="0" normalizeH="0" baseline="0" noProof="0" dirty="0">
                <a:ln>
                  <a:noFill/>
                </a:ln>
                <a:solidFill>
                  <a:prstClr val="black"/>
                </a:solidFill>
                <a:effectLst/>
                <a:uLnTx/>
                <a:uFillTx/>
                <a:latin typeface="Open Sans"/>
                <a:ea typeface="Open Sans"/>
                <a:cs typeface="Open Sans"/>
              </a:rPr>
              <a:t>The provider’s process to satisfy the indicator was successful for a majority of the people on the sample. The provider exceeds the expectations of DDA for the accomplishment of the indicator. </a:t>
            </a:r>
            <a:endParaRPr lang="en-US" sz="1200" b="0" i="0" u="none" strike="noStrike" kern="1200" cap="none" spc="0" normalizeH="0" baseline="0" noProof="0" dirty="0">
              <a:ln>
                <a:noFill/>
              </a:ln>
              <a:solidFill>
                <a:prstClr val="black"/>
              </a:solidFill>
              <a:effectLst/>
              <a:uLnTx/>
              <a:uFillTx/>
              <a:latin typeface="Open Sans"/>
              <a:ea typeface="Open Sans"/>
              <a:cs typeface="Open Sans"/>
            </a:endParaRPr>
          </a:p>
          <a:p>
            <a:pPr marL="171450" marR="0" lvl="0" indent="-171450" algn="l" defTabSz="914400" rtl="0" eaLnBrk="1" fontAlgn="auto" latinLnBrk="0" hangingPunct="1">
              <a:lnSpc>
                <a:spcPct val="100000"/>
              </a:lnSpc>
              <a:spcBef>
                <a:spcPct val="20000"/>
              </a:spcBef>
              <a:spcAft>
                <a:spcPts val="0"/>
              </a:spcAft>
              <a:buSzTx/>
              <a:buFont typeface="Wingdings" panose="05000000000000000000" pitchFamily="2" charset="2"/>
              <a:buChar char="q"/>
              <a:tabLst/>
              <a:defRPr/>
            </a:pPr>
            <a:r>
              <a:rPr kumimoji="0" lang="en-US" sz="1200" b="1" i="0" u="none" strike="noStrike" kern="1200" cap="none" spc="0" normalizeH="0" baseline="0" noProof="0" dirty="0">
                <a:ln>
                  <a:noFill/>
                </a:ln>
                <a:solidFill>
                  <a:prstClr val="black"/>
                </a:solidFill>
                <a:effectLst/>
                <a:uLnTx/>
                <a:uFillTx/>
                <a:latin typeface="Open Sans"/>
                <a:ea typeface="Open Sans"/>
                <a:cs typeface="Open Sans"/>
              </a:rPr>
              <a:t>Sets a New Standard of Performance: </a:t>
            </a:r>
            <a:r>
              <a:rPr kumimoji="0" lang="en-US" sz="1200" b="0" i="0" u="none" strike="noStrike" kern="1200" cap="none" spc="0" normalizeH="0" baseline="0" noProof="0" dirty="0">
                <a:ln>
                  <a:noFill/>
                </a:ln>
                <a:solidFill>
                  <a:prstClr val="black"/>
                </a:solidFill>
                <a:effectLst/>
                <a:uLnTx/>
                <a:uFillTx/>
                <a:latin typeface="Open Sans"/>
                <a:ea typeface="Open Sans"/>
                <a:cs typeface="Open Sans"/>
              </a:rPr>
              <a:t>The provider’s process to satisfy the indicator was successful for most, if not all, people on the sample and exemplifies the process as one to be adopted in practice by other organizations. </a:t>
            </a:r>
            <a:endParaRPr lang="en-US" sz="1200" b="0" i="0" u="none" strike="noStrike" kern="1200" cap="none" spc="0" normalizeH="0" baseline="0" noProof="0" dirty="0">
              <a:ln>
                <a:noFill/>
              </a:ln>
              <a:solidFill>
                <a:prstClr val="black"/>
              </a:solidFill>
              <a:effectLst/>
              <a:uLnTx/>
              <a:uFillTx/>
              <a:latin typeface="Open Sans"/>
              <a:ea typeface="Open Sans"/>
              <a:cs typeface="Open Sans"/>
            </a:endParaRPr>
          </a:p>
          <a:p>
            <a:pPr marL="171450" marR="0" lvl="0" indent="-171450" algn="l" defTabSz="914400" rtl="0" eaLnBrk="1" fontAlgn="auto" latinLnBrk="0" hangingPunct="1">
              <a:lnSpc>
                <a:spcPct val="100000"/>
              </a:lnSpc>
              <a:spcBef>
                <a:spcPct val="20000"/>
              </a:spcBef>
              <a:spcAft>
                <a:spcPts val="0"/>
              </a:spcAft>
              <a:buSzTx/>
              <a:buFont typeface="Wingdings" panose="05000000000000000000" pitchFamily="2" charset="2"/>
              <a:buChar char="q"/>
              <a:tabLst/>
              <a:defRPr/>
            </a:pPr>
            <a:r>
              <a:rPr kumimoji="0" lang="en-US" sz="1200" b="1" i="0" u="none" strike="noStrike" kern="1200" cap="none" spc="0" normalizeH="0" baseline="0" noProof="0" dirty="0">
                <a:ln>
                  <a:noFill/>
                </a:ln>
                <a:solidFill>
                  <a:prstClr val="black"/>
                </a:solidFill>
                <a:effectLst/>
                <a:uLnTx/>
                <a:uFillTx/>
                <a:latin typeface="Open Sans"/>
                <a:ea typeface="Open Sans"/>
                <a:cs typeface="Open Sans"/>
              </a:rPr>
              <a:t>NA - Not Applicable: </a:t>
            </a:r>
            <a:r>
              <a:rPr kumimoji="0" lang="en-US" sz="1200" b="0" i="0" u="none" strike="noStrike" kern="1200" cap="none" spc="0" normalizeH="0" baseline="0" noProof="0" dirty="0">
                <a:ln>
                  <a:noFill/>
                </a:ln>
                <a:solidFill>
                  <a:prstClr val="black"/>
                </a:solidFill>
                <a:effectLst/>
                <a:uLnTx/>
                <a:uFillTx/>
                <a:latin typeface="Open Sans"/>
                <a:ea typeface="Open Sans"/>
                <a:cs typeface="Open Sans"/>
              </a:rPr>
              <a:t>The indicator is not applicable to the provider’s service type OR the indicator was not applicable to anyone in the survey sample. </a:t>
            </a:r>
            <a:endParaRPr lang="en-US" sz="1200" b="0" i="0" u="none" strike="noStrike" kern="1200" cap="none" spc="0" normalizeH="0" baseline="0" noProof="0" dirty="0">
              <a:ln>
                <a:noFill/>
              </a:ln>
              <a:solidFill>
                <a:prstClr val="black"/>
              </a:solidFill>
              <a:effectLst/>
              <a:uLnTx/>
              <a:uFillTx/>
              <a:latin typeface="Open Sans"/>
              <a:ea typeface="Open Sans"/>
              <a:cs typeface="Open Sans"/>
            </a:endParaRPr>
          </a:p>
        </p:txBody>
      </p:sp>
      <p:sp>
        <p:nvSpPr>
          <p:cNvPr id="4" name="TextBox 3">
            <a:extLst>
              <a:ext uri="{FF2B5EF4-FFF2-40B4-BE49-F238E27FC236}">
                <a16:creationId xmlns:a16="http://schemas.microsoft.com/office/drawing/2014/main" id="{067A2F20-817C-43C3-E396-099E0E36D849}"/>
              </a:ext>
            </a:extLst>
          </p:cNvPr>
          <p:cNvSpPr txBox="1"/>
          <p:nvPr/>
        </p:nvSpPr>
        <p:spPr>
          <a:xfrm>
            <a:off x="6317103" y="1361126"/>
            <a:ext cx="5704821" cy="4524315"/>
          </a:xfrm>
          <a:prstGeom prst="rect">
            <a:avLst/>
          </a:prstGeom>
          <a:solidFill>
            <a:schemeClr val="tx2">
              <a:lumMod val="20000"/>
              <a:lumOff val="80000"/>
            </a:schemeClr>
          </a:solidFill>
        </p:spPr>
        <p:txBody>
          <a:bodyPr wrap="square" lIns="91440" tIns="45720" rIns="91440" bIns="45720" rtlCol="0" anchor="t">
            <a:spAutoFit/>
          </a:bodyPr>
          <a:lstStyle/>
          <a:p>
            <a:pPr algn="ctr"/>
            <a:r>
              <a:rPr lang="en-US" sz="1200" b="1" u="sng" dirty="0">
                <a:solidFill>
                  <a:schemeClr val="bg1">
                    <a:lumMod val="10000"/>
                  </a:schemeClr>
                </a:solidFill>
                <a:latin typeface="Open Sans"/>
                <a:ea typeface="Open Sans"/>
                <a:cs typeface="Open Sans"/>
              </a:rPr>
              <a:t>Achievement Level definitions for Processes:</a:t>
            </a:r>
          </a:p>
          <a:p>
            <a:pPr algn="ctr"/>
            <a:endParaRPr lang="en-US" sz="1200" dirty="0">
              <a:solidFill>
                <a:schemeClr val="bg1">
                  <a:lumMod val="10000"/>
                </a:schemeClr>
              </a:solidFill>
              <a:latin typeface="Open Sans"/>
              <a:ea typeface="Open Sans" panose="020B0606030504020204" pitchFamily="34" charset="0"/>
              <a:cs typeface="Open Sans"/>
            </a:endParaRPr>
          </a:p>
          <a:p>
            <a:pPr marL="285750" indent="-285750">
              <a:buFont typeface="Wingdings" panose="05000000000000000000" pitchFamily="2" charset="2"/>
              <a:buChar char="Ø"/>
            </a:pPr>
            <a:r>
              <a:rPr lang="en-US" sz="1200" b="1" dirty="0">
                <a:solidFill>
                  <a:schemeClr val="bg1">
                    <a:lumMod val="10000"/>
                  </a:schemeClr>
                </a:solidFill>
                <a:latin typeface="Open Sans"/>
                <a:ea typeface="Open Sans"/>
                <a:cs typeface="Open Sans"/>
              </a:rPr>
              <a:t>Needs Development: </a:t>
            </a:r>
            <a:r>
              <a:rPr lang="en-US" sz="1200" dirty="0">
                <a:solidFill>
                  <a:schemeClr val="bg1">
                    <a:lumMod val="10000"/>
                  </a:schemeClr>
                </a:solidFill>
                <a:latin typeface="Open Sans"/>
                <a:ea typeface="Open Sans"/>
                <a:cs typeface="Open Sans"/>
              </a:rPr>
              <a:t>There was no evidence that the provider has developed and implemented a process that meets the expectations of the indicator. The provider will need to develop and implement a process to achieve the expectations of DDA for the indicator.</a:t>
            </a:r>
          </a:p>
          <a:p>
            <a:pPr marL="285750" indent="-285750">
              <a:buFont typeface="Wingdings" panose="05000000000000000000" pitchFamily="2" charset="2"/>
              <a:buChar char="Ø"/>
            </a:pPr>
            <a:r>
              <a:rPr lang="en-US" sz="1200" b="1" dirty="0">
                <a:solidFill>
                  <a:schemeClr val="bg1">
                    <a:lumMod val="10000"/>
                  </a:schemeClr>
                </a:solidFill>
                <a:latin typeface="Open Sans"/>
                <a:ea typeface="Open Sans"/>
                <a:cs typeface="Open Sans"/>
              </a:rPr>
              <a:t>Additional Refinement Needed: </a:t>
            </a:r>
            <a:r>
              <a:rPr lang="en-US" sz="1200" dirty="0">
                <a:solidFill>
                  <a:schemeClr val="bg1">
                    <a:lumMod val="10000"/>
                  </a:schemeClr>
                </a:solidFill>
                <a:latin typeface="Open Sans"/>
                <a:ea typeface="Open Sans"/>
                <a:cs typeface="Open Sans"/>
              </a:rPr>
              <a:t>There was evidence that the provider’s process meets some of the guidance/expectations of the indicator, but additional refinement is needed to reach a higher Achievement Level.</a:t>
            </a:r>
          </a:p>
          <a:p>
            <a:pPr marL="285750" indent="-285750">
              <a:buFont typeface="Wingdings" panose="05000000000000000000" pitchFamily="2" charset="2"/>
              <a:buChar char="Ø"/>
            </a:pPr>
            <a:r>
              <a:rPr lang="en-US" sz="1200" b="1" dirty="0">
                <a:solidFill>
                  <a:schemeClr val="bg1">
                    <a:lumMod val="10000"/>
                  </a:schemeClr>
                </a:solidFill>
                <a:latin typeface="Open Sans"/>
                <a:ea typeface="Open Sans"/>
                <a:cs typeface="Open Sans"/>
              </a:rPr>
              <a:t>Met Expectations: </a:t>
            </a:r>
            <a:r>
              <a:rPr lang="en-US" sz="1200" dirty="0">
                <a:solidFill>
                  <a:schemeClr val="bg1">
                    <a:lumMod val="10000"/>
                  </a:schemeClr>
                </a:solidFill>
                <a:latin typeface="Open Sans"/>
                <a:ea typeface="Open Sans"/>
                <a:cs typeface="Open Sans"/>
              </a:rPr>
              <a:t>There was evidence the provider has implemented a process that meets the guidance of the indicator and meets the expectations of DDA.</a:t>
            </a:r>
          </a:p>
          <a:p>
            <a:pPr marL="285750" indent="-285750">
              <a:buFont typeface="Wingdings" panose="05000000000000000000" pitchFamily="2" charset="2"/>
              <a:buChar char="Ø"/>
            </a:pPr>
            <a:r>
              <a:rPr lang="en-US" sz="1200" b="1" dirty="0">
                <a:solidFill>
                  <a:schemeClr val="bg1">
                    <a:lumMod val="10000"/>
                  </a:schemeClr>
                </a:solidFill>
                <a:latin typeface="Open Sans"/>
                <a:ea typeface="Open Sans"/>
                <a:cs typeface="Open Sans"/>
              </a:rPr>
              <a:t>Exceeds Expectations: </a:t>
            </a:r>
            <a:r>
              <a:rPr lang="en-US" sz="1200" dirty="0">
                <a:solidFill>
                  <a:schemeClr val="bg1">
                    <a:lumMod val="10000"/>
                  </a:schemeClr>
                </a:solidFill>
                <a:latin typeface="Open Sans"/>
                <a:ea typeface="Open Sans"/>
                <a:cs typeface="Open Sans"/>
              </a:rPr>
              <a:t>There was evidence the provider has implemented a process that fully meets the guidance as well as implemented additional processes beyond the expectations of DDA.</a:t>
            </a:r>
          </a:p>
          <a:p>
            <a:pPr marL="285750" indent="-285750">
              <a:buFont typeface="Wingdings" panose="05000000000000000000" pitchFamily="2" charset="2"/>
              <a:buChar char="Ø"/>
            </a:pPr>
            <a:r>
              <a:rPr lang="en-US" sz="1200" b="1" dirty="0">
                <a:solidFill>
                  <a:schemeClr val="bg1">
                    <a:lumMod val="10000"/>
                  </a:schemeClr>
                </a:solidFill>
                <a:latin typeface="Open Sans"/>
                <a:ea typeface="Open Sans"/>
                <a:cs typeface="Open Sans"/>
              </a:rPr>
              <a:t>Sets a New Standard of Performance: </a:t>
            </a:r>
            <a:r>
              <a:rPr lang="en-US" sz="1200" dirty="0">
                <a:solidFill>
                  <a:schemeClr val="bg1">
                    <a:lumMod val="10000"/>
                  </a:schemeClr>
                </a:solidFill>
                <a:latin typeface="Open Sans"/>
                <a:ea typeface="Open Sans"/>
                <a:cs typeface="Open Sans"/>
              </a:rPr>
              <a:t>There was evidence the provider has implemented a process that fully meets the guidance as well as implemented additional processes beyond the expectations of DDA that exemplifies the process as one to be adopted in practice by other organizations. </a:t>
            </a:r>
          </a:p>
          <a:p>
            <a:pPr marL="285750" indent="-285750">
              <a:buFont typeface="Wingdings" panose="05000000000000000000" pitchFamily="2" charset="2"/>
              <a:buChar char="Ø"/>
            </a:pPr>
            <a:r>
              <a:rPr lang="en-US" sz="1200" b="1" dirty="0">
                <a:solidFill>
                  <a:schemeClr val="bg1">
                    <a:lumMod val="10000"/>
                  </a:schemeClr>
                </a:solidFill>
                <a:latin typeface="Open Sans"/>
                <a:ea typeface="Open Sans"/>
                <a:cs typeface="Open Sans"/>
              </a:rPr>
              <a:t>NA - Not Applicable: </a:t>
            </a:r>
            <a:r>
              <a:rPr lang="en-US" sz="1200" dirty="0">
                <a:solidFill>
                  <a:schemeClr val="bg1">
                    <a:lumMod val="10000"/>
                  </a:schemeClr>
                </a:solidFill>
                <a:latin typeface="Open Sans"/>
                <a:ea typeface="Open Sans"/>
                <a:cs typeface="Open Sans"/>
              </a:rPr>
              <a:t>The indicator is not applicable to the provider’s service type.</a:t>
            </a:r>
          </a:p>
          <a:p>
            <a:pPr marL="285750" indent="-285750">
              <a:buFont typeface="Wingdings" panose="05000000000000000000" pitchFamily="2" charset="2"/>
              <a:buChar char="Ø"/>
            </a:pPr>
            <a:endParaRPr lang="en-US" sz="1200" dirty="0">
              <a:solidFill>
                <a:schemeClr val="bg1">
                  <a:lumMod val="10000"/>
                </a:schemeClr>
              </a:solidFill>
              <a:latin typeface="Open Sans"/>
              <a:ea typeface="Open Sans"/>
              <a:cs typeface="Open Sans"/>
            </a:endParaRPr>
          </a:p>
          <a:p>
            <a:pPr marL="285750" indent="-285750">
              <a:buFont typeface="Wingdings" panose="05000000000000000000" pitchFamily="2" charset="2"/>
              <a:buChar char="Ø"/>
            </a:pPr>
            <a:endParaRPr lang="en-US" sz="1200" dirty="0">
              <a:solidFill>
                <a:schemeClr val="bg1">
                  <a:lumMod val="10000"/>
                </a:schemeClr>
              </a:solidFill>
              <a:latin typeface="Open Sans"/>
              <a:ea typeface="Open Sans"/>
              <a:cs typeface="Open Sans"/>
            </a:endParaRPr>
          </a:p>
        </p:txBody>
      </p:sp>
    </p:spTree>
    <p:extLst>
      <p:ext uri="{BB962C8B-B14F-4D97-AF65-F5344CB8AC3E}">
        <p14:creationId xmlns:p14="http://schemas.microsoft.com/office/powerpoint/2010/main" val="595753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1F4B5-2FFD-7A38-2983-56CB29F7BC34}"/>
              </a:ext>
            </a:extLst>
          </p:cNvPr>
          <p:cNvSpPr>
            <a:spLocks noGrp="1"/>
          </p:cNvSpPr>
          <p:nvPr>
            <p:ph type="title"/>
          </p:nvPr>
        </p:nvSpPr>
        <p:spPr>
          <a:xfrm>
            <a:off x="1272209" y="802843"/>
            <a:ext cx="9647582" cy="669485"/>
          </a:xfrm>
        </p:spPr>
        <p:txBody>
          <a:bodyPr>
            <a:noAutofit/>
          </a:bodyPr>
          <a:lstStyle/>
          <a:p>
            <a:pPr algn="ctr"/>
            <a:r>
              <a:rPr lang="en-US" sz="3200" dirty="0">
                <a:solidFill>
                  <a:schemeClr val="bg1">
                    <a:lumMod val="10000"/>
                  </a:schemeClr>
                </a:solidFill>
                <a:latin typeface="PermianSlabSerifTypeface" panose="02000000000000000000" pitchFamily="50" charset="0"/>
              </a:rPr>
              <a:t>2.10: The person is supported to explore and use various technologies to maximize independence. </a:t>
            </a:r>
          </a:p>
        </p:txBody>
      </p:sp>
      <p:sp>
        <p:nvSpPr>
          <p:cNvPr id="3" name="Content Placeholder 2">
            <a:extLst>
              <a:ext uri="{FF2B5EF4-FFF2-40B4-BE49-F238E27FC236}">
                <a16:creationId xmlns:a16="http://schemas.microsoft.com/office/drawing/2014/main" id="{D1051D73-B4F2-B8D8-E153-DEEDE39FF0EE}"/>
              </a:ext>
            </a:extLst>
          </p:cNvPr>
          <p:cNvSpPr>
            <a:spLocks noGrp="1"/>
          </p:cNvSpPr>
          <p:nvPr>
            <p:ph idx="1"/>
          </p:nvPr>
        </p:nvSpPr>
        <p:spPr>
          <a:xfrm>
            <a:off x="940905" y="2411896"/>
            <a:ext cx="10800522" cy="3743738"/>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facilitates routine discussion of available technologies with the person. The provider ensures the person is afforded the opportunity to explore and utilize technology as desired. The provider supports the person to notify their Coordinator, as needed, to include the use of technology in their PCSP or to request Enabling Technology services, when desired. Examples of technology include, but are not limited to smart home devices (such as Alexa, Google Nest, Echo, etc.), self-tying shoes, medication dispensers, etc.</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with the person, family/legal representative, and DSP confirm the agency has discussed the utilization of technology to promote and maximize independence.</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agency confirms that the person has been educated on or supported to explore the use of technology. </a:t>
            </a:r>
          </a:p>
        </p:txBody>
      </p:sp>
    </p:spTree>
    <p:extLst>
      <p:ext uri="{BB962C8B-B14F-4D97-AF65-F5344CB8AC3E}">
        <p14:creationId xmlns:p14="http://schemas.microsoft.com/office/powerpoint/2010/main" val="3492393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1F4B5-2FFD-7A38-2983-56CB29F7BC34}"/>
              </a:ext>
            </a:extLst>
          </p:cNvPr>
          <p:cNvSpPr>
            <a:spLocks noGrp="1"/>
          </p:cNvSpPr>
          <p:nvPr>
            <p:ph type="title"/>
          </p:nvPr>
        </p:nvSpPr>
        <p:spPr>
          <a:xfrm>
            <a:off x="722306" y="215403"/>
            <a:ext cx="5466460" cy="728208"/>
          </a:xfrm>
        </p:spPr>
        <p:txBody>
          <a:bodyPr>
            <a:noAutofit/>
          </a:bodyPr>
          <a:lstStyle/>
          <a:p>
            <a:pPr algn="ctr"/>
            <a:r>
              <a:rPr lang="en-US" sz="3200" dirty="0">
                <a:solidFill>
                  <a:srgbClr val="003366"/>
                </a:solidFill>
                <a:latin typeface="PermianSlabSerifTypeface" panose="02000000000000000000" pitchFamily="50" charset="0"/>
              </a:rPr>
              <a:t>Quality Topic 2 Assessment</a:t>
            </a:r>
          </a:p>
        </p:txBody>
      </p:sp>
      <p:sp>
        <p:nvSpPr>
          <p:cNvPr id="3" name="Content Placeholder 2">
            <a:extLst>
              <a:ext uri="{FF2B5EF4-FFF2-40B4-BE49-F238E27FC236}">
                <a16:creationId xmlns:a16="http://schemas.microsoft.com/office/drawing/2014/main" id="{D1051D73-B4F2-B8D8-E153-DEEDE39FF0EE}"/>
              </a:ext>
            </a:extLst>
          </p:cNvPr>
          <p:cNvSpPr>
            <a:spLocks noGrp="1"/>
          </p:cNvSpPr>
          <p:nvPr>
            <p:ph idx="1"/>
          </p:nvPr>
        </p:nvSpPr>
        <p:spPr>
          <a:xfrm>
            <a:off x="967408" y="1639622"/>
            <a:ext cx="10893287" cy="5002975"/>
          </a:xfrm>
        </p:spPr>
        <p:txBody>
          <a:bodyPr>
            <a:normAutofit/>
          </a:bodyPr>
          <a:lstStyle/>
          <a:p>
            <a:pPr marL="0" indent="0">
              <a:buNone/>
            </a:pPr>
            <a:r>
              <a:rPr lang="en-US" sz="1600" dirty="0">
                <a:solidFill>
                  <a:srgbClr val="003366"/>
                </a:solidFill>
                <a:latin typeface="Times New Roman" panose="02020603050405020304" pitchFamily="18" charset="0"/>
                <a:cs typeface="Times New Roman" panose="02020603050405020304" pitchFamily="18" charset="0"/>
              </a:rPr>
              <a:t>1. True or False: Providers are expected to maintain documentation of encouraging persons to be active participants in their PCSP.</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2. True or False: Providers are expected to document requests for changes to the person’s PCSP.</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3. True or False: Providers do not have to maintain documentation of staff training on the person’s PCSP and Specialty Plans. </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4. Multiple Choice: Sarah’s daily notes reflect her outcomes changed on July 25, 2023. Which statement must be true for her PCSP to have been implemented timely by the provider?</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a. Sarah’s annual PCSP update was effective on July 1, 2023.</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b. Sarah’s annual PCSP update was effective on July 25, 2023.</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c. Sarah’s annual PCSP update was effective on August 1, 2023.</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d. None of the above.</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5. True or False: Fading as described in indicator 2.9 can only be evidenced by decreasing the number of hours of services a person receives.</a:t>
            </a:r>
          </a:p>
          <a:p>
            <a:pPr marL="0" indent="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5724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0D123-4A6D-0F53-08D7-0BA090A2CF64}"/>
              </a:ext>
            </a:extLst>
          </p:cNvPr>
          <p:cNvSpPr>
            <a:spLocks noGrp="1"/>
          </p:cNvSpPr>
          <p:nvPr>
            <p:ph type="title"/>
          </p:nvPr>
        </p:nvSpPr>
        <p:spPr>
          <a:xfrm>
            <a:off x="838201" y="133155"/>
            <a:ext cx="4203218" cy="1337837"/>
          </a:xfrm>
        </p:spPr>
        <p:txBody>
          <a:bodyPr>
            <a:normAutofit/>
          </a:bodyPr>
          <a:lstStyle/>
          <a:p>
            <a:r>
              <a:rPr lang="en-US" sz="3200" dirty="0">
                <a:solidFill>
                  <a:schemeClr val="bg1">
                    <a:lumMod val="10000"/>
                  </a:schemeClr>
                </a:solidFill>
                <a:latin typeface="PermianSlabSerifTypeface" panose="02000000000000000000" pitchFamily="50" charset="0"/>
              </a:rPr>
              <a:t>Quality Topic 3: Safety and Security</a:t>
            </a:r>
          </a:p>
        </p:txBody>
      </p:sp>
      <p:sp>
        <p:nvSpPr>
          <p:cNvPr id="3" name="Content Placeholder 2">
            <a:extLst>
              <a:ext uri="{FF2B5EF4-FFF2-40B4-BE49-F238E27FC236}">
                <a16:creationId xmlns:a16="http://schemas.microsoft.com/office/drawing/2014/main" id="{E07ED1E5-0332-8BB4-9F88-FB706A643405}"/>
              </a:ext>
            </a:extLst>
          </p:cNvPr>
          <p:cNvSpPr>
            <a:spLocks noGrp="1"/>
          </p:cNvSpPr>
          <p:nvPr>
            <p:ph idx="1"/>
          </p:nvPr>
        </p:nvSpPr>
        <p:spPr>
          <a:xfrm>
            <a:off x="1245704" y="1139226"/>
            <a:ext cx="9975573" cy="5585619"/>
          </a:xfrm>
        </p:spPr>
        <p:txBody>
          <a:bodyPr anchor="ctr">
            <a:normAutofit/>
          </a:bodyPr>
          <a:lstStyle/>
          <a:p>
            <a:pPr marL="0" indent="0" algn="ctr">
              <a:buNone/>
            </a:pPr>
            <a:r>
              <a:rPr lang="en-US" sz="2400" dirty="0">
                <a:solidFill>
                  <a:srgbClr val="003366"/>
                </a:solidFill>
                <a:latin typeface="Times New Roman" panose="02020603050405020304" pitchFamily="18" charset="0"/>
                <a:cs typeface="Times New Roman" panose="02020603050405020304" pitchFamily="18" charset="0"/>
              </a:rPr>
              <a:t>Protecting people from harm must always be of primary interest in all aspects of service provision and daily life.  Settings and other areas where people receive services must be safe and well maintained.  If emergencies or other safety issues do arise, they must be addressed promptly and resolved timely.  People receiving services and their representatives must always feel that they can freely report events that would be considered a detriment to their safety or well-being.</a:t>
            </a:r>
          </a:p>
          <a:p>
            <a:endParaRPr lang="en-US" dirty="0"/>
          </a:p>
        </p:txBody>
      </p:sp>
    </p:spTree>
    <p:extLst>
      <p:ext uri="{BB962C8B-B14F-4D97-AF65-F5344CB8AC3E}">
        <p14:creationId xmlns:p14="http://schemas.microsoft.com/office/powerpoint/2010/main" val="2193907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90E38-3B6D-7870-8D0F-FC9AE45F432E}"/>
              </a:ext>
            </a:extLst>
          </p:cNvPr>
          <p:cNvSpPr>
            <a:spLocks noGrp="1"/>
          </p:cNvSpPr>
          <p:nvPr>
            <p:ph type="title"/>
          </p:nvPr>
        </p:nvSpPr>
        <p:spPr>
          <a:xfrm>
            <a:off x="1873218" y="487159"/>
            <a:ext cx="9199707"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3.1: The person is supported to feel safe in their home and community. </a:t>
            </a:r>
          </a:p>
        </p:txBody>
      </p:sp>
      <p:sp>
        <p:nvSpPr>
          <p:cNvPr id="3" name="Content Placeholder 2">
            <a:extLst>
              <a:ext uri="{FF2B5EF4-FFF2-40B4-BE49-F238E27FC236}">
                <a16:creationId xmlns:a16="http://schemas.microsoft.com/office/drawing/2014/main" id="{C9FC619C-6092-E22F-CE66-EDF46B11E673}"/>
              </a:ext>
            </a:extLst>
          </p:cNvPr>
          <p:cNvSpPr>
            <a:spLocks noGrp="1"/>
          </p:cNvSpPr>
          <p:nvPr>
            <p:ph idx="1"/>
          </p:nvPr>
        </p:nvSpPr>
        <p:spPr>
          <a:xfrm>
            <a:off x="1215272" y="2623929"/>
            <a:ext cx="10515600" cy="4090379"/>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supports and educates the person on how to be safe in all settings. This can include educating the person on how to react in a dangerous situation at home or during a community activity and helping the person understand risks while still promoting dignity of risk.</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feels safe in their home and community.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agency actively supports and educates the person on safety.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agency provides documentation to evidence their efforts of educating and supporting the person on safety and how to react in a dangerous situation as well as understanding risks.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evidences the provider’s efforts to support and educate people to be safe in environments that may not be safe.</a:t>
            </a:r>
          </a:p>
        </p:txBody>
      </p:sp>
    </p:spTree>
    <p:extLst>
      <p:ext uri="{BB962C8B-B14F-4D97-AF65-F5344CB8AC3E}">
        <p14:creationId xmlns:p14="http://schemas.microsoft.com/office/powerpoint/2010/main" val="3896658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019A2-BAC3-ABC3-66C0-A5DBBC964170}"/>
              </a:ext>
            </a:extLst>
          </p:cNvPr>
          <p:cNvSpPr>
            <a:spLocks noGrp="1"/>
          </p:cNvSpPr>
          <p:nvPr>
            <p:ph type="title"/>
          </p:nvPr>
        </p:nvSpPr>
        <p:spPr>
          <a:xfrm>
            <a:off x="2118384" y="526915"/>
            <a:ext cx="8709376"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3.2: The person's services are provided in well-maintained locations.</a:t>
            </a:r>
          </a:p>
        </p:txBody>
      </p:sp>
      <p:sp>
        <p:nvSpPr>
          <p:cNvPr id="3" name="Content Placeholder 2">
            <a:extLst>
              <a:ext uri="{FF2B5EF4-FFF2-40B4-BE49-F238E27FC236}">
                <a16:creationId xmlns:a16="http://schemas.microsoft.com/office/drawing/2014/main" id="{A5791A67-B252-0EC1-C3B1-E78B1555BE5F}"/>
              </a:ext>
            </a:extLst>
          </p:cNvPr>
          <p:cNvSpPr>
            <a:spLocks noGrp="1"/>
          </p:cNvSpPr>
          <p:nvPr>
            <p:ph idx="1"/>
          </p:nvPr>
        </p:nvSpPr>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Locations where services are delivered are assessed for safety concerns. When a safety concern is identified in a location not owned or controlled by the provider, the person is supported to understand the possible risks and is provided with risk mitigation strategies, but the person maintains the ultimate determination as to where their services are delivered.</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agency assists the person to identify safety and maintenance concerns.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agency responds to maintenance concerns for provider owned environments timely.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is maintained by the provider to evidence environments are assessed and concerns are addressed timely and to the person’s satisfaction.</a:t>
            </a:r>
          </a:p>
          <a:p>
            <a:pPr marL="0" indent="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09376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E5A6-A1C3-C6F6-9BAB-AE05046C04C2}"/>
              </a:ext>
            </a:extLst>
          </p:cNvPr>
          <p:cNvSpPr>
            <a:spLocks noGrp="1"/>
          </p:cNvSpPr>
          <p:nvPr>
            <p:ph type="title"/>
          </p:nvPr>
        </p:nvSpPr>
        <p:spPr>
          <a:xfrm>
            <a:off x="1133061" y="641629"/>
            <a:ext cx="9925878" cy="825500"/>
          </a:xfrm>
        </p:spPr>
        <p:txBody>
          <a:bodyPr>
            <a:noAutofit/>
          </a:bodyPr>
          <a:lstStyle/>
          <a:p>
            <a:pPr algn="ctr"/>
            <a:r>
              <a:rPr lang="en-US" sz="3200" dirty="0">
                <a:solidFill>
                  <a:schemeClr val="bg1">
                    <a:lumMod val="10000"/>
                  </a:schemeClr>
                </a:solidFill>
                <a:latin typeface="PermianSlabSerifTypeface" panose="02000000000000000000" pitchFamily="50" charset="0"/>
              </a:rPr>
              <a:t>3.3: Emergencies or safety issues experienced are resolved timely and to the person's satisfaction. </a:t>
            </a:r>
          </a:p>
        </p:txBody>
      </p:sp>
      <p:sp>
        <p:nvSpPr>
          <p:cNvPr id="3" name="Content Placeholder 2">
            <a:extLst>
              <a:ext uri="{FF2B5EF4-FFF2-40B4-BE49-F238E27FC236}">
                <a16:creationId xmlns:a16="http://schemas.microsoft.com/office/drawing/2014/main" id="{E1B83F79-C4CC-FFFC-4ECD-932827862BC4}"/>
              </a:ext>
            </a:extLst>
          </p:cNvPr>
          <p:cNvSpPr>
            <a:spLocks noGrp="1"/>
          </p:cNvSpPr>
          <p:nvPr>
            <p:ph idx="1"/>
          </p:nvPr>
        </p:nvSpPr>
        <p:spPr>
          <a:xfrm>
            <a:off x="1215272" y="2888973"/>
            <a:ext cx="10515600" cy="3825335"/>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ensures that issues are resolved timely and to the person’s satisfaction.</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that all emergencies and safety issues were addressed timely, and the person was satisfied with the outcome.</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is maintained by the provider to evidence emergencies and safety issues as well as how and when they were resolved.</a:t>
            </a:r>
          </a:p>
        </p:txBody>
      </p:sp>
    </p:spTree>
    <p:extLst>
      <p:ext uri="{BB962C8B-B14F-4D97-AF65-F5344CB8AC3E}">
        <p14:creationId xmlns:p14="http://schemas.microsoft.com/office/powerpoint/2010/main" val="2139068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39D90-64B6-4698-1AA6-441C4A8CB830}"/>
              </a:ext>
            </a:extLst>
          </p:cNvPr>
          <p:cNvSpPr>
            <a:spLocks noGrp="1"/>
          </p:cNvSpPr>
          <p:nvPr>
            <p:ph type="title"/>
          </p:nvPr>
        </p:nvSpPr>
        <p:spPr>
          <a:xfrm>
            <a:off x="1298713" y="721143"/>
            <a:ext cx="9594574" cy="825500"/>
          </a:xfrm>
        </p:spPr>
        <p:txBody>
          <a:bodyPr>
            <a:noAutofit/>
          </a:bodyPr>
          <a:lstStyle/>
          <a:p>
            <a:pPr algn="ctr"/>
            <a:r>
              <a:rPr lang="en-US" sz="3200" dirty="0">
                <a:solidFill>
                  <a:schemeClr val="bg1">
                    <a:lumMod val="10000"/>
                  </a:schemeClr>
                </a:solidFill>
                <a:latin typeface="PermianSlabSerifTypeface" panose="02000000000000000000" pitchFamily="50" charset="0"/>
              </a:rPr>
              <a:t>3.4: The person and family/legal representative state they feel they can report events without fear of retaliation if an event were to occur. </a:t>
            </a:r>
          </a:p>
        </p:txBody>
      </p:sp>
      <p:sp>
        <p:nvSpPr>
          <p:cNvPr id="3" name="Content Placeholder 2">
            <a:extLst>
              <a:ext uri="{FF2B5EF4-FFF2-40B4-BE49-F238E27FC236}">
                <a16:creationId xmlns:a16="http://schemas.microsoft.com/office/drawing/2014/main" id="{6A675386-9BB7-D086-4051-594EED5E27EC}"/>
              </a:ext>
            </a:extLst>
          </p:cNvPr>
          <p:cNvSpPr>
            <a:spLocks noGrp="1"/>
          </p:cNvSpPr>
          <p:nvPr>
            <p:ph idx="1"/>
          </p:nvPr>
        </p:nvSpPr>
        <p:spPr>
          <a:xfrm>
            <a:off x="1215272" y="2570921"/>
            <a:ext cx="10515600" cy="4143387"/>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ensures that people and their family/legal representatives are aware that they can make reports of events, such as staff misconduct or allegations of abuse, neglect, or exploitation, and the provider will not take retaliatory action against them for making such reports.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marL="742950" marR="0" lvl="1" indent="-285750" algn="l" defTabSz="914400" rtl="0" eaLnBrk="1" fontAlgn="auto" latinLnBrk="0" hangingPunct="1">
              <a:lnSpc>
                <a:spcPct val="100000"/>
              </a:lnSpc>
              <a:spcBef>
                <a:spcPct val="20000"/>
              </a:spcBef>
              <a:spcAft>
                <a:spcPts val="0"/>
              </a:spcAft>
              <a:buClr>
                <a:srgbClr val="FF0F00"/>
              </a:buClr>
              <a:buSzTx/>
              <a:buFont typeface="Wingdings" panose="05000000000000000000" pitchFamily="2" charset="2"/>
              <a:buChar char="v"/>
              <a:tabLst/>
              <a:defRPr/>
            </a:pPr>
            <a:r>
              <a:rPr kumimoji="0" lang="en-US" sz="1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Interviews confirm the person feels free to report any </a:t>
            </a:r>
            <a:r>
              <a:rPr lang="en-US" sz="1600" dirty="0">
                <a:solidFill>
                  <a:srgbClr val="FF0000"/>
                </a:solidFill>
                <a:latin typeface="Times New Roman" panose="02020603050405020304" pitchFamily="18" charset="0"/>
                <a:cs typeface="Times New Roman" panose="02020603050405020304" pitchFamily="18" charset="0"/>
              </a:rPr>
              <a:t>events without retaliation.</a:t>
            </a:r>
            <a:endParaRPr kumimoji="0" lang="en-US" sz="1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a:p>
            <a:pPr marL="742950" marR="0" lvl="1" indent="-285750" algn="l" defTabSz="914400" rtl="0" eaLnBrk="1" fontAlgn="auto" latinLnBrk="0" hangingPunct="1">
              <a:lnSpc>
                <a:spcPct val="100000"/>
              </a:lnSpc>
              <a:spcBef>
                <a:spcPct val="20000"/>
              </a:spcBef>
              <a:spcAft>
                <a:spcPts val="0"/>
              </a:spcAft>
              <a:buClr>
                <a:srgbClr val="FF0F00"/>
              </a:buClr>
              <a:buSzTx/>
              <a:buFont typeface="Wingdings" panose="05000000000000000000" pitchFamily="2" charset="2"/>
              <a:buChar char="v"/>
              <a:tabLst/>
              <a:defRPr/>
            </a:pPr>
            <a:r>
              <a:rPr kumimoji="0" lang="en-US" sz="1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Interviews confirm the person’s family/legal representative (if applicable) feels free to report any </a:t>
            </a:r>
            <a:r>
              <a:rPr lang="en-US" sz="1600" dirty="0">
                <a:solidFill>
                  <a:srgbClr val="FF0000"/>
                </a:solidFill>
                <a:latin typeface="Times New Roman" panose="02020603050405020304" pitchFamily="18" charset="0"/>
                <a:cs typeface="Times New Roman" panose="02020603050405020304" pitchFamily="18" charset="0"/>
              </a:rPr>
              <a:t>events without retaliation.</a:t>
            </a:r>
          </a:p>
          <a:p>
            <a:pPr marL="742950" marR="0" lvl="1" indent="-285750" algn="l" defTabSz="914400" rtl="0" eaLnBrk="1" fontAlgn="auto" latinLnBrk="0" hangingPunct="1">
              <a:lnSpc>
                <a:spcPct val="100000"/>
              </a:lnSpc>
              <a:spcBef>
                <a:spcPct val="20000"/>
              </a:spcBef>
              <a:spcAft>
                <a:spcPts val="0"/>
              </a:spcAft>
              <a:buClr>
                <a:srgbClr val="FF0F00"/>
              </a:buClr>
              <a:buSzTx/>
              <a:buFont typeface="Wingdings" panose="05000000000000000000" pitchFamily="2" charset="2"/>
              <a:buChar char="v"/>
              <a:tabLst/>
              <a:defRPr/>
            </a:pPr>
            <a:r>
              <a:rPr kumimoji="0" lang="en-US" sz="1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Interviews confirm retaliatory actions were not taken in response to reporting events.</a:t>
            </a:r>
          </a:p>
        </p:txBody>
      </p:sp>
    </p:spTree>
    <p:extLst>
      <p:ext uri="{BB962C8B-B14F-4D97-AF65-F5344CB8AC3E}">
        <p14:creationId xmlns:p14="http://schemas.microsoft.com/office/powerpoint/2010/main" val="529686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39D90-64B6-4698-1AA6-441C4A8CB830}"/>
              </a:ext>
            </a:extLst>
          </p:cNvPr>
          <p:cNvSpPr>
            <a:spLocks noGrp="1"/>
          </p:cNvSpPr>
          <p:nvPr>
            <p:ph type="title"/>
          </p:nvPr>
        </p:nvSpPr>
        <p:spPr>
          <a:xfrm>
            <a:off x="638637" y="92765"/>
            <a:ext cx="5508163" cy="772905"/>
          </a:xfrm>
        </p:spPr>
        <p:txBody>
          <a:bodyPr>
            <a:noAutofit/>
          </a:bodyPr>
          <a:lstStyle/>
          <a:p>
            <a:pPr algn="ctr"/>
            <a:r>
              <a:rPr lang="en-US" sz="3200" dirty="0">
                <a:solidFill>
                  <a:srgbClr val="003366"/>
                </a:solidFill>
                <a:latin typeface="PermianSlabSerifTypeface" panose="02000000000000000000" pitchFamily="50" charset="0"/>
              </a:rPr>
              <a:t>Quality Topic 3 Assessment</a:t>
            </a:r>
          </a:p>
        </p:txBody>
      </p:sp>
      <p:sp>
        <p:nvSpPr>
          <p:cNvPr id="3" name="Content Placeholder 2">
            <a:extLst>
              <a:ext uri="{FF2B5EF4-FFF2-40B4-BE49-F238E27FC236}">
                <a16:creationId xmlns:a16="http://schemas.microsoft.com/office/drawing/2014/main" id="{6A675386-9BB7-D086-4051-594EED5E27EC}"/>
              </a:ext>
            </a:extLst>
          </p:cNvPr>
          <p:cNvSpPr>
            <a:spLocks noGrp="1"/>
          </p:cNvSpPr>
          <p:nvPr>
            <p:ph idx="1"/>
          </p:nvPr>
        </p:nvSpPr>
        <p:spPr>
          <a:xfrm>
            <a:off x="1020416" y="1241571"/>
            <a:ext cx="10968383" cy="5039959"/>
          </a:xfrm>
        </p:spPr>
        <p:txBody>
          <a:bodyPr>
            <a:normAutofit fontScale="92500" lnSpcReduction="10000"/>
          </a:bodyPr>
          <a:lstStyle/>
          <a:p>
            <a:pPr marL="0" indent="0">
              <a:buNone/>
            </a:pPr>
            <a:r>
              <a:rPr lang="en-US" sz="1600" dirty="0">
                <a:solidFill>
                  <a:srgbClr val="003366"/>
                </a:solidFill>
                <a:latin typeface="Times New Roman" panose="02020603050405020304" pitchFamily="18" charset="0"/>
                <a:cs typeface="Times New Roman" panose="02020603050405020304" pitchFamily="18" charset="0"/>
              </a:rPr>
              <a:t>1. True or False: Providers should educate persons on safe and unsafe environments.</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2. True or False: Safety issues should be addressed, but the provider does not need to document their efforts. </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3. True or False: Locations where services are delivered should be routinely assessed for safety concerns. </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4. Multiple Choice: The ceiling fan in Sarah’s bedroom fell shortly after she began services with the agency. Sarah was home alone at the time, as it happened after her PA staff left one Saturday. Which statement is accurate?</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a. The provider does not have to document this incident since staff weren’t present. </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b. As services are delivered in Sarah’s home, the provider should maintain documentation of this incident as well as their efforts 	to assist Sarah in contacting her landlord to get the ceiling repaired. </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c. The provider should document the date Sarah’s ceiling was repaired and Sarah’s satisfaction with the safety issue being 	resolved.</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d. Both b and c.</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5. Multiple Choice: Which is not an example of a safety issue?</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a. The water heater burst and flooded Sarah’s hallway. </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b. The check-engine light is on in the agency-owned car utilized by Sarah’s staff to transport her.</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c. Sarah’s kitchen flooring is old and stained.</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d. The air conditioner is out at Sarah’s workplace, and it is mid-July.</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6. True or False: Providers do not have to ensure persons and their family members know how to report events. </a:t>
            </a:r>
          </a:p>
        </p:txBody>
      </p:sp>
    </p:spTree>
    <p:extLst>
      <p:ext uri="{BB962C8B-B14F-4D97-AF65-F5344CB8AC3E}">
        <p14:creationId xmlns:p14="http://schemas.microsoft.com/office/powerpoint/2010/main" val="35542694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31CDF-3785-B7B1-CB60-807D59FD7D5D}"/>
              </a:ext>
            </a:extLst>
          </p:cNvPr>
          <p:cNvSpPr>
            <a:spLocks noGrp="1"/>
          </p:cNvSpPr>
          <p:nvPr>
            <p:ph type="title"/>
          </p:nvPr>
        </p:nvSpPr>
        <p:spPr>
          <a:xfrm>
            <a:off x="838201" y="93397"/>
            <a:ext cx="4737921" cy="1708899"/>
          </a:xfrm>
        </p:spPr>
        <p:txBody>
          <a:bodyPr>
            <a:normAutofit/>
          </a:bodyPr>
          <a:lstStyle/>
          <a:p>
            <a:r>
              <a:rPr lang="en-US" sz="3200" dirty="0">
                <a:solidFill>
                  <a:schemeClr val="bg1">
                    <a:lumMod val="10000"/>
                  </a:schemeClr>
                </a:solidFill>
                <a:latin typeface="PermianSlabSerifTypeface" panose="02000000000000000000" pitchFamily="50" charset="0"/>
              </a:rPr>
              <a:t>Quality Topic 4: Rights, Respect, and Dignity </a:t>
            </a:r>
          </a:p>
        </p:txBody>
      </p:sp>
      <p:sp>
        <p:nvSpPr>
          <p:cNvPr id="3" name="Content Placeholder 2">
            <a:extLst>
              <a:ext uri="{FF2B5EF4-FFF2-40B4-BE49-F238E27FC236}">
                <a16:creationId xmlns:a16="http://schemas.microsoft.com/office/drawing/2014/main" id="{1CB9249A-7D63-D2FC-4252-21D01947EEB4}"/>
              </a:ext>
            </a:extLst>
          </p:cNvPr>
          <p:cNvSpPr>
            <a:spLocks noGrp="1"/>
          </p:cNvSpPr>
          <p:nvPr>
            <p:ph idx="1"/>
          </p:nvPr>
        </p:nvSpPr>
        <p:spPr>
          <a:xfrm>
            <a:off x="2423224" y="1937499"/>
            <a:ext cx="8093764" cy="4419600"/>
          </a:xfrm>
        </p:spPr>
        <p:txBody>
          <a:bodyPr anchor="ctr">
            <a:normAutofit/>
          </a:bodyPr>
          <a:lstStyle/>
          <a:p>
            <a:pPr marL="0" indent="0" algn="ctr">
              <a:buNone/>
            </a:pPr>
            <a:r>
              <a:rPr lang="en-US" sz="2400" dirty="0">
                <a:solidFill>
                  <a:srgbClr val="003366"/>
                </a:solidFill>
                <a:latin typeface="Times New Roman" panose="02020603050405020304" pitchFamily="18" charset="0"/>
                <a:cs typeface="Times New Roman" panose="02020603050405020304" pitchFamily="18" charset="0"/>
              </a:rPr>
              <a:t>Everyone deserves to be treated with dignity and respect, to include protection of their rights.  These are values not only for the person but are expected to be evident in the perceptions and interactions of provider staff that support them.  Actions associated with respect and dignity include providing people with opportunities for:  decision making, privacy, exercising of rights, and living without unwarranted restriction.</a:t>
            </a:r>
          </a:p>
          <a:p>
            <a:pPr marL="0" indent="0" algn="ctr">
              <a:buNone/>
            </a:pPr>
            <a:endParaRPr lang="en-US" dirty="0"/>
          </a:p>
        </p:txBody>
      </p:sp>
    </p:spTree>
    <p:extLst>
      <p:ext uri="{BB962C8B-B14F-4D97-AF65-F5344CB8AC3E}">
        <p14:creationId xmlns:p14="http://schemas.microsoft.com/office/powerpoint/2010/main" val="20149038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4C692-4744-A2C5-A0BB-A8A4FCEC50F2}"/>
              </a:ext>
            </a:extLst>
          </p:cNvPr>
          <p:cNvSpPr>
            <a:spLocks noGrp="1"/>
          </p:cNvSpPr>
          <p:nvPr>
            <p:ph type="title"/>
          </p:nvPr>
        </p:nvSpPr>
        <p:spPr>
          <a:xfrm>
            <a:off x="2073349" y="593177"/>
            <a:ext cx="8772939"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4.1: The person is valued, respected and treated with dignity. </a:t>
            </a:r>
          </a:p>
        </p:txBody>
      </p:sp>
      <p:sp>
        <p:nvSpPr>
          <p:cNvPr id="3" name="Content Placeholder 2">
            <a:extLst>
              <a:ext uri="{FF2B5EF4-FFF2-40B4-BE49-F238E27FC236}">
                <a16:creationId xmlns:a16="http://schemas.microsoft.com/office/drawing/2014/main" id="{DF312745-DDE8-EC5C-75B8-EA6DCB61279D}"/>
              </a:ext>
            </a:extLst>
          </p:cNvPr>
          <p:cNvSpPr>
            <a:spLocks noGrp="1"/>
          </p:cNvSpPr>
          <p:nvPr>
            <p:ph idx="1"/>
          </p:nvPr>
        </p:nvSpPr>
        <p:spPr>
          <a:xfrm>
            <a:off x="1215272" y="2981739"/>
            <a:ext cx="10515600" cy="3732570"/>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 expresses they feel provider staff value them and treat them with dignity and respect in daily interactions and experiences. This would include services being delivered in the manner they choose, the person is addressed by their chosen name, the person is treated as an adult, etc.</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marL="742950" marR="0" lvl="1" indent="-285750" algn="l" defTabSz="914400" rtl="0" eaLnBrk="1" fontAlgn="auto" latinLnBrk="0" hangingPunct="1">
              <a:lnSpc>
                <a:spcPct val="100000"/>
              </a:lnSpc>
              <a:spcBef>
                <a:spcPct val="20000"/>
              </a:spcBef>
              <a:spcAft>
                <a:spcPts val="0"/>
              </a:spcAft>
              <a:buClr>
                <a:srgbClr val="FF0F00"/>
              </a:buClr>
              <a:buSzTx/>
              <a:buFont typeface="Wingdings" panose="05000000000000000000" pitchFamily="2" charset="2"/>
              <a:buChar char="v"/>
              <a:tabLst/>
              <a:defRPr/>
            </a:pPr>
            <a:r>
              <a:rPr kumimoji="0" lang="en-US" sz="1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Interviews confirm the person is treated with value, respect, and dignity. This indicator focuses on the interview with the person. </a:t>
            </a: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2848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11208-BD05-961C-5A95-E773982254D3}"/>
              </a:ext>
            </a:extLst>
          </p:cNvPr>
          <p:cNvSpPr>
            <a:spLocks noGrp="1"/>
          </p:cNvSpPr>
          <p:nvPr>
            <p:ph type="title"/>
          </p:nvPr>
        </p:nvSpPr>
        <p:spPr>
          <a:xfrm>
            <a:off x="1283516" y="535612"/>
            <a:ext cx="9806730" cy="825500"/>
          </a:xfrm>
        </p:spPr>
        <p:txBody>
          <a:bodyPr>
            <a:normAutofit/>
          </a:bodyPr>
          <a:lstStyle/>
          <a:p>
            <a:pPr algn="ctr"/>
            <a:r>
              <a:rPr lang="en-US" sz="3200" dirty="0">
                <a:solidFill>
                  <a:schemeClr val="bg1">
                    <a:lumMod val="10000"/>
                  </a:schemeClr>
                </a:solidFill>
                <a:latin typeface="PermianSlabSerifTypeface" panose="02000000000000000000" pitchFamily="50" charset="0"/>
              </a:rPr>
              <a:t>Sample Comments and Scoring Explained</a:t>
            </a:r>
          </a:p>
        </p:txBody>
      </p:sp>
      <p:sp>
        <p:nvSpPr>
          <p:cNvPr id="5" name="TextBox 4">
            <a:extLst>
              <a:ext uri="{FF2B5EF4-FFF2-40B4-BE49-F238E27FC236}">
                <a16:creationId xmlns:a16="http://schemas.microsoft.com/office/drawing/2014/main" id="{703B9920-DCD5-75A0-1C7E-97C15A5ECCC8}"/>
              </a:ext>
            </a:extLst>
          </p:cNvPr>
          <p:cNvSpPr txBox="1"/>
          <p:nvPr/>
        </p:nvSpPr>
        <p:spPr>
          <a:xfrm>
            <a:off x="1111298" y="1826576"/>
            <a:ext cx="10151166" cy="4376583"/>
          </a:xfrm>
          <a:prstGeom prst="rect">
            <a:avLst/>
          </a:prstGeom>
          <a:noFill/>
        </p:spPr>
        <p:txBody>
          <a:bodyPr wrap="square" rtlCol="0">
            <a:spAutoFit/>
          </a:bodyPr>
          <a:lstStyle/>
          <a:p>
            <a:pPr marL="285750" marR="0" lvl="0" indent="-285750" defTabSz="914400" rtl="0" eaLnBrk="1" fontAlgn="auto" latinLnBrk="0" hangingPunct="1">
              <a:spcBef>
                <a:spcPct val="20000"/>
              </a:spcBef>
              <a:spcAft>
                <a:spcPts val="0"/>
              </a:spcAft>
              <a:buClr>
                <a:schemeClr val="tx1"/>
              </a:buClr>
              <a:buSzTx/>
              <a:buFont typeface="Wingdings" panose="05000000000000000000" pitchFamily="2" charset="2"/>
              <a:buChar char="q"/>
              <a:tabLst/>
              <a:defRPr/>
            </a:pPr>
            <a:r>
              <a:rPr lang="en-US" sz="1600" dirty="0">
                <a:solidFill>
                  <a:srgbClr val="003366"/>
                </a:solidFill>
                <a:latin typeface="Times New Roman" panose="02020603050405020304" pitchFamily="18" charset="0"/>
                <a:ea typeface="Open Sans" panose="020B0606030504020204" pitchFamily="34" charset="0"/>
                <a:cs typeface="Times New Roman" panose="02020603050405020304" pitchFamily="18" charset="0"/>
              </a:rPr>
              <a:t>Scores for each person in the sample are assigned in the individual comments section based on indicator-specific factors. (i.e. documentation, interviews and observation or solely based on interviews, etc.)</a:t>
            </a:r>
          </a:p>
          <a:p>
            <a:pPr marL="285750" marR="0" lvl="0" indent="-285750" defTabSz="914400" rtl="0" eaLnBrk="1" fontAlgn="auto" latinLnBrk="0" hangingPunct="1">
              <a:spcBef>
                <a:spcPct val="20000"/>
              </a:spcBef>
              <a:spcAft>
                <a:spcPts val="0"/>
              </a:spcAft>
              <a:buClr>
                <a:schemeClr val="tx1"/>
              </a:buClr>
              <a:buSzTx/>
              <a:buFont typeface="Wingdings" panose="05000000000000000000" pitchFamily="2" charset="2"/>
              <a:buChar char="q"/>
              <a:tabLst/>
              <a:defRPr/>
            </a:pPr>
            <a:r>
              <a:rPr kumimoji="0" lang="en-US" sz="1600" i="0" strike="noStrike" kern="1200" cap="none" spc="0" normalizeH="0" baseline="0" noProof="0" dirty="0">
                <a:ln>
                  <a:noFill/>
                </a:ln>
                <a:solidFill>
                  <a:srgbClr val="003366"/>
                </a:solidFill>
                <a:effectLst/>
                <a:uLnTx/>
                <a:uFillTx/>
                <a:latin typeface="Times New Roman" panose="02020603050405020304" pitchFamily="18" charset="0"/>
                <a:ea typeface="Open Sans" panose="020B0606030504020204" pitchFamily="34" charset="0"/>
                <a:cs typeface="Times New Roman" panose="02020603050405020304" pitchFamily="18" charset="0"/>
              </a:rPr>
              <a:t>Score options in this tab are: Yes, Yes, but, No</a:t>
            </a:r>
            <a:r>
              <a:rPr lang="en-US" sz="1600" dirty="0">
                <a:solidFill>
                  <a:srgbClr val="003366"/>
                </a:solidFill>
                <a:latin typeface="Times New Roman" panose="02020603050405020304" pitchFamily="18" charset="0"/>
                <a:ea typeface="Open Sans" panose="020B0606030504020204" pitchFamily="34" charset="0"/>
                <a:cs typeface="Times New Roman" panose="02020603050405020304" pitchFamily="18" charset="0"/>
              </a:rPr>
              <a:t> or</a:t>
            </a:r>
            <a:r>
              <a:rPr kumimoji="0" lang="en-US" sz="1600" i="0" strike="noStrike" kern="1200" cap="none" spc="0" normalizeH="0" baseline="0" noProof="0" dirty="0">
                <a:ln>
                  <a:noFill/>
                </a:ln>
                <a:solidFill>
                  <a:srgbClr val="003366"/>
                </a:solidFill>
                <a:effectLst/>
                <a:uLnTx/>
                <a:uFillTx/>
                <a:latin typeface="Times New Roman" panose="02020603050405020304" pitchFamily="18" charset="0"/>
                <a:ea typeface="Open Sans" panose="020B0606030504020204" pitchFamily="34" charset="0"/>
                <a:cs typeface="Times New Roman" panose="02020603050405020304" pitchFamily="18" charset="0"/>
              </a:rPr>
              <a:t> N/A</a:t>
            </a:r>
          </a:p>
          <a:p>
            <a:pPr marL="285750" marR="0" lvl="0" indent="-285750" defTabSz="914400" rtl="0" eaLnBrk="1" fontAlgn="auto" latinLnBrk="0" hangingPunct="1">
              <a:spcBef>
                <a:spcPct val="20000"/>
              </a:spcBef>
              <a:spcAft>
                <a:spcPts val="0"/>
              </a:spcAft>
              <a:buClr>
                <a:schemeClr val="tx1"/>
              </a:buClr>
              <a:buSzTx/>
              <a:buFont typeface="Wingdings" panose="05000000000000000000" pitchFamily="2" charset="2"/>
              <a:buChar char="q"/>
              <a:tabLst/>
              <a:defRPr/>
            </a:pPr>
            <a:r>
              <a:rPr lang="en-US" sz="1600" dirty="0">
                <a:solidFill>
                  <a:srgbClr val="003366"/>
                </a:solidFill>
                <a:latin typeface="Times New Roman" panose="02020603050405020304" pitchFamily="18" charset="0"/>
                <a:ea typeface="Open Sans" panose="020B0606030504020204" pitchFamily="34" charset="0"/>
                <a:cs typeface="Times New Roman" panose="02020603050405020304" pitchFamily="18" charset="0"/>
              </a:rPr>
              <a:t>Yes: indicates all indicator-specific factors provided evidence of the provider’s effort to support the person as outlined in the indicator guidance. This score means the provider received full credit based on the review of that person.</a:t>
            </a:r>
          </a:p>
          <a:p>
            <a:pPr marL="285750" indent="-285750">
              <a:spcBef>
                <a:spcPct val="20000"/>
              </a:spcBef>
              <a:buClr>
                <a:schemeClr val="tx1"/>
              </a:buClr>
              <a:buFont typeface="Wingdings" panose="05000000000000000000" pitchFamily="2" charset="2"/>
              <a:buChar char="q"/>
              <a:defRPr/>
            </a:pPr>
            <a:r>
              <a:rPr lang="en-US" sz="1600" dirty="0">
                <a:solidFill>
                  <a:srgbClr val="003366"/>
                </a:solidFill>
                <a:latin typeface="Times New Roman" panose="02020603050405020304" pitchFamily="18" charset="0"/>
                <a:ea typeface="Open Sans" panose="020B0606030504020204" pitchFamily="34" charset="0"/>
                <a:cs typeface="Times New Roman" panose="02020603050405020304" pitchFamily="18" charset="0"/>
              </a:rPr>
              <a:t>Yes, but: indicates the indicates some of indicator-specific factors provided evidence of the provider’s effort to support the person as outlined in the indicator guidance, however, not all components were met. (i.e., interviews confirmed, but documentation was not present.) This score means the provider received partial credit based on the review of that person.</a:t>
            </a:r>
          </a:p>
          <a:p>
            <a:pPr marL="285750" indent="-285750">
              <a:spcBef>
                <a:spcPct val="20000"/>
              </a:spcBef>
              <a:buClr>
                <a:schemeClr val="tx1"/>
              </a:buClr>
              <a:buFont typeface="Wingdings" panose="05000000000000000000" pitchFamily="2" charset="2"/>
              <a:buChar char="q"/>
              <a:defRPr/>
            </a:pPr>
            <a:r>
              <a:rPr lang="en-US" sz="1600" dirty="0">
                <a:solidFill>
                  <a:srgbClr val="003366"/>
                </a:solidFill>
                <a:latin typeface="Times New Roman" panose="02020603050405020304" pitchFamily="18" charset="0"/>
                <a:ea typeface="Open Sans" panose="020B0606030504020204" pitchFamily="34" charset="0"/>
                <a:cs typeface="Times New Roman" panose="02020603050405020304" pitchFamily="18" charset="0"/>
              </a:rPr>
              <a:t>No: indicates that all or the majority of the indicator-specific factors did not evidence the provider’s effort to support the person as outlined in the indicator guidance. This score means the provider did not receive credit based on the review of that person.</a:t>
            </a:r>
          </a:p>
          <a:p>
            <a:pPr marL="285750" indent="-285750">
              <a:spcBef>
                <a:spcPct val="20000"/>
              </a:spcBef>
              <a:buClr>
                <a:schemeClr val="tx1"/>
              </a:buClr>
              <a:buFont typeface="Wingdings" panose="05000000000000000000" pitchFamily="2" charset="2"/>
              <a:buChar char="q"/>
              <a:defRPr/>
            </a:pPr>
            <a:r>
              <a:rPr lang="en-US" sz="1600" dirty="0">
                <a:solidFill>
                  <a:srgbClr val="003366"/>
                </a:solidFill>
                <a:latin typeface="Times New Roman" panose="02020603050405020304" pitchFamily="18" charset="0"/>
                <a:ea typeface="Open Sans" panose="020B0606030504020204" pitchFamily="34" charset="0"/>
                <a:cs typeface="Times New Roman" panose="02020603050405020304" pitchFamily="18" charset="0"/>
              </a:rPr>
              <a:t>N/A: indicates the indicator is not applicable for the person. This score does not affect the provider’s overall score in any way.</a:t>
            </a:r>
          </a:p>
          <a:p>
            <a:pPr marL="285750" indent="-285750">
              <a:spcBef>
                <a:spcPct val="20000"/>
              </a:spcBef>
              <a:buClr>
                <a:schemeClr val="tx1"/>
              </a:buClr>
              <a:buFont typeface="Wingdings" panose="05000000000000000000" pitchFamily="2" charset="2"/>
              <a:buChar char="q"/>
              <a:defRPr/>
            </a:pPr>
            <a:endParaRPr lang="en-US" sz="16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endParaRPr>
          </a:p>
          <a:p>
            <a:pPr>
              <a:spcBef>
                <a:spcPct val="20000"/>
              </a:spcBef>
              <a:buClr>
                <a:schemeClr val="tx1"/>
              </a:buClr>
              <a:defRPr/>
            </a:pPr>
            <a:endParaRPr lang="en-US" sz="16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endParaRPr>
          </a:p>
        </p:txBody>
      </p:sp>
    </p:spTree>
    <p:extLst>
      <p:ext uri="{BB962C8B-B14F-4D97-AF65-F5344CB8AC3E}">
        <p14:creationId xmlns:p14="http://schemas.microsoft.com/office/powerpoint/2010/main" val="869785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D026F-5B88-4C6B-5FC7-325BF85AB8FD}"/>
              </a:ext>
            </a:extLst>
          </p:cNvPr>
          <p:cNvSpPr>
            <a:spLocks noGrp="1"/>
          </p:cNvSpPr>
          <p:nvPr>
            <p:ph type="title"/>
          </p:nvPr>
        </p:nvSpPr>
        <p:spPr>
          <a:xfrm>
            <a:off x="1215272" y="522360"/>
            <a:ext cx="10515599" cy="825500"/>
          </a:xfrm>
        </p:spPr>
        <p:txBody>
          <a:bodyPr>
            <a:noAutofit/>
          </a:bodyPr>
          <a:lstStyle/>
          <a:p>
            <a:pPr algn="ctr"/>
            <a:r>
              <a:rPr lang="en-US" sz="3200" dirty="0">
                <a:solidFill>
                  <a:schemeClr val="bg1">
                    <a:lumMod val="10000"/>
                  </a:schemeClr>
                </a:solidFill>
                <a:latin typeface="PermianSlabSerifTypeface" panose="02000000000000000000" pitchFamily="50" charset="0"/>
              </a:rPr>
              <a:t>4.2: People chosen by the person report that the person is valued, respected, and treated with dignity.</a:t>
            </a:r>
          </a:p>
        </p:txBody>
      </p:sp>
      <p:sp>
        <p:nvSpPr>
          <p:cNvPr id="3" name="Content Placeholder 2">
            <a:extLst>
              <a:ext uri="{FF2B5EF4-FFF2-40B4-BE49-F238E27FC236}">
                <a16:creationId xmlns:a16="http://schemas.microsoft.com/office/drawing/2014/main" id="{165AB8D3-7444-7DA1-C76F-E9AC4FE04605}"/>
              </a:ext>
            </a:extLst>
          </p:cNvPr>
          <p:cNvSpPr>
            <a:spLocks noGrp="1"/>
          </p:cNvSpPr>
          <p:nvPr>
            <p:ph idx="1"/>
          </p:nvPr>
        </p:nvSpPr>
        <p:spPr>
          <a:xfrm>
            <a:off x="1215272" y="2623929"/>
            <a:ext cx="10515600" cy="4090379"/>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person’s involved natural supports (family, legal representatives) or direct support staff (DSP) if chosen report they feel provider staff value the person and treat them with dignity and respect. This would include services being delivered in the manner they choose, the person is addressed by their chosen name, the person is treated as an adult, etc.  These same people can discuss experiences with the person and relate ways in which the person is valued on an ongoing basis.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defRPr/>
            </a:pPr>
            <a:r>
              <a:rPr kumimoji="0" lang="en-US" sz="16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Interviews confirm the person is treated with value, respect, and dignity. This indicator focuses on the interview with family, legal representative, DSP, or whomever the person chooses to be interviewed. </a:t>
            </a: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55224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2872F-40E7-BDFE-A080-E68B27238924}"/>
              </a:ext>
            </a:extLst>
          </p:cNvPr>
          <p:cNvSpPr>
            <a:spLocks noGrp="1"/>
          </p:cNvSpPr>
          <p:nvPr>
            <p:ph type="title"/>
          </p:nvPr>
        </p:nvSpPr>
        <p:spPr>
          <a:xfrm>
            <a:off x="2111757" y="566672"/>
            <a:ext cx="8722629"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4.3: The person's supports facilitate value, worth and respect.</a:t>
            </a:r>
          </a:p>
        </p:txBody>
      </p:sp>
      <p:sp>
        <p:nvSpPr>
          <p:cNvPr id="3" name="Content Placeholder 2">
            <a:extLst>
              <a:ext uri="{FF2B5EF4-FFF2-40B4-BE49-F238E27FC236}">
                <a16:creationId xmlns:a16="http://schemas.microsoft.com/office/drawing/2014/main" id="{4C165429-51A0-9A2E-1079-D1A7E4FA4343}"/>
              </a:ext>
            </a:extLst>
          </p:cNvPr>
          <p:cNvSpPr>
            <a:spLocks noGrp="1"/>
          </p:cNvSpPr>
          <p:nvPr>
            <p:ph idx="1"/>
          </p:nvPr>
        </p:nvSpPr>
        <p:spPr>
          <a:xfrm>
            <a:off x="1215272" y="2637183"/>
            <a:ext cx="10515600" cy="4077126"/>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Documentation and observations confirm that the person’s services support they are valued by staff and the provider agency, and the person is treated with respect and dignity. Daily notes and other supporting documentation reveal appropriate language is used to describe services provided, that the person is respected and treated as an adult, and they are empowered through service delivery.</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is treated with respect and dignity and is written in person-centered language.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Observation of services confirms the person is treated with respect. </a:t>
            </a:r>
          </a:p>
        </p:txBody>
      </p:sp>
    </p:spTree>
    <p:extLst>
      <p:ext uri="{BB962C8B-B14F-4D97-AF65-F5344CB8AC3E}">
        <p14:creationId xmlns:p14="http://schemas.microsoft.com/office/powerpoint/2010/main" val="2282674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47D21-F119-B040-BB55-D3AA4B27940C}"/>
              </a:ext>
            </a:extLst>
          </p:cNvPr>
          <p:cNvSpPr>
            <a:spLocks noGrp="1"/>
          </p:cNvSpPr>
          <p:nvPr>
            <p:ph type="title"/>
          </p:nvPr>
        </p:nvSpPr>
        <p:spPr>
          <a:xfrm>
            <a:off x="2131636" y="500411"/>
            <a:ext cx="8682872"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4.4: The person has time, space, and opportunity for privacy.</a:t>
            </a:r>
          </a:p>
        </p:txBody>
      </p:sp>
      <p:sp>
        <p:nvSpPr>
          <p:cNvPr id="3" name="Content Placeholder 2">
            <a:extLst>
              <a:ext uri="{FF2B5EF4-FFF2-40B4-BE49-F238E27FC236}">
                <a16:creationId xmlns:a16="http://schemas.microsoft.com/office/drawing/2014/main" id="{CFE3D87E-D095-B532-AB48-F217366E7A48}"/>
              </a:ext>
            </a:extLst>
          </p:cNvPr>
          <p:cNvSpPr>
            <a:spLocks noGrp="1"/>
          </p:cNvSpPr>
          <p:nvPr>
            <p:ph idx="1"/>
          </p:nvPr>
        </p:nvSpPr>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 is supported by the provider to have as much privacy as possible. Those that are involved with the person are respectful of and facilitate such privacy. Examples include, but are not limited to, staff do not inhibit the person from being alone, making/taking phone calls in private. For a residential service, this includes privacy at bedtime and unapproved “bed checks” do not occur and the person can lock their bedroom/bathroom doors.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does not evidence any violations of the person’s right to privacy, including unauthorized bed checks.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has time and space for privacy as desired and does not have to ask for permission.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staff are aware and respectful of the person’s right to privacy. </a:t>
            </a:r>
          </a:p>
        </p:txBody>
      </p:sp>
    </p:spTree>
    <p:extLst>
      <p:ext uri="{BB962C8B-B14F-4D97-AF65-F5344CB8AC3E}">
        <p14:creationId xmlns:p14="http://schemas.microsoft.com/office/powerpoint/2010/main" val="25040284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A0F41-3386-11D5-9526-3ED1EA9BF511}"/>
              </a:ext>
            </a:extLst>
          </p:cNvPr>
          <p:cNvSpPr>
            <a:spLocks noGrp="1"/>
          </p:cNvSpPr>
          <p:nvPr>
            <p:ph type="title"/>
          </p:nvPr>
        </p:nvSpPr>
        <p:spPr>
          <a:xfrm>
            <a:off x="1842052" y="590553"/>
            <a:ext cx="8507896" cy="825500"/>
          </a:xfrm>
        </p:spPr>
        <p:txBody>
          <a:bodyPr>
            <a:noAutofit/>
          </a:bodyPr>
          <a:lstStyle/>
          <a:p>
            <a:pPr algn="ctr"/>
            <a:r>
              <a:rPr lang="en-US" sz="3200" dirty="0">
                <a:solidFill>
                  <a:schemeClr val="bg1">
                    <a:lumMod val="10000"/>
                  </a:schemeClr>
                </a:solidFill>
                <a:latin typeface="PermianSlabSerifTypeface" panose="02000000000000000000" pitchFamily="50" charset="0"/>
              </a:rPr>
              <a:t>4.5: The person makes decisions without unwarranted influence by others not adjudicated to make decisions.</a:t>
            </a:r>
          </a:p>
        </p:txBody>
      </p:sp>
      <p:sp>
        <p:nvSpPr>
          <p:cNvPr id="3" name="Content Placeholder 2">
            <a:extLst>
              <a:ext uri="{FF2B5EF4-FFF2-40B4-BE49-F238E27FC236}">
                <a16:creationId xmlns:a16="http://schemas.microsoft.com/office/drawing/2014/main" id="{40A8DA7F-D103-718F-3E89-DA6B724846A3}"/>
              </a:ext>
            </a:extLst>
          </p:cNvPr>
          <p:cNvSpPr>
            <a:spLocks noGrp="1"/>
          </p:cNvSpPr>
          <p:nvPr>
            <p:ph idx="1"/>
          </p:nvPr>
        </p:nvSpPr>
        <p:spPr>
          <a:xfrm>
            <a:off x="967409" y="2080591"/>
            <a:ext cx="10972800" cy="4452730"/>
          </a:xfrm>
        </p:spPr>
        <p:txBody>
          <a:bodyPr>
            <a:no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 can make choices and decisions in their life without influence or coercion by individuals not approved by judiciary means to do so. Decision making capabilities of the person are clearly protected and respected, with any limitations legally documented.  If a person has legally appointed representation, the provider maintains copies of the legal documents and ensures staff are aware of and have been trained on the scopes and legal limits of the person’s specific legal document(s).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is supported to make decisions as desired.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When a person has a legal representative, staff interviewed are aware of the scopes and limits as well as who the representative is.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that evidences the person being supported to make decisions without unwarranted influence.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a copy of the legal representative document or order. (I.e., Power of Attorney or Conservatorship order)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staff being trained on the scopes and limits identified in the legal representative document.</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and documentation confirm legal representatives are involved when adjudicated to make decisions in areas of the person's life and only under the areas specified in the court documentation. </a:t>
            </a:r>
          </a:p>
        </p:txBody>
      </p:sp>
    </p:spTree>
    <p:extLst>
      <p:ext uri="{BB962C8B-B14F-4D97-AF65-F5344CB8AC3E}">
        <p14:creationId xmlns:p14="http://schemas.microsoft.com/office/powerpoint/2010/main" val="9407895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4338C-DD27-7376-5D25-48840F33864F}"/>
              </a:ext>
            </a:extLst>
          </p:cNvPr>
          <p:cNvSpPr>
            <a:spLocks noGrp="1"/>
          </p:cNvSpPr>
          <p:nvPr>
            <p:ph type="title"/>
          </p:nvPr>
        </p:nvSpPr>
        <p:spPr>
          <a:xfrm>
            <a:off x="1215272" y="500412"/>
            <a:ext cx="1051560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4.6: The person exercises their fundamental rights.</a:t>
            </a:r>
          </a:p>
        </p:txBody>
      </p:sp>
      <p:sp>
        <p:nvSpPr>
          <p:cNvPr id="3" name="Content Placeholder 2">
            <a:extLst>
              <a:ext uri="{FF2B5EF4-FFF2-40B4-BE49-F238E27FC236}">
                <a16:creationId xmlns:a16="http://schemas.microsoft.com/office/drawing/2014/main" id="{D7E6FDA3-086E-99FB-3FBA-C0299F19E951}"/>
              </a:ext>
            </a:extLst>
          </p:cNvPr>
          <p:cNvSpPr>
            <a:spLocks noGrp="1"/>
          </p:cNvSpPr>
          <p:nvPr>
            <p:ph idx="1"/>
          </p:nvPr>
        </p:nvSpPr>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regularly supports the person to exercise their fundamental rights through education and encouragement. Observations and interactions with the person demonstrate that rights are respected and facilitated. Examples include, but are not limited to, assisting the person to register to vote, the person is not hindered from visiting others or having others visit their home at all times, assisting the person to join a self-advocacy group, etc.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has been educated on fundamental rights by the agency.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has been supported and encouraged to exercise fundamental rights as desired.</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evidences the agency’s efforts to educate and support the person to exercise their fundamental rights.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evidences the provider supports the person to exercise their rights through assessing their interests and desires regarding rights. </a:t>
            </a:r>
          </a:p>
        </p:txBody>
      </p:sp>
    </p:spTree>
    <p:extLst>
      <p:ext uri="{BB962C8B-B14F-4D97-AF65-F5344CB8AC3E}">
        <p14:creationId xmlns:p14="http://schemas.microsoft.com/office/powerpoint/2010/main" val="34486264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1316D-C118-7761-7138-98D29E956AD4}"/>
              </a:ext>
            </a:extLst>
          </p:cNvPr>
          <p:cNvSpPr>
            <a:spLocks noGrp="1"/>
          </p:cNvSpPr>
          <p:nvPr>
            <p:ph type="title"/>
          </p:nvPr>
        </p:nvSpPr>
        <p:spPr>
          <a:xfrm>
            <a:off x="1443138" y="367890"/>
            <a:ext cx="9305724"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Fundamental Rights are a special classification of rights which include:</a:t>
            </a:r>
          </a:p>
        </p:txBody>
      </p:sp>
      <p:sp>
        <p:nvSpPr>
          <p:cNvPr id="3" name="Content Placeholder 2">
            <a:extLst>
              <a:ext uri="{FF2B5EF4-FFF2-40B4-BE49-F238E27FC236}">
                <a16:creationId xmlns:a16="http://schemas.microsoft.com/office/drawing/2014/main" id="{E0EC4CDD-023B-280D-6D8D-E5B9E820AADB}"/>
              </a:ext>
            </a:extLst>
          </p:cNvPr>
          <p:cNvSpPr>
            <a:spLocks noGrp="1"/>
          </p:cNvSpPr>
          <p:nvPr>
            <p:ph idx="1"/>
          </p:nvPr>
        </p:nvSpPr>
        <p:spPr>
          <a:xfrm>
            <a:off x="1126433" y="2120348"/>
            <a:ext cx="10626035" cy="4502284"/>
          </a:xfrm>
        </p:spPr>
        <p:txBody>
          <a:bodyPr>
            <a:normAutofit fontScale="92500" lnSpcReduction="10000"/>
          </a:bodyPr>
          <a:lstStyle/>
          <a:p>
            <a:pPr marR="0" lvl="0">
              <a:lnSpc>
                <a:spcPct val="107000"/>
              </a:lnSpc>
              <a:spcBef>
                <a:spcPts val="0"/>
              </a:spcBef>
              <a:spcAft>
                <a:spcPts val="0"/>
              </a:spcAft>
              <a:buFont typeface="Wingdings" panose="05000000000000000000" pitchFamily="2" charset="2"/>
              <a:buChar char="Ø"/>
            </a:pPr>
            <a:r>
              <a:rPr lang="en-US" sz="1600" b="1" dirty="0">
                <a:solidFill>
                  <a:srgbClr val="FF0000"/>
                </a:solidFill>
                <a:latin typeface="Times New Roman" panose="02020603050405020304" pitchFamily="18" charset="0"/>
                <a:cs typeface="Times New Roman" panose="02020603050405020304" pitchFamily="18" charset="0"/>
              </a:rPr>
              <a:t>Self-Determination: </a:t>
            </a:r>
            <a:r>
              <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 right to direct one’s own life; The right to decide one’s own future or destiny; The right to control how, where and with whom one lives; </a:t>
            </a:r>
            <a:r>
              <a:rPr lang="en-US" sz="1600" dirty="0">
                <a:solidFill>
                  <a:srgbClr val="FF0000"/>
                </a:solidFill>
                <a:effectLst/>
                <a:latin typeface="Times New Roman" panose="02020603050405020304" pitchFamily="18" charset="0"/>
                <a:ea typeface="Calibri" panose="020F0502020204030204" pitchFamily="34" charset="0"/>
              </a:rPr>
              <a:t>The right to self-advocate, take risks, and work towards goals.</a:t>
            </a:r>
          </a:p>
          <a:p>
            <a:pPr marL="0" marR="0" lvl="0" indent="0">
              <a:lnSpc>
                <a:spcPct val="107000"/>
              </a:lnSpc>
              <a:spcBef>
                <a:spcPts val="0"/>
              </a:spcBef>
              <a:spcAft>
                <a:spcPts val="0"/>
              </a:spcAft>
              <a:buNone/>
            </a:pPr>
            <a:endParaRPr lang="en-US" sz="5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Ø"/>
            </a:pPr>
            <a:r>
              <a:rPr lang="en-US" sz="1600" b="1" dirty="0">
                <a:solidFill>
                  <a:srgbClr val="FF0000"/>
                </a:solidFill>
                <a:latin typeface="Times New Roman" panose="02020603050405020304" pitchFamily="18" charset="0"/>
                <a:cs typeface="Times New Roman" panose="02020603050405020304" pitchFamily="18" charset="0"/>
              </a:rPr>
              <a:t>Assembly:  </a:t>
            </a:r>
            <a:r>
              <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 right to participate in political rallies; The right to hold meetings; </a:t>
            </a:r>
            <a:r>
              <a:rPr lang="en-US" sz="1600" dirty="0">
                <a:solidFill>
                  <a:srgbClr val="FF0000"/>
                </a:solidFill>
                <a:effectLst/>
                <a:latin typeface="Times New Roman" panose="02020603050405020304" pitchFamily="18" charset="0"/>
                <a:ea typeface="Calibri" panose="020F0502020204030204" pitchFamily="34" charset="0"/>
              </a:rPr>
              <a:t>The right to participate in sit-ins, strikes, events, or protests, both in-person and online.</a:t>
            </a:r>
          </a:p>
          <a:p>
            <a:pPr marL="0" marR="0" lvl="0" indent="0">
              <a:lnSpc>
                <a:spcPct val="107000"/>
              </a:lnSpc>
              <a:spcBef>
                <a:spcPts val="0"/>
              </a:spcBef>
              <a:spcAft>
                <a:spcPts val="0"/>
              </a:spcAft>
              <a:buNone/>
            </a:pPr>
            <a:endParaRPr lang="en-US" sz="500" dirty="0">
              <a:solidFill>
                <a:srgbClr val="FF0000"/>
              </a:solidFill>
              <a:latin typeface="Times New Roman" panose="02020603050405020304" pitchFamily="18"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Ø"/>
            </a:pPr>
            <a:r>
              <a:rPr lang="en-US" sz="1600" b="1" dirty="0">
                <a:solidFill>
                  <a:srgbClr val="FF0000"/>
                </a:solidFill>
                <a:latin typeface="Times New Roman" panose="02020603050405020304" pitchFamily="18" charset="0"/>
                <a:cs typeface="Times New Roman" panose="02020603050405020304" pitchFamily="18" charset="0"/>
              </a:rPr>
              <a:t>Religion: </a:t>
            </a:r>
            <a:r>
              <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 right to choose to practice religion or not; The right to change beliefs or religions at any time; </a:t>
            </a:r>
            <a:r>
              <a:rPr lang="en-US" sz="1600" dirty="0">
                <a:solidFill>
                  <a:srgbClr val="FF0000"/>
                </a:solidFill>
                <a:effectLst/>
                <a:latin typeface="Times New Roman" panose="02020603050405020304" pitchFamily="18" charset="0"/>
                <a:ea typeface="Calibri" panose="020F0502020204030204" pitchFamily="34" charset="0"/>
              </a:rPr>
              <a:t>The right to wear religious clothing or participate in religious worship.</a:t>
            </a:r>
          </a:p>
          <a:p>
            <a:pPr marL="0" marR="0" lvl="0" indent="0">
              <a:lnSpc>
                <a:spcPct val="107000"/>
              </a:lnSpc>
              <a:spcBef>
                <a:spcPts val="0"/>
              </a:spcBef>
              <a:spcAft>
                <a:spcPts val="0"/>
              </a:spcAft>
              <a:buNone/>
            </a:pPr>
            <a:endParaRPr lang="en-US" sz="500" dirty="0">
              <a:solidFill>
                <a:srgbClr val="FF0000"/>
              </a:solidFill>
              <a:latin typeface="Times New Roman" panose="02020603050405020304" pitchFamily="18"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Ø"/>
            </a:pPr>
            <a:r>
              <a:rPr lang="en-US" sz="1600" b="1" dirty="0">
                <a:solidFill>
                  <a:srgbClr val="FF0000"/>
                </a:solidFill>
                <a:latin typeface="Times New Roman" panose="02020603050405020304" pitchFamily="18" charset="0"/>
                <a:cs typeface="Times New Roman" panose="02020603050405020304" pitchFamily="18" charset="0"/>
              </a:rPr>
              <a:t>Speech/Expression: </a:t>
            </a:r>
            <a:r>
              <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 right to speak, write and share opinions; Free and public expression without censorship; </a:t>
            </a:r>
            <a:r>
              <a:rPr lang="en-US" sz="1600" dirty="0">
                <a:solidFill>
                  <a:srgbClr val="FF0000"/>
                </a:solidFill>
                <a:effectLst/>
                <a:latin typeface="Times New Roman" panose="02020603050405020304" pitchFamily="18" charset="0"/>
                <a:ea typeface="Calibri" panose="020F0502020204030204" pitchFamily="34" charset="0"/>
              </a:rPr>
              <a:t>Individuals are free to express themselves without government interference or regulation.</a:t>
            </a:r>
            <a:r>
              <a:rPr lang="en-US" sz="1600" dirty="0">
                <a:solidFill>
                  <a:srgbClr val="FF0000"/>
                </a:solidFill>
                <a:latin typeface="Times New Roman" panose="02020603050405020304" pitchFamily="18" charset="0"/>
                <a:cs typeface="Times New Roman" panose="02020603050405020304" pitchFamily="18" charset="0"/>
              </a:rPr>
              <a:t> </a:t>
            </a:r>
          </a:p>
          <a:p>
            <a:pPr marL="0" marR="0" lvl="0" indent="0">
              <a:lnSpc>
                <a:spcPct val="107000"/>
              </a:lnSpc>
              <a:spcBef>
                <a:spcPts val="0"/>
              </a:spcBef>
              <a:spcAft>
                <a:spcPts val="0"/>
              </a:spcAft>
              <a:buNone/>
            </a:pPr>
            <a:endParaRPr lang="en-US" sz="500" dirty="0">
              <a:solidFill>
                <a:srgbClr val="FF0000"/>
              </a:solidFill>
              <a:latin typeface="Times New Roman" panose="02020603050405020304" pitchFamily="18"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Ø"/>
            </a:pPr>
            <a:r>
              <a:rPr lang="en-US" sz="1600" b="1" dirty="0">
                <a:solidFill>
                  <a:srgbClr val="FF0000"/>
                </a:solidFill>
                <a:latin typeface="Times New Roman" panose="02020603050405020304" pitchFamily="18" charset="0"/>
                <a:cs typeface="Times New Roman" panose="02020603050405020304" pitchFamily="18" charset="0"/>
              </a:rPr>
              <a:t>Equality: </a:t>
            </a:r>
            <a:r>
              <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Everyone has the same right to equal treatment; The right to equal justice under the law; </a:t>
            </a:r>
            <a:r>
              <a:rPr lang="en-US" sz="1600" dirty="0">
                <a:solidFill>
                  <a:srgbClr val="FF0000"/>
                </a:solidFill>
                <a:effectLst/>
                <a:latin typeface="Times New Roman" panose="02020603050405020304" pitchFamily="18" charset="0"/>
                <a:ea typeface="Calibri" panose="020F0502020204030204" pitchFamily="34" charset="0"/>
              </a:rPr>
              <a:t>Prevents discrimination on the grounds of religion, race, color, ancestry, gender, or disability. </a:t>
            </a:r>
          </a:p>
          <a:p>
            <a:pPr marL="0" marR="0" lvl="0" indent="0">
              <a:lnSpc>
                <a:spcPct val="107000"/>
              </a:lnSpc>
              <a:spcBef>
                <a:spcPts val="0"/>
              </a:spcBef>
              <a:spcAft>
                <a:spcPts val="0"/>
              </a:spcAft>
              <a:buNone/>
            </a:pPr>
            <a:endParaRPr lang="en-US" sz="500" b="1" dirty="0">
              <a:solidFill>
                <a:srgbClr val="FF0000"/>
              </a:solidFill>
              <a:latin typeface="Times New Roman" panose="02020603050405020304" pitchFamily="18"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Ø"/>
            </a:pPr>
            <a:r>
              <a:rPr lang="en-US" sz="1600" b="1" dirty="0">
                <a:solidFill>
                  <a:srgbClr val="FF0000"/>
                </a:solidFill>
                <a:latin typeface="Times New Roman" panose="02020603050405020304" pitchFamily="18" charset="0"/>
                <a:cs typeface="Times New Roman" panose="02020603050405020304" pitchFamily="18" charset="0"/>
              </a:rPr>
              <a:t>Privacy*: </a:t>
            </a:r>
            <a:r>
              <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 right to be left alone; The right to not have personal matters publicized; </a:t>
            </a:r>
            <a:r>
              <a:rPr lang="en-US" sz="1600" dirty="0">
                <a:solidFill>
                  <a:srgbClr val="FF0000"/>
                </a:solidFill>
                <a:effectLst/>
                <a:latin typeface="Times New Roman" panose="02020603050405020304" pitchFamily="18" charset="0"/>
                <a:ea typeface="Calibri" panose="020F0502020204030204" pitchFamily="34" charset="0"/>
              </a:rPr>
              <a:t>The right to not be subjected to governmental interference with regard to rights and decisions. </a:t>
            </a:r>
          </a:p>
          <a:p>
            <a:pPr marL="0" marR="0" lvl="0" indent="0">
              <a:lnSpc>
                <a:spcPct val="107000"/>
              </a:lnSpc>
              <a:spcBef>
                <a:spcPts val="0"/>
              </a:spcBef>
              <a:spcAft>
                <a:spcPts val="0"/>
              </a:spcAft>
              <a:buNone/>
            </a:pPr>
            <a:endParaRPr lang="en-US" sz="500" dirty="0">
              <a:solidFill>
                <a:srgbClr val="FF0000"/>
              </a:solidFill>
              <a:latin typeface="Times New Roman" panose="02020603050405020304" pitchFamily="18"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Ø"/>
            </a:pPr>
            <a:r>
              <a:rPr lang="en-US" sz="1600" b="1" dirty="0">
                <a:solidFill>
                  <a:srgbClr val="FF0000"/>
                </a:solidFill>
                <a:latin typeface="Times New Roman" panose="02020603050405020304" pitchFamily="18" charset="0"/>
                <a:cs typeface="Times New Roman" panose="02020603050405020304" pitchFamily="18" charset="0"/>
              </a:rPr>
              <a:t>Freedom of Movement: </a:t>
            </a:r>
            <a:r>
              <a:rPr lang="en-US" sz="1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 right to travel from one place to another; The right to leave one’s country and return to it; </a:t>
            </a:r>
            <a:r>
              <a:rPr lang="en-US" sz="1600" dirty="0">
                <a:solidFill>
                  <a:srgbClr val="FF0000"/>
                </a:solidFill>
                <a:effectLst/>
                <a:latin typeface="Times New Roman" panose="02020603050405020304" pitchFamily="18" charset="0"/>
                <a:ea typeface="Calibri" panose="020F0502020204030204" pitchFamily="34" charset="0"/>
              </a:rPr>
              <a:t>The right to move freely throughout one’s country, choosing where to reside.</a:t>
            </a:r>
          </a:p>
          <a:p>
            <a:pPr marL="0" marR="0" lvl="0" indent="0">
              <a:lnSpc>
                <a:spcPct val="107000"/>
              </a:lnSpc>
              <a:spcBef>
                <a:spcPts val="0"/>
              </a:spcBef>
              <a:spcAft>
                <a:spcPts val="0"/>
              </a:spcAft>
              <a:buNone/>
            </a:pPr>
            <a:endParaRPr lang="en-US" sz="105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*Examples of Privacy Rights recognized by the Supreme Court: </a:t>
            </a:r>
            <a:r>
              <a:rPr lang="en-US" sz="1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 right to marry or be in a relationship, the right to procreate or use contraceptives, the right to care for and have custody of children, </a:t>
            </a:r>
            <a:r>
              <a:rPr lang="en-US" sz="1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a:t>
            </a:r>
            <a:r>
              <a:rPr lang="en-US" sz="1400" dirty="0">
                <a:solidFill>
                  <a:srgbClr val="FF0000"/>
                </a:solidFill>
                <a:effectLst/>
                <a:latin typeface="Times New Roman" panose="02020603050405020304" pitchFamily="18" charset="0"/>
                <a:ea typeface="Calibri" panose="020F0502020204030204" pitchFamily="34" charset="0"/>
              </a:rPr>
              <a:t>he right to live with family or those one chooses.</a:t>
            </a:r>
          </a:p>
          <a:p>
            <a:pPr marL="0" marR="0" lvl="0" indent="0">
              <a:lnSpc>
                <a:spcPct val="107000"/>
              </a:lnSpc>
              <a:spcBef>
                <a:spcPts val="0"/>
              </a:spcBef>
              <a:spcAft>
                <a:spcPts val="0"/>
              </a:spcAft>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77160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989D1-B517-1915-A4BE-A3907FB4C4FB}"/>
              </a:ext>
            </a:extLst>
          </p:cNvPr>
          <p:cNvSpPr>
            <a:spLocks noGrp="1"/>
          </p:cNvSpPr>
          <p:nvPr>
            <p:ph type="title"/>
          </p:nvPr>
        </p:nvSpPr>
        <p:spPr>
          <a:xfrm>
            <a:off x="1687688" y="530847"/>
            <a:ext cx="9570768"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4.7: The person lives their life without unwarranted restriction.</a:t>
            </a:r>
          </a:p>
        </p:txBody>
      </p:sp>
      <p:sp>
        <p:nvSpPr>
          <p:cNvPr id="3" name="Content Placeholder 2">
            <a:extLst>
              <a:ext uri="{FF2B5EF4-FFF2-40B4-BE49-F238E27FC236}">
                <a16:creationId xmlns:a16="http://schemas.microsoft.com/office/drawing/2014/main" id="{6A4F4AA7-CD38-8A72-459A-CC7292EEBA3F}"/>
              </a:ext>
            </a:extLst>
          </p:cNvPr>
          <p:cNvSpPr>
            <a:spLocks noGrp="1"/>
          </p:cNvSpPr>
          <p:nvPr>
            <p:ph idx="1"/>
          </p:nvPr>
        </p:nvSpPr>
        <p:spPr>
          <a:xfrm>
            <a:off x="1035508" y="2676939"/>
            <a:ext cx="10875128" cy="4031919"/>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 is not subjected to any restrictions that have not been appropriately assessed and approved as required. In the event a restriction is deemed as warranted, the HCBS Settings Rule Modification process is followed and documented prior to the restriction being imposed. This process is to include a fading plan for the restriction.</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person’s services are delivered without unwarranted restrictions.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agency evidences the person is supported to live without any unapproved rights restrictions being imposed.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All Rights Restrictions are implemented in accordance with the HCBS Settings Rule.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agency maintains all required documentation components for implemented Rights Restrictions.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agency maintains a signed consent for each psychotropic medication administered by staff.  </a:t>
            </a:r>
          </a:p>
        </p:txBody>
      </p:sp>
    </p:spTree>
    <p:extLst>
      <p:ext uri="{BB962C8B-B14F-4D97-AF65-F5344CB8AC3E}">
        <p14:creationId xmlns:p14="http://schemas.microsoft.com/office/powerpoint/2010/main" val="6315483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989D1-B517-1915-A4BE-A3907FB4C4FB}"/>
              </a:ext>
            </a:extLst>
          </p:cNvPr>
          <p:cNvSpPr>
            <a:spLocks noGrp="1"/>
          </p:cNvSpPr>
          <p:nvPr>
            <p:ph type="title"/>
          </p:nvPr>
        </p:nvSpPr>
        <p:spPr>
          <a:xfrm>
            <a:off x="662608" y="212035"/>
            <a:ext cx="5526157" cy="825500"/>
          </a:xfrm>
        </p:spPr>
        <p:txBody>
          <a:bodyPr>
            <a:noAutofit/>
          </a:bodyPr>
          <a:lstStyle/>
          <a:p>
            <a:pPr algn="ctr"/>
            <a:r>
              <a:rPr lang="en-US" sz="3200" dirty="0">
                <a:solidFill>
                  <a:srgbClr val="003366"/>
                </a:solidFill>
                <a:latin typeface="PermianSlabSerifTypeface" panose="02000000000000000000" pitchFamily="50" charset="0"/>
              </a:rPr>
              <a:t>Quality Topic 4 Assessment</a:t>
            </a:r>
          </a:p>
        </p:txBody>
      </p:sp>
      <p:sp>
        <p:nvSpPr>
          <p:cNvPr id="3" name="Content Placeholder 2">
            <a:extLst>
              <a:ext uri="{FF2B5EF4-FFF2-40B4-BE49-F238E27FC236}">
                <a16:creationId xmlns:a16="http://schemas.microsoft.com/office/drawing/2014/main" id="{6A4F4AA7-CD38-8A72-459A-CC7292EEBA3F}"/>
              </a:ext>
            </a:extLst>
          </p:cNvPr>
          <p:cNvSpPr>
            <a:spLocks noGrp="1"/>
          </p:cNvSpPr>
          <p:nvPr>
            <p:ph idx="1"/>
          </p:nvPr>
        </p:nvSpPr>
        <p:spPr>
          <a:xfrm>
            <a:off x="993912" y="1559623"/>
            <a:ext cx="10835861" cy="4910695"/>
          </a:xfrm>
        </p:spPr>
        <p:txBody>
          <a:bodyPr>
            <a:normAutofit fontScale="92500" lnSpcReduction="10000"/>
          </a:bodyPr>
          <a:lstStyle/>
          <a:p>
            <a:pPr marL="0" indent="0">
              <a:buNone/>
            </a:pPr>
            <a:r>
              <a:rPr lang="en-US" sz="1600" dirty="0">
                <a:solidFill>
                  <a:srgbClr val="003366"/>
                </a:solidFill>
                <a:latin typeface="Times New Roman" panose="02020603050405020304" pitchFamily="18" charset="0"/>
                <a:cs typeface="Times New Roman" panose="02020603050405020304" pitchFamily="18" charset="0"/>
              </a:rPr>
              <a:t>1. True or False: Indicator 4.5 is only applicable for persons with a legal representative.</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2. Multiple Choice: Fundamental rights are a special classification of rights. Which of the following is not an example of a fundamental right?</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a. Voting</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b. Attending church</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c. Being in a relationship</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d. Going to your backyard</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e. Going on vacation</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3. Multiple Choice: Which is not a component of indicator 4.5?</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a. Legal Representative document and staff training.</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b. Interviews that confirm the person is supported to make decisions.</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c. Interviews that confirm staff is familiar with the person’s legal representative and the scopes and limits of the document.</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d. Daily documentation indicating decision-making.</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	e. Rights restriction approval documents.</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4. True or False: Psychotropic consents are one component of indicator 4.7</a:t>
            </a:r>
          </a:p>
          <a:p>
            <a:pPr marL="0" indent="0">
              <a:buNone/>
            </a:pPr>
            <a:r>
              <a:rPr lang="en-US" sz="1600" dirty="0">
                <a:solidFill>
                  <a:srgbClr val="003366"/>
                </a:solidFill>
                <a:latin typeface="Times New Roman" panose="02020603050405020304" pitchFamily="18" charset="0"/>
                <a:cs typeface="Times New Roman" panose="02020603050405020304" pitchFamily="18" charset="0"/>
              </a:rPr>
              <a:t>5. True or False: The person should choose who is interviewed for indicator 4.2.</a:t>
            </a:r>
          </a:p>
        </p:txBody>
      </p:sp>
    </p:spTree>
    <p:extLst>
      <p:ext uri="{BB962C8B-B14F-4D97-AF65-F5344CB8AC3E}">
        <p14:creationId xmlns:p14="http://schemas.microsoft.com/office/powerpoint/2010/main" val="16294848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732CC-1BEC-C5C6-96F2-68031AFA3F7C}"/>
              </a:ext>
            </a:extLst>
          </p:cNvPr>
          <p:cNvSpPr>
            <a:spLocks noGrp="1"/>
          </p:cNvSpPr>
          <p:nvPr>
            <p:ph type="title"/>
          </p:nvPr>
        </p:nvSpPr>
        <p:spPr>
          <a:xfrm>
            <a:off x="838201" y="252424"/>
            <a:ext cx="4565642" cy="1178812"/>
          </a:xfrm>
        </p:spPr>
        <p:txBody>
          <a:bodyPr>
            <a:normAutofit/>
          </a:bodyPr>
          <a:lstStyle/>
          <a:p>
            <a:r>
              <a:rPr lang="en-US" sz="3200" dirty="0">
                <a:solidFill>
                  <a:schemeClr val="bg1">
                    <a:lumMod val="10000"/>
                  </a:schemeClr>
                </a:solidFill>
                <a:latin typeface="PermianSlabSerifTypeface" panose="02000000000000000000" pitchFamily="50" charset="0"/>
              </a:rPr>
              <a:t>Quality Topic 5: Health</a:t>
            </a:r>
          </a:p>
        </p:txBody>
      </p:sp>
      <p:sp>
        <p:nvSpPr>
          <p:cNvPr id="3" name="Content Placeholder 2">
            <a:extLst>
              <a:ext uri="{FF2B5EF4-FFF2-40B4-BE49-F238E27FC236}">
                <a16:creationId xmlns:a16="http://schemas.microsoft.com/office/drawing/2014/main" id="{CBDD3469-C86E-188C-9B3B-078228C679D4}"/>
              </a:ext>
            </a:extLst>
          </p:cNvPr>
          <p:cNvSpPr>
            <a:spLocks noGrp="1"/>
          </p:cNvSpPr>
          <p:nvPr>
            <p:ph idx="1"/>
          </p:nvPr>
        </p:nvSpPr>
        <p:spPr>
          <a:xfrm>
            <a:off x="2320787" y="2345636"/>
            <a:ext cx="7550425" cy="3486772"/>
          </a:xfrm>
        </p:spPr>
        <p:txBody>
          <a:bodyPr anchor="ctr">
            <a:normAutofit/>
          </a:bodyPr>
          <a:lstStyle/>
          <a:p>
            <a:pPr marL="0" indent="0" algn="ctr">
              <a:buNone/>
            </a:pPr>
            <a:r>
              <a:rPr lang="en-US" sz="2400" dirty="0">
                <a:solidFill>
                  <a:srgbClr val="003366"/>
                </a:solidFill>
                <a:latin typeface="Times New Roman" panose="02020603050405020304" pitchFamily="18" charset="0"/>
                <a:cs typeface="Times New Roman" panose="02020603050405020304" pitchFamily="18" charset="0"/>
              </a:rPr>
              <a:t>Maintaining and promoting one’s health has an impact on all aspects of a person’s life. Basic health-related education provides a foundation for informed choice as do routine and specialty health evaluation or services.  Medication or other treatment needs, nutritional concerns, emerging health issues, and therapeutic / adaptive equipment needs all have an impact on matters of health and well-being.</a:t>
            </a:r>
          </a:p>
          <a:p>
            <a:endParaRPr lang="en-US" dirty="0"/>
          </a:p>
        </p:txBody>
      </p:sp>
    </p:spTree>
    <p:extLst>
      <p:ext uri="{BB962C8B-B14F-4D97-AF65-F5344CB8AC3E}">
        <p14:creationId xmlns:p14="http://schemas.microsoft.com/office/powerpoint/2010/main" val="27310207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AF469-E75B-84AB-5A4D-000817E91F35}"/>
              </a:ext>
            </a:extLst>
          </p:cNvPr>
          <p:cNvSpPr>
            <a:spLocks noGrp="1"/>
          </p:cNvSpPr>
          <p:nvPr>
            <p:ph type="title"/>
          </p:nvPr>
        </p:nvSpPr>
        <p:spPr>
          <a:xfrm>
            <a:off x="1616765" y="575368"/>
            <a:ext cx="8958469" cy="825500"/>
          </a:xfrm>
        </p:spPr>
        <p:txBody>
          <a:bodyPr>
            <a:noAutofit/>
          </a:bodyPr>
          <a:lstStyle/>
          <a:p>
            <a:pPr algn="ctr"/>
            <a:r>
              <a:rPr lang="en-US" sz="3200" dirty="0">
                <a:solidFill>
                  <a:schemeClr val="bg1">
                    <a:lumMod val="10000"/>
                  </a:schemeClr>
                </a:solidFill>
                <a:latin typeface="PermianSlabSerifTypeface" panose="02000000000000000000" pitchFamily="50" charset="0"/>
              </a:rPr>
              <a:t>5.1: The person is educated about health risks and is supported to develop healthy alternatives as desired.</a:t>
            </a:r>
          </a:p>
        </p:txBody>
      </p:sp>
      <p:sp>
        <p:nvSpPr>
          <p:cNvPr id="3" name="Content Placeholder 2">
            <a:extLst>
              <a:ext uri="{FF2B5EF4-FFF2-40B4-BE49-F238E27FC236}">
                <a16:creationId xmlns:a16="http://schemas.microsoft.com/office/drawing/2014/main" id="{E45D33D3-3AEB-163F-46C8-F6AD6E2E910A}"/>
              </a:ext>
            </a:extLst>
          </p:cNvPr>
          <p:cNvSpPr>
            <a:spLocks noGrp="1"/>
          </p:cNvSpPr>
          <p:nvPr>
            <p:ph idx="1"/>
          </p:nvPr>
        </p:nvSpPr>
        <p:spPr>
          <a:xfrm>
            <a:off x="1135759" y="2184607"/>
            <a:ext cx="10515600" cy="4344172"/>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 is provided information regarding issues associated with their health to include risks, seeking medical assistance, reporting, and treatment options.  Providers are expected to engage in conversations with people regarding health risks and ways in which to seek assistance.  For example, education and guidance is provided to the person to promote improved decision making in regard to meal planning, food selection and dietary needs.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with the person and/or family/legal representatives confirm staff routinely educate and support the person regarding health risks and healthy alternatives.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with the DSP confirm routine discussions and support related to health risks and healthy alternatives, as desired by the person.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agency routinely evidences education and support related to health risks and healthy alternatives.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with the person and/or family/legal representatives confirm staff routinely educate and support the person regarding dietary and nutritional needs.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with the DSP confirm routine discussions and support related to exercise, meal planning, and food selection, as desired by the person.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agency routinely evidences education and support related to dietary and nutritional needs. </a:t>
            </a:r>
          </a:p>
          <a:p>
            <a:pPr marL="0" indent="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0026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78D76-D00B-893B-4AE7-8D45034E07F1}"/>
              </a:ext>
            </a:extLst>
          </p:cNvPr>
          <p:cNvSpPr>
            <a:spLocks noGrp="1"/>
          </p:cNvSpPr>
          <p:nvPr>
            <p:ph type="title"/>
          </p:nvPr>
        </p:nvSpPr>
        <p:spPr>
          <a:xfrm>
            <a:off x="787901" y="145948"/>
            <a:ext cx="4354945" cy="1814916"/>
          </a:xfrm>
        </p:spPr>
        <p:txBody>
          <a:bodyPr>
            <a:normAutofit/>
          </a:bodyPr>
          <a:lstStyle/>
          <a:p>
            <a:r>
              <a:rPr lang="en-US" sz="3200" dirty="0">
                <a:solidFill>
                  <a:schemeClr val="bg1">
                    <a:lumMod val="10000"/>
                  </a:schemeClr>
                </a:solidFill>
                <a:latin typeface="PermianSlabSerifTypeface" panose="02000000000000000000" pitchFamily="50" charset="0"/>
              </a:rPr>
              <a:t>Quality Topic 1: Service Initiation</a:t>
            </a:r>
          </a:p>
        </p:txBody>
      </p:sp>
      <p:sp>
        <p:nvSpPr>
          <p:cNvPr id="3" name="Content Placeholder 2">
            <a:extLst>
              <a:ext uri="{FF2B5EF4-FFF2-40B4-BE49-F238E27FC236}">
                <a16:creationId xmlns:a16="http://schemas.microsoft.com/office/drawing/2014/main" id="{52A75E3E-D8D6-A03A-6AEA-F68E4A5D50AA}"/>
              </a:ext>
            </a:extLst>
          </p:cNvPr>
          <p:cNvSpPr>
            <a:spLocks noGrp="1"/>
          </p:cNvSpPr>
          <p:nvPr>
            <p:ph idx="1"/>
          </p:nvPr>
        </p:nvSpPr>
        <p:spPr>
          <a:xfrm>
            <a:off x="1457740" y="2160104"/>
            <a:ext cx="9796468" cy="4538783"/>
          </a:xfrm>
        </p:spPr>
        <p:txBody>
          <a:bodyPr anchor="ctr">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3366"/>
                </a:solidFill>
                <a:effectLst/>
                <a:uLnTx/>
                <a:uFillTx/>
                <a:latin typeface="Times New Roman" panose="02020603050405020304" pitchFamily="18" charset="0"/>
                <a:ea typeface="Open Sans" panose="020B0606030504020204" pitchFamily="34" charset="0"/>
                <a:cs typeface="Times New Roman" panose="02020603050405020304" pitchFamily="18" charset="0"/>
              </a:rPr>
              <a:t>Critical to the success of an individual in their preferred setting is that they have the opportunity to make informed choices regarding a provider of services and that they are then familiarized with the options afforded to them through that provider.  Orientation for the person fulfills the need to be informed of what services are available, how those will be delivered and opportunities for change along the way.  Additionally, one of the most important decisions a person will make is that of where and with whom they live as it serves as a foundation for building their independence and satisfaction with life. success in advancement of skills and opportunities.</a:t>
            </a:r>
          </a:p>
        </p:txBody>
      </p:sp>
    </p:spTree>
    <p:extLst>
      <p:ext uri="{BB962C8B-B14F-4D97-AF65-F5344CB8AC3E}">
        <p14:creationId xmlns:p14="http://schemas.microsoft.com/office/powerpoint/2010/main" val="10094436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54C05-CC18-B5E0-EC41-AEF4DDF53E41}"/>
              </a:ext>
            </a:extLst>
          </p:cNvPr>
          <p:cNvSpPr>
            <a:spLocks noGrp="1"/>
          </p:cNvSpPr>
          <p:nvPr>
            <p:ph type="title"/>
          </p:nvPr>
        </p:nvSpPr>
        <p:spPr>
          <a:xfrm>
            <a:off x="1202020" y="579924"/>
            <a:ext cx="1051560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5.2:  The person’s routine health care needs are assessed as indicated or as desired.</a:t>
            </a:r>
          </a:p>
        </p:txBody>
      </p:sp>
      <p:sp>
        <p:nvSpPr>
          <p:cNvPr id="3" name="Content Placeholder 2">
            <a:extLst>
              <a:ext uri="{FF2B5EF4-FFF2-40B4-BE49-F238E27FC236}">
                <a16:creationId xmlns:a16="http://schemas.microsoft.com/office/drawing/2014/main" id="{34E7CD4D-79DF-BD94-C93D-6195D3D52E22}"/>
              </a:ext>
            </a:extLst>
          </p:cNvPr>
          <p:cNvSpPr>
            <a:spLocks noGrp="1"/>
          </p:cNvSpPr>
          <p:nvPr>
            <p:ph idx="1"/>
          </p:nvPr>
        </p:nvSpPr>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People are afforded the opportunity and supported by the provider to receive necessary medical care and services to promote a healthy life.  Medical and health-related screenings, such as annual physicals and dentals are provided to facilitate detection of health concerns and early intervention.  Personal preferences are respected in regard to health services to the extent possible.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has been supported to receive necessary medical care, including annual physicals and dental care.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person’s annual physical and dental exams were completed.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was supported to receive specialty care and preventative screenings, as desired by the person.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receives the desired support to obtain specialty care. </a:t>
            </a:r>
          </a:p>
        </p:txBody>
      </p:sp>
    </p:spTree>
    <p:extLst>
      <p:ext uri="{BB962C8B-B14F-4D97-AF65-F5344CB8AC3E}">
        <p14:creationId xmlns:p14="http://schemas.microsoft.com/office/powerpoint/2010/main" val="32568611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B5DCF-139A-95E5-D76F-F9413D93E523}"/>
              </a:ext>
            </a:extLst>
          </p:cNvPr>
          <p:cNvSpPr>
            <a:spLocks noGrp="1"/>
          </p:cNvSpPr>
          <p:nvPr>
            <p:ph type="title"/>
          </p:nvPr>
        </p:nvSpPr>
        <p:spPr>
          <a:xfrm>
            <a:off x="1510133" y="787403"/>
            <a:ext cx="9925878" cy="825500"/>
          </a:xfrm>
        </p:spPr>
        <p:txBody>
          <a:bodyPr>
            <a:noAutofit/>
          </a:bodyPr>
          <a:lstStyle/>
          <a:p>
            <a:pPr algn="ctr"/>
            <a:r>
              <a:rPr lang="en-US" sz="3200" dirty="0">
                <a:solidFill>
                  <a:schemeClr val="bg1">
                    <a:lumMod val="10000"/>
                  </a:schemeClr>
                </a:solidFill>
                <a:latin typeface="PermianSlabSerifTypeface" panose="02000000000000000000" pitchFamily="50" charset="0"/>
              </a:rPr>
              <a:t>5.3: The person’s medications have been reviewed for instances of polypharmacy and are reduced where possible to the extent desired by the person, through efforts of the provider.</a:t>
            </a:r>
          </a:p>
        </p:txBody>
      </p:sp>
      <p:sp>
        <p:nvSpPr>
          <p:cNvPr id="3" name="Content Placeholder 2">
            <a:extLst>
              <a:ext uri="{FF2B5EF4-FFF2-40B4-BE49-F238E27FC236}">
                <a16:creationId xmlns:a16="http://schemas.microsoft.com/office/drawing/2014/main" id="{0EA811ED-A7BD-9538-FE2F-22BF60916F7C}"/>
              </a:ext>
            </a:extLst>
          </p:cNvPr>
          <p:cNvSpPr>
            <a:spLocks noGrp="1"/>
          </p:cNvSpPr>
          <p:nvPr>
            <p:ph idx="1"/>
          </p:nvPr>
        </p:nvSpPr>
        <p:spPr>
          <a:xfrm>
            <a:off x="1215272" y="2875721"/>
            <a:ext cx="10515600" cy="3838587"/>
          </a:xfrm>
        </p:spPr>
        <p:txBody>
          <a:bodyPr>
            <a:normAutofit/>
          </a:bodyPr>
          <a:lstStyle/>
          <a:p>
            <a:pPr marL="0" marR="0">
              <a:spcBef>
                <a:spcPts val="0"/>
              </a:spcBef>
              <a:spcAft>
                <a:spcPts val="0"/>
              </a:spcAft>
            </a:pPr>
            <a:r>
              <a:rPr lang="en-US" sz="1600" dirty="0">
                <a:solidFill>
                  <a:srgbClr val="003366"/>
                </a:solidFill>
                <a:effectLst/>
                <a:latin typeface="Times New Roman" panose="02020603050405020304" pitchFamily="18" charset="0"/>
                <a:ea typeface="Calibri" panose="020F0502020204030204" pitchFamily="34" charset="0"/>
                <a:cs typeface="Times New Roman" panose="02020603050405020304" pitchFamily="18" charset="0"/>
              </a:rPr>
              <a:t>Guiding Principle: The person’s medications are reviewed and there are efforts to reduce instances of polypharmacy where possible.  All providers involved in a person’s care are to be aware of psychotropic medications prescribed, and present questions or concerns to the practitioner as they arise to address medication contraindications, excess side effects, etc., with an emphasis on review of the person’s medications from a holistic approach.</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person’s psychotropic medications are reviewed and discussed periodically, including any concerns or possible side effects.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agency maintains documentation to evidence the person’s psychotropic medications are reviewed from a holistic approach.</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collaborates with medical professionals to reduce individuals’ reliance on medications where possible and to reduce polypharmacy where present by sharing an accurate list of current medications and dosages with medical professionals to include PRN medications during each visit, and discussing concerns related to polypharmacy.</a:t>
            </a:r>
          </a:p>
          <a:p>
            <a:pPr lvl="1">
              <a:buFont typeface="Wingdings" panose="05000000000000000000" pitchFamily="2" charset="2"/>
              <a:buChar char="v"/>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9403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ADC3C-AD24-640B-128E-05CA6B9E2D16}"/>
              </a:ext>
            </a:extLst>
          </p:cNvPr>
          <p:cNvSpPr>
            <a:spLocks noGrp="1"/>
          </p:cNvSpPr>
          <p:nvPr>
            <p:ph type="title"/>
          </p:nvPr>
        </p:nvSpPr>
        <p:spPr>
          <a:xfrm>
            <a:off x="1435649" y="774151"/>
            <a:ext cx="9859619" cy="825500"/>
          </a:xfrm>
        </p:spPr>
        <p:txBody>
          <a:bodyPr>
            <a:noAutofit/>
          </a:bodyPr>
          <a:lstStyle/>
          <a:p>
            <a:pPr algn="ctr"/>
            <a:r>
              <a:rPr lang="en-US" sz="3200" dirty="0">
                <a:solidFill>
                  <a:schemeClr val="bg1">
                    <a:lumMod val="10000"/>
                  </a:schemeClr>
                </a:solidFill>
                <a:latin typeface="PermianSlabSerifTypeface" panose="02000000000000000000" pitchFamily="50" charset="0"/>
              </a:rPr>
              <a:t>5.4: The person’s emerging health issues, illnesses, injuries, or other health concerns are identified and addressed in a timely manner. </a:t>
            </a:r>
          </a:p>
        </p:txBody>
      </p:sp>
      <p:sp>
        <p:nvSpPr>
          <p:cNvPr id="3" name="Content Placeholder 2">
            <a:extLst>
              <a:ext uri="{FF2B5EF4-FFF2-40B4-BE49-F238E27FC236}">
                <a16:creationId xmlns:a16="http://schemas.microsoft.com/office/drawing/2014/main" id="{7A52D7BA-DAB5-4016-48B7-24A1BFFB7519}"/>
              </a:ext>
            </a:extLst>
          </p:cNvPr>
          <p:cNvSpPr>
            <a:spLocks noGrp="1"/>
          </p:cNvSpPr>
          <p:nvPr>
            <p:ph idx="1"/>
          </p:nvPr>
        </p:nvSpPr>
        <p:spPr>
          <a:xfrm>
            <a:off x="1179442" y="2744305"/>
            <a:ext cx="10372035" cy="3243975"/>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person’s emerging health issues are addressed timely, and information is presented accurately to assist in diagnosis and treatment.  Staff are to be trained in recognition of health-related concerns and appropriate actions to be taken so that intervention is timely.</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emerging health issues, illnesses and injuries were assessed timely.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agency maintains documentation for all emerging health issues, illnesses and injuries, including how they were identified and addressed.</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of staff training on common medical diagnoses/medical emergencies for individuals supported and how to accurately identify these.</a:t>
            </a:r>
          </a:p>
        </p:txBody>
      </p:sp>
    </p:spTree>
    <p:extLst>
      <p:ext uri="{BB962C8B-B14F-4D97-AF65-F5344CB8AC3E}">
        <p14:creationId xmlns:p14="http://schemas.microsoft.com/office/powerpoint/2010/main" val="21459224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C3B9F-E2CB-B1DB-575D-CA984828178A}"/>
              </a:ext>
            </a:extLst>
          </p:cNvPr>
          <p:cNvSpPr>
            <a:spLocks noGrp="1"/>
          </p:cNvSpPr>
          <p:nvPr>
            <p:ph type="title"/>
          </p:nvPr>
        </p:nvSpPr>
        <p:spPr>
          <a:xfrm>
            <a:off x="1225826" y="628377"/>
            <a:ext cx="9740347" cy="825500"/>
          </a:xfrm>
        </p:spPr>
        <p:txBody>
          <a:bodyPr>
            <a:noAutofit/>
          </a:bodyPr>
          <a:lstStyle/>
          <a:p>
            <a:pPr algn="ctr"/>
            <a:r>
              <a:rPr lang="en-US" sz="3200" dirty="0">
                <a:solidFill>
                  <a:schemeClr val="bg1">
                    <a:lumMod val="10000"/>
                  </a:schemeClr>
                </a:solidFill>
                <a:latin typeface="PermianSlabSerifTypeface" panose="02000000000000000000" pitchFamily="50" charset="0"/>
              </a:rPr>
              <a:t>5.5: The person is involved in selecting their therapeutic and/or adaptive equipment in order to facilitate maximum independence.   </a:t>
            </a:r>
          </a:p>
        </p:txBody>
      </p:sp>
      <p:sp>
        <p:nvSpPr>
          <p:cNvPr id="3" name="Content Placeholder 2">
            <a:extLst>
              <a:ext uri="{FF2B5EF4-FFF2-40B4-BE49-F238E27FC236}">
                <a16:creationId xmlns:a16="http://schemas.microsoft.com/office/drawing/2014/main" id="{33C8A161-604C-89DC-D8BF-6922999D1EBA}"/>
              </a:ext>
            </a:extLst>
          </p:cNvPr>
          <p:cNvSpPr>
            <a:spLocks noGrp="1"/>
          </p:cNvSpPr>
          <p:nvPr>
            <p:ph idx="1"/>
          </p:nvPr>
        </p:nvSpPr>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supports the person to review a variety of options for their therapeutic or adaptive equipment, to the extent possible, from which the person can choose to meet their needs. This may include decorating and/or modifying equipment to best reflect their personal style. Any issues or barriers to securing needed equipment are resolved in a timely manner.</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person’s involvement in choosing their equipment.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is satisfied with the provider’s support in choosing their equipment.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confirms the person was supported to select their equipment.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documentation that addresses any barriers regarding equipment. If barriers have been identified, the provider has documentation on working with the appropriate entity to resolve the barriers. </a:t>
            </a:r>
          </a:p>
        </p:txBody>
      </p:sp>
    </p:spTree>
    <p:extLst>
      <p:ext uri="{BB962C8B-B14F-4D97-AF65-F5344CB8AC3E}">
        <p14:creationId xmlns:p14="http://schemas.microsoft.com/office/powerpoint/2010/main" val="36083690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0B9CF-AABE-DF31-DDF6-7D7708182A9C}"/>
              </a:ext>
            </a:extLst>
          </p:cNvPr>
          <p:cNvSpPr>
            <a:spLocks noGrp="1"/>
          </p:cNvSpPr>
          <p:nvPr>
            <p:ph type="title"/>
          </p:nvPr>
        </p:nvSpPr>
        <p:spPr>
          <a:xfrm>
            <a:off x="1215272" y="500411"/>
            <a:ext cx="1051560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5.6: The person receives all physician ordered treatments, to the extent desired.</a:t>
            </a:r>
          </a:p>
        </p:txBody>
      </p:sp>
      <p:sp>
        <p:nvSpPr>
          <p:cNvPr id="3" name="Content Placeholder 2">
            <a:extLst>
              <a:ext uri="{FF2B5EF4-FFF2-40B4-BE49-F238E27FC236}">
                <a16:creationId xmlns:a16="http://schemas.microsoft.com/office/drawing/2014/main" id="{5E1E455F-02D9-1FF7-44A1-1D373824E14F}"/>
              </a:ext>
            </a:extLst>
          </p:cNvPr>
          <p:cNvSpPr>
            <a:spLocks noGrp="1"/>
          </p:cNvSpPr>
          <p:nvPr>
            <p:ph idx="1"/>
          </p:nvPr>
        </p:nvSpPr>
        <p:spPr>
          <a:xfrm>
            <a:off x="1215272" y="2650435"/>
            <a:ext cx="10515600" cy="4063874"/>
          </a:xfrm>
        </p:spPr>
        <p:txBody>
          <a:bodyPr/>
          <a:lstStyle/>
          <a:p>
            <a:r>
              <a:rPr lang="en-US" sz="1800" dirty="0">
                <a:solidFill>
                  <a:srgbClr val="003366"/>
                </a:solidFill>
                <a:latin typeface="Times New Roman" panose="02020603050405020304" pitchFamily="18" charset="0"/>
                <a:cs typeface="Times New Roman" panose="02020603050405020304" pitchFamily="18" charset="0"/>
              </a:rPr>
              <a:t>Guiding Principle: Treatments ordered for medical care to promote optimal health of the person are pursued and completed by the provider with documentation of services maintained.  Any delegation of services related to treatments follows established guidelines and is documented.</a:t>
            </a:r>
          </a:p>
          <a:p>
            <a:r>
              <a:rPr lang="en-US" sz="18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all treatments.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Treatments are implemented timely by the provider.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copies of physician orders for prescribed treatments.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RN delegations and how this will be monitored by the RN.</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Any health-related procedures requiring completion by a nurse are completed only by a nurse.  </a:t>
            </a:r>
          </a:p>
        </p:txBody>
      </p:sp>
    </p:spTree>
    <p:extLst>
      <p:ext uri="{BB962C8B-B14F-4D97-AF65-F5344CB8AC3E}">
        <p14:creationId xmlns:p14="http://schemas.microsoft.com/office/powerpoint/2010/main" val="46600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1201A-7763-ECCC-6A92-9C49D837CC50}"/>
              </a:ext>
            </a:extLst>
          </p:cNvPr>
          <p:cNvSpPr>
            <a:spLocks noGrp="1"/>
          </p:cNvSpPr>
          <p:nvPr>
            <p:ph type="title"/>
          </p:nvPr>
        </p:nvSpPr>
        <p:spPr>
          <a:xfrm>
            <a:off x="1932853" y="500411"/>
            <a:ext cx="9080437"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5.7: The person’s record reflects the medications prescribed.</a:t>
            </a:r>
          </a:p>
        </p:txBody>
      </p:sp>
      <p:sp>
        <p:nvSpPr>
          <p:cNvPr id="3" name="Content Placeholder 2">
            <a:extLst>
              <a:ext uri="{FF2B5EF4-FFF2-40B4-BE49-F238E27FC236}">
                <a16:creationId xmlns:a16="http://schemas.microsoft.com/office/drawing/2014/main" id="{E23984BB-CF30-1D59-D976-C05FBC2010CC}"/>
              </a:ext>
            </a:extLst>
          </p:cNvPr>
          <p:cNvSpPr>
            <a:spLocks noGrp="1"/>
          </p:cNvSpPr>
          <p:nvPr>
            <p:ph idx="1"/>
          </p:nvPr>
        </p:nvSpPr>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maintains a comprehensive list of the medications prescribed to people that they are supporting.  Providers are to be aware of medications prescribed, reason for the prescription and be able to provide accessible information on medication side effects or adverse effects.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a list of current medications taken by the person. (For providers administering medications, this may be provided in the form of Physician Orders.)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Pertinent historical information about any allergies or issues related to specific medications.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Information related to side effect, such as medication profile sheets, is maintained in a place readily accessible to the staff administering the medications.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All PRN orders for medications define parameters for administration. </a:t>
            </a:r>
          </a:p>
          <a:p>
            <a:pPr lvl="1">
              <a:buFont typeface="Wingdings" panose="05000000000000000000" pitchFamily="2" charset="2"/>
              <a:buChar char="v"/>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06649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1EAD5-0AB7-A26C-AE14-156B376728E1}"/>
              </a:ext>
            </a:extLst>
          </p:cNvPr>
          <p:cNvSpPr>
            <a:spLocks noGrp="1"/>
          </p:cNvSpPr>
          <p:nvPr>
            <p:ph type="title"/>
          </p:nvPr>
        </p:nvSpPr>
        <p:spPr>
          <a:xfrm>
            <a:off x="1515410" y="566672"/>
            <a:ext cx="9915324"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5.8: The person takes medications in accordance with physicians’ orders. </a:t>
            </a:r>
          </a:p>
        </p:txBody>
      </p:sp>
      <p:sp>
        <p:nvSpPr>
          <p:cNvPr id="3" name="Content Placeholder 2">
            <a:extLst>
              <a:ext uri="{FF2B5EF4-FFF2-40B4-BE49-F238E27FC236}">
                <a16:creationId xmlns:a16="http://schemas.microsoft.com/office/drawing/2014/main" id="{820D4F8B-78BA-C7EC-3F15-009549C4C1D2}"/>
              </a:ext>
            </a:extLst>
          </p:cNvPr>
          <p:cNvSpPr>
            <a:spLocks noGrp="1"/>
          </p:cNvSpPr>
          <p:nvPr>
            <p:ph idx="1"/>
          </p:nvPr>
        </p:nvSpPr>
        <p:spPr>
          <a:xfrm>
            <a:off x="1215272" y="2835965"/>
            <a:ext cx="10515600" cy="3878344"/>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Documentation and observations indicate that medications are administered by provider staff as ordered.  Instances of self-administration of medication are consistent with physician orders where applicable.</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whether the person self-administers medication or if staff assist with administration.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For persons whom staff administer medication, the physician orders are present in the home along with current MARs indicating medication has been administered as ordered.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medication lists, physician orders, discontinue orders, medication administration records, and self-administration plans as needed for each person.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Provider documentation evidences ongoing medication refusals are reported to the prescribing practitioner.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Provider documentation evidences medication variances are completed per guidelines.</a:t>
            </a:r>
          </a:p>
          <a:p>
            <a:pPr lvl="1">
              <a:buFont typeface="Wingdings" panose="05000000000000000000" pitchFamily="2" charset="2"/>
              <a:buChar char="v"/>
            </a:pPr>
            <a:endParaRPr lang="en-US" sz="1600" dirty="0">
              <a:solidFill>
                <a:srgbClr val="FF0000"/>
              </a:solidFill>
              <a:latin typeface="Times New Roman" panose="02020603050405020304" pitchFamily="18" charset="0"/>
              <a:cs typeface="Times New Roman" panose="02020603050405020304" pitchFamily="18" charset="0"/>
            </a:endParaRPr>
          </a:p>
          <a:p>
            <a:pPr marL="0" indent="0">
              <a:buClr>
                <a:schemeClr val="tx1"/>
              </a:buClr>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23528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449F8-0A9A-6217-10B3-A70577AAACFE}"/>
              </a:ext>
            </a:extLst>
          </p:cNvPr>
          <p:cNvSpPr>
            <a:spLocks noGrp="1"/>
          </p:cNvSpPr>
          <p:nvPr>
            <p:ph type="title"/>
          </p:nvPr>
        </p:nvSpPr>
        <p:spPr>
          <a:xfrm>
            <a:off x="1861930" y="601873"/>
            <a:ext cx="8468140" cy="825500"/>
          </a:xfrm>
        </p:spPr>
        <p:txBody>
          <a:bodyPr>
            <a:noAutofit/>
          </a:bodyPr>
          <a:lstStyle/>
          <a:p>
            <a:pPr algn="ctr"/>
            <a:r>
              <a:rPr lang="en-US" sz="3200" dirty="0">
                <a:solidFill>
                  <a:schemeClr val="bg1">
                    <a:lumMod val="10000"/>
                  </a:schemeClr>
                </a:solidFill>
                <a:latin typeface="PermianSlabSerifTypeface" panose="02000000000000000000" pitchFamily="50" charset="0"/>
              </a:rPr>
              <a:t>5.9: The person’s Medication Administration Records (MARs) are appropriately maintained. </a:t>
            </a:r>
          </a:p>
        </p:txBody>
      </p:sp>
      <p:sp>
        <p:nvSpPr>
          <p:cNvPr id="3" name="Content Placeholder 2">
            <a:extLst>
              <a:ext uri="{FF2B5EF4-FFF2-40B4-BE49-F238E27FC236}">
                <a16:creationId xmlns:a16="http://schemas.microsoft.com/office/drawing/2014/main" id="{D3A0EF3F-1DAB-3D1C-56CF-B856237AA6D8}"/>
              </a:ext>
            </a:extLst>
          </p:cNvPr>
          <p:cNvSpPr>
            <a:spLocks noGrp="1"/>
          </p:cNvSpPr>
          <p:nvPr>
            <p:ph idx="1"/>
          </p:nvPr>
        </p:nvSpPr>
        <p:spPr>
          <a:xfrm>
            <a:off x="1215272" y="2796209"/>
            <a:ext cx="10515600" cy="3918100"/>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Medication Administration Record for the person meets established requirements to reflect proper dosage and administration consistent with physician orders. Medication administration records are documented, legible, and accurately reflect DDA requirements.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Staff appropriately document medication administration on the MAR, including administration of PRN medications with reason and follow-up.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Staff appropriately maintain the MAR, including legible writing, documenting according to the key, and signing the back.</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Information listed on the MAR matches the prescription label and physician’s orders. The provider agency routinely monitors this.</a:t>
            </a:r>
          </a:p>
          <a:p>
            <a:pPr marL="0" indent="0">
              <a:buClr>
                <a:schemeClr val="tx1"/>
              </a:buClr>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84606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95FBE-C568-6F66-96B9-D2C7E6FB3F8F}"/>
              </a:ext>
            </a:extLst>
          </p:cNvPr>
          <p:cNvSpPr>
            <a:spLocks noGrp="1"/>
          </p:cNvSpPr>
          <p:nvPr>
            <p:ph type="title"/>
          </p:nvPr>
        </p:nvSpPr>
        <p:spPr>
          <a:xfrm>
            <a:off x="1508784" y="699194"/>
            <a:ext cx="9928576"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5.10: The person’s medications are stored separately, securely, and accessibly.  </a:t>
            </a:r>
          </a:p>
        </p:txBody>
      </p:sp>
      <p:sp>
        <p:nvSpPr>
          <p:cNvPr id="3" name="Content Placeholder 2">
            <a:extLst>
              <a:ext uri="{FF2B5EF4-FFF2-40B4-BE49-F238E27FC236}">
                <a16:creationId xmlns:a16="http://schemas.microsoft.com/office/drawing/2014/main" id="{FA90AD7E-EE12-BE1F-EFB0-9E88949CA946}"/>
              </a:ext>
            </a:extLst>
          </p:cNvPr>
          <p:cNvSpPr>
            <a:spLocks noGrp="1"/>
          </p:cNvSpPr>
          <p:nvPr>
            <p:ph idx="1"/>
          </p:nvPr>
        </p:nvSpPr>
        <p:spPr>
          <a:xfrm>
            <a:off x="1215272" y="2994991"/>
            <a:ext cx="10515600" cy="3719318"/>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Medications administered by staff are to be appropriately maintained so as to be secure and maintain the integrity of the medication as appropriate (such as double locked controlled substances, refrigerated or separated from other medications when indicated).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Medications are stored according to the provider’s medication safety policy, including double locks for controlled medications, locked containers in refrigerators, and topical medications separate from oral medications.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Person’s medications are stored separately from medications taken by other people.</a:t>
            </a:r>
          </a:p>
          <a:p>
            <a:pPr marL="0" indent="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97796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DC179-6C4A-36A6-6C97-9C1039059491}"/>
              </a:ext>
            </a:extLst>
          </p:cNvPr>
          <p:cNvSpPr>
            <a:spLocks noGrp="1"/>
          </p:cNvSpPr>
          <p:nvPr>
            <p:ph type="title"/>
          </p:nvPr>
        </p:nvSpPr>
        <p:spPr>
          <a:xfrm>
            <a:off x="957344" y="659438"/>
            <a:ext cx="10773528" cy="1325563"/>
          </a:xfrm>
        </p:spPr>
        <p:txBody>
          <a:bodyPr>
            <a:noAutofit/>
          </a:bodyPr>
          <a:lstStyle/>
          <a:p>
            <a:pPr algn="ctr"/>
            <a:r>
              <a:rPr lang="en-US" sz="3200" dirty="0">
                <a:solidFill>
                  <a:schemeClr val="bg1">
                    <a:lumMod val="10000"/>
                  </a:schemeClr>
                </a:solidFill>
                <a:latin typeface="PermianSlabSerifTypeface" panose="02000000000000000000" pitchFamily="50" charset="0"/>
              </a:rPr>
              <a:t>5.11: The person receives all ordered medications which are administered  by appropriately trained staff.  </a:t>
            </a:r>
          </a:p>
        </p:txBody>
      </p:sp>
      <p:sp>
        <p:nvSpPr>
          <p:cNvPr id="3" name="Content Placeholder 2">
            <a:extLst>
              <a:ext uri="{FF2B5EF4-FFF2-40B4-BE49-F238E27FC236}">
                <a16:creationId xmlns:a16="http://schemas.microsoft.com/office/drawing/2014/main" id="{17BF4DC4-7B8A-04FF-597D-E4C2C420B1B7}"/>
              </a:ext>
            </a:extLst>
          </p:cNvPr>
          <p:cNvSpPr>
            <a:spLocks noGrp="1"/>
          </p:cNvSpPr>
          <p:nvPr>
            <p:ph idx="1"/>
          </p:nvPr>
        </p:nvSpPr>
        <p:spPr>
          <a:xfrm>
            <a:off x="1086308" y="2790212"/>
            <a:ext cx="10773528" cy="3143307"/>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Medications are to be administered by appropriately trained staff with delegation of duties following established best practice professional guidelines.  Practices associated with medication administration should be consistent with agency practice and reflect appropriate training of those administering such medications.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Only appropriately trained or licensed staff administer medications to the person.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to evidence staff trainings and/or licenses are current.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Any medications requiring administration by a nurse are administered only by a nurse. Only a registered nurse may delegate activities related to medication administration. </a:t>
            </a:r>
          </a:p>
        </p:txBody>
      </p:sp>
    </p:spTree>
    <p:extLst>
      <p:ext uri="{BB962C8B-B14F-4D97-AF65-F5344CB8AC3E}">
        <p14:creationId xmlns:p14="http://schemas.microsoft.com/office/powerpoint/2010/main" val="4241014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D8B24-C079-94F6-CDAD-970C8CE9CA80}"/>
              </a:ext>
            </a:extLst>
          </p:cNvPr>
          <p:cNvSpPr>
            <a:spLocks noGrp="1"/>
          </p:cNvSpPr>
          <p:nvPr>
            <p:ph type="title"/>
          </p:nvPr>
        </p:nvSpPr>
        <p:spPr>
          <a:xfrm>
            <a:off x="898937" y="536949"/>
            <a:ext cx="10946296" cy="825500"/>
          </a:xfrm>
        </p:spPr>
        <p:txBody>
          <a:bodyPr>
            <a:noAutofit/>
          </a:bodyPr>
          <a:lstStyle/>
          <a:p>
            <a:pPr algn="ctr"/>
            <a:r>
              <a:rPr lang="en-US" sz="3200" dirty="0">
                <a:solidFill>
                  <a:schemeClr val="bg1">
                    <a:lumMod val="10000"/>
                  </a:schemeClr>
                </a:solidFill>
                <a:latin typeface="PermianSlabSerifTypeface" panose="02000000000000000000" pitchFamily="50" charset="0"/>
              </a:rPr>
              <a:t>1.1: The person met with the provider to receive information about services and supports.</a:t>
            </a:r>
          </a:p>
        </p:txBody>
      </p:sp>
      <p:sp>
        <p:nvSpPr>
          <p:cNvPr id="3" name="Content Placeholder 2">
            <a:extLst>
              <a:ext uri="{FF2B5EF4-FFF2-40B4-BE49-F238E27FC236}">
                <a16:creationId xmlns:a16="http://schemas.microsoft.com/office/drawing/2014/main" id="{ABC101D8-0052-C2A7-85BD-EC89049412B8}"/>
              </a:ext>
            </a:extLst>
          </p:cNvPr>
          <p:cNvSpPr>
            <a:spLocks noGrp="1"/>
          </p:cNvSpPr>
          <p:nvPr>
            <p:ph idx="1"/>
          </p:nvPr>
        </p:nvSpPr>
        <p:spPr>
          <a:xfrm>
            <a:off x="1245703" y="2161211"/>
            <a:ext cx="10252765" cy="3908286"/>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Prior to selecting a provider, the person is afforded the opportunity to meet with the potential provider agency and learn about, at a minimum, the provider’s experience and approach to service delivery, the number of individuals served to date, and the availability of staff to initiate services immediately. </a:t>
            </a:r>
          </a:p>
          <a:p>
            <a:r>
              <a:rPr lang="en-US" sz="1600" dirty="0">
                <a:solidFill>
                  <a:srgbClr val="FF0000"/>
                </a:solidFill>
                <a:latin typeface="Times New Roman" panose="02020603050405020304" pitchFamily="18" charset="0"/>
                <a:cs typeface="Times New Roman" panose="02020603050405020304" pitchFamily="18" charset="0"/>
              </a:rPr>
              <a:t>What to look for: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is not applicable when the person’s services began prior to the review period.</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is not applicable in the event of emergency placement.</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provider implemented their meet and greet process.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the person’s meet and greet, including participants and information shared, including the following, at a minimum:</a:t>
            </a:r>
          </a:p>
          <a:p>
            <a:pPr lvl="3">
              <a:buFont typeface="Wingdings" panose="05000000000000000000" pitchFamily="2" charset="2"/>
              <a:buChar char="§"/>
            </a:pPr>
            <a:r>
              <a:rPr lang="en-US" dirty="0">
                <a:solidFill>
                  <a:srgbClr val="FF0000"/>
                </a:solidFill>
                <a:latin typeface="Times New Roman" panose="02020603050405020304" pitchFamily="18" charset="0"/>
                <a:cs typeface="Times New Roman" panose="02020603050405020304" pitchFamily="18" charset="0"/>
              </a:rPr>
              <a:t>The provider’s experience providing the service, including the number of individuals served to date. </a:t>
            </a:r>
          </a:p>
          <a:p>
            <a:pPr lvl="3">
              <a:buFont typeface="Wingdings" panose="05000000000000000000" pitchFamily="2" charset="2"/>
              <a:buChar char="§"/>
            </a:pPr>
            <a:r>
              <a:rPr lang="en-US" dirty="0">
                <a:solidFill>
                  <a:srgbClr val="FF0000"/>
                </a:solidFill>
                <a:latin typeface="Times New Roman" panose="02020603050405020304" pitchFamily="18" charset="0"/>
                <a:cs typeface="Times New Roman" panose="02020603050405020304" pitchFamily="18" charset="0"/>
              </a:rPr>
              <a:t>The provider’s approach to providing the service.</a:t>
            </a:r>
          </a:p>
          <a:p>
            <a:pPr lvl="3">
              <a:buFont typeface="Wingdings" panose="05000000000000000000" pitchFamily="2" charset="2"/>
              <a:buChar char="§"/>
            </a:pPr>
            <a:r>
              <a:rPr lang="en-US" dirty="0">
                <a:solidFill>
                  <a:srgbClr val="FF0000"/>
                </a:solidFill>
                <a:latin typeface="Times New Roman" panose="02020603050405020304" pitchFamily="18" charset="0"/>
                <a:cs typeface="Times New Roman" panose="02020603050405020304" pitchFamily="18" charset="0"/>
              </a:rPr>
              <a:t>The availability of staff to initiate services immediately.</a:t>
            </a:r>
          </a:p>
        </p:txBody>
      </p:sp>
    </p:spTree>
    <p:extLst>
      <p:ext uri="{BB962C8B-B14F-4D97-AF65-F5344CB8AC3E}">
        <p14:creationId xmlns:p14="http://schemas.microsoft.com/office/powerpoint/2010/main" val="16630504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DC2DD-41EB-60DF-1F8A-831A6A86D1EF}"/>
              </a:ext>
            </a:extLst>
          </p:cNvPr>
          <p:cNvSpPr>
            <a:spLocks noGrp="1"/>
          </p:cNvSpPr>
          <p:nvPr>
            <p:ph type="title"/>
          </p:nvPr>
        </p:nvSpPr>
        <p:spPr>
          <a:xfrm>
            <a:off x="2436436" y="685942"/>
            <a:ext cx="8073272" cy="1325563"/>
          </a:xfrm>
        </p:spPr>
        <p:txBody>
          <a:bodyPr>
            <a:noAutofit/>
          </a:bodyPr>
          <a:lstStyle/>
          <a:p>
            <a:pPr algn="ctr"/>
            <a:r>
              <a:rPr lang="en-US" sz="3200" dirty="0">
                <a:solidFill>
                  <a:schemeClr val="bg1">
                    <a:lumMod val="10000"/>
                  </a:schemeClr>
                </a:solidFill>
                <a:latin typeface="PermianSlabSerifTypeface" panose="02000000000000000000" pitchFamily="50" charset="0"/>
              </a:rPr>
              <a:t>5.12: The person’s residence has a supply of nutritious food.</a:t>
            </a:r>
          </a:p>
        </p:txBody>
      </p:sp>
      <p:sp>
        <p:nvSpPr>
          <p:cNvPr id="3" name="Content Placeholder 2">
            <a:extLst>
              <a:ext uri="{FF2B5EF4-FFF2-40B4-BE49-F238E27FC236}">
                <a16:creationId xmlns:a16="http://schemas.microsoft.com/office/drawing/2014/main" id="{54A80853-4BDF-97C5-374F-403744B720BB}"/>
              </a:ext>
            </a:extLst>
          </p:cNvPr>
          <p:cNvSpPr>
            <a:spLocks noGrp="1"/>
          </p:cNvSpPr>
          <p:nvPr>
            <p:ph idx="1"/>
          </p:nvPr>
        </p:nvSpPr>
        <p:spPr>
          <a:xfrm>
            <a:off x="1215272" y="2915477"/>
            <a:ext cx="10515600" cy="3798831"/>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Foods to support health nutrition and the person’s preferences for meals are available in the home.  At a minimum, a 48-hour supply of food should be available at all times to support each person living in the home.</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confirms the provider has an ongoing monitoring process to assure that the persons dietary and nutritional needs are adequately met, and the person has access to a nutritious food supply, including preferred foods.</a:t>
            </a:r>
          </a:p>
        </p:txBody>
      </p:sp>
    </p:spTree>
    <p:extLst>
      <p:ext uri="{BB962C8B-B14F-4D97-AF65-F5344CB8AC3E}">
        <p14:creationId xmlns:p14="http://schemas.microsoft.com/office/powerpoint/2010/main" val="36387109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989D1-B517-1915-A4BE-A3907FB4C4FB}"/>
              </a:ext>
            </a:extLst>
          </p:cNvPr>
          <p:cNvSpPr>
            <a:spLocks noGrp="1"/>
          </p:cNvSpPr>
          <p:nvPr>
            <p:ph type="title"/>
          </p:nvPr>
        </p:nvSpPr>
        <p:spPr>
          <a:xfrm>
            <a:off x="702365" y="92766"/>
            <a:ext cx="5499652" cy="825500"/>
          </a:xfrm>
        </p:spPr>
        <p:txBody>
          <a:bodyPr>
            <a:noAutofit/>
          </a:bodyPr>
          <a:lstStyle/>
          <a:p>
            <a:pPr algn="ctr"/>
            <a:r>
              <a:rPr lang="en-US" sz="3200" dirty="0">
                <a:solidFill>
                  <a:srgbClr val="003366"/>
                </a:solidFill>
                <a:latin typeface="PermianSlabSerifTypeface" panose="02000000000000000000" pitchFamily="50" charset="0"/>
              </a:rPr>
              <a:t>Quality Topic 5 Assessment</a:t>
            </a:r>
          </a:p>
        </p:txBody>
      </p:sp>
      <p:sp>
        <p:nvSpPr>
          <p:cNvPr id="3" name="Content Placeholder 2">
            <a:extLst>
              <a:ext uri="{FF2B5EF4-FFF2-40B4-BE49-F238E27FC236}">
                <a16:creationId xmlns:a16="http://schemas.microsoft.com/office/drawing/2014/main" id="{6A4F4AA7-CD38-8A72-459A-CC7292EEBA3F}"/>
              </a:ext>
            </a:extLst>
          </p:cNvPr>
          <p:cNvSpPr>
            <a:spLocks noGrp="1"/>
          </p:cNvSpPr>
          <p:nvPr>
            <p:ph idx="1"/>
          </p:nvPr>
        </p:nvSpPr>
        <p:spPr>
          <a:xfrm>
            <a:off x="940904" y="1199322"/>
            <a:ext cx="10760765" cy="5658678"/>
          </a:xfrm>
        </p:spPr>
        <p:txBody>
          <a:bodyPr>
            <a:normAutofit fontScale="92500" lnSpcReduction="20000"/>
          </a:bodyPr>
          <a:lstStyle/>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1. True or False: Providers are expected to educate persons on health risks, healthy alternatives and nutritional meal choices.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2. True or False: Providers should, at a minimum, maintain documentation of annual medical and dental appointments.</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3. True or False: Providers not supporting a person with healthcare should maintain documentation of discussions with the person and attempts to obtain appointment documentation in the event they do not receive it, or the person decides they do not want to provide this.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4. True or False: Polypharmacy, for the purpose of indicator 5.4, is defined as four or more psychotropic medications, or two or more psychotropic medications of the same class.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5. Multiple Choice: Which is not an example of the provider supporting the person to choose their therapeutic equipment?</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The DSP assists Ella with adding stickers and colorful tape to her walker since she does not like the metallic silver color.</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Elizabeth’s DSP assisted her by taking pictures of her with different frames so she could look at them to decide which glasses she wants.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Sophie’s staff provided transportation to her audiologist so that she could choose her new hearing aid.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Chloe’s staff purchased her a shower chair at Wal-Mart.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6. Multiple Choice: When staff are responsible for administering medications, what information do surveyors look for?</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Medication Administration Record, staff training certificates, Physician Orders, Medications being stored properly.</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Physician Orders, Medication Administration Record, locked medications.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Medications being stored properly, staff training certificates,  Medication Administration Records.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None of the Above.</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7. True or False: Emerging health issues, illnesses, and injuries should be addressed timely.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8. True or False: The expectation is that providers ensure persons always have a 72-hour minimum food supply.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9. True or False: Controlled substances are to be single-locked by providers overseeing medication administration.</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10. True or False: When a person self-administers medication, it is best practice for the provider to maintain a self-administration plan.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11. Yes or No: Ciara’s mom is her PA staff but is not medication certified. She reports that she administers Ciara’s medication as her mom rather than in the capacity of DSP. Ciara’s PA hours are 9:30am-3:30pm every day. Her medications are administered at 8:00am and 3:00pm. Is this acceptable? </a:t>
            </a:r>
          </a:p>
        </p:txBody>
      </p:sp>
    </p:spTree>
    <p:extLst>
      <p:ext uri="{BB962C8B-B14F-4D97-AF65-F5344CB8AC3E}">
        <p14:creationId xmlns:p14="http://schemas.microsoft.com/office/powerpoint/2010/main" val="30157424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0EDA4-207C-7EEE-2F2B-D1A69843A1B7}"/>
              </a:ext>
            </a:extLst>
          </p:cNvPr>
          <p:cNvSpPr>
            <a:spLocks noGrp="1"/>
          </p:cNvSpPr>
          <p:nvPr>
            <p:ph type="title"/>
          </p:nvPr>
        </p:nvSpPr>
        <p:spPr>
          <a:xfrm>
            <a:off x="838201" y="186163"/>
            <a:ext cx="4658407" cy="1470359"/>
          </a:xfrm>
        </p:spPr>
        <p:txBody>
          <a:bodyPr>
            <a:normAutofit/>
          </a:bodyPr>
          <a:lstStyle/>
          <a:p>
            <a:r>
              <a:rPr lang="en-US" sz="3200" dirty="0">
                <a:solidFill>
                  <a:schemeClr val="bg1">
                    <a:lumMod val="10000"/>
                  </a:schemeClr>
                </a:solidFill>
                <a:latin typeface="PermianSlabSerifTypeface" panose="02000000000000000000" pitchFamily="50" charset="0"/>
              </a:rPr>
              <a:t>Quality Topic 6: Choice and Decision Making</a:t>
            </a:r>
          </a:p>
        </p:txBody>
      </p:sp>
      <p:sp>
        <p:nvSpPr>
          <p:cNvPr id="3" name="Content Placeholder 2">
            <a:extLst>
              <a:ext uri="{FF2B5EF4-FFF2-40B4-BE49-F238E27FC236}">
                <a16:creationId xmlns:a16="http://schemas.microsoft.com/office/drawing/2014/main" id="{02324697-A4B7-441F-88F6-C590BEDFF139}"/>
              </a:ext>
            </a:extLst>
          </p:cNvPr>
          <p:cNvSpPr>
            <a:spLocks noGrp="1"/>
          </p:cNvSpPr>
          <p:nvPr>
            <p:ph idx="1"/>
          </p:nvPr>
        </p:nvSpPr>
        <p:spPr>
          <a:xfrm>
            <a:off x="1815549" y="2027583"/>
            <a:ext cx="8981660" cy="4215641"/>
          </a:xfrm>
        </p:spPr>
        <p:txBody>
          <a:bodyPr anchor="ctr">
            <a:normAutofit/>
          </a:bodyPr>
          <a:lstStyle/>
          <a:p>
            <a:pPr marL="0" indent="0" algn="ctr">
              <a:buNone/>
            </a:pPr>
            <a:r>
              <a:rPr lang="en-US" sz="2400" dirty="0">
                <a:solidFill>
                  <a:srgbClr val="003366"/>
                </a:solidFill>
                <a:latin typeface="Times New Roman" panose="02020603050405020304" pitchFamily="18" charset="0"/>
                <a:cs typeface="Times New Roman" panose="02020603050405020304" pitchFamily="18" charset="0"/>
              </a:rPr>
              <a:t>Opportunities for choice and the preparedness to make such choices has the potential for impact throughout one’s life and daily experiences.  People and those close to them are to be supported in making informed choices to include selection of those staff that will work with them.  As with other quality areas, the opportunity for people and those close to them to be able to express concerns, give feedback and receive resolution to issues remains an important practice.</a:t>
            </a:r>
          </a:p>
        </p:txBody>
      </p:sp>
    </p:spTree>
    <p:extLst>
      <p:ext uri="{BB962C8B-B14F-4D97-AF65-F5344CB8AC3E}">
        <p14:creationId xmlns:p14="http://schemas.microsoft.com/office/powerpoint/2010/main" val="2620764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B36AA-E5A7-A55D-7E6A-665B97036A51}"/>
              </a:ext>
            </a:extLst>
          </p:cNvPr>
          <p:cNvSpPr>
            <a:spLocks noGrp="1"/>
          </p:cNvSpPr>
          <p:nvPr>
            <p:ph type="title"/>
          </p:nvPr>
        </p:nvSpPr>
        <p:spPr>
          <a:xfrm>
            <a:off x="1215272" y="420899"/>
            <a:ext cx="1051560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6.1:  The person is supported to communicate choices.</a:t>
            </a:r>
          </a:p>
        </p:txBody>
      </p:sp>
      <p:sp>
        <p:nvSpPr>
          <p:cNvPr id="3" name="Content Placeholder 2">
            <a:extLst>
              <a:ext uri="{FF2B5EF4-FFF2-40B4-BE49-F238E27FC236}">
                <a16:creationId xmlns:a16="http://schemas.microsoft.com/office/drawing/2014/main" id="{6D107363-1505-034C-6E1E-3291D0DD01A0}"/>
              </a:ext>
            </a:extLst>
          </p:cNvPr>
          <p:cNvSpPr>
            <a:spLocks noGrp="1"/>
          </p:cNvSpPr>
          <p:nvPr>
            <p:ph idx="1"/>
          </p:nvPr>
        </p:nvSpPr>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Providers support and encourage people to exercise self-determination and make informed decisions and choices in ways that do not lead to reduced opportunities for them to make progress toward their goals and outcomes.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is regularly supported and encouraged by staff and the agency to make choices.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routinely makes choices.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is routinely supported to develop skills for self-determination and to make informed decisions and choices while receiving services.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is supported and encouraged to exercise self-determination and make informed decisions and choices in ways that do not lead to reduced opportunities for them to make progress toward their goals and outcomes.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is encouraged to try new things and new activities are offered.</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educates the person on Enabling Technology as an available support option.</a:t>
            </a:r>
          </a:p>
        </p:txBody>
      </p:sp>
    </p:spTree>
    <p:extLst>
      <p:ext uri="{BB962C8B-B14F-4D97-AF65-F5344CB8AC3E}">
        <p14:creationId xmlns:p14="http://schemas.microsoft.com/office/powerpoint/2010/main" val="41072268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3EA68-DDB0-33D9-4875-B7B97A3F0CB0}"/>
              </a:ext>
            </a:extLst>
          </p:cNvPr>
          <p:cNvSpPr>
            <a:spLocks noGrp="1"/>
          </p:cNvSpPr>
          <p:nvPr>
            <p:ph type="title"/>
          </p:nvPr>
        </p:nvSpPr>
        <p:spPr>
          <a:xfrm>
            <a:off x="1047229" y="721142"/>
            <a:ext cx="10097542" cy="825500"/>
          </a:xfrm>
        </p:spPr>
        <p:txBody>
          <a:bodyPr>
            <a:noAutofit/>
          </a:bodyPr>
          <a:lstStyle/>
          <a:p>
            <a:pPr algn="ctr"/>
            <a:r>
              <a:rPr lang="en-US" sz="3200" dirty="0">
                <a:solidFill>
                  <a:schemeClr val="bg1">
                    <a:lumMod val="10000"/>
                  </a:schemeClr>
                </a:solidFill>
                <a:latin typeface="PermianSlabSerifTypeface" panose="02000000000000000000" pitchFamily="50" charset="0"/>
              </a:rPr>
              <a:t>6.2: The provider is supporting family members, friends and/or other natural supports, if applicable, through sharing, educating, and encouraging them to utilize supported decision-making strategies.</a:t>
            </a:r>
          </a:p>
        </p:txBody>
      </p:sp>
      <p:sp>
        <p:nvSpPr>
          <p:cNvPr id="3" name="Content Placeholder 2">
            <a:extLst>
              <a:ext uri="{FF2B5EF4-FFF2-40B4-BE49-F238E27FC236}">
                <a16:creationId xmlns:a16="http://schemas.microsoft.com/office/drawing/2014/main" id="{A60EAE08-B98C-48CE-2DE0-D525CAD54C8F}"/>
              </a:ext>
            </a:extLst>
          </p:cNvPr>
          <p:cNvSpPr>
            <a:spLocks noGrp="1"/>
          </p:cNvSpPr>
          <p:nvPr>
            <p:ph idx="1"/>
          </p:nvPr>
        </p:nvSpPr>
        <p:spPr>
          <a:xfrm>
            <a:off x="1047229" y="2688108"/>
            <a:ext cx="10683643" cy="4169892"/>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Providers encourage the use of self-determination and supported decision making with people outside of the context of service delivery thru efforts to educate and / or link family members or natural supports with resources for supported decision-making strategies.  Examples of supported decision making may include: explaining information using visual or auditory forms rather than written forms, role playing instances where choices need to be made, giving extra time to talk about choice and trying options before making a decision, bringing or having a trusted person to take notes during medical appointments.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agency has provided natural supports with resources and education on supported decision-making and supported decision-making strategies.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staff understand supported decision-making and the use of strategies as well as the importance of encouraging natural supports to utilize these strategies.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agency evidences the person’s natural supports were provided with information and resources related to Supported Decision-Making.</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agency evidences the person’s natural supports were encouraged to utilize Supported Decision-Making strategies.</a:t>
            </a:r>
          </a:p>
        </p:txBody>
      </p:sp>
    </p:spTree>
    <p:extLst>
      <p:ext uri="{BB962C8B-B14F-4D97-AF65-F5344CB8AC3E}">
        <p14:creationId xmlns:p14="http://schemas.microsoft.com/office/powerpoint/2010/main" val="322010121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F6E9E-A2E7-C842-36C4-F2AA53CFBB59}"/>
              </a:ext>
            </a:extLst>
          </p:cNvPr>
          <p:cNvSpPr>
            <a:spLocks noGrp="1"/>
          </p:cNvSpPr>
          <p:nvPr>
            <p:ph type="title"/>
          </p:nvPr>
        </p:nvSpPr>
        <p:spPr>
          <a:xfrm>
            <a:off x="1093031" y="261699"/>
            <a:ext cx="10515600" cy="1325563"/>
          </a:xfrm>
        </p:spPr>
        <p:txBody>
          <a:bodyPr>
            <a:noAutofit/>
          </a:bodyPr>
          <a:lstStyle/>
          <a:p>
            <a:pPr algn="ctr"/>
            <a:r>
              <a:rPr lang="en-US" sz="3200" dirty="0">
                <a:solidFill>
                  <a:schemeClr val="bg1">
                    <a:lumMod val="10000"/>
                  </a:schemeClr>
                </a:solidFill>
                <a:latin typeface="PermianSlabSerifTypeface" panose="02000000000000000000" pitchFamily="50" charset="0"/>
              </a:rPr>
              <a:t>6.3: The person and others chosen by the person are given the opportunity to participate in the interview of potential agency staff.</a:t>
            </a:r>
          </a:p>
        </p:txBody>
      </p:sp>
      <p:sp>
        <p:nvSpPr>
          <p:cNvPr id="3" name="Content Placeholder 2">
            <a:extLst>
              <a:ext uri="{FF2B5EF4-FFF2-40B4-BE49-F238E27FC236}">
                <a16:creationId xmlns:a16="http://schemas.microsoft.com/office/drawing/2014/main" id="{E22CD756-7221-00A5-CD87-34BED5483A00}"/>
              </a:ext>
            </a:extLst>
          </p:cNvPr>
          <p:cNvSpPr>
            <a:spLocks noGrp="1"/>
          </p:cNvSpPr>
          <p:nvPr>
            <p:ph idx="1"/>
          </p:nvPr>
        </p:nvSpPr>
        <p:spPr>
          <a:xfrm>
            <a:off x="834887" y="2319130"/>
            <a:ext cx="11031888" cy="4253259"/>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Providers give people the opportunity to participate in the agency’s interview processes overall. This practice is beneficial as it lends itself to the person feeling their opinion is valued and provides the candidate insight into the nature of the work and exemplifies principles of person-centered practices.  Individuals interviewing staff already hired by the provider is not sufficient.</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was offered the opportunity to participate in the interview process for agency DSPs.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agency evidences the person is consistently offered the opportunity to participate in the in the interview of DSPs with the agency.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 the event the person does not wish to participate, documentation maintained by the agency confirms the person was offered the opportunity to participate in the interview of DSPs and chose not to do so.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When choosing to participate, the provider maintains documentation of the person’s involvement in the interview of DSPs.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references DSPs with the agency, not just DSPs assigned to work with the person.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Involving the legal representative and/or family in lieu of involving the individual is not sufficient to meet the indicator.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individual meeting and “interviewing” a DSP who has already been hired by the agency is not sufficient to meet the indicator.</a:t>
            </a:r>
          </a:p>
          <a:p>
            <a:pPr lvl="1">
              <a:buFont typeface="Wingdings" panose="05000000000000000000" pitchFamily="2" charset="2"/>
              <a:buChar char="v"/>
            </a:pPr>
            <a:endParaRPr lang="en-US" sz="1600" dirty="0">
              <a:solidFill>
                <a:srgbClr val="FF0000"/>
              </a:solidFill>
              <a:latin typeface="Times New Roman" panose="02020603050405020304" pitchFamily="18" charset="0"/>
              <a:cs typeface="Times New Roman" panose="02020603050405020304" pitchFamily="18" charset="0"/>
            </a:endParaRPr>
          </a:p>
          <a:p>
            <a:pPr lvl="1">
              <a:buClrTx/>
              <a:buFont typeface="Wingdings" panose="05000000000000000000" pitchFamily="2" charset="2"/>
              <a:buChar char="q"/>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8116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0212C-730D-60A0-C29A-7C63F8C5979C}"/>
              </a:ext>
            </a:extLst>
          </p:cNvPr>
          <p:cNvSpPr>
            <a:spLocks noGrp="1"/>
          </p:cNvSpPr>
          <p:nvPr>
            <p:ph type="title"/>
          </p:nvPr>
        </p:nvSpPr>
        <p:spPr>
          <a:xfrm>
            <a:off x="2404654" y="641629"/>
            <a:ext cx="8136835" cy="825500"/>
          </a:xfrm>
        </p:spPr>
        <p:txBody>
          <a:bodyPr>
            <a:noAutofit/>
          </a:bodyPr>
          <a:lstStyle/>
          <a:p>
            <a:pPr algn="ctr"/>
            <a:r>
              <a:rPr lang="en-US" sz="3200" dirty="0">
                <a:solidFill>
                  <a:schemeClr val="bg1">
                    <a:lumMod val="10000"/>
                  </a:schemeClr>
                </a:solidFill>
                <a:latin typeface="PermianSlabSerifTypeface" panose="02000000000000000000" pitchFamily="50" charset="0"/>
              </a:rPr>
              <a:t>6.4:  The person has the opportunity to participate in the evaluation process for DSPs assigned to work with them. </a:t>
            </a:r>
          </a:p>
        </p:txBody>
      </p:sp>
      <p:sp>
        <p:nvSpPr>
          <p:cNvPr id="3" name="Content Placeholder 2">
            <a:extLst>
              <a:ext uri="{FF2B5EF4-FFF2-40B4-BE49-F238E27FC236}">
                <a16:creationId xmlns:a16="http://schemas.microsoft.com/office/drawing/2014/main" id="{F5174257-CE78-E137-E781-0CDA18CCEFDC}"/>
              </a:ext>
            </a:extLst>
          </p:cNvPr>
          <p:cNvSpPr>
            <a:spLocks noGrp="1"/>
          </p:cNvSpPr>
          <p:nvPr>
            <p:ph idx="1"/>
          </p:nvPr>
        </p:nvSpPr>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affords people the opportunity to provide specific and detailed feedback (both positive and negative) on their staff as part of the agency’s employee evaluation for the DSP.  A satisfaction survey that asks general questions on DSPs is not sufficient to meet this indicator.</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was offered the opportunity to participate in the evaluation process for all DSPs working with them.</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agency evidences the person’s participation in the evaluation of all DSPs working with them.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If a person does not want to participate in the evaluation process, the agency maintains documentation to evidence the opportunity was consistently provided but declined by the person.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A satisfaction survey that asks general questions on DSPs is not sufficient to meet this indicator.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Involving legal representatives and/or family members in lieu of involving the person is not sufficient to meet the indicator. </a:t>
            </a:r>
          </a:p>
        </p:txBody>
      </p:sp>
    </p:spTree>
    <p:extLst>
      <p:ext uri="{BB962C8B-B14F-4D97-AF65-F5344CB8AC3E}">
        <p14:creationId xmlns:p14="http://schemas.microsoft.com/office/powerpoint/2010/main" val="21069401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09433-3BCA-B1E5-87B1-6664DB8A9B58}"/>
              </a:ext>
            </a:extLst>
          </p:cNvPr>
          <p:cNvSpPr>
            <a:spLocks noGrp="1"/>
          </p:cNvSpPr>
          <p:nvPr>
            <p:ph type="title"/>
          </p:nvPr>
        </p:nvSpPr>
        <p:spPr>
          <a:xfrm>
            <a:off x="2351645" y="681386"/>
            <a:ext cx="8242853" cy="825500"/>
          </a:xfrm>
        </p:spPr>
        <p:txBody>
          <a:bodyPr>
            <a:noAutofit/>
          </a:bodyPr>
          <a:lstStyle/>
          <a:p>
            <a:pPr algn="ctr"/>
            <a:r>
              <a:rPr lang="en-US" sz="3200" dirty="0">
                <a:solidFill>
                  <a:schemeClr val="bg1">
                    <a:lumMod val="10000"/>
                  </a:schemeClr>
                </a:solidFill>
                <a:latin typeface="PermianSlabSerifTypeface" panose="02000000000000000000" pitchFamily="50" charset="0"/>
              </a:rPr>
              <a:t>6.5: The person’s requests to change staff that are exclusively assigned to them are honored to the extent possible.</a:t>
            </a:r>
          </a:p>
        </p:txBody>
      </p:sp>
      <p:sp>
        <p:nvSpPr>
          <p:cNvPr id="3" name="Content Placeholder 2">
            <a:extLst>
              <a:ext uri="{FF2B5EF4-FFF2-40B4-BE49-F238E27FC236}">
                <a16:creationId xmlns:a16="http://schemas.microsoft.com/office/drawing/2014/main" id="{7A36D43C-9B12-20D4-61BA-F79986F645BF}"/>
              </a:ext>
            </a:extLst>
          </p:cNvPr>
          <p:cNvSpPr>
            <a:spLocks noGrp="1"/>
          </p:cNvSpPr>
          <p:nvPr>
            <p:ph idx="1"/>
          </p:nvPr>
        </p:nvSpPr>
        <p:spPr>
          <a:xfrm>
            <a:off x="1873217" y="2663686"/>
            <a:ext cx="9199707" cy="3971109"/>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honors the person’s request to change staff to the extent possible and maintains documentation of such.</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whether the person made a staff change request during the review period.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If a request was made, interviews confirm the person was satisfied with the provider’s response to the request.</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staff change requests as well as the agency’s response to the request and the resolution process.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 the event a provider does not honor a staff change request, the agency maintains documentation of why the request was not honored. </a:t>
            </a:r>
          </a:p>
        </p:txBody>
      </p:sp>
    </p:spTree>
    <p:extLst>
      <p:ext uri="{BB962C8B-B14F-4D97-AF65-F5344CB8AC3E}">
        <p14:creationId xmlns:p14="http://schemas.microsoft.com/office/powerpoint/2010/main" val="41882479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989D1-B517-1915-A4BE-A3907FB4C4FB}"/>
              </a:ext>
            </a:extLst>
          </p:cNvPr>
          <p:cNvSpPr>
            <a:spLocks noGrp="1"/>
          </p:cNvSpPr>
          <p:nvPr>
            <p:ph type="title"/>
          </p:nvPr>
        </p:nvSpPr>
        <p:spPr>
          <a:xfrm>
            <a:off x="808382" y="145774"/>
            <a:ext cx="5420139" cy="825500"/>
          </a:xfrm>
        </p:spPr>
        <p:txBody>
          <a:bodyPr>
            <a:noAutofit/>
          </a:bodyPr>
          <a:lstStyle/>
          <a:p>
            <a:pPr algn="ctr"/>
            <a:r>
              <a:rPr lang="en-US" sz="3200" dirty="0">
                <a:solidFill>
                  <a:srgbClr val="003366"/>
                </a:solidFill>
                <a:latin typeface="PermianSlabSerifTypeface" panose="02000000000000000000" pitchFamily="50" charset="0"/>
              </a:rPr>
              <a:t>Quality Topic 6 Assessment</a:t>
            </a:r>
          </a:p>
        </p:txBody>
      </p:sp>
      <p:sp>
        <p:nvSpPr>
          <p:cNvPr id="3" name="Content Placeholder 2">
            <a:extLst>
              <a:ext uri="{FF2B5EF4-FFF2-40B4-BE49-F238E27FC236}">
                <a16:creationId xmlns:a16="http://schemas.microsoft.com/office/drawing/2014/main" id="{6A4F4AA7-CD38-8A72-459A-CC7292EEBA3F}"/>
              </a:ext>
            </a:extLst>
          </p:cNvPr>
          <p:cNvSpPr>
            <a:spLocks noGrp="1"/>
          </p:cNvSpPr>
          <p:nvPr>
            <p:ph idx="1"/>
          </p:nvPr>
        </p:nvSpPr>
        <p:spPr>
          <a:xfrm>
            <a:off x="1285460" y="1460232"/>
            <a:ext cx="10128551" cy="5251994"/>
          </a:xfrm>
        </p:spPr>
        <p:txBody>
          <a:bodyPr>
            <a:normAutofit/>
          </a:bodyPr>
          <a:lstStyle/>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1. True or False: A person with a conservator does not need to be supported to communicate choices.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2. True or False: Providers are expected to educate and encourage natural supports to utilize supported decision-making strategies.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3. True or False: A provider should document their response to a person’s staff change requests, including the outcome.</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4. True or False: A provider is required to automatically change staff for a person when they make a request.</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5. Multiple Choice: Which of the following is not an example of how a provider can meet the guidance for indicator 6.2?</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The agency holding an open-house, inviting all natural supports and sharing a PowerPoint presentation on 	supported decision-making strategies and resources.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The provider mailing out quarterly newsletters which include websites and information related to supported 	decision-making.</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A staff member discussing effective supported decision-making strategies with the person’s conservator.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The person’s Coordinator discussing supported decision-making during the annual PCSP meeting.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6. Multiple Choice: Which of the following accurately describes the expectation for persons being given the opportunity to interview DSPs?</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The home manager brings Holly to meet the residents of the CLS home prior to her first day working there.</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Ava is asked if she would like to participate in the agency’s monthly zoom interviews for new DSPs.</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Chloe is taken to the office to meet with two DSPs currently working in the agency’s CLS home and is 	given the option to choose one as her new staff.</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Zayden is told the agency has several CLS-FM providers and the agency will choose one for him.</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7. True or False: A person being provided the opportunity to participate in the evaluation process for one of five DSPs is sufficient. </a:t>
            </a:r>
          </a:p>
        </p:txBody>
      </p:sp>
    </p:spTree>
    <p:extLst>
      <p:ext uri="{BB962C8B-B14F-4D97-AF65-F5344CB8AC3E}">
        <p14:creationId xmlns:p14="http://schemas.microsoft.com/office/powerpoint/2010/main" val="41317362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344AC-5BAC-E9A8-BA30-D79CE0D8703D}"/>
              </a:ext>
            </a:extLst>
          </p:cNvPr>
          <p:cNvSpPr>
            <a:spLocks noGrp="1"/>
          </p:cNvSpPr>
          <p:nvPr>
            <p:ph type="title"/>
          </p:nvPr>
        </p:nvSpPr>
        <p:spPr>
          <a:xfrm>
            <a:off x="838201" y="126103"/>
            <a:ext cx="5519799" cy="2007498"/>
          </a:xfrm>
        </p:spPr>
        <p:txBody>
          <a:bodyPr>
            <a:normAutofit/>
          </a:bodyPr>
          <a:lstStyle/>
          <a:p>
            <a:r>
              <a:rPr lang="en-US" sz="3200" dirty="0">
                <a:solidFill>
                  <a:schemeClr val="bg1">
                    <a:lumMod val="10000"/>
                  </a:schemeClr>
                </a:solidFill>
                <a:latin typeface="PermianSlabSerifTypeface" panose="02000000000000000000" pitchFamily="50" charset="0"/>
              </a:rPr>
              <a:t>Quality Topic 7: Relationships and Community Membership </a:t>
            </a:r>
          </a:p>
        </p:txBody>
      </p:sp>
      <p:sp>
        <p:nvSpPr>
          <p:cNvPr id="3" name="Content Placeholder 2">
            <a:extLst>
              <a:ext uri="{FF2B5EF4-FFF2-40B4-BE49-F238E27FC236}">
                <a16:creationId xmlns:a16="http://schemas.microsoft.com/office/drawing/2014/main" id="{317306C3-E541-BD80-8A41-3C73089FC5C9}"/>
              </a:ext>
            </a:extLst>
          </p:cNvPr>
          <p:cNvSpPr>
            <a:spLocks noGrp="1"/>
          </p:cNvSpPr>
          <p:nvPr>
            <p:ph idx="1"/>
          </p:nvPr>
        </p:nvSpPr>
        <p:spPr>
          <a:xfrm>
            <a:off x="1429848" y="1842052"/>
            <a:ext cx="9856303" cy="4873419"/>
          </a:xfrm>
        </p:spPr>
        <p:txBody>
          <a:bodyPr anchor="ctr">
            <a:normAutofit/>
          </a:bodyPr>
          <a:lstStyle/>
          <a:p>
            <a:pPr marL="0" indent="0" algn="ctr">
              <a:buNone/>
            </a:pPr>
            <a:r>
              <a:rPr lang="en-US" sz="2400" dirty="0">
                <a:solidFill>
                  <a:srgbClr val="003366"/>
                </a:solidFill>
                <a:latin typeface="Times New Roman" panose="02020603050405020304" pitchFamily="18" charset="0"/>
                <a:cs typeface="Times New Roman" panose="02020603050405020304" pitchFamily="18" charset="0"/>
              </a:rPr>
              <a:t>A continuum from casual acquaintances to valued relationships or friendships facilitates one’s advancement toward community membership.  Acquaintances may develop into more meaningful relationships with new opportunities, then advance further and endure over a period of time.  Relationships and pursuit of desires or interests facilitate people’s further community involvement whereby they make connections between those valued people and activities that lead them to participate in and be a part of their community.</a:t>
            </a:r>
          </a:p>
        </p:txBody>
      </p:sp>
    </p:spTree>
    <p:extLst>
      <p:ext uri="{BB962C8B-B14F-4D97-AF65-F5344CB8AC3E}">
        <p14:creationId xmlns:p14="http://schemas.microsoft.com/office/powerpoint/2010/main" val="2908872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11208-BD05-961C-5A95-E773982254D3}"/>
              </a:ext>
            </a:extLst>
          </p:cNvPr>
          <p:cNvSpPr>
            <a:spLocks noGrp="1"/>
          </p:cNvSpPr>
          <p:nvPr>
            <p:ph type="title"/>
          </p:nvPr>
        </p:nvSpPr>
        <p:spPr>
          <a:xfrm>
            <a:off x="1336525" y="575368"/>
            <a:ext cx="9806730" cy="825500"/>
          </a:xfrm>
        </p:spPr>
        <p:txBody>
          <a:bodyPr>
            <a:noAutofit/>
          </a:bodyPr>
          <a:lstStyle/>
          <a:p>
            <a:pPr algn="ctr"/>
            <a:r>
              <a:rPr lang="en-US" sz="3200" dirty="0">
                <a:solidFill>
                  <a:schemeClr val="bg1">
                    <a:lumMod val="10000"/>
                  </a:schemeClr>
                </a:solidFill>
                <a:latin typeface="PermianSlabSerifTypeface" panose="02000000000000000000" pitchFamily="50" charset="0"/>
              </a:rPr>
              <a:t>1.2: The person receives an in-person, initial orientation with the provider within the first week after receipt of service authorization.  </a:t>
            </a:r>
          </a:p>
        </p:txBody>
      </p:sp>
      <p:sp>
        <p:nvSpPr>
          <p:cNvPr id="3" name="Content Placeholder 2">
            <a:extLst>
              <a:ext uri="{FF2B5EF4-FFF2-40B4-BE49-F238E27FC236}">
                <a16:creationId xmlns:a16="http://schemas.microsoft.com/office/drawing/2014/main" id="{75C12D15-CBAB-CD4F-021C-A851159C5316}"/>
              </a:ext>
            </a:extLst>
          </p:cNvPr>
          <p:cNvSpPr>
            <a:spLocks noGrp="1"/>
          </p:cNvSpPr>
          <p:nvPr>
            <p:ph idx="1"/>
          </p:nvPr>
        </p:nvSpPr>
        <p:spPr/>
        <p:txBody>
          <a:bodyPr>
            <a:no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People are given the benefit of an orientation with their chosen provider of services that informs them, at a minimum, of their individual rights, how they can express concerns with the provider and/or services delivered, how they can give both positive &amp; negative feedback about DSPs, and how they can request a change in DSP assigned to them. </a:t>
            </a:r>
          </a:p>
          <a:p>
            <a:r>
              <a:rPr lang="en-US" sz="1600" dirty="0">
                <a:solidFill>
                  <a:srgbClr val="FF0000"/>
                </a:solidFill>
                <a:latin typeface="Times New Roman" panose="02020603050405020304" pitchFamily="18" charset="0"/>
                <a:cs typeface="Times New Roman" panose="02020603050405020304" pitchFamily="18" charset="0"/>
              </a:rPr>
              <a:t>What to look for: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is not applicable when the person’s services began prior to the review period.</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was provided an in-person, initial orientation by the provider.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the person’s orientation, which at a minimum includes the following information:</a:t>
            </a:r>
          </a:p>
          <a:p>
            <a:pPr lvl="3">
              <a:buFont typeface="Wingdings" panose="05000000000000000000" pitchFamily="2" charset="2"/>
              <a:buChar char="§"/>
            </a:pPr>
            <a:r>
              <a:rPr lang="en-US" dirty="0">
                <a:solidFill>
                  <a:srgbClr val="FF0000"/>
                </a:solidFill>
                <a:latin typeface="Times New Roman" panose="02020603050405020304" pitchFamily="18" charset="0"/>
                <a:cs typeface="Times New Roman" panose="02020603050405020304" pitchFamily="18" charset="0"/>
              </a:rPr>
              <a:t>The individual’s rights.</a:t>
            </a:r>
          </a:p>
          <a:p>
            <a:pPr lvl="3">
              <a:buFont typeface="Wingdings" panose="05000000000000000000" pitchFamily="2" charset="2"/>
              <a:buChar char="§"/>
            </a:pPr>
            <a:r>
              <a:rPr lang="en-US" dirty="0">
                <a:solidFill>
                  <a:srgbClr val="FF0000"/>
                </a:solidFill>
                <a:latin typeface="Times New Roman" panose="02020603050405020304" pitchFamily="18" charset="0"/>
                <a:cs typeface="Times New Roman" panose="02020603050405020304" pitchFamily="18" charset="0"/>
              </a:rPr>
              <a:t>How an individual can express any concerns with the provider and/or the services delivered.</a:t>
            </a:r>
          </a:p>
          <a:p>
            <a:pPr lvl="3">
              <a:buFont typeface="Wingdings" panose="05000000000000000000" pitchFamily="2" charset="2"/>
              <a:buChar char="§"/>
            </a:pPr>
            <a:r>
              <a:rPr lang="en-US" dirty="0">
                <a:solidFill>
                  <a:srgbClr val="FF0000"/>
                </a:solidFill>
                <a:latin typeface="Times New Roman" panose="02020603050405020304" pitchFamily="18" charset="0"/>
                <a:cs typeface="Times New Roman" panose="02020603050405020304" pitchFamily="18" charset="0"/>
              </a:rPr>
              <a:t>How the individual can give feedback (positive or negative) about DSPs to the provider.</a:t>
            </a:r>
          </a:p>
          <a:p>
            <a:pPr lvl="3">
              <a:buFont typeface="Wingdings" panose="05000000000000000000" pitchFamily="2" charset="2"/>
              <a:buChar char="§"/>
            </a:pPr>
            <a:r>
              <a:rPr lang="en-US" dirty="0">
                <a:solidFill>
                  <a:srgbClr val="FF0000"/>
                </a:solidFill>
                <a:latin typeface="Times New Roman" panose="02020603050405020304" pitchFamily="18" charset="0"/>
                <a:cs typeface="Times New Roman" panose="02020603050405020304" pitchFamily="18" charset="0"/>
              </a:rPr>
              <a:t>How the individual can request a change in DSP assigned to them.</a:t>
            </a:r>
          </a:p>
          <a:p>
            <a:pPr lvl="3">
              <a:buFont typeface="Wingdings" panose="05000000000000000000" pitchFamily="2" charset="2"/>
              <a:buChar char="§"/>
            </a:pPr>
            <a:r>
              <a:rPr lang="en-US" dirty="0">
                <a:solidFill>
                  <a:srgbClr val="FF0000"/>
                </a:solidFill>
                <a:latin typeface="Times New Roman" panose="02020603050405020304" pitchFamily="18" charset="0"/>
                <a:cs typeface="Times New Roman" panose="02020603050405020304" pitchFamily="18" charset="0"/>
              </a:rPr>
              <a:t>The provider documents the individual’s written acknowledgement that the in-person orientation was conducted, including the date it was conducted.</a:t>
            </a:r>
          </a:p>
        </p:txBody>
      </p:sp>
    </p:spTree>
    <p:extLst>
      <p:ext uri="{BB962C8B-B14F-4D97-AF65-F5344CB8AC3E}">
        <p14:creationId xmlns:p14="http://schemas.microsoft.com/office/powerpoint/2010/main" val="22932865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E76CB8-ACB2-3822-D156-188FFF52E035}"/>
              </a:ext>
              <a:ext uri="{C183D7F6-B498-43B3-948B-1728B52AA6E4}">
                <adec:decorative xmlns:adec="http://schemas.microsoft.com/office/drawing/2017/decorative" val="1"/>
              </a:ext>
            </a:extLst>
          </p:cNvPr>
          <p:cNvSpPr/>
          <p:nvPr/>
        </p:nvSpPr>
        <p:spPr>
          <a:xfrm>
            <a:off x="795130" y="4756727"/>
            <a:ext cx="11293851" cy="206663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45573F-5796-BA3C-E6FC-F05346638B91}"/>
              </a:ext>
            </a:extLst>
          </p:cNvPr>
          <p:cNvSpPr>
            <a:spLocks noGrp="1"/>
          </p:cNvSpPr>
          <p:nvPr>
            <p:ph type="title"/>
          </p:nvPr>
        </p:nvSpPr>
        <p:spPr>
          <a:xfrm>
            <a:off x="1753064" y="547561"/>
            <a:ext cx="958402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7.1: The person has acquaintance relationships with community members.</a:t>
            </a:r>
          </a:p>
        </p:txBody>
      </p:sp>
      <p:sp>
        <p:nvSpPr>
          <p:cNvPr id="3" name="Content Placeholder 2">
            <a:extLst>
              <a:ext uri="{FF2B5EF4-FFF2-40B4-BE49-F238E27FC236}">
                <a16:creationId xmlns:a16="http://schemas.microsoft.com/office/drawing/2014/main" id="{6DD18B16-0D11-0EB8-1752-59D853479E6A}"/>
              </a:ext>
            </a:extLst>
          </p:cNvPr>
          <p:cNvSpPr>
            <a:spLocks noGrp="1"/>
          </p:cNvSpPr>
          <p:nvPr>
            <p:ph idx="1"/>
          </p:nvPr>
        </p:nvSpPr>
        <p:spPr>
          <a:xfrm>
            <a:off x="932069" y="2395682"/>
            <a:ext cx="11090651" cy="2066635"/>
          </a:xfrm>
        </p:spPr>
        <p:txBody>
          <a:bodyPr>
            <a:normAutofit lnSpcReduction="10000"/>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encourages the person to meet and interact with others in the community to facilitate eventual development of friendships. “Community members” are defined as people not being paid to provide supports/people not also receiving services with the agency.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is supported and encouraged to make acquaintances in the community.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is supported to make acquaintances in the community.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facilitation of interactions between the person and potential friends in the community.</a:t>
            </a:r>
          </a:p>
        </p:txBody>
      </p:sp>
      <p:sp>
        <p:nvSpPr>
          <p:cNvPr id="4" name="TextBox 3">
            <a:extLst>
              <a:ext uri="{FF2B5EF4-FFF2-40B4-BE49-F238E27FC236}">
                <a16:creationId xmlns:a16="http://schemas.microsoft.com/office/drawing/2014/main" id="{8534D787-B3D3-B141-7B89-1BF838F28197}"/>
              </a:ext>
            </a:extLst>
          </p:cNvPr>
          <p:cNvSpPr txBox="1"/>
          <p:nvPr/>
        </p:nvSpPr>
        <p:spPr>
          <a:xfrm>
            <a:off x="898149" y="4887078"/>
            <a:ext cx="11293851" cy="2092881"/>
          </a:xfrm>
          <a:prstGeom prst="rect">
            <a:avLst/>
          </a:prstGeom>
          <a:noFill/>
        </p:spPr>
        <p:txBody>
          <a:bodyPr wrap="square" rtlCol="0">
            <a:spAutoFit/>
          </a:bodyPr>
          <a:lstStyle/>
          <a:p>
            <a:pPr marL="0" indent="0">
              <a:buNone/>
            </a:pPr>
            <a:r>
              <a:rPr lang="en-US" sz="1600" dirty="0">
                <a:solidFill>
                  <a:schemeClr val="bg1"/>
                </a:solidFill>
                <a:latin typeface="Times New Roman" panose="02020603050405020304" pitchFamily="18" charset="0"/>
                <a:cs typeface="Times New Roman" panose="02020603050405020304" pitchFamily="18" charset="0"/>
              </a:rPr>
              <a:t>At a minimum, the provider is expected to routinely discuss acquaintances and meeting new people with persons. This applies even when the person’s PCSP states they do not want to make relationships as they may change their mind or their situation may have changed. Examples include:</a:t>
            </a:r>
          </a:p>
          <a:p>
            <a:pPr lvl="1">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 Sally’s daily notes include that on August 30, 2023, she talked with the cashier at the Dollar General and learned her name is Amelia. </a:t>
            </a:r>
          </a:p>
          <a:p>
            <a:pPr lvl="1">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 Aria’s daily notes include that she and DSP, Faith, discussed how to make acquaintances on June 2, 2023, and October 5, 2023.</a:t>
            </a:r>
          </a:p>
          <a:p>
            <a:pPr lvl="1">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 Cora’s September monthly review indicates that she met Cody at the movies and Emily at the bowling alley this month. </a:t>
            </a:r>
          </a:p>
          <a:p>
            <a:endParaRPr lang="en-US" dirty="0"/>
          </a:p>
        </p:txBody>
      </p:sp>
    </p:spTree>
    <p:extLst>
      <p:ext uri="{BB962C8B-B14F-4D97-AF65-F5344CB8AC3E}">
        <p14:creationId xmlns:p14="http://schemas.microsoft.com/office/powerpoint/2010/main" val="4660739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3027E-9623-64D8-D724-08675DEBF269}"/>
              </a:ext>
            </a:extLst>
          </p:cNvPr>
          <p:cNvSpPr>
            <a:spLocks noGrp="1"/>
          </p:cNvSpPr>
          <p:nvPr>
            <p:ph type="title"/>
          </p:nvPr>
        </p:nvSpPr>
        <p:spPr>
          <a:xfrm>
            <a:off x="1406585" y="410275"/>
            <a:ext cx="10072356" cy="825500"/>
          </a:xfrm>
        </p:spPr>
        <p:txBody>
          <a:bodyPr>
            <a:noAutofit/>
          </a:bodyPr>
          <a:lstStyle/>
          <a:p>
            <a:pPr algn="ctr"/>
            <a:r>
              <a:rPr lang="en-US" sz="3200" dirty="0">
                <a:solidFill>
                  <a:schemeClr val="bg1">
                    <a:lumMod val="10000"/>
                  </a:schemeClr>
                </a:solidFill>
                <a:latin typeface="PermianSlabSerifTypeface" panose="02000000000000000000" pitchFamily="50" charset="0"/>
              </a:rPr>
              <a:t>7.2: The person has strengthened their acquaintance relationships into more meaningful relationships, as desired.</a:t>
            </a:r>
          </a:p>
        </p:txBody>
      </p:sp>
      <p:sp>
        <p:nvSpPr>
          <p:cNvPr id="3" name="Content Placeholder 2">
            <a:extLst>
              <a:ext uri="{FF2B5EF4-FFF2-40B4-BE49-F238E27FC236}">
                <a16:creationId xmlns:a16="http://schemas.microsoft.com/office/drawing/2014/main" id="{32CEA3DE-667A-B593-E7F7-92D600ADCFC7}"/>
              </a:ext>
            </a:extLst>
          </p:cNvPr>
          <p:cNvSpPr>
            <a:spLocks noGrp="1"/>
          </p:cNvSpPr>
          <p:nvPr>
            <p:ph idx="1"/>
          </p:nvPr>
        </p:nvSpPr>
        <p:spPr>
          <a:xfrm>
            <a:off x="1073424" y="1842052"/>
            <a:ext cx="10738678" cy="2000096"/>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encourages the person to further develop acquaintance relationships into friendships through continued interactions as mutually agreed.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is supported and encouraged to strengthen acquaintanceships into more meaningful relationships.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is supported to strengthen acquaintanceships into more meaningful relationships. </a:t>
            </a:r>
          </a:p>
        </p:txBody>
      </p:sp>
      <p:sp>
        <p:nvSpPr>
          <p:cNvPr id="4" name="Rectangle 3">
            <a:extLst>
              <a:ext uri="{FF2B5EF4-FFF2-40B4-BE49-F238E27FC236}">
                <a16:creationId xmlns:a16="http://schemas.microsoft.com/office/drawing/2014/main" id="{9039C310-F55F-82CC-64A5-0596351F0FE5}"/>
              </a:ext>
              <a:ext uri="{C183D7F6-B498-43B3-948B-1728B52AA6E4}">
                <adec:decorative xmlns:adec="http://schemas.microsoft.com/office/drawing/2017/decorative" val="1"/>
              </a:ext>
            </a:extLst>
          </p:cNvPr>
          <p:cNvSpPr/>
          <p:nvPr/>
        </p:nvSpPr>
        <p:spPr>
          <a:xfrm>
            <a:off x="846732" y="3842148"/>
            <a:ext cx="11192063" cy="29484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84AF730-52B1-3C83-81DD-3D644F5A9C21}"/>
              </a:ext>
            </a:extLst>
          </p:cNvPr>
          <p:cNvSpPr txBox="1"/>
          <p:nvPr/>
        </p:nvSpPr>
        <p:spPr>
          <a:xfrm>
            <a:off x="1021219" y="3842149"/>
            <a:ext cx="11044883" cy="2948499"/>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
                <a:srgbClr val="FF0F00"/>
              </a:buClr>
              <a:buSzTx/>
              <a:buFont typeface="Arial" panose="020B0604020202020204" pitchFamily="34" charset="0"/>
              <a:buNone/>
              <a:tabLst/>
              <a:defRPr/>
            </a:pPr>
            <a:r>
              <a:rPr lang="en-US" sz="1600" dirty="0">
                <a:solidFill>
                  <a:schemeClr val="bg1"/>
                </a:solidFill>
                <a:latin typeface="Times New Roman" panose="02020603050405020304" pitchFamily="18" charset="0"/>
                <a:ea typeface="Open Sans" panose="020B0606030504020204" pitchFamily="34" charset="0"/>
                <a:cs typeface="Times New Roman" panose="02020603050405020304" pitchFamily="18" charset="0"/>
              </a:rPr>
              <a:t>At </a:t>
            </a:r>
            <a:r>
              <a:rPr kumimoji="0" lang="en-US" sz="1600" b="0" i="0" u="none" strike="noStrike" kern="1200" cap="none" spc="0" normalizeH="0" baseline="0" noProof="0" dirty="0">
                <a:ln>
                  <a:noFill/>
                </a:ln>
                <a:solidFill>
                  <a:schemeClr val="bg1"/>
                </a:solidFill>
                <a:effectLst/>
                <a:uLnTx/>
                <a:uFillTx/>
                <a:latin typeface="Times New Roman" panose="02020603050405020304" pitchFamily="18" charset="0"/>
                <a:ea typeface="Open Sans" panose="020B0606030504020204" pitchFamily="34" charset="0"/>
                <a:cs typeface="Times New Roman" panose="02020603050405020304" pitchFamily="18" charset="0"/>
              </a:rPr>
              <a:t>a minimum, the provider is expected to routinely discuss the acquaintanceships formed with the person and provide encouragement to strengthen these into meaningful relationships. Examples include:</a:t>
            </a:r>
          </a:p>
          <a:p>
            <a:pPr marL="342900" marR="0" lvl="0" indent="-342900" algn="l" defTabSz="914400" rtl="0" eaLnBrk="1" fontAlgn="auto" latinLnBrk="0" hangingPunct="1">
              <a:lnSpc>
                <a:spcPct val="100000"/>
              </a:lnSpc>
              <a:spcBef>
                <a:spcPct val="20000"/>
              </a:spcBef>
              <a:spcAft>
                <a:spcPts val="0"/>
              </a:spcAft>
              <a:buClr>
                <a:schemeClr val="bg1"/>
              </a:buClr>
              <a:buSzTx/>
              <a:buFont typeface="Wingdings" panose="05000000000000000000" pitchFamily="2" charset="2"/>
              <a:buChar char="§"/>
              <a:tabLst/>
              <a:defRPr/>
            </a:pPr>
            <a:r>
              <a:rPr kumimoji="0" lang="en-US" sz="1600" b="0" i="0" u="none" strike="noStrike" kern="1200" cap="none" spc="0" normalizeH="0" baseline="0" noProof="0" dirty="0">
                <a:ln>
                  <a:noFill/>
                </a:ln>
                <a:solidFill>
                  <a:schemeClr val="bg1"/>
                </a:solidFill>
                <a:effectLst/>
                <a:uLnTx/>
                <a:uFillTx/>
                <a:latin typeface="Times New Roman" panose="02020603050405020304" pitchFamily="18" charset="0"/>
                <a:ea typeface="Open Sans" panose="020B0606030504020204" pitchFamily="34" charset="0"/>
                <a:cs typeface="Times New Roman" panose="02020603050405020304" pitchFamily="18" charset="0"/>
              </a:rPr>
              <a:t>Sally’s staff noted that they encouraged her to talk with Amelia on several visits to the Dollar General and last week Sally invited Amelia to lunch and Amelia accepted. The DSP documents their lunch is scheduled for October 30, 2023, at Chick-fil-A. </a:t>
            </a:r>
          </a:p>
          <a:p>
            <a:pPr marL="342900" marR="0" lvl="0" indent="-342900" algn="l" defTabSz="914400" rtl="0" eaLnBrk="1" fontAlgn="auto" latinLnBrk="0" hangingPunct="1">
              <a:lnSpc>
                <a:spcPct val="100000"/>
              </a:lnSpc>
              <a:spcBef>
                <a:spcPct val="20000"/>
              </a:spcBef>
              <a:spcAft>
                <a:spcPts val="0"/>
              </a:spcAft>
              <a:buClr>
                <a:schemeClr val="bg1"/>
              </a:buClr>
              <a:buSzTx/>
              <a:buFont typeface="Wingdings" panose="05000000000000000000" pitchFamily="2" charset="2"/>
              <a:buChar char="§"/>
              <a:tabLst/>
              <a:defRPr/>
            </a:pPr>
            <a:r>
              <a:rPr kumimoji="0" lang="en-US" sz="1600" b="0" i="0" u="none" strike="noStrike" kern="1200" cap="none" spc="0" normalizeH="0" baseline="0" noProof="0" dirty="0">
                <a:ln>
                  <a:noFill/>
                </a:ln>
                <a:solidFill>
                  <a:schemeClr val="bg1"/>
                </a:solidFill>
                <a:effectLst/>
                <a:uLnTx/>
                <a:uFillTx/>
                <a:latin typeface="Times New Roman" panose="02020603050405020304" pitchFamily="18" charset="0"/>
                <a:ea typeface="Open Sans" panose="020B0606030504020204" pitchFamily="34" charset="0"/>
                <a:cs typeface="Times New Roman" panose="02020603050405020304" pitchFamily="18" charset="0"/>
              </a:rPr>
              <a:t>Aria’s daily notes reflect that she informed Faith of meeting Daniel at church on October 7, 2023, and Aria reported she had got his phone number. On October 9, 2023, daily notes reflect that Faith, her DSP, encouraged Aria to call her new friend, Daniel. During this call, Aria scheduled a movie date with Daniel for the following week, and Faith documented providing transportation and accompanying Aria to the movies to meet Daniel on October 15, 2023. </a:t>
            </a:r>
          </a:p>
          <a:p>
            <a:pPr marL="342900" marR="0" lvl="0" indent="-342900" algn="l" defTabSz="914400" rtl="0" eaLnBrk="1" fontAlgn="auto" latinLnBrk="0" hangingPunct="1">
              <a:lnSpc>
                <a:spcPct val="100000"/>
              </a:lnSpc>
              <a:spcBef>
                <a:spcPct val="20000"/>
              </a:spcBef>
              <a:spcAft>
                <a:spcPts val="0"/>
              </a:spcAft>
              <a:buClr>
                <a:schemeClr val="bg1"/>
              </a:buClr>
              <a:buSzTx/>
              <a:buFont typeface="Wingdings" panose="05000000000000000000" pitchFamily="2" charset="2"/>
              <a:buChar char="§"/>
              <a:tabLst/>
              <a:defRPr/>
            </a:pPr>
            <a:r>
              <a:rPr kumimoji="0" lang="en-US" sz="1600" b="0" i="0" u="none" strike="noStrike" kern="1200" cap="none" spc="0" normalizeH="0" baseline="0" noProof="0" dirty="0">
                <a:ln>
                  <a:noFill/>
                </a:ln>
                <a:solidFill>
                  <a:schemeClr val="bg1"/>
                </a:solidFill>
                <a:effectLst/>
                <a:uLnTx/>
                <a:uFillTx/>
                <a:latin typeface="Times New Roman" panose="02020603050405020304" pitchFamily="18" charset="0"/>
                <a:ea typeface="Open Sans" panose="020B0606030504020204" pitchFamily="34" charset="0"/>
                <a:cs typeface="Times New Roman" panose="02020603050405020304" pitchFamily="18" charset="0"/>
              </a:rPr>
              <a:t>Cora’s daily notes reflect that she and her DSP, Laura, discussed Cody and Emily throughout the month and that Laura often encouraged her to reach out to them via phone call. Also, the monthly review for October indicates that Laura provided transportation for Cora to meet Emily at the bowling alley on two occasions. </a:t>
            </a:r>
          </a:p>
        </p:txBody>
      </p:sp>
    </p:spTree>
    <p:extLst>
      <p:ext uri="{BB962C8B-B14F-4D97-AF65-F5344CB8AC3E}">
        <p14:creationId xmlns:p14="http://schemas.microsoft.com/office/powerpoint/2010/main" val="2016055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001EC-D21A-D433-ED4B-9E2F7BAE59DE}"/>
              </a:ext>
            </a:extLst>
          </p:cNvPr>
          <p:cNvSpPr>
            <a:spLocks noGrp="1"/>
          </p:cNvSpPr>
          <p:nvPr>
            <p:ph type="title"/>
          </p:nvPr>
        </p:nvSpPr>
        <p:spPr>
          <a:xfrm>
            <a:off x="2095305" y="393174"/>
            <a:ext cx="800139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7.3: The person has maintained meaningful relationships. </a:t>
            </a:r>
          </a:p>
        </p:txBody>
      </p:sp>
      <p:sp>
        <p:nvSpPr>
          <p:cNvPr id="3" name="Content Placeholder 2">
            <a:extLst>
              <a:ext uri="{FF2B5EF4-FFF2-40B4-BE49-F238E27FC236}">
                <a16:creationId xmlns:a16="http://schemas.microsoft.com/office/drawing/2014/main" id="{A0ED8947-6DAB-81D3-3383-C7C034BA985D}"/>
              </a:ext>
            </a:extLst>
          </p:cNvPr>
          <p:cNvSpPr>
            <a:spLocks noGrp="1"/>
          </p:cNvSpPr>
          <p:nvPr>
            <p:ph idx="1"/>
          </p:nvPr>
        </p:nvSpPr>
        <p:spPr>
          <a:xfrm>
            <a:off x="798137" y="2329797"/>
            <a:ext cx="11290684" cy="1562302"/>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assists the person to maintain relationships and contact with people important to them.</a:t>
            </a:r>
            <a:r>
              <a:rPr lang="en-US" sz="1600" dirty="0">
                <a:solidFill>
                  <a:schemeClr val="accent5">
                    <a:lumMod val="50000"/>
                  </a:schemeClr>
                </a:solidFill>
                <a:latin typeface="Times New Roman" panose="02020603050405020304" pitchFamily="18" charset="0"/>
                <a:cs typeface="Times New Roman" panose="02020603050405020304" pitchFamily="18" charset="0"/>
              </a:rPr>
              <a:t>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is supported and encouraged to maintain meaningful relationships.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is supported to maintain meaningful relationships.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is supported to preserve long-term friendships.</a:t>
            </a:r>
          </a:p>
        </p:txBody>
      </p:sp>
      <p:sp>
        <p:nvSpPr>
          <p:cNvPr id="4" name="Rectangle 3">
            <a:extLst>
              <a:ext uri="{FF2B5EF4-FFF2-40B4-BE49-F238E27FC236}">
                <a16:creationId xmlns:a16="http://schemas.microsoft.com/office/drawing/2014/main" id="{5CEE4D06-1E84-0AED-CE10-36D63338C417}"/>
              </a:ext>
            </a:extLst>
          </p:cNvPr>
          <p:cNvSpPr/>
          <p:nvPr/>
        </p:nvSpPr>
        <p:spPr>
          <a:xfrm>
            <a:off x="762770" y="4210151"/>
            <a:ext cx="11361418" cy="249321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bg1"/>
                </a:solidFill>
                <a:latin typeface="Times New Roman" panose="02020603050405020304" pitchFamily="18" charset="0"/>
                <a:ea typeface="Open Sans" panose="020B0606030504020204" pitchFamily="34" charset="0"/>
                <a:cs typeface="Times New Roman" panose="02020603050405020304" pitchFamily="18" charset="0"/>
              </a:rPr>
              <a:t>At </a:t>
            </a:r>
            <a:r>
              <a:rPr kumimoji="0" lang="en-US" sz="1600" b="0" i="0" u="none" strike="noStrike" kern="1200" cap="none" spc="0" normalizeH="0" baseline="0" noProof="0" dirty="0">
                <a:ln>
                  <a:noFill/>
                </a:ln>
                <a:solidFill>
                  <a:schemeClr val="bg1"/>
                </a:solidFill>
                <a:effectLst/>
                <a:uLnTx/>
                <a:uFillTx/>
                <a:latin typeface="Times New Roman" panose="02020603050405020304" pitchFamily="18" charset="0"/>
                <a:ea typeface="Open Sans" panose="020B0606030504020204" pitchFamily="34" charset="0"/>
                <a:cs typeface="Times New Roman" panose="02020603050405020304" pitchFamily="18" charset="0"/>
              </a:rPr>
              <a:t>a minimum, the provider is expected to routinely discuss the acquaintanceships formed with the person and provide encouragement to strengthen these into meaningful relationships. Examples include:</a:t>
            </a:r>
          </a:p>
          <a:p>
            <a:pPr marL="285750" indent="-285750">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DSP Dave reminding Joey to call his mother on a weekly basis and documenting this in the daily notes. </a:t>
            </a:r>
          </a:p>
          <a:p>
            <a:pPr marL="285750" indent="-285750">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Remy discussing upcoming holidays with his DSP, Dave, and Dave assisting Remy with creating a budget to buy his family members gifts. Dave documented the discussion and budget in the daily notes. </a:t>
            </a:r>
          </a:p>
          <a:p>
            <a:pPr marL="285750" indent="-285750">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Emma calls her mom frequently and is independent with doing so. House Manager Amy discusses how things are going with Emma’s mom when she completes supervisory visits each month and reminds Emma that her staff can provide transportation for her to visit her mom if she would like. </a:t>
            </a:r>
          </a:p>
        </p:txBody>
      </p:sp>
    </p:spTree>
    <p:extLst>
      <p:ext uri="{BB962C8B-B14F-4D97-AF65-F5344CB8AC3E}">
        <p14:creationId xmlns:p14="http://schemas.microsoft.com/office/powerpoint/2010/main" val="28756502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990BC-0879-44BB-FD77-B1E3D8C6F456}"/>
              </a:ext>
            </a:extLst>
          </p:cNvPr>
          <p:cNvSpPr>
            <a:spLocks noGrp="1"/>
          </p:cNvSpPr>
          <p:nvPr>
            <p:ph type="title"/>
          </p:nvPr>
        </p:nvSpPr>
        <p:spPr>
          <a:xfrm>
            <a:off x="2086112" y="694637"/>
            <a:ext cx="8640418" cy="825500"/>
          </a:xfrm>
        </p:spPr>
        <p:txBody>
          <a:bodyPr>
            <a:noAutofit/>
          </a:bodyPr>
          <a:lstStyle/>
          <a:p>
            <a:pPr algn="ctr"/>
            <a:r>
              <a:rPr lang="en-US" sz="3200" dirty="0">
                <a:solidFill>
                  <a:schemeClr val="bg1">
                    <a:lumMod val="10000"/>
                  </a:schemeClr>
                </a:solidFill>
                <a:latin typeface="PermianSlabSerifTypeface" panose="02000000000000000000" pitchFamily="50" charset="0"/>
              </a:rPr>
              <a:t>7.4: The person is actively involved in the community in ways that reflect their interests, preferences and desires. </a:t>
            </a:r>
          </a:p>
        </p:txBody>
      </p:sp>
      <p:sp>
        <p:nvSpPr>
          <p:cNvPr id="3" name="Content Placeholder 2">
            <a:extLst>
              <a:ext uri="{FF2B5EF4-FFF2-40B4-BE49-F238E27FC236}">
                <a16:creationId xmlns:a16="http://schemas.microsoft.com/office/drawing/2014/main" id="{6FA915C3-AD83-2B3A-380F-401B2133EF2C}"/>
              </a:ext>
            </a:extLst>
          </p:cNvPr>
          <p:cNvSpPr>
            <a:spLocks noGrp="1"/>
          </p:cNvSpPr>
          <p:nvPr>
            <p:ph idx="1"/>
          </p:nvPr>
        </p:nvSpPr>
        <p:spPr>
          <a:xfrm>
            <a:off x="874643" y="2270991"/>
            <a:ext cx="11063356" cy="2316017"/>
          </a:xfrm>
        </p:spPr>
        <p:txBody>
          <a:bodyPr>
            <a:normAutofit lnSpcReduction="10000"/>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encourages and facilitates the person’s involvement in their community. Participation in community activities of interest to the person are pursued and documented.</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is supported and encouraged to go out into the community and explore places of interest to them.</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Provider documentation confirms the person is supported and encouraged to regularly explore their community in ways that reflect interests, preferences and desires.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and documentation confirm the person’s services include personalized opportunities to be involved in their community and to fill valued social roles that reflect their interests, preferences, and desires/goals.</a:t>
            </a:r>
          </a:p>
        </p:txBody>
      </p:sp>
      <p:sp>
        <p:nvSpPr>
          <p:cNvPr id="4" name="Rectangle 3">
            <a:extLst>
              <a:ext uri="{FF2B5EF4-FFF2-40B4-BE49-F238E27FC236}">
                <a16:creationId xmlns:a16="http://schemas.microsoft.com/office/drawing/2014/main" id="{CED49A6B-80FB-1202-0C6A-856E1DF0AD43}"/>
              </a:ext>
              <a:ext uri="{C183D7F6-B498-43B3-948B-1728B52AA6E4}">
                <adec:decorative xmlns:adec="http://schemas.microsoft.com/office/drawing/2017/decorative" val="1"/>
              </a:ext>
            </a:extLst>
          </p:cNvPr>
          <p:cNvSpPr/>
          <p:nvPr/>
        </p:nvSpPr>
        <p:spPr>
          <a:xfrm>
            <a:off x="763907" y="4618094"/>
            <a:ext cx="11284828" cy="21314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EE5E91BB-69C4-8B18-E511-2A9349911E8F}"/>
              </a:ext>
            </a:extLst>
          </p:cNvPr>
          <p:cNvSpPr txBox="1"/>
          <p:nvPr/>
        </p:nvSpPr>
        <p:spPr>
          <a:xfrm>
            <a:off x="874643" y="4618094"/>
            <a:ext cx="11063356" cy="2062103"/>
          </a:xfrm>
          <a:prstGeom prst="rect">
            <a:avLst/>
          </a:prstGeom>
          <a:noFill/>
        </p:spPr>
        <p:txBody>
          <a:bodyPr wrap="square" rtlCol="0">
            <a:spAutoFit/>
          </a:bodyPr>
          <a:lstStyle/>
          <a:p>
            <a:r>
              <a:rPr lang="en-US" sz="1600" dirty="0">
                <a:solidFill>
                  <a:schemeClr val="bg1"/>
                </a:solidFill>
                <a:latin typeface="Times New Roman" panose="02020603050405020304" pitchFamily="18" charset="0"/>
                <a:cs typeface="Times New Roman" panose="02020603050405020304" pitchFamily="18" charset="0"/>
              </a:rPr>
              <a:t>At a minimum, the provider is expected to discuss community outings and opportunities with the person and provide support as desired by the person. Examples include:</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Kara receives employment services. Her job coach, Amy, facilitates a discussion of where Kara has gone recently, and Kara excitedly informs Amy of the two concerts she went to last month. Amy then encourages Kara to continue to be active in her community and notates this in the daily notes. </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Chloe provides transportation for and accompanies Carol to attend a swimming class at the community center on Tuesdays. On Thursdays, Carol enjoys going shopping and Chloe helps her plan where she would like to go and what she wants to buy, then together they develop a budget for her shopping trips. Chloe documents this information in Carol’s daily notes. </a:t>
            </a:r>
          </a:p>
        </p:txBody>
      </p:sp>
    </p:spTree>
    <p:extLst>
      <p:ext uri="{BB962C8B-B14F-4D97-AF65-F5344CB8AC3E}">
        <p14:creationId xmlns:p14="http://schemas.microsoft.com/office/powerpoint/2010/main" val="37477871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17D8E-A7EE-9326-08D4-4769F9B74EEC}"/>
              </a:ext>
            </a:extLst>
          </p:cNvPr>
          <p:cNvSpPr>
            <a:spLocks noGrp="1"/>
          </p:cNvSpPr>
          <p:nvPr>
            <p:ph type="title"/>
          </p:nvPr>
        </p:nvSpPr>
        <p:spPr>
          <a:xfrm>
            <a:off x="1383043" y="474339"/>
            <a:ext cx="10111409" cy="825500"/>
          </a:xfrm>
        </p:spPr>
        <p:txBody>
          <a:bodyPr>
            <a:noAutofit/>
          </a:bodyPr>
          <a:lstStyle/>
          <a:p>
            <a:pPr algn="ctr"/>
            <a:r>
              <a:rPr lang="en-US" sz="2800" dirty="0">
                <a:solidFill>
                  <a:schemeClr val="bg1">
                    <a:lumMod val="10000"/>
                  </a:schemeClr>
                </a:solidFill>
                <a:latin typeface="PermianSlabSerifTypeface" panose="02000000000000000000" pitchFamily="50" charset="0"/>
              </a:rPr>
              <a:t>7.5: The person is supported in researching, identifying, and planning the various opportunities for community involvement, participation, and membership in the area(s) where the person lives and/or works.</a:t>
            </a:r>
          </a:p>
        </p:txBody>
      </p:sp>
      <p:sp>
        <p:nvSpPr>
          <p:cNvPr id="3" name="Content Placeholder 2">
            <a:extLst>
              <a:ext uri="{FF2B5EF4-FFF2-40B4-BE49-F238E27FC236}">
                <a16:creationId xmlns:a16="http://schemas.microsoft.com/office/drawing/2014/main" id="{402D3175-2FEE-1384-1926-A7624E138D64}"/>
              </a:ext>
            </a:extLst>
          </p:cNvPr>
          <p:cNvSpPr>
            <a:spLocks noGrp="1"/>
          </p:cNvSpPr>
          <p:nvPr>
            <p:ph idx="1"/>
          </p:nvPr>
        </p:nvSpPr>
        <p:spPr>
          <a:xfrm>
            <a:off x="785491" y="1812267"/>
            <a:ext cx="11340248" cy="3101845"/>
          </a:xfrm>
        </p:spPr>
        <p:txBody>
          <a:bodyPr>
            <a:normAutofit/>
          </a:bodyPr>
          <a:lstStyle/>
          <a:p>
            <a:r>
              <a:rPr lang="en-US" sz="1400" dirty="0">
                <a:solidFill>
                  <a:srgbClr val="003366"/>
                </a:solidFill>
                <a:latin typeface="Times New Roman" panose="02020603050405020304" pitchFamily="18" charset="0"/>
                <a:cs typeface="Times New Roman" panose="02020603050405020304" pitchFamily="18" charset="0"/>
              </a:rPr>
              <a:t>Guiding Principle: The provider facilitates identification and planning of activities, and experiences within the person’s community.  Planning may include researching interests, addressing accessibility issues and pursing community involvement opportunities relative to those interests.</a:t>
            </a:r>
          </a:p>
          <a:p>
            <a:r>
              <a:rPr lang="en-US" sz="14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400" dirty="0">
                <a:solidFill>
                  <a:srgbClr val="FF0000"/>
                </a:solidFill>
                <a:latin typeface="Times New Roman" panose="02020603050405020304" pitchFamily="18" charset="0"/>
                <a:cs typeface="Times New Roman" panose="02020603050405020304" pitchFamily="18" charset="0"/>
              </a:rPr>
              <a:t>Interviews confirm the person has been supported to research and identify new opportunities for community participation. </a:t>
            </a:r>
          </a:p>
          <a:p>
            <a:pPr lvl="1">
              <a:buFont typeface="Wingdings" panose="05000000000000000000" pitchFamily="2" charset="2"/>
              <a:buChar char="v"/>
            </a:pPr>
            <a:r>
              <a:rPr lang="en-US" sz="1400" dirty="0">
                <a:solidFill>
                  <a:srgbClr val="FF0000"/>
                </a:solidFill>
                <a:latin typeface="Times New Roman" panose="02020603050405020304" pitchFamily="18" charset="0"/>
                <a:cs typeface="Times New Roman" panose="02020603050405020304" pitchFamily="18" charset="0"/>
              </a:rPr>
              <a:t>Interviews confirm staff routinely educate the person on how to research and support the person to research and identify new opportunities.</a:t>
            </a:r>
          </a:p>
          <a:p>
            <a:pPr lvl="1">
              <a:buFont typeface="Wingdings" panose="05000000000000000000" pitchFamily="2" charset="2"/>
              <a:buChar char="v"/>
            </a:pPr>
            <a:r>
              <a:rPr lang="en-US" sz="1400" dirty="0">
                <a:solidFill>
                  <a:srgbClr val="FF0000"/>
                </a:solidFill>
                <a:latin typeface="Times New Roman" panose="02020603050405020304" pitchFamily="18" charset="0"/>
                <a:cs typeface="Times New Roman" panose="02020603050405020304" pitchFamily="18" charset="0"/>
              </a:rPr>
              <a:t>Documentation maintained by the provider confirms the person receives support to regularly research and identify opportunities for community involvement. </a:t>
            </a:r>
          </a:p>
          <a:p>
            <a:pPr lvl="1">
              <a:buFont typeface="Wingdings" panose="05000000000000000000" pitchFamily="2" charset="2"/>
              <a:buChar char="v"/>
            </a:pPr>
            <a:r>
              <a:rPr lang="en-US" sz="1400" dirty="0">
                <a:solidFill>
                  <a:srgbClr val="FF0000"/>
                </a:solidFill>
                <a:latin typeface="Times New Roman" panose="02020603050405020304" pitchFamily="18" charset="0"/>
                <a:cs typeface="Times New Roman" panose="02020603050405020304" pitchFamily="18" charset="0"/>
              </a:rPr>
              <a:t>Documentation maintained by the provider confirms the person is supported to plan community participation and attend community opportunities as desired. </a:t>
            </a:r>
          </a:p>
          <a:p>
            <a:pPr lvl="1">
              <a:buFont typeface="Wingdings" panose="05000000000000000000" pitchFamily="2" charset="2"/>
              <a:buChar char="v"/>
            </a:pPr>
            <a:r>
              <a:rPr lang="en-US" sz="1400" dirty="0">
                <a:solidFill>
                  <a:srgbClr val="FF0000"/>
                </a:solidFill>
                <a:latin typeface="Times New Roman" panose="02020603050405020304" pitchFamily="18" charset="0"/>
                <a:cs typeface="Times New Roman" panose="02020603050405020304" pitchFamily="18" charset="0"/>
              </a:rPr>
              <a:t>In the event a person states they do not wish to research and identify new community opportunities, the provider maintains documentation to evidence ongoing discussions to educate the person on the support available to the person as well as how the person can notify the provider if they decide they would like to receive support in this area. (This being indicated in the PCSP without documentation of routine discussions is not sufficient to meet this indicator.)</a:t>
            </a:r>
          </a:p>
        </p:txBody>
      </p:sp>
      <p:sp>
        <p:nvSpPr>
          <p:cNvPr id="4" name="Rectangle 3">
            <a:extLst>
              <a:ext uri="{FF2B5EF4-FFF2-40B4-BE49-F238E27FC236}">
                <a16:creationId xmlns:a16="http://schemas.microsoft.com/office/drawing/2014/main" id="{8A8F6127-ADEA-F253-FC8F-3C7E2B6F5716}"/>
              </a:ext>
              <a:ext uri="{C183D7F6-B498-43B3-948B-1728B52AA6E4}">
                <adec:decorative xmlns:adec="http://schemas.microsoft.com/office/drawing/2017/decorative" val="1"/>
              </a:ext>
            </a:extLst>
          </p:cNvPr>
          <p:cNvSpPr/>
          <p:nvPr/>
        </p:nvSpPr>
        <p:spPr>
          <a:xfrm>
            <a:off x="768625" y="4856599"/>
            <a:ext cx="11340247" cy="190150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5B89275-F615-1E07-95C3-38E34DF5A243}"/>
              </a:ext>
            </a:extLst>
          </p:cNvPr>
          <p:cNvSpPr txBox="1"/>
          <p:nvPr/>
        </p:nvSpPr>
        <p:spPr>
          <a:xfrm>
            <a:off x="768624" y="4914112"/>
            <a:ext cx="11340248" cy="1815882"/>
          </a:xfrm>
          <a:prstGeom prst="rect">
            <a:avLst/>
          </a:prstGeom>
          <a:noFill/>
        </p:spPr>
        <p:txBody>
          <a:bodyPr wrap="square" rtlCol="0">
            <a:spAutoFit/>
          </a:bodyPr>
          <a:lstStyle/>
          <a:p>
            <a:r>
              <a:rPr lang="en-US" sz="1400" dirty="0">
                <a:solidFill>
                  <a:schemeClr val="bg1"/>
                </a:solidFill>
                <a:latin typeface="Times New Roman" panose="02020603050405020304" pitchFamily="18" charset="0"/>
                <a:cs typeface="Times New Roman" panose="02020603050405020304" pitchFamily="18" charset="0"/>
              </a:rPr>
              <a:t>At a minimum, providers are expected to discuss how to research and identify community opportunities with the person and provide support in doing so, as desired by the person. Examples include: </a:t>
            </a:r>
          </a:p>
          <a:p>
            <a:pPr marL="285750" indent="-285750">
              <a:buFont typeface="Wingdings" panose="05000000000000000000" pitchFamily="2" charset="2"/>
              <a:buChar char="§"/>
            </a:pPr>
            <a:r>
              <a:rPr lang="en-US" sz="1400" dirty="0">
                <a:solidFill>
                  <a:schemeClr val="bg1"/>
                </a:solidFill>
                <a:latin typeface="Times New Roman" panose="02020603050405020304" pitchFamily="18" charset="0"/>
                <a:cs typeface="Times New Roman" panose="02020603050405020304" pitchFamily="18" charset="0"/>
              </a:rPr>
              <a:t>Beverly assists Reagan with researching concerts in her area for the month of October, then Reagan chooses she wants to attend. Beverly then supports Reagan to purchase her tickets and make transportation arrangements by looking at the bus routes and times. Beverly documents this in Reagan’s daily notes. </a:t>
            </a:r>
          </a:p>
          <a:p>
            <a:pPr marL="285750" indent="-285750">
              <a:buFont typeface="Wingdings" panose="05000000000000000000" pitchFamily="2" charset="2"/>
              <a:buChar char="§"/>
            </a:pPr>
            <a:r>
              <a:rPr lang="en-US" sz="1400" dirty="0">
                <a:solidFill>
                  <a:schemeClr val="bg1"/>
                </a:solidFill>
                <a:latin typeface="Times New Roman" panose="02020603050405020304" pitchFamily="18" charset="0"/>
                <a:cs typeface="Times New Roman" panose="02020603050405020304" pitchFamily="18" charset="0"/>
              </a:rPr>
              <a:t>Sharon, Joe’s home manager, facilitates a discussion of researching community opportunities with him during a supervisory visit and documents this. Joe expressed he is interested in baking or cooking classes. Next week, daily notes reflect DSP, Jamie, supported Joe in identifying a cooking class at a local restaurant as well as a baking class at Michael’s and Joe attended both classes.</a:t>
            </a:r>
          </a:p>
        </p:txBody>
      </p:sp>
    </p:spTree>
    <p:extLst>
      <p:ext uri="{BB962C8B-B14F-4D97-AF65-F5344CB8AC3E}">
        <p14:creationId xmlns:p14="http://schemas.microsoft.com/office/powerpoint/2010/main" val="176133520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989D1-B517-1915-A4BE-A3907FB4C4FB}"/>
              </a:ext>
            </a:extLst>
          </p:cNvPr>
          <p:cNvSpPr>
            <a:spLocks noGrp="1"/>
          </p:cNvSpPr>
          <p:nvPr>
            <p:ph type="title"/>
          </p:nvPr>
        </p:nvSpPr>
        <p:spPr>
          <a:xfrm>
            <a:off x="768626" y="318052"/>
            <a:ext cx="5565913" cy="825500"/>
          </a:xfrm>
        </p:spPr>
        <p:txBody>
          <a:bodyPr>
            <a:noAutofit/>
          </a:bodyPr>
          <a:lstStyle/>
          <a:p>
            <a:pPr algn="ctr"/>
            <a:r>
              <a:rPr lang="en-US" sz="3200" dirty="0">
                <a:solidFill>
                  <a:srgbClr val="003366"/>
                </a:solidFill>
                <a:latin typeface="PermianSlabSerifTypeface" panose="02000000000000000000" pitchFamily="50" charset="0"/>
              </a:rPr>
              <a:t>Quality Topic 7 Assessment</a:t>
            </a:r>
          </a:p>
        </p:txBody>
      </p:sp>
      <p:sp>
        <p:nvSpPr>
          <p:cNvPr id="3" name="Content Placeholder 2">
            <a:extLst>
              <a:ext uri="{FF2B5EF4-FFF2-40B4-BE49-F238E27FC236}">
                <a16:creationId xmlns:a16="http://schemas.microsoft.com/office/drawing/2014/main" id="{6A4F4AA7-CD38-8A72-459A-CC7292EEBA3F}"/>
              </a:ext>
            </a:extLst>
          </p:cNvPr>
          <p:cNvSpPr>
            <a:spLocks noGrp="1"/>
          </p:cNvSpPr>
          <p:nvPr>
            <p:ph idx="1"/>
          </p:nvPr>
        </p:nvSpPr>
        <p:spPr>
          <a:xfrm>
            <a:off x="861391" y="1533119"/>
            <a:ext cx="11197115" cy="5006829"/>
          </a:xfrm>
        </p:spPr>
        <p:txBody>
          <a:bodyPr>
            <a:normAutofit fontScale="92500" lnSpcReduction="10000"/>
          </a:bodyPr>
          <a:lstStyle/>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1. True or False: Providers do not need to support persons to maintain relationships.</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2. True or False: Persons should be encouraged to make acquaintances in the community.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3. True or False: For persons who do not go into the community with their staff, providers should routinely discuss how to make acquaintances with the person during their service delivery.</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4. True or False: Quality Topic 7 only applies to persons receiving residential services from the provider.</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5. Multiple Choice: For indicator 7.5, providers are expected to support persons with which of the following?</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Researching new places of interest in their community.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Planning and attending local events of interest.</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Supporting persons to learn to research community opportunities.</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Identifying community groups of interest.</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e. All of the above.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6. Multiple Choice: Which of the following is not an example of the provider supporting a person to be involved in their community.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Transporting Sarah to meet her boyfriend at the movies.</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Researching concert dates in Elise’s area.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Encouraging Addie to attend art class even though she got upset at last week’s class.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Cara’s uncle taking her out to eat for her birthday.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7. True or False: Providers should discuss how to strengthen relationships with persons and support them in strengthening relationships as desired.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8. True or False: A provider does not need to discuss acquaintanceships with a person when their PCSP states they do not wish to meet people.</a:t>
            </a:r>
          </a:p>
        </p:txBody>
      </p:sp>
    </p:spTree>
    <p:extLst>
      <p:ext uri="{BB962C8B-B14F-4D97-AF65-F5344CB8AC3E}">
        <p14:creationId xmlns:p14="http://schemas.microsoft.com/office/powerpoint/2010/main" val="175162217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8C4E1-6219-E969-3F95-89A5CBA2D767}"/>
              </a:ext>
            </a:extLst>
          </p:cNvPr>
          <p:cNvSpPr>
            <a:spLocks noGrp="1"/>
          </p:cNvSpPr>
          <p:nvPr>
            <p:ph type="title"/>
          </p:nvPr>
        </p:nvSpPr>
        <p:spPr>
          <a:xfrm>
            <a:off x="838201" y="119902"/>
            <a:ext cx="4753681" cy="1390846"/>
          </a:xfrm>
        </p:spPr>
        <p:txBody>
          <a:bodyPr>
            <a:normAutofit/>
          </a:bodyPr>
          <a:lstStyle/>
          <a:p>
            <a:r>
              <a:rPr lang="en-US" sz="3200" dirty="0">
                <a:solidFill>
                  <a:schemeClr val="bg1">
                    <a:lumMod val="10000"/>
                  </a:schemeClr>
                </a:solidFill>
                <a:latin typeface="PermianSlabSerifTypeface" panose="02000000000000000000" pitchFamily="50" charset="0"/>
              </a:rPr>
              <a:t>Quality Topic 8: Opportunities for Work </a:t>
            </a:r>
          </a:p>
        </p:txBody>
      </p:sp>
      <p:sp>
        <p:nvSpPr>
          <p:cNvPr id="3" name="Content Placeholder 2">
            <a:extLst>
              <a:ext uri="{FF2B5EF4-FFF2-40B4-BE49-F238E27FC236}">
                <a16:creationId xmlns:a16="http://schemas.microsoft.com/office/drawing/2014/main" id="{6AF3257A-54AD-AE7C-070B-73BC4BC05B6F}"/>
              </a:ext>
            </a:extLst>
          </p:cNvPr>
          <p:cNvSpPr>
            <a:spLocks noGrp="1"/>
          </p:cNvSpPr>
          <p:nvPr>
            <p:ph idx="1"/>
          </p:nvPr>
        </p:nvSpPr>
        <p:spPr>
          <a:xfrm>
            <a:off x="1923222" y="2213113"/>
            <a:ext cx="8345556" cy="4202389"/>
          </a:xfrm>
        </p:spPr>
        <p:txBody>
          <a:bodyPr anchor="ctr">
            <a:normAutofit/>
          </a:bodyPr>
          <a:lstStyle/>
          <a:p>
            <a:pPr marL="0" indent="0" algn="ctr">
              <a:buNone/>
            </a:pPr>
            <a:r>
              <a:rPr lang="en-US" sz="2400" dirty="0">
                <a:solidFill>
                  <a:srgbClr val="003366"/>
                </a:solidFill>
                <a:latin typeface="Times New Roman" panose="02020603050405020304" pitchFamily="18" charset="0"/>
                <a:cs typeface="Times New Roman" panose="02020603050405020304" pitchFamily="18" charset="0"/>
              </a:rPr>
              <a:t>People are encouraged and supported to engage in work activities based upon their choice and interests.  The various impacts of employment are explored as people are supported to advance to supported employment or work in integrated settings.  Supports are in place to facilitate the person’s employment advancement including access to enabling technology.  </a:t>
            </a:r>
          </a:p>
          <a:p>
            <a:endParaRPr lang="en-US" dirty="0"/>
          </a:p>
        </p:txBody>
      </p:sp>
    </p:spTree>
    <p:extLst>
      <p:ext uri="{BB962C8B-B14F-4D97-AF65-F5344CB8AC3E}">
        <p14:creationId xmlns:p14="http://schemas.microsoft.com/office/powerpoint/2010/main" val="28005776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B8831-8E29-E044-3B89-CC85F62B363B}"/>
              </a:ext>
            </a:extLst>
          </p:cNvPr>
          <p:cNvSpPr>
            <a:spLocks noGrp="1"/>
          </p:cNvSpPr>
          <p:nvPr>
            <p:ph type="title"/>
          </p:nvPr>
        </p:nvSpPr>
        <p:spPr>
          <a:xfrm>
            <a:off x="1425109" y="672149"/>
            <a:ext cx="10018643" cy="825500"/>
          </a:xfrm>
        </p:spPr>
        <p:txBody>
          <a:bodyPr>
            <a:noAutofit/>
          </a:bodyPr>
          <a:lstStyle/>
          <a:p>
            <a:pPr algn="ctr"/>
            <a:r>
              <a:rPr lang="en-US" sz="3200" dirty="0">
                <a:solidFill>
                  <a:schemeClr val="bg1">
                    <a:lumMod val="10000"/>
                  </a:schemeClr>
                </a:solidFill>
                <a:latin typeface="PermianSlabSerifTypeface" panose="02000000000000000000" pitchFamily="50" charset="0"/>
              </a:rPr>
              <a:t>8.1: The person's interests related to work are reviewed and explored. </a:t>
            </a:r>
          </a:p>
        </p:txBody>
      </p:sp>
      <p:sp>
        <p:nvSpPr>
          <p:cNvPr id="3" name="Content Placeholder 2">
            <a:extLst>
              <a:ext uri="{FF2B5EF4-FFF2-40B4-BE49-F238E27FC236}">
                <a16:creationId xmlns:a16="http://schemas.microsoft.com/office/drawing/2014/main" id="{B6EF7B0C-4F51-248F-D42F-336DDC2830A5}"/>
              </a:ext>
            </a:extLst>
          </p:cNvPr>
          <p:cNvSpPr>
            <a:spLocks noGrp="1"/>
          </p:cNvSpPr>
          <p:nvPr>
            <p:ph idx="1"/>
          </p:nvPr>
        </p:nvSpPr>
        <p:spPr>
          <a:xfrm>
            <a:off x="755373" y="2072566"/>
            <a:ext cx="11252099" cy="1928622"/>
          </a:xfrm>
        </p:spPr>
        <p:txBody>
          <a:bodyPr>
            <a:normAutofit lnSpcReduction="10000"/>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regularly engages in discussion of work-related interests with the person.  Employment assessments are pursued as appropriate.  The person’s interests in work or types of work may change over time with increased information.</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provider has facilitated discussions of employment periodically throughout the review period.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provider has encouraged and supported the pursuit of integrated employment or self-employment.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employment discussions, and when desired by the person, staff are encouraging and supporting the person to pursue integrated or self-employment. </a:t>
            </a:r>
          </a:p>
        </p:txBody>
      </p:sp>
      <p:sp>
        <p:nvSpPr>
          <p:cNvPr id="4" name="Rectangle 3">
            <a:extLst>
              <a:ext uri="{FF2B5EF4-FFF2-40B4-BE49-F238E27FC236}">
                <a16:creationId xmlns:a16="http://schemas.microsoft.com/office/drawing/2014/main" id="{D816C845-2C8C-3B89-82C8-B451B88EE97F}"/>
              </a:ext>
              <a:ext uri="{C183D7F6-B498-43B3-948B-1728B52AA6E4}">
                <adec:decorative xmlns:adec="http://schemas.microsoft.com/office/drawing/2017/decorative" val="1"/>
              </a:ext>
            </a:extLst>
          </p:cNvPr>
          <p:cNvSpPr/>
          <p:nvPr/>
        </p:nvSpPr>
        <p:spPr>
          <a:xfrm>
            <a:off x="755373" y="4001188"/>
            <a:ext cx="11358117" cy="27375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42FC18-3367-67BE-BF74-DCF6741807F1}"/>
              </a:ext>
            </a:extLst>
          </p:cNvPr>
          <p:cNvSpPr txBox="1"/>
          <p:nvPr/>
        </p:nvSpPr>
        <p:spPr>
          <a:xfrm>
            <a:off x="880064" y="4092706"/>
            <a:ext cx="11233426" cy="2554545"/>
          </a:xfrm>
          <a:prstGeom prst="rect">
            <a:avLst/>
          </a:prstGeom>
          <a:noFill/>
        </p:spPr>
        <p:txBody>
          <a:bodyPr wrap="square" rtlCol="0">
            <a:spAutoFit/>
          </a:bodyPr>
          <a:lstStyle/>
          <a:p>
            <a:r>
              <a:rPr lang="en-US" sz="1600" dirty="0">
                <a:solidFill>
                  <a:schemeClr val="bg1"/>
                </a:solidFill>
                <a:latin typeface="Times New Roman" panose="02020603050405020304" pitchFamily="18" charset="0"/>
                <a:cs typeface="Times New Roman" panose="02020603050405020304" pitchFamily="18" charset="0"/>
              </a:rPr>
              <a:t>At a minimum, providers are expected to routinely discuss employment with the person, even if the PCSP states the person is not interested in employment as they may change their mind. </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Jason’s DSP, Derek, has discussed work with Jason on three occasions, documenting each in his daily notes. During the first discussion Jason told Derek his mom said he couldn’t work. Derek encouraged Jason that he could do so if he decided he wanted to. During the third discussion, Jason told Derek he would like to work at a Library or a bookstore because being around books makes him happy. Derek documented this and informed Jason’s home manager, Amy. </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Josie’s PCSP states she is not interested in working. During the quarterly review process, Amy, her house manager, asks Josie why she isn’t interested in employment and facilitates a discussion about integrated employment and self-employment with Josie. This conversation is noted in Josie’s October Quarterly review, and it also states that Josie expressed she may want to look into employment after the New year begins. </a:t>
            </a:r>
          </a:p>
        </p:txBody>
      </p:sp>
    </p:spTree>
    <p:extLst>
      <p:ext uri="{BB962C8B-B14F-4D97-AF65-F5344CB8AC3E}">
        <p14:creationId xmlns:p14="http://schemas.microsoft.com/office/powerpoint/2010/main" val="39233314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9B973-184E-B2F3-6056-3E4B6F790176}"/>
              </a:ext>
            </a:extLst>
          </p:cNvPr>
          <p:cNvSpPr>
            <a:spLocks noGrp="1"/>
          </p:cNvSpPr>
          <p:nvPr>
            <p:ph type="title"/>
          </p:nvPr>
        </p:nvSpPr>
        <p:spPr>
          <a:xfrm>
            <a:off x="1169503" y="216465"/>
            <a:ext cx="10515600" cy="1325563"/>
          </a:xfrm>
        </p:spPr>
        <p:txBody>
          <a:bodyPr>
            <a:noAutofit/>
          </a:bodyPr>
          <a:lstStyle/>
          <a:p>
            <a:pPr algn="ctr"/>
            <a:r>
              <a:rPr lang="en-US" sz="3200" dirty="0">
                <a:solidFill>
                  <a:schemeClr val="bg1">
                    <a:lumMod val="10000"/>
                  </a:schemeClr>
                </a:solidFill>
                <a:latin typeface="PermianSlabSerifTypeface" panose="02000000000000000000" pitchFamily="50" charset="0"/>
              </a:rPr>
              <a:t>8.2: The person is supported to be connected to applicable services when they have expressed an interest in pursuing employment.</a:t>
            </a:r>
          </a:p>
        </p:txBody>
      </p:sp>
      <p:sp>
        <p:nvSpPr>
          <p:cNvPr id="3" name="Content Placeholder 2">
            <a:extLst>
              <a:ext uri="{FF2B5EF4-FFF2-40B4-BE49-F238E27FC236}">
                <a16:creationId xmlns:a16="http://schemas.microsoft.com/office/drawing/2014/main" id="{D9BBB041-4582-295C-B928-02CCD193A70F}"/>
              </a:ext>
            </a:extLst>
          </p:cNvPr>
          <p:cNvSpPr>
            <a:spLocks noGrp="1"/>
          </p:cNvSpPr>
          <p:nvPr>
            <p:ph idx="1"/>
          </p:nvPr>
        </p:nvSpPr>
        <p:spPr>
          <a:xfrm>
            <a:off x="662609" y="1886269"/>
            <a:ext cx="11529391" cy="2210952"/>
          </a:xfrm>
        </p:spPr>
        <p:txBody>
          <a:bodyPr>
            <a:no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facilitates the availability or connection to work-related resources for the person as their work interests evolve.  The person is referred to the appropriate staff or organizations to purse work related interests as their preferences change.</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If the person has expressed a new interest in work during the review period, interviews confirm the provider has supported the person to connect with applicable services.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their efforts to connect persons with applicable employment services.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person’s Coordinator was notified of the person’s employment interest.</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assisting in the facilitation of Pre-Employment Innovation Services and submitting a referral to Vocational Rehabilitation services, as appropriate and desired. </a:t>
            </a:r>
          </a:p>
        </p:txBody>
      </p:sp>
      <p:sp>
        <p:nvSpPr>
          <p:cNvPr id="4" name="Rectangle 3">
            <a:extLst>
              <a:ext uri="{FF2B5EF4-FFF2-40B4-BE49-F238E27FC236}">
                <a16:creationId xmlns:a16="http://schemas.microsoft.com/office/drawing/2014/main" id="{3229EFE8-3BD2-F05B-F2AE-A7C8140C05C0}"/>
              </a:ext>
            </a:extLst>
          </p:cNvPr>
          <p:cNvSpPr/>
          <p:nvPr/>
        </p:nvSpPr>
        <p:spPr>
          <a:xfrm>
            <a:off x="662608" y="4441462"/>
            <a:ext cx="11529391" cy="24165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At a minimum, providers are expected to routinely discuss employment and available services with the person, even if the PCSP states the person is not interested in employment as they may change their mind.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Jason’s DSP, Derek informed Amy, home supervisor, of Jason’s expressed interest in working at a library or bookstore. Amy contacted Jason’s coordinator regarding employment services and a </a:t>
            </a:r>
            <a:r>
              <a:rPr kumimoji="0" lang="en-US" sz="1600" b="0" i="0" u="none" strike="noStrike" kern="1200" cap="none" spc="0" normalizeH="0" baseline="0" noProof="0" dirty="0" err="1">
                <a:ln>
                  <a:noFill/>
                </a:ln>
                <a:solidFill>
                  <a:prstClr val="white"/>
                </a:solidFill>
                <a:effectLst/>
                <a:uLnTx/>
                <a:uFillTx/>
                <a:latin typeface="Times New Roman" panose="02020603050405020304" pitchFamily="18" charset="0"/>
                <a:ea typeface="+mn-ea"/>
                <a:cs typeface="Times New Roman" panose="02020603050405020304" pitchFamily="18" charset="0"/>
              </a:rPr>
              <a:t>CoS</a:t>
            </a:r>
            <a:r>
              <a:rPr kumimoji="0" lang="en-US" sz="16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meeting has been scheduled. The provider maintains copies of the email correspondence.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600" dirty="0">
                <a:solidFill>
                  <a:prstClr val="white"/>
                </a:solidFill>
                <a:latin typeface="Times New Roman" panose="02020603050405020304" pitchFamily="18" charset="0"/>
                <a:cs typeface="Times New Roman" panose="02020603050405020304" pitchFamily="18" charset="0"/>
              </a:rPr>
              <a:t>Amy submits the Quarterly Review for October to Josie’s coordinator with an email that Josie may be interested in adding an employment service after the holidays.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Cody calls his coordinator following a con</a:t>
            </a:r>
            <a:r>
              <a:rPr lang="en-US" sz="1600" dirty="0">
                <a:solidFill>
                  <a:prstClr val="white"/>
                </a:solidFill>
                <a:latin typeface="Times New Roman" panose="02020603050405020304" pitchFamily="18" charset="0"/>
                <a:cs typeface="Times New Roman" panose="02020603050405020304" pitchFamily="18" charset="0"/>
              </a:rPr>
              <a:t>versation about employment with his DSP. During this phone call, Cody informs the coordinator he’d like a </a:t>
            </a:r>
            <a:r>
              <a:rPr lang="en-US" sz="1600" dirty="0" err="1">
                <a:solidFill>
                  <a:prstClr val="white"/>
                </a:solidFill>
                <a:latin typeface="Times New Roman" panose="02020603050405020304" pitchFamily="18" charset="0"/>
                <a:cs typeface="Times New Roman" panose="02020603050405020304" pitchFamily="18" charset="0"/>
              </a:rPr>
              <a:t>CoS</a:t>
            </a:r>
            <a:r>
              <a:rPr lang="en-US" sz="1600" dirty="0">
                <a:solidFill>
                  <a:prstClr val="white"/>
                </a:solidFill>
                <a:latin typeface="Times New Roman" panose="02020603050405020304" pitchFamily="18" charset="0"/>
                <a:cs typeface="Times New Roman" panose="02020603050405020304" pitchFamily="18" charset="0"/>
              </a:rPr>
              <a:t> meeting to discuss what employment services are available to him. Sari, Cody’s DSP notates their conversation and the meeting date in Cody’s daily notes. </a:t>
            </a:r>
            <a:endParaRPr kumimoji="0" lang="en-US" sz="16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2795012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801E6-3CD1-409A-001C-4D247D832330}"/>
              </a:ext>
            </a:extLst>
          </p:cNvPr>
          <p:cNvSpPr>
            <a:spLocks noGrp="1"/>
          </p:cNvSpPr>
          <p:nvPr>
            <p:ph type="title"/>
          </p:nvPr>
        </p:nvSpPr>
        <p:spPr>
          <a:xfrm>
            <a:off x="1464364" y="396974"/>
            <a:ext cx="9263271" cy="825500"/>
          </a:xfrm>
        </p:spPr>
        <p:txBody>
          <a:bodyPr>
            <a:noAutofit/>
          </a:bodyPr>
          <a:lstStyle/>
          <a:p>
            <a:pPr algn="ctr"/>
            <a:r>
              <a:rPr lang="en-US" sz="3200" dirty="0">
                <a:solidFill>
                  <a:schemeClr val="bg1">
                    <a:lumMod val="10000"/>
                  </a:schemeClr>
                </a:solidFill>
                <a:latin typeface="PermianSlabSerifTypeface" panose="02000000000000000000" pitchFamily="50" charset="0"/>
              </a:rPr>
              <a:t>8.3: The person is appropriately educated on the merits of employment and how employment may affect their benefits.</a:t>
            </a:r>
          </a:p>
        </p:txBody>
      </p:sp>
      <p:sp>
        <p:nvSpPr>
          <p:cNvPr id="3" name="Content Placeholder 2">
            <a:extLst>
              <a:ext uri="{FF2B5EF4-FFF2-40B4-BE49-F238E27FC236}">
                <a16:creationId xmlns:a16="http://schemas.microsoft.com/office/drawing/2014/main" id="{10F05801-3D3F-8EB1-464E-3E4533793169}"/>
              </a:ext>
            </a:extLst>
          </p:cNvPr>
          <p:cNvSpPr>
            <a:spLocks noGrp="1"/>
          </p:cNvSpPr>
          <p:nvPr>
            <p:ph idx="1"/>
          </p:nvPr>
        </p:nvSpPr>
        <p:spPr>
          <a:xfrm>
            <a:off x="781878" y="1615709"/>
            <a:ext cx="11290049" cy="2728990"/>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actively discusses employment merits and impact with the person based upon their unique circumstances.  Resources are pursued by the provider to facilitate the person’s exposure to employment merits / impact as needed.</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provider has facilitated discussions related to the merits of employment and how it may affect benefits with the person throughout the review period.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provider has supported the person to connect with benefits counseling services when desired.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confirms the provider facilitates the referral to a Benefits Coordinator/Counselor and/or Certified Work Incentives Counselor (CWIC) when desired by the person.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periodic discussions related to the merits of employment and how benefits may be impacted throughout the review period. </a:t>
            </a:r>
          </a:p>
        </p:txBody>
      </p:sp>
      <p:sp>
        <p:nvSpPr>
          <p:cNvPr id="4" name="Rectangle 3">
            <a:extLst>
              <a:ext uri="{FF2B5EF4-FFF2-40B4-BE49-F238E27FC236}">
                <a16:creationId xmlns:a16="http://schemas.microsoft.com/office/drawing/2014/main" id="{1AFF6853-08CC-20C0-F1F8-D5431C493AB9}"/>
              </a:ext>
              <a:ext uri="{C183D7F6-B498-43B3-948B-1728B52AA6E4}">
                <adec:decorative xmlns:adec="http://schemas.microsoft.com/office/drawing/2017/decorative" val="1"/>
              </a:ext>
            </a:extLst>
          </p:cNvPr>
          <p:cNvSpPr/>
          <p:nvPr/>
        </p:nvSpPr>
        <p:spPr>
          <a:xfrm>
            <a:off x="781878" y="4344699"/>
            <a:ext cx="11290049" cy="24006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8636E07-6FB6-E8BF-9446-9E1ECEEA974F}"/>
              </a:ext>
            </a:extLst>
          </p:cNvPr>
          <p:cNvSpPr txBox="1"/>
          <p:nvPr/>
        </p:nvSpPr>
        <p:spPr>
          <a:xfrm>
            <a:off x="808382" y="4344699"/>
            <a:ext cx="11290049" cy="2400657"/>
          </a:xfrm>
          <a:prstGeom prst="rect">
            <a:avLst/>
          </a:prstGeom>
          <a:noFill/>
        </p:spPr>
        <p:txBody>
          <a:bodyPr wrap="square" rtlCol="0">
            <a:spAutoFit/>
          </a:bodyPr>
          <a:lstStyle/>
          <a:p>
            <a:r>
              <a:rPr lang="en-US" sz="1500" dirty="0">
                <a:solidFill>
                  <a:schemeClr val="bg1"/>
                </a:solidFill>
                <a:latin typeface="Times New Roman" panose="02020603050405020304" pitchFamily="18" charset="0"/>
                <a:cs typeface="Times New Roman" panose="02020603050405020304" pitchFamily="18" charset="0"/>
              </a:rPr>
              <a:t>At a minimum, providers are expected to routinely discuss employment merits and how benefits may be affected with persons, even if the PCSP states the person is not interested in employment as they may change their mind. </a:t>
            </a:r>
          </a:p>
          <a:p>
            <a:pPr marL="285750" indent="-285750">
              <a:buFont typeface="Wingdings" panose="05000000000000000000" pitchFamily="2" charset="2"/>
              <a:buChar char="§"/>
            </a:pPr>
            <a:r>
              <a:rPr lang="en-US" sz="1500" dirty="0">
                <a:solidFill>
                  <a:schemeClr val="bg1"/>
                </a:solidFill>
                <a:latin typeface="Times New Roman" panose="02020603050405020304" pitchFamily="18" charset="0"/>
                <a:cs typeface="Times New Roman" panose="02020603050405020304" pitchFamily="18" charset="0"/>
              </a:rPr>
              <a:t>Jason’s DSP, Derek, informed Jason on the merits of employment during their various employment discussions. Also, Derek informed Jason that employment could affect his benefits, as this is why Jason’s mom previously told him he couldn’t work, but that he could receive Benefits Counseling services to better understand how he would be affected. Jason stated he’d like to learn more so Derek documented this and informed Amy, house manager, and Olive, Jason’s Coordinator, of his desire to receive Benefits Counseling. </a:t>
            </a:r>
          </a:p>
          <a:p>
            <a:pPr marL="285750" indent="-285750">
              <a:buFont typeface="Wingdings" panose="05000000000000000000" pitchFamily="2" charset="2"/>
              <a:buChar char="§"/>
            </a:pPr>
            <a:r>
              <a:rPr lang="en-US" sz="1500" dirty="0">
                <a:solidFill>
                  <a:schemeClr val="bg1"/>
                </a:solidFill>
                <a:latin typeface="Times New Roman" panose="02020603050405020304" pitchFamily="18" charset="0"/>
                <a:cs typeface="Times New Roman" panose="02020603050405020304" pitchFamily="18" charset="0"/>
              </a:rPr>
              <a:t>Josiah has worked at </a:t>
            </a:r>
            <a:r>
              <a:rPr lang="en-US" sz="1500" dirty="0" err="1">
                <a:solidFill>
                  <a:schemeClr val="bg1"/>
                </a:solidFill>
                <a:latin typeface="Times New Roman" panose="02020603050405020304" pitchFamily="18" charset="0"/>
                <a:cs typeface="Times New Roman" panose="02020603050405020304" pitchFamily="18" charset="0"/>
              </a:rPr>
              <a:t>Zaxby’s</a:t>
            </a:r>
            <a:r>
              <a:rPr lang="en-US" sz="1500" dirty="0">
                <a:solidFill>
                  <a:schemeClr val="bg1"/>
                </a:solidFill>
                <a:latin typeface="Times New Roman" panose="02020603050405020304" pitchFamily="18" charset="0"/>
                <a:cs typeface="Times New Roman" panose="02020603050405020304" pitchFamily="18" charset="0"/>
              </a:rPr>
              <a:t> for three years. Clara, his new job coach, facilitates a discussion about the merits of employment and how benefits may be affected with Josiah. During this conversation, Josiah expresses he does not understand how his benefits would be affected but his mom does and she has always worked with his work supervisor to ensure he does not work too many hours. Josiah states he is not interested in learning more right now, and Clara documents this in his daily notes. </a:t>
            </a:r>
            <a:endParaRPr lang="en-US" dirty="0"/>
          </a:p>
        </p:txBody>
      </p:sp>
    </p:spTree>
    <p:extLst>
      <p:ext uri="{BB962C8B-B14F-4D97-AF65-F5344CB8AC3E}">
        <p14:creationId xmlns:p14="http://schemas.microsoft.com/office/powerpoint/2010/main" val="3872580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B5F9A-36D1-0F32-8780-C8051E92F285}"/>
              </a:ext>
            </a:extLst>
          </p:cNvPr>
          <p:cNvSpPr>
            <a:spLocks noGrp="1"/>
          </p:cNvSpPr>
          <p:nvPr>
            <p:ph type="title"/>
          </p:nvPr>
        </p:nvSpPr>
        <p:spPr>
          <a:xfrm>
            <a:off x="1188277" y="526916"/>
            <a:ext cx="1051560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1.3: The person chose where and with whom they live</a:t>
            </a:r>
            <a:r>
              <a:rPr lang="en-US" sz="2200" dirty="0"/>
              <a:t>.</a:t>
            </a:r>
          </a:p>
        </p:txBody>
      </p:sp>
      <p:sp>
        <p:nvSpPr>
          <p:cNvPr id="3" name="Content Placeholder 2">
            <a:extLst>
              <a:ext uri="{FF2B5EF4-FFF2-40B4-BE49-F238E27FC236}">
                <a16:creationId xmlns:a16="http://schemas.microsoft.com/office/drawing/2014/main" id="{411CC0AA-A777-BE16-CBC8-AA440E192A90}"/>
              </a:ext>
            </a:extLst>
          </p:cNvPr>
          <p:cNvSpPr>
            <a:spLocks noGrp="1"/>
          </p:cNvSpPr>
          <p:nvPr>
            <p:ph idx="1"/>
          </p:nvPr>
        </p:nvSpPr>
        <p:spPr>
          <a:xfrm>
            <a:off x="954155" y="2369789"/>
            <a:ext cx="10983843" cy="3961295"/>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person is provided the opportunity to visit available homes and meet with potential housemates in order to determine compatibility prior to choosing their home or when a change in their living arrangement is indicated. </a:t>
            </a:r>
          </a:p>
          <a:p>
            <a:r>
              <a:rPr lang="en-US" sz="1600" dirty="0">
                <a:solidFill>
                  <a:srgbClr val="FF0000"/>
                </a:solidFill>
                <a:latin typeface="Times New Roman" panose="02020603050405020304" pitchFamily="18" charset="0"/>
                <a:cs typeface="Times New Roman" panose="02020603050405020304" pitchFamily="18" charset="0"/>
              </a:rPr>
              <a:t>What to look for: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is not applicable when a person resided in their home prior to the review period.</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is not applicable in the event of emergency placement.</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was provided the opportunity to choose where and with whom they live.</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the steps taken to involve the person in selecting where they live and who they live with, including documentation of home tours and interactions with potential housemates prior to the person selecting their home. The person should be offered the opportunity to tour all available homes, meeting potential housemates for each.</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of the steps taken to address requests to make a change in where they live or who they live with.</a:t>
            </a:r>
          </a:p>
          <a:p>
            <a:pPr lvl="1">
              <a:buFont typeface="Wingdings" panose="05000000000000000000" pitchFamily="2" charset="2"/>
              <a:buChar char="v"/>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20666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B8831-8E29-E044-3B89-CC85F62B363B}"/>
              </a:ext>
            </a:extLst>
          </p:cNvPr>
          <p:cNvSpPr>
            <a:spLocks noGrp="1"/>
          </p:cNvSpPr>
          <p:nvPr>
            <p:ph type="title"/>
          </p:nvPr>
        </p:nvSpPr>
        <p:spPr>
          <a:xfrm>
            <a:off x="1239078" y="560827"/>
            <a:ext cx="9713843" cy="825500"/>
          </a:xfrm>
        </p:spPr>
        <p:txBody>
          <a:bodyPr>
            <a:noAutofit/>
          </a:bodyPr>
          <a:lstStyle/>
          <a:p>
            <a:pPr algn="ctr"/>
            <a:r>
              <a:rPr lang="en-US" sz="2400" dirty="0">
                <a:solidFill>
                  <a:schemeClr val="bg1">
                    <a:lumMod val="10000"/>
                  </a:schemeClr>
                </a:solidFill>
                <a:latin typeface="PermianSlabSerifTypeface" panose="02000000000000000000" pitchFamily="50" charset="0"/>
              </a:rPr>
              <a:t>8.4: The person's staff understand how the service they are providing can be used to effectively encourage and support the person to either pursue or maintain work in integrated individualized employment or self-employment. </a:t>
            </a:r>
          </a:p>
        </p:txBody>
      </p:sp>
      <p:sp>
        <p:nvSpPr>
          <p:cNvPr id="3" name="Content Placeholder 2">
            <a:extLst>
              <a:ext uri="{FF2B5EF4-FFF2-40B4-BE49-F238E27FC236}">
                <a16:creationId xmlns:a16="http://schemas.microsoft.com/office/drawing/2014/main" id="{B6EF7B0C-4F51-248F-D42F-336DDC2830A5}"/>
              </a:ext>
            </a:extLst>
          </p:cNvPr>
          <p:cNvSpPr>
            <a:spLocks noGrp="1"/>
          </p:cNvSpPr>
          <p:nvPr>
            <p:ph idx="1"/>
          </p:nvPr>
        </p:nvSpPr>
        <p:spPr>
          <a:xfrm>
            <a:off x="762339" y="1880558"/>
            <a:ext cx="11337776" cy="2130352"/>
          </a:xfrm>
        </p:spPr>
        <p:txBody>
          <a:bodyPr>
            <a:normAutofit lnSpcReduction="10000"/>
          </a:bodyPr>
          <a:lstStyle/>
          <a:p>
            <a:r>
              <a:rPr lang="en-US" sz="1600" dirty="0">
                <a:solidFill>
                  <a:srgbClr val="003366"/>
                </a:solidFill>
                <a:latin typeface="Times New Roman" panose="02020603050405020304" pitchFamily="18" charset="0"/>
                <a:cs typeface="Times New Roman" panose="02020603050405020304" pitchFamily="18" charset="0"/>
              </a:rPr>
              <a:t>Guiding Principle: Interviews with staff confirm they believe and understand that the service they are providing can play a role in supporting the individual with finding and/or keeping employment, and they can accurately explain how the service can be used to help with these goals. Staff can further describe at least one specific strategy they have used to encourage or support the person to pursue or maintain employment.</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with staff confirm they are aware of how the service they provide can be used to encourage and support the person to pursue or maintain employment.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Staff interviewed provide specific information and examples of how they are encouraging and supporting the person to pursue or maintain employment. </a:t>
            </a:r>
          </a:p>
        </p:txBody>
      </p:sp>
      <p:sp>
        <p:nvSpPr>
          <p:cNvPr id="4" name="Rectangle 3">
            <a:extLst>
              <a:ext uri="{FF2B5EF4-FFF2-40B4-BE49-F238E27FC236}">
                <a16:creationId xmlns:a16="http://schemas.microsoft.com/office/drawing/2014/main" id="{D816C845-2C8C-3B89-82C8-B451B88EE97F}"/>
              </a:ext>
              <a:ext uri="{C183D7F6-B498-43B3-948B-1728B52AA6E4}">
                <adec:decorative xmlns:adec="http://schemas.microsoft.com/office/drawing/2017/decorative" val="1"/>
              </a:ext>
            </a:extLst>
          </p:cNvPr>
          <p:cNvSpPr/>
          <p:nvPr/>
        </p:nvSpPr>
        <p:spPr>
          <a:xfrm>
            <a:off x="767925" y="4083051"/>
            <a:ext cx="11332190" cy="26485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42FC18-3367-67BE-BF74-DCF6741807F1}"/>
              </a:ext>
            </a:extLst>
          </p:cNvPr>
          <p:cNvSpPr txBox="1"/>
          <p:nvPr/>
        </p:nvSpPr>
        <p:spPr>
          <a:xfrm>
            <a:off x="799718" y="4104945"/>
            <a:ext cx="11431726" cy="2554545"/>
          </a:xfrm>
          <a:prstGeom prst="rect">
            <a:avLst/>
          </a:prstGeom>
          <a:noFill/>
        </p:spPr>
        <p:txBody>
          <a:bodyPr wrap="square" rtlCol="0">
            <a:spAutoFit/>
          </a:bodyPr>
          <a:lstStyle/>
          <a:p>
            <a:r>
              <a:rPr lang="en-US" sz="1600" dirty="0">
                <a:solidFill>
                  <a:schemeClr val="bg1"/>
                </a:solidFill>
                <a:latin typeface="Times New Roman" panose="02020603050405020304" pitchFamily="18" charset="0"/>
                <a:cs typeface="Times New Roman" panose="02020603050405020304" pitchFamily="18" charset="0"/>
              </a:rPr>
              <a:t>At a minimum, providers are expected to ensure staff are aware of how to educate and support persons to pursue or maintain work and ensure staff know to routinely discuss employment with persons. </a:t>
            </a:r>
          </a:p>
          <a:p>
            <a:pPr marL="285750" indent="-285750">
              <a:buFont typeface="Arial" panose="020B0604020202020204" pitchFamily="34" charset="0"/>
              <a:buChar char="•"/>
            </a:pPr>
            <a:r>
              <a:rPr lang="en-US" sz="1600" dirty="0">
                <a:solidFill>
                  <a:schemeClr val="bg1"/>
                </a:solidFill>
                <a:latin typeface="Times New Roman" panose="02020603050405020304" pitchFamily="18" charset="0"/>
                <a:cs typeface="Times New Roman" panose="02020603050405020304" pitchFamily="18" charset="0"/>
              </a:rPr>
              <a:t>Josephine’s DSP reports the agency provides annual Employment First training as well as gives specific information regarding taking Josephine to volunteer at the local animal shelter and library to see what may interest her and what skills she wants to work on in order to better her ability to obtain her ideal job in the future. </a:t>
            </a:r>
          </a:p>
          <a:p>
            <a:pPr marL="285750" indent="-285750">
              <a:buFont typeface="Arial" panose="020B0604020202020204" pitchFamily="34" charset="0"/>
              <a:buChar char="•"/>
            </a:pPr>
            <a:r>
              <a:rPr lang="en-US" sz="1600" dirty="0">
                <a:solidFill>
                  <a:schemeClr val="bg1"/>
                </a:solidFill>
                <a:latin typeface="Times New Roman" panose="02020603050405020304" pitchFamily="18" charset="0"/>
                <a:cs typeface="Times New Roman" panose="02020603050405020304" pitchFamily="18" charset="0"/>
              </a:rPr>
              <a:t>Cora’s DSP reports Cora is not interested in employment at this time; however, she is aware of how to support and encourage her to pursue employment if she becomes interested. Cora’s DSP also reports that they discuss employment monthly when doing a review of her services and progress towards her outcomes. Cora’s DSP further reports Cora enjoys playing video games and watching movies, so they recently discussed employment at Game Stop or even streaming video games as a component of self-employment, but Cora has not decided if she wants to try these things yet.</a:t>
            </a:r>
          </a:p>
        </p:txBody>
      </p:sp>
    </p:spTree>
    <p:extLst>
      <p:ext uri="{BB962C8B-B14F-4D97-AF65-F5344CB8AC3E}">
        <p14:creationId xmlns:p14="http://schemas.microsoft.com/office/powerpoint/2010/main" val="366845841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13A60-5021-E4CC-4114-D348F13C8376}"/>
              </a:ext>
            </a:extLst>
          </p:cNvPr>
          <p:cNvSpPr>
            <a:spLocks noGrp="1"/>
          </p:cNvSpPr>
          <p:nvPr>
            <p:ph type="title"/>
          </p:nvPr>
        </p:nvSpPr>
        <p:spPr>
          <a:xfrm>
            <a:off x="1193599" y="219810"/>
            <a:ext cx="10515600" cy="974034"/>
          </a:xfrm>
        </p:spPr>
        <p:txBody>
          <a:bodyPr>
            <a:normAutofit/>
          </a:bodyPr>
          <a:lstStyle/>
          <a:p>
            <a:pPr algn="ctr"/>
            <a:r>
              <a:rPr lang="en-US" sz="3200" dirty="0">
                <a:solidFill>
                  <a:schemeClr val="bg1">
                    <a:lumMod val="10000"/>
                  </a:schemeClr>
                </a:solidFill>
                <a:latin typeface="PermianSlabSerifTypeface" panose="02000000000000000000" pitchFamily="50" charset="0"/>
              </a:rPr>
              <a:t>8.5: The person chooses their place of employment.</a:t>
            </a:r>
          </a:p>
        </p:txBody>
      </p:sp>
      <p:sp>
        <p:nvSpPr>
          <p:cNvPr id="3" name="Content Placeholder 2">
            <a:extLst>
              <a:ext uri="{FF2B5EF4-FFF2-40B4-BE49-F238E27FC236}">
                <a16:creationId xmlns:a16="http://schemas.microsoft.com/office/drawing/2014/main" id="{54A2B54A-D3BB-3DF3-3B70-55B1D5B651C0}"/>
              </a:ext>
            </a:extLst>
          </p:cNvPr>
          <p:cNvSpPr>
            <a:spLocks noGrp="1"/>
          </p:cNvSpPr>
          <p:nvPr>
            <p:ph idx="1"/>
          </p:nvPr>
        </p:nvSpPr>
        <p:spPr>
          <a:xfrm>
            <a:off x="821635" y="1613380"/>
            <a:ext cx="11259528" cy="2635824"/>
          </a:xfrm>
        </p:spPr>
        <p:txBody>
          <a:bodyPr>
            <a:normAutofit lnSpcReduction="10000"/>
          </a:bodyPr>
          <a:lstStyle/>
          <a:p>
            <a:r>
              <a:rPr lang="en-US" sz="1600" dirty="0">
                <a:solidFill>
                  <a:srgbClr val="003366"/>
                </a:solidFill>
                <a:latin typeface="Times New Roman" panose="02020603050405020304" pitchFamily="18" charset="0"/>
                <a:cs typeface="Times New Roman" panose="02020603050405020304" pitchFamily="18" charset="0"/>
              </a:rPr>
              <a:t>Guiding Principle: People are actively involved in selection of where they work.  The provider routinely conducts discussions with people who are working to determine if they are still satisfied with their place of employment.</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chose their place of employment.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For persons actively applying for employment, interviews confirm the person is being supported by the provider to choose where to apply for work.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If the provider supported the person to obtain employment during the review period, provider documentation evidences the person chose their place of employment.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If the person was employed prior to the review period, provider documentation evidences periodic discussions to ensure the person is satisfied with their employment and does not desire any employment changes.</a:t>
            </a:r>
          </a:p>
          <a:p>
            <a:pPr marL="457200" lvl="1" indent="0">
              <a:buNone/>
            </a:pPr>
            <a:endParaRPr lang="en-US" sz="12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AEAAF55E-BB67-80E8-DC3A-387937E7E42E}"/>
              </a:ext>
              <a:ext uri="{C183D7F6-B498-43B3-948B-1728B52AA6E4}">
                <adec:decorative xmlns:adec="http://schemas.microsoft.com/office/drawing/2017/decorative" val="1"/>
              </a:ext>
            </a:extLst>
          </p:cNvPr>
          <p:cNvSpPr/>
          <p:nvPr/>
        </p:nvSpPr>
        <p:spPr>
          <a:xfrm>
            <a:off x="821635" y="4249204"/>
            <a:ext cx="11259528" cy="2482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F35509D-87E1-4748-36CD-AB56BDCFAC43}"/>
              </a:ext>
            </a:extLst>
          </p:cNvPr>
          <p:cNvSpPr txBox="1"/>
          <p:nvPr/>
        </p:nvSpPr>
        <p:spPr>
          <a:xfrm>
            <a:off x="849345" y="4336492"/>
            <a:ext cx="11231818" cy="2308324"/>
          </a:xfrm>
          <a:prstGeom prst="rect">
            <a:avLst/>
          </a:prstGeom>
          <a:noFill/>
        </p:spPr>
        <p:txBody>
          <a:bodyPr wrap="square" rtlCol="0">
            <a:spAutoFit/>
          </a:bodyPr>
          <a:lstStyle/>
          <a:p>
            <a:r>
              <a:rPr lang="en-US" sz="1600" dirty="0">
                <a:solidFill>
                  <a:schemeClr val="bg1"/>
                </a:solidFill>
                <a:latin typeface="Times New Roman" panose="02020603050405020304" pitchFamily="18" charset="0"/>
                <a:cs typeface="Times New Roman" panose="02020603050405020304" pitchFamily="18" charset="0"/>
              </a:rPr>
              <a:t>At a minimum, the provider is expected to discuss with the person where they are working or would like to apply. This is expected, even if the person has worked somewhere for multiple years as they may have a desire to work elsewhere or may not have chosen that place of employment initially. Examples include:</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Cole has worked at Sam’s for the past five years. DSP, Clara, routinely facilitates discussions with Cole about how work is going when picking him up after his shift. Through these discussions, Clara learns that Cole enjoys his job and has several friends at work. Clara documents their discussions in his daily notes. </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According to daily notes, Joey has facilitated discussions of several options for employment with </a:t>
            </a:r>
            <a:r>
              <a:rPr lang="en-US" sz="1600" dirty="0" err="1">
                <a:solidFill>
                  <a:schemeClr val="bg1"/>
                </a:solidFill>
                <a:latin typeface="Times New Roman" panose="02020603050405020304" pitchFamily="18" charset="0"/>
                <a:cs typeface="Times New Roman" panose="02020603050405020304" pitchFamily="18" charset="0"/>
              </a:rPr>
              <a:t>Dia</a:t>
            </a:r>
            <a:r>
              <a:rPr lang="en-US" sz="1600" dirty="0">
                <a:solidFill>
                  <a:schemeClr val="bg1"/>
                </a:solidFill>
                <a:latin typeface="Times New Roman" panose="02020603050405020304" pitchFamily="18" charset="0"/>
                <a:cs typeface="Times New Roman" panose="02020603050405020304" pitchFamily="18" charset="0"/>
              </a:rPr>
              <a:t>, and supported </a:t>
            </a:r>
            <a:r>
              <a:rPr lang="en-US" sz="1600" dirty="0" err="1">
                <a:solidFill>
                  <a:schemeClr val="bg1"/>
                </a:solidFill>
                <a:latin typeface="Times New Roman" panose="02020603050405020304" pitchFamily="18" charset="0"/>
                <a:cs typeface="Times New Roman" panose="02020603050405020304" pitchFamily="18" charset="0"/>
              </a:rPr>
              <a:t>Dia</a:t>
            </a:r>
            <a:r>
              <a:rPr lang="en-US" sz="1600" dirty="0">
                <a:solidFill>
                  <a:schemeClr val="bg1"/>
                </a:solidFill>
                <a:latin typeface="Times New Roman" panose="02020603050405020304" pitchFamily="18" charset="0"/>
                <a:cs typeface="Times New Roman" panose="02020603050405020304" pitchFamily="18" charset="0"/>
              </a:rPr>
              <a:t> to choose where she wants to apply. Daily notes also indicate that Joey provided transportation and encouragement for </a:t>
            </a:r>
            <a:r>
              <a:rPr lang="en-US" sz="1600" dirty="0" err="1">
                <a:solidFill>
                  <a:schemeClr val="bg1"/>
                </a:solidFill>
                <a:latin typeface="Times New Roman" panose="02020603050405020304" pitchFamily="18" charset="0"/>
                <a:cs typeface="Times New Roman" panose="02020603050405020304" pitchFamily="18" charset="0"/>
              </a:rPr>
              <a:t>Dia</a:t>
            </a:r>
            <a:r>
              <a:rPr lang="en-US" sz="1600" dirty="0">
                <a:solidFill>
                  <a:schemeClr val="bg1"/>
                </a:solidFill>
                <a:latin typeface="Times New Roman" panose="02020603050405020304" pitchFamily="18" charset="0"/>
                <a:cs typeface="Times New Roman" panose="02020603050405020304" pitchFamily="18" charset="0"/>
              </a:rPr>
              <a:t> to pick up and drop off applications at four different businesses.</a:t>
            </a:r>
          </a:p>
        </p:txBody>
      </p:sp>
    </p:spTree>
    <p:extLst>
      <p:ext uri="{BB962C8B-B14F-4D97-AF65-F5344CB8AC3E}">
        <p14:creationId xmlns:p14="http://schemas.microsoft.com/office/powerpoint/2010/main" val="90780480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B7046-EFFA-EBE6-9BD5-F3FABC40A3EA}"/>
              </a:ext>
            </a:extLst>
          </p:cNvPr>
          <p:cNvSpPr>
            <a:spLocks noGrp="1"/>
          </p:cNvSpPr>
          <p:nvPr>
            <p:ph type="title"/>
          </p:nvPr>
        </p:nvSpPr>
        <p:spPr>
          <a:xfrm>
            <a:off x="1802295" y="660311"/>
            <a:ext cx="8587410" cy="825500"/>
          </a:xfrm>
        </p:spPr>
        <p:txBody>
          <a:bodyPr>
            <a:noAutofit/>
          </a:bodyPr>
          <a:lstStyle/>
          <a:p>
            <a:pPr algn="ctr"/>
            <a:r>
              <a:rPr lang="en-US" sz="3200" dirty="0">
                <a:solidFill>
                  <a:schemeClr val="bg1">
                    <a:lumMod val="10000"/>
                  </a:schemeClr>
                </a:solidFill>
                <a:latin typeface="PermianSlabSerifTypeface" panose="02000000000000000000" pitchFamily="50" charset="0"/>
              </a:rPr>
              <a:t>8.6: The person has access to support and resources to promote job success, career changes and advancement.</a:t>
            </a:r>
          </a:p>
        </p:txBody>
      </p:sp>
      <p:sp>
        <p:nvSpPr>
          <p:cNvPr id="3" name="Content Placeholder 2">
            <a:extLst>
              <a:ext uri="{FF2B5EF4-FFF2-40B4-BE49-F238E27FC236}">
                <a16:creationId xmlns:a16="http://schemas.microsoft.com/office/drawing/2014/main" id="{7CE4616C-40F5-4790-B665-BAACECD23E56}"/>
              </a:ext>
            </a:extLst>
          </p:cNvPr>
          <p:cNvSpPr>
            <a:spLocks noGrp="1"/>
          </p:cNvSpPr>
          <p:nvPr>
            <p:ph idx="1"/>
          </p:nvPr>
        </p:nvSpPr>
        <p:spPr>
          <a:xfrm>
            <a:off x="834887" y="2058990"/>
            <a:ext cx="11165358" cy="1702952"/>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is involved with the person to discuss their employment, identify additional resources available to them to promote success, and engage in discussion of their work experiences and goals.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is not applicable for persons not working.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If the person is currently employed, interviews and documentation confirm the agency supports and encourages the person to maintain employment successfully and pursue career changes or advancement, when desired. </a:t>
            </a:r>
          </a:p>
        </p:txBody>
      </p:sp>
      <p:sp>
        <p:nvSpPr>
          <p:cNvPr id="4" name="Rectangle 3">
            <a:extLst>
              <a:ext uri="{FF2B5EF4-FFF2-40B4-BE49-F238E27FC236}">
                <a16:creationId xmlns:a16="http://schemas.microsoft.com/office/drawing/2014/main" id="{66CD0BBC-CC44-9111-86EE-C1212B523E2E}"/>
              </a:ext>
              <a:ext uri="{C183D7F6-B498-43B3-948B-1728B52AA6E4}">
                <adec:decorative xmlns:adec="http://schemas.microsoft.com/office/drawing/2017/decorative" val="1"/>
              </a:ext>
            </a:extLst>
          </p:cNvPr>
          <p:cNvSpPr/>
          <p:nvPr/>
        </p:nvSpPr>
        <p:spPr>
          <a:xfrm>
            <a:off x="772642" y="3947534"/>
            <a:ext cx="11324584" cy="286955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942EE44-039F-F524-4939-9C96F9A44FD6}"/>
              </a:ext>
            </a:extLst>
          </p:cNvPr>
          <p:cNvSpPr txBox="1"/>
          <p:nvPr/>
        </p:nvSpPr>
        <p:spPr>
          <a:xfrm>
            <a:off x="834887" y="3962258"/>
            <a:ext cx="11200094" cy="3046988"/>
          </a:xfrm>
          <a:prstGeom prst="rect">
            <a:avLst/>
          </a:prstGeom>
          <a:noFill/>
        </p:spPr>
        <p:txBody>
          <a:bodyPr wrap="square" rtlCol="0">
            <a:spAutoFit/>
          </a:bodyPr>
          <a:lstStyle/>
          <a:p>
            <a:r>
              <a:rPr lang="en-US" sz="1600" dirty="0">
                <a:solidFill>
                  <a:schemeClr val="bg1"/>
                </a:solidFill>
                <a:latin typeface="Times New Roman" panose="02020603050405020304" pitchFamily="18" charset="0"/>
                <a:cs typeface="Times New Roman" panose="02020603050405020304" pitchFamily="18" charset="0"/>
              </a:rPr>
              <a:t>At a minimum, the provider is expected to discuss employment with the person to ensure they are satisfied with their current employment and to encourage and support success. When desired, the provider should support the person to pursue career changes or advancement. Examples include:</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Colby has worked at Sam’s for the past five years. DSP, Clara, discusses work with her one day after picking her up from Sam’s following her shift and learns that Colby hates her job and only works there because her father worked there and got her the job. Colby informs Clara that she would like prefer working with animals or children and she has always wanted to work at PetSmart. Clara documents their conversation and informs her supervisor of Colby’s wishes. </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David informs his FMP, Joe, that there will be a team lead position coming available at his job and he would like to apply for it. In response, Joe, asks David what skills he feels he should work on in order to get the position and David expresses he would like to improve his social skills as he sometimes gets nervous when explaining things to people. Joe and David develop a plan to practice team lead scenarios twice a week so David will feel prepared when the position becomes available in two months. </a:t>
            </a:r>
          </a:p>
          <a:p>
            <a:pPr marL="285750" indent="-285750">
              <a:buFont typeface="Wingdings" panose="05000000000000000000" pitchFamily="2" charset="2"/>
              <a:buChar char="§"/>
            </a:pPr>
            <a:endParaRPr lang="en-US"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981566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10AFF-3498-6683-36FF-E44074B5EDB3}"/>
              </a:ext>
            </a:extLst>
          </p:cNvPr>
          <p:cNvSpPr>
            <a:spLocks noGrp="1"/>
          </p:cNvSpPr>
          <p:nvPr>
            <p:ph type="title"/>
          </p:nvPr>
        </p:nvSpPr>
        <p:spPr>
          <a:xfrm>
            <a:off x="1656521" y="244064"/>
            <a:ext cx="9700591" cy="825500"/>
          </a:xfrm>
        </p:spPr>
        <p:txBody>
          <a:bodyPr>
            <a:noAutofit/>
          </a:bodyPr>
          <a:lstStyle/>
          <a:p>
            <a:pPr algn="ctr"/>
            <a:r>
              <a:rPr lang="en-US" sz="3200" dirty="0">
                <a:solidFill>
                  <a:schemeClr val="bg1">
                    <a:lumMod val="10000"/>
                  </a:schemeClr>
                </a:solidFill>
                <a:latin typeface="PermianSlabSerifTypeface" panose="02000000000000000000" pitchFamily="50" charset="0"/>
              </a:rPr>
              <a:t>8.7: The person is supported to use various technologies to pursue or maintain employment.</a:t>
            </a:r>
          </a:p>
        </p:txBody>
      </p:sp>
      <p:sp>
        <p:nvSpPr>
          <p:cNvPr id="3" name="Content Placeholder 2">
            <a:extLst>
              <a:ext uri="{FF2B5EF4-FFF2-40B4-BE49-F238E27FC236}">
                <a16:creationId xmlns:a16="http://schemas.microsoft.com/office/drawing/2014/main" id="{A699CD96-861B-29D5-2273-99C2F267897E}"/>
              </a:ext>
            </a:extLst>
          </p:cNvPr>
          <p:cNvSpPr>
            <a:spLocks noGrp="1"/>
          </p:cNvSpPr>
          <p:nvPr>
            <p:ph idx="1"/>
          </p:nvPr>
        </p:nvSpPr>
        <p:spPr>
          <a:xfrm>
            <a:off x="728870" y="1192696"/>
            <a:ext cx="11375384" cy="2726964"/>
          </a:xfrm>
        </p:spPr>
        <p:txBody>
          <a:bodyPr>
            <a:normAutofit lnSpcReduction="10000"/>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facilitates the availability of technology or related resources for the person.  The person is afforded the opportunity to explore or utilize technology to increase workplace success.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agency has facilitated discussions of utilizing technology to pursue or maintain employment with the person.</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agency confirms that the person has been educated on the availability of technology and how this could assist them in pursuing or maintaining employment.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confirms that the person has been educated on the availability of technology and how this could assist them in pursuing or maintaining employment.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confirms the provider has facilitated discussions of utilizing technology to pursue or maintain employment with the person.</a:t>
            </a:r>
          </a:p>
        </p:txBody>
      </p:sp>
      <p:sp>
        <p:nvSpPr>
          <p:cNvPr id="4" name="Rectangle 3">
            <a:extLst>
              <a:ext uri="{FF2B5EF4-FFF2-40B4-BE49-F238E27FC236}">
                <a16:creationId xmlns:a16="http://schemas.microsoft.com/office/drawing/2014/main" id="{F68C9911-26BD-032B-3117-4048BFAA84AA}"/>
              </a:ext>
              <a:ext uri="{C183D7F6-B498-43B3-948B-1728B52AA6E4}">
                <adec:decorative xmlns:adec="http://schemas.microsoft.com/office/drawing/2017/decorative" val="1"/>
              </a:ext>
            </a:extLst>
          </p:cNvPr>
          <p:cNvSpPr/>
          <p:nvPr/>
        </p:nvSpPr>
        <p:spPr>
          <a:xfrm>
            <a:off x="728870" y="3811013"/>
            <a:ext cx="11375384" cy="30469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5D35FF2-F0BA-EEF5-078E-57A64DD91880}"/>
              </a:ext>
            </a:extLst>
          </p:cNvPr>
          <p:cNvSpPr txBox="1"/>
          <p:nvPr/>
        </p:nvSpPr>
        <p:spPr>
          <a:xfrm>
            <a:off x="816616" y="3811012"/>
            <a:ext cx="11375384" cy="3046988"/>
          </a:xfrm>
          <a:prstGeom prst="rect">
            <a:avLst/>
          </a:prstGeom>
          <a:noFill/>
        </p:spPr>
        <p:txBody>
          <a:bodyPr wrap="square" rtlCol="0">
            <a:spAutoFit/>
          </a:bodyPr>
          <a:lstStyle/>
          <a:p>
            <a:r>
              <a:rPr lang="en-US" sz="1600" dirty="0">
                <a:solidFill>
                  <a:schemeClr val="bg1"/>
                </a:solidFill>
                <a:latin typeface="Times New Roman" panose="02020603050405020304" pitchFamily="18" charset="0"/>
                <a:cs typeface="Times New Roman" panose="02020603050405020304" pitchFamily="18" charset="0"/>
              </a:rPr>
              <a:t>At a minimum, the provider is expected to discuss the use of technology regarding employment during their periodic employment discussions with people. Examples include:</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Sophia has worked at Wal-Mart for the past three months and when getting picked up from work, she informed her DSP that she is having trouble keeping track of how long she has been on break, and she is worried she will get in trouble with her supervisor. DSP, Olivia, suggested that Sophia can use her watch or cell phone to create a timer when she goes on break so that she does not take too long. Sophia asked Olivia to show her how to set the timers and they programmed a 15-minute timer as well as 30-minute timer into her watch so she can use them on her breaks in the future. Olivia documented this information in Sophia’s daily notes as well as a follow-up conversation about how the timers were working. </a:t>
            </a:r>
          </a:p>
          <a:p>
            <a:pPr marL="285750" indent="-285750">
              <a:buFont typeface="Wingdings" panose="05000000000000000000" pitchFamily="2" charset="2"/>
              <a:buChar char="§"/>
            </a:pPr>
            <a:r>
              <a:rPr lang="en-US" sz="1600" dirty="0">
                <a:solidFill>
                  <a:schemeClr val="bg1"/>
                </a:solidFill>
                <a:latin typeface="Times New Roman" panose="02020603050405020304" pitchFamily="18" charset="0"/>
                <a:cs typeface="Times New Roman" panose="02020603050405020304" pitchFamily="18" charset="0"/>
              </a:rPr>
              <a:t>Cecilia has worked at O’Reilly’s for two years and does not currently use technology to assist her with work. During a supervisory visit every 4 months, Amy, the home supervisor, facilitates a discussion about Cecilia’s job and checks to see if she is interested in exploring the use of technology at work. So far, Cecilia is not interested in using technology and Amy has documented the discussions in the supervisory visit forms. </a:t>
            </a:r>
          </a:p>
        </p:txBody>
      </p:sp>
    </p:spTree>
    <p:extLst>
      <p:ext uri="{BB962C8B-B14F-4D97-AF65-F5344CB8AC3E}">
        <p14:creationId xmlns:p14="http://schemas.microsoft.com/office/powerpoint/2010/main" val="416132002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989D1-B517-1915-A4BE-A3907FB4C4FB}"/>
              </a:ext>
            </a:extLst>
          </p:cNvPr>
          <p:cNvSpPr>
            <a:spLocks noGrp="1"/>
          </p:cNvSpPr>
          <p:nvPr>
            <p:ph type="title"/>
          </p:nvPr>
        </p:nvSpPr>
        <p:spPr>
          <a:xfrm>
            <a:off x="795131" y="225287"/>
            <a:ext cx="5526157" cy="825500"/>
          </a:xfrm>
        </p:spPr>
        <p:txBody>
          <a:bodyPr>
            <a:noAutofit/>
          </a:bodyPr>
          <a:lstStyle/>
          <a:p>
            <a:pPr algn="ctr"/>
            <a:r>
              <a:rPr lang="en-US" sz="3200" dirty="0">
                <a:solidFill>
                  <a:srgbClr val="003366"/>
                </a:solidFill>
                <a:latin typeface="PermianSlabSerifTypeface" panose="02000000000000000000" pitchFamily="50" charset="0"/>
              </a:rPr>
              <a:t>Quality Topic 8 Assessment</a:t>
            </a:r>
          </a:p>
        </p:txBody>
      </p:sp>
      <p:sp>
        <p:nvSpPr>
          <p:cNvPr id="3" name="Content Placeholder 2">
            <a:extLst>
              <a:ext uri="{FF2B5EF4-FFF2-40B4-BE49-F238E27FC236}">
                <a16:creationId xmlns:a16="http://schemas.microsoft.com/office/drawing/2014/main" id="{6A4F4AA7-CD38-8A72-459A-CC7292EEBA3F}"/>
              </a:ext>
            </a:extLst>
          </p:cNvPr>
          <p:cNvSpPr>
            <a:spLocks noGrp="1"/>
          </p:cNvSpPr>
          <p:nvPr>
            <p:ph idx="1"/>
          </p:nvPr>
        </p:nvSpPr>
        <p:spPr>
          <a:xfrm>
            <a:off x="916609" y="1562626"/>
            <a:ext cx="10809357" cy="5070087"/>
          </a:xfrm>
        </p:spPr>
        <p:txBody>
          <a:bodyPr>
            <a:normAutofit lnSpcReduction="10000"/>
          </a:bodyPr>
          <a:lstStyle/>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1. True or False: Persons 62 and older are considered retirement age, so indicators in QT 8 would not apply unless they’re currently working or actively seeking employment.</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2. True or False: Providers should routinely discuss employment with persons receiving services, even if the person is already working.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3. True or False: Indicator 8.7 refers to the utilization of technology when pursuing or maintaining work and is not specific to Enabling Technology services.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4. True or False: Indicators 8.5 and 8.6 apply to persons who are currently employed.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5. Multiple Choice: When discussing employment with persons, providers should cover which of the following topics?</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merits of employment</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employment services available</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utilization of technology</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where a person wants to work</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e. all of the above</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6. Multiple Choice: Why should providers discuss employment with persons who already have a job?</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to support job success</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to explore advancement opportunities</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to identify interest in career changes</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all of the above</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7. True or False: Providers should notify Coordinators when a person expresses a new interest in employment and support them to be connected with employment services.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8. True or False: Providers do not need to discuss the merits of employment and how benefits may be affected with someone who is already employed. </a:t>
            </a:r>
          </a:p>
        </p:txBody>
      </p:sp>
    </p:spTree>
    <p:extLst>
      <p:ext uri="{BB962C8B-B14F-4D97-AF65-F5344CB8AC3E}">
        <p14:creationId xmlns:p14="http://schemas.microsoft.com/office/powerpoint/2010/main" val="32911473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36428-A4BA-B7A2-693A-74212DAB6E4A}"/>
              </a:ext>
            </a:extLst>
          </p:cNvPr>
          <p:cNvSpPr>
            <a:spLocks noGrp="1"/>
          </p:cNvSpPr>
          <p:nvPr>
            <p:ph type="title"/>
          </p:nvPr>
        </p:nvSpPr>
        <p:spPr>
          <a:xfrm>
            <a:off x="838201" y="146406"/>
            <a:ext cx="3781150" cy="1218568"/>
          </a:xfrm>
        </p:spPr>
        <p:txBody>
          <a:bodyPr>
            <a:normAutofit/>
          </a:bodyPr>
          <a:lstStyle/>
          <a:p>
            <a:r>
              <a:rPr lang="en-US" sz="3200" dirty="0">
                <a:solidFill>
                  <a:schemeClr val="bg1">
                    <a:lumMod val="10000"/>
                  </a:schemeClr>
                </a:solidFill>
                <a:latin typeface="PermianSlabSerifTypeface" panose="02000000000000000000" pitchFamily="50" charset="0"/>
              </a:rPr>
              <a:t>Quality Topic 9: Provider Practices</a:t>
            </a:r>
          </a:p>
        </p:txBody>
      </p:sp>
      <p:sp>
        <p:nvSpPr>
          <p:cNvPr id="3" name="Content Placeholder 2">
            <a:extLst>
              <a:ext uri="{FF2B5EF4-FFF2-40B4-BE49-F238E27FC236}">
                <a16:creationId xmlns:a16="http://schemas.microsoft.com/office/drawing/2014/main" id="{EDC48D16-89DE-FDA0-1369-34C86D46F10C}"/>
              </a:ext>
            </a:extLst>
          </p:cNvPr>
          <p:cNvSpPr>
            <a:spLocks noGrp="1"/>
          </p:cNvSpPr>
          <p:nvPr>
            <p:ph idx="1"/>
          </p:nvPr>
        </p:nvSpPr>
        <p:spPr>
          <a:xfrm>
            <a:off x="1505779" y="2332383"/>
            <a:ext cx="9180442" cy="3539780"/>
          </a:xfrm>
        </p:spPr>
        <p:txBody>
          <a:bodyPr anchor="ctr">
            <a:normAutofit/>
          </a:bodyPr>
          <a:lstStyle/>
          <a:p>
            <a:pPr marL="0" indent="0" algn="ctr">
              <a:buNone/>
            </a:pPr>
            <a:r>
              <a:rPr lang="en-US" sz="2400" dirty="0">
                <a:solidFill>
                  <a:srgbClr val="003366"/>
                </a:solidFill>
                <a:latin typeface="Times New Roman" panose="02020603050405020304" pitchFamily="18" charset="0"/>
                <a:cs typeface="Times New Roman" panose="02020603050405020304" pitchFamily="18" charset="0"/>
              </a:rPr>
              <a:t>The focus of this Quality Topic includes processes and practices that the provider has operationalized.  Topics range from reportable events, tracking of restrictions, medication variances, utilization of event and investigation data as prevention planning, implementation of effective quality improvement processes, best practices in staff management / utilization and transportation systems.  Implementation of the expectations contained within this Quality Topic provide the foundation for success throughout the other quality components.</a:t>
            </a:r>
          </a:p>
        </p:txBody>
      </p:sp>
    </p:spTree>
    <p:extLst>
      <p:ext uri="{BB962C8B-B14F-4D97-AF65-F5344CB8AC3E}">
        <p14:creationId xmlns:p14="http://schemas.microsoft.com/office/powerpoint/2010/main" val="138294386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EB180-45E5-7DF3-848F-5ED632CD8EDF}"/>
              </a:ext>
            </a:extLst>
          </p:cNvPr>
          <p:cNvSpPr>
            <a:spLocks noGrp="1"/>
          </p:cNvSpPr>
          <p:nvPr>
            <p:ph type="title"/>
          </p:nvPr>
        </p:nvSpPr>
        <p:spPr>
          <a:xfrm>
            <a:off x="1524000" y="535612"/>
            <a:ext cx="9144000" cy="825500"/>
          </a:xfrm>
        </p:spPr>
        <p:txBody>
          <a:bodyPr>
            <a:noAutofit/>
          </a:bodyPr>
          <a:lstStyle/>
          <a:p>
            <a:pPr algn="ctr"/>
            <a:r>
              <a:rPr lang="en-US" sz="3200" dirty="0">
                <a:solidFill>
                  <a:schemeClr val="bg1">
                    <a:lumMod val="10000"/>
                  </a:schemeClr>
                </a:solidFill>
                <a:latin typeface="PermianSlabSerifTypeface" panose="02000000000000000000" pitchFamily="50" charset="0"/>
              </a:rPr>
              <a:t>9.1: The culture of the agency is focused on dignity of risk and learning opportunities when a reportable event occurs.</a:t>
            </a:r>
          </a:p>
        </p:txBody>
      </p:sp>
      <p:sp>
        <p:nvSpPr>
          <p:cNvPr id="3" name="Content Placeholder 2">
            <a:extLst>
              <a:ext uri="{FF2B5EF4-FFF2-40B4-BE49-F238E27FC236}">
                <a16:creationId xmlns:a16="http://schemas.microsoft.com/office/drawing/2014/main" id="{8E744C0E-8B7D-8749-E20F-30B04B04A4C3}"/>
              </a:ext>
            </a:extLst>
          </p:cNvPr>
          <p:cNvSpPr>
            <a:spLocks noGrp="1"/>
          </p:cNvSpPr>
          <p:nvPr>
            <p:ph idx="1"/>
          </p:nvPr>
        </p:nvSpPr>
        <p:spPr>
          <a:xfrm>
            <a:off x="861391" y="2027583"/>
            <a:ext cx="11039060" cy="4652614"/>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creates a learning culture for staff and does not hold individual staff persons responsible if, despite appropriate supports and implementation of risk mitigation strategies, a reportable event occurs. The provider ensures staff members are familiar with this learning culture and are provided formal training on Dignity of Risk.</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staff understand the concept of Dignity of Risk.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staff are aware they will not be automatically terminated if a reportable event occurs when implementing services with attention to Dignity of Risk.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confirms staff are trained on Dignity of Risk and Reportable Events.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a process of reviewing Reportable Events to inform future practice.</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staff are trained on and familiar with Dignity of Risk, how to implement services with proper attention to Dignity of Risk, and that they will not automatically be terminated if a reportable event occurs.</a:t>
            </a:r>
          </a:p>
          <a:p>
            <a:pPr marL="457200" lvl="1" indent="0">
              <a:buNone/>
            </a:pPr>
            <a:endParaRPr lang="en-US" sz="1600" dirty="0">
              <a:solidFill>
                <a:srgbClr val="FF0000"/>
              </a:solidFill>
            </a:endParaRP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03118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6190-30B0-39BA-CC32-32F5E969B9DC}"/>
              </a:ext>
            </a:extLst>
          </p:cNvPr>
          <p:cNvSpPr>
            <a:spLocks noGrp="1"/>
          </p:cNvSpPr>
          <p:nvPr>
            <p:ph type="title"/>
          </p:nvPr>
        </p:nvSpPr>
        <p:spPr>
          <a:xfrm>
            <a:off x="1736034" y="495855"/>
            <a:ext cx="8719931" cy="825500"/>
          </a:xfrm>
        </p:spPr>
        <p:txBody>
          <a:bodyPr>
            <a:noAutofit/>
          </a:bodyPr>
          <a:lstStyle/>
          <a:p>
            <a:pPr algn="ctr"/>
            <a:r>
              <a:rPr lang="en-US" sz="3200" dirty="0">
                <a:solidFill>
                  <a:schemeClr val="bg1">
                    <a:lumMod val="10000"/>
                  </a:schemeClr>
                </a:solidFill>
                <a:latin typeface="PermianSlabSerifTypeface" panose="02000000000000000000" pitchFamily="50" charset="0"/>
              </a:rPr>
              <a:t>9.2: The provider agency develops and implements procedures for oversight and reporting of medication variances.</a:t>
            </a:r>
          </a:p>
        </p:txBody>
      </p:sp>
      <p:sp>
        <p:nvSpPr>
          <p:cNvPr id="3" name="Content Placeholder 2">
            <a:extLst>
              <a:ext uri="{FF2B5EF4-FFF2-40B4-BE49-F238E27FC236}">
                <a16:creationId xmlns:a16="http://schemas.microsoft.com/office/drawing/2014/main" id="{BC9AA602-3180-717D-6645-7D1576195ABA}"/>
              </a:ext>
            </a:extLst>
          </p:cNvPr>
          <p:cNvSpPr>
            <a:spLocks noGrp="1"/>
          </p:cNvSpPr>
          <p:nvPr>
            <p:ph idx="1"/>
          </p:nvPr>
        </p:nvSpPr>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has an effective and documented process for tracking and trending medication variances through routine reviews. The provider routinely analyzes identified trends to develop preventative strategies and corrective actions to address systemic concerns identified.</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all medication variances.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 system in place for routinely reviewing, tracking and trending medication variances.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 documented process for reporting medication variances when required.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 documented process for developing and implementing preventative strategies and corrective actions to address concerns.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to evidence medication variances are monitored for appropriate reporting, recommendations are reviewed as necessary, corrective actions and recommendations are implemented, information is provided to Coordinators for risk assessments, and trends are identified.</a:t>
            </a: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547422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33B62-DB7D-E5CF-FBD6-A9729DFB6DEA}"/>
              </a:ext>
            </a:extLst>
          </p:cNvPr>
          <p:cNvSpPr>
            <a:spLocks noGrp="1"/>
          </p:cNvSpPr>
          <p:nvPr>
            <p:ph type="title"/>
          </p:nvPr>
        </p:nvSpPr>
        <p:spPr>
          <a:xfrm>
            <a:off x="1886225" y="482603"/>
            <a:ext cx="8839201" cy="825500"/>
          </a:xfrm>
        </p:spPr>
        <p:txBody>
          <a:bodyPr>
            <a:noAutofit/>
          </a:bodyPr>
          <a:lstStyle/>
          <a:p>
            <a:pPr algn="ctr"/>
            <a:r>
              <a:rPr lang="en-US" sz="3200" dirty="0">
                <a:solidFill>
                  <a:schemeClr val="bg1">
                    <a:lumMod val="10000"/>
                  </a:schemeClr>
                </a:solidFill>
                <a:latin typeface="PermianSlabSerifTypeface" panose="02000000000000000000" pitchFamily="50" charset="0"/>
              </a:rPr>
              <a:t>9.3:  The provider agency reviews all investigations and develops and implements planned corrective or preventive actions.</a:t>
            </a:r>
          </a:p>
        </p:txBody>
      </p:sp>
      <p:sp>
        <p:nvSpPr>
          <p:cNvPr id="3" name="Content Placeholder 2">
            <a:extLst>
              <a:ext uri="{FF2B5EF4-FFF2-40B4-BE49-F238E27FC236}">
                <a16:creationId xmlns:a16="http://schemas.microsoft.com/office/drawing/2014/main" id="{B6E83326-5D37-8504-BB23-CFA07FDF085C}"/>
              </a:ext>
            </a:extLst>
          </p:cNvPr>
          <p:cNvSpPr>
            <a:spLocks noGrp="1"/>
          </p:cNvSpPr>
          <p:nvPr>
            <p:ph idx="1"/>
          </p:nvPr>
        </p:nvSpPr>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has an effective and documented process for reviewing all investigations to ensure corrective actions are developed and implemented timely. The provider also discusses and provides written notification of the outcome of the investigation with the person(s) and invites their legal representative and/or primary contact, if any, to participate in this discussion.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 documented process for reviewing all investigations to ensure corrective actions were developed and implemented timely.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tracks the implementation of all Action Plans.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For both substantiated and unsubstantiated investigations, informational findings are acted upon in a timely manner.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 documented process for discussing investigation outcomes with persons and their legal representative or natural support.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to evidence the results of each investigation were shared via written notification with the person.</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Provider Reportable Event Review Team (PRERT minutes) reflect review of all investigation findings applicable to the agency or its staff (Employment, Day, Support and Residential providers).</a:t>
            </a: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67402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45BC2-62FA-8A30-9A5E-3EDDE1431013}"/>
              </a:ext>
            </a:extLst>
          </p:cNvPr>
          <p:cNvSpPr>
            <a:spLocks noGrp="1"/>
          </p:cNvSpPr>
          <p:nvPr>
            <p:ph type="title"/>
          </p:nvPr>
        </p:nvSpPr>
        <p:spPr>
          <a:xfrm>
            <a:off x="2171145" y="573210"/>
            <a:ext cx="8560905" cy="825500"/>
          </a:xfrm>
        </p:spPr>
        <p:txBody>
          <a:bodyPr>
            <a:noAutofit/>
          </a:bodyPr>
          <a:lstStyle/>
          <a:p>
            <a:pPr algn="ctr"/>
            <a:r>
              <a:rPr lang="en-US" sz="3200" dirty="0">
                <a:solidFill>
                  <a:schemeClr val="bg1">
                    <a:lumMod val="10000"/>
                  </a:schemeClr>
                </a:solidFill>
                <a:latin typeface="PermianSlabSerifTypeface" panose="02000000000000000000" pitchFamily="50" charset="0"/>
              </a:rPr>
              <a:t>9.4: Event data is used to develop and implement preventative strategies for future process improvement.</a:t>
            </a:r>
          </a:p>
        </p:txBody>
      </p:sp>
      <p:sp>
        <p:nvSpPr>
          <p:cNvPr id="3" name="Content Placeholder 2">
            <a:extLst>
              <a:ext uri="{FF2B5EF4-FFF2-40B4-BE49-F238E27FC236}">
                <a16:creationId xmlns:a16="http://schemas.microsoft.com/office/drawing/2014/main" id="{3A6435D2-E44F-0F49-427B-11F29E769546}"/>
              </a:ext>
            </a:extLst>
          </p:cNvPr>
          <p:cNvSpPr>
            <a:spLocks noGrp="1"/>
          </p:cNvSpPr>
          <p:nvPr>
            <p:ph idx="1"/>
          </p:nvPr>
        </p:nvSpPr>
        <p:spPr>
          <a:xfrm>
            <a:off x="954155" y="2133601"/>
            <a:ext cx="10994887" cy="4270458"/>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implements an effective and documented process for reviewing, tracking, and trending event data. The provider develops strategies for process improvement in response to identified trends.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an established PRERT team which meets at least monthly, or as otherwise indicated in an exemption.</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Membership and representation in the PRERT is as outlined in the provider’s Reportable Events Management policy.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All members of the PRERT are provided with information about polypharmacy including its definition and how to identify possible occurrences.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 documented process for reviewing and tracking events.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 documented process for identifying trends and developing preventative strategies and corrective actions.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PRERT minutes which include the meeting date, list of attendees and how they attended, review of reportable events, review of non-reportable events, identification of risk issues in event reports, monitoring of consents for psychotropic medication, identification of trends, development of corrective actions, recommendations provided, and a review of implemented strategies, revising as needed. </a:t>
            </a:r>
          </a:p>
          <a:p>
            <a:pPr marL="0" indent="0">
              <a:buNone/>
            </a:pPr>
            <a:endParaRPr lang="en-US" sz="1600" dirty="0">
              <a:latin typeface="Times New Roman" panose="02020603050405020304" pitchFamily="18" charset="0"/>
              <a:cs typeface="Times New Roman" panose="02020603050405020304" pitchFamily="18" charset="0"/>
            </a:endParaRP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7677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80E95-62B5-5038-3246-E2D01C362739}"/>
              </a:ext>
            </a:extLst>
          </p:cNvPr>
          <p:cNvSpPr>
            <a:spLocks noGrp="1"/>
          </p:cNvSpPr>
          <p:nvPr>
            <p:ph type="title"/>
          </p:nvPr>
        </p:nvSpPr>
        <p:spPr>
          <a:xfrm>
            <a:off x="781879" y="435837"/>
            <a:ext cx="5314121" cy="825500"/>
          </a:xfrm>
        </p:spPr>
        <p:txBody>
          <a:bodyPr>
            <a:noAutofit/>
          </a:bodyPr>
          <a:lstStyle/>
          <a:p>
            <a:r>
              <a:rPr lang="en-US" sz="3200" dirty="0">
                <a:solidFill>
                  <a:srgbClr val="003366"/>
                </a:solidFill>
                <a:latin typeface="PermianSlabSerifTypeface" panose="02000000000000000000" pitchFamily="50" charset="0"/>
              </a:rPr>
              <a:t>Quality Topic 1 Assessment</a:t>
            </a:r>
          </a:p>
        </p:txBody>
      </p:sp>
      <p:sp>
        <p:nvSpPr>
          <p:cNvPr id="3" name="TextBox 2">
            <a:extLst>
              <a:ext uri="{FF2B5EF4-FFF2-40B4-BE49-F238E27FC236}">
                <a16:creationId xmlns:a16="http://schemas.microsoft.com/office/drawing/2014/main" id="{B2779845-02DA-4AF1-00AE-B693894BA21A}"/>
              </a:ext>
            </a:extLst>
          </p:cNvPr>
          <p:cNvSpPr txBox="1"/>
          <p:nvPr/>
        </p:nvSpPr>
        <p:spPr>
          <a:xfrm>
            <a:off x="1099930" y="2028616"/>
            <a:ext cx="10557565" cy="2800767"/>
          </a:xfrm>
          <a:prstGeom prst="rect">
            <a:avLst/>
          </a:prstGeom>
          <a:noFill/>
        </p:spPr>
        <p:txBody>
          <a:bodyPr wrap="square" rtlCol="0">
            <a:spAutoFit/>
          </a:bodyPr>
          <a:lstStyle/>
          <a:p>
            <a:r>
              <a:rPr lang="en-US" sz="1600" dirty="0">
                <a:solidFill>
                  <a:srgbClr val="003366"/>
                </a:solidFill>
                <a:latin typeface="Times New Roman" panose="02020603050405020304" pitchFamily="18" charset="0"/>
                <a:cs typeface="Times New Roman" panose="02020603050405020304" pitchFamily="18" charset="0"/>
              </a:rPr>
              <a:t>1. True or False: Providers are expected to meet with and share information about their agency with the person.</a:t>
            </a:r>
          </a:p>
          <a:p>
            <a:r>
              <a:rPr lang="en-US" sz="1600" dirty="0">
                <a:solidFill>
                  <a:srgbClr val="003366"/>
                </a:solidFill>
                <a:latin typeface="Times New Roman" panose="02020603050405020304" pitchFamily="18" charset="0"/>
                <a:cs typeface="Times New Roman" panose="02020603050405020304" pitchFamily="18" charset="0"/>
              </a:rPr>
              <a:t>2. True or False: Providers are expected to complete a virtual orientation with people in Indicator 1.2.</a:t>
            </a:r>
          </a:p>
          <a:p>
            <a:r>
              <a:rPr lang="en-US" sz="1600" dirty="0">
                <a:solidFill>
                  <a:srgbClr val="003366"/>
                </a:solidFill>
                <a:latin typeface="Times New Roman" panose="02020603050405020304" pitchFamily="18" charset="0"/>
                <a:cs typeface="Times New Roman" panose="02020603050405020304" pitchFamily="18" charset="0"/>
              </a:rPr>
              <a:t>3. True or False: Indicator 1.3 does not apply for persons receiving day services only. </a:t>
            </a:r>
          </a:p>
          <a:p>
            <a:r>
              <a:rPr lang="en-US" sz="1600" dirty="0">
                <a:solidFill>
                  <a:srgbClr val="003366"/>
                </a:solidFill>
                <a:latin typeface="Times New Roman" panose="02020603050405020304" pitchFamily="18" charset="0"/>
                <a:cs typeface="Times New Roman" panose="02020603050405020304" pitchFamily="18" charset="0"/>
              </a:rPr>
              <a:t>4. Multiple Choice: The overall expectation for providers in Quality Topic 1 is to:</a:t>
            </a:r>
          </a:p>
          <a:p>
            <a:r>
              <a:rPr lang="en-US" sz="1600" dirty="0">
                <a:solidFill>
                  <a:srgbClr val="003366"/>
                </a:solidFill>
                <a:latin typeface="Times New Roman" panose="02020603050405020304" pitchFamily="18" charset="0"/>
                <a:cs typeface="Times New Roman" panose="02020603050405020304" pitchFamily="18" charset="0"/>
              </a:rPr>
              <a:t>	a. Provide persons wanting residential services with the opportunity to meet potential housemates.</a:t>
            </a:r>
          </a:p>
          <a:p>
            <a:r>
              <a:rPr lang="en-US" sz="1600" dirty="0">
                <a:solidFill>
                  <a:srgbClr val="003366"/>
                </a:solidFill>
                <a:latin typeface="Times New Roman" panose="02020603050405020304" pitchFamily="18" charset="0"/>
                <a:cs typeface="Times New Roman" panose="02020603050405020304" pitchFamily="18" charset="0"/>
              </a:rPr>
              <a:t>	b. Provide the opportunity for persons wanting residential services to tour all available homes the agency has. </a:t>
            </a:r>
          </a:p>
          <a:p>
            <a:r>
              <a:rPr lang="en-US" sz="1600" dirty="0">
                <a:solidFill>
                  <a:srgbClr val="003366"/>
                </a:solidFill>
                <a:latin typeface="Times New Roman" panose="02020603050405020304" pitchFamily="18" charset="0"/>
                <a:cs typeface="Times New Roman" panose="02020603050405020304" pitchFamily="18" charset="0"/>
              </a:rPr>
              <a:t>	c. Provide the person information about the agency’s experience, staffing, and approach to services.</a:t>
            </a:r>
          </a:p>
          <a:p>
            <a:r>
              <a:rPr lang="en-US" sz="1600" dirty="0">
                <a:solidFill>
                  <a:srgbClr val="003366"/>
                </a:solidFill>
                <a:latin typeface="Times New Roman" panose="02020603050405020304" pitchFamily="18" charset="0"/>
                <a:cs typeface="Times New Roman" panose="02020603050405020304" pitchFamily="18" charset="0"/>
              </a:rPr>
              <a:t>	d. Provide an in-person initial orientation with the person within one week of service authorization. </a:t>
            </a:r>
          </a:p>
          <a:p>
            <a:r>
              <a:rPr lang="en-US" sz="1600" dirty="0">
                <a:solidFill>
                  <a:srgbClr val="003366"/>
                </a:solidFill>
                <a:latin typeface="Times New Roman" panose="02020603050405020304" pitchFamily="18" charset="0"/>
                <a:cs typeface="Times New Roman" panose="02020603050405020304" pitchFamily="18" charset="0"/>
              </a:rPr>
              <a:t>	e. All of the above.</a:t>
            </a:r>
          </a:p>
          <a:p>
            <a:r>
              <a:rPr lang="en-US" sz="1600" dirty="0">
                <a:solidFill>
                  <a:srgbClr val="003366"/>
                </a:solidFill>
                <a:latin typeface="Times New Roman" panose="02020603050405020304" pitchFamily="18" charset="0"/>
                <a:cs typeface="Times New Roman" panose="02020603050405020304" pitchFamily="18" charset="0"/>
              </a:rPr>
              <a:t>5. True or False: Indicators 1.1 and 1.2 are not applicable when the person’s services began prior to the review period. </a:t>
            </a:r>
          </a:p>
          <a:p>
            <a:r>
              <a:rPr lang="en-US" sz="1600" dirty="0">
                <a:solidFill>
                  <a:srgbClr val="003366"/>
                </a:solidFill>
                <a:latin typeface="Times New Roman" panose="02020603050405020304" pitchFamily="18" charset="0"/>
                <a:cs typeface="Times New Roman" panose="02020603050405020304" pitchFamily="18" charset="0"/>
              </a:rPr>
              <a:t>6. True or False: Indicator 1.3 applies if the person moved homes or began services within the review period.</a:t>
            </a:r>
          </a:p>
        </p:txBody>
      </p:sp>
    </p:spTree>
    <p:extLst>
      <p:ext uri="{BB962C8B-B14F-4D97-AF65-F5344CB8AC3E}">
        <p14:creationId xmlns:p14="http://schemas.microsoft.com/office/powerpoint/2010/main" val="96919371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9DD0E-B653-32F2-2D6A-B585B74B1F60}"/>
              </a:ext>
            </a:extLst>
          </p:cNvPr>
          <p:cNvSpPr>
            <a:spLocks noGrp="1"/>
          </p:cNvSpPr>
          <p:nvPr>
            <p:ph type="title"/>
          </p:nvPr>
        </p:nvSpPr>
        <p:spPr>
          <a:xfrm>
            <a:off x="1169505" y="692470"/>
            <a:ext cx="10515600" cy="1325563"/>
          </a:xfrm>
        </p:spPr>
        <p:txBody>
          <a:bodyPr>
            <a:noAutofit/>
          </a:bodyPr>
          <a:lstStyle/>
          <a:p>
            <a:pPr algn="ctr"/>
            <a:r>
              <a:rPr lang="en-US" sz="3200" dirty="0">
                <a:solidFill>
                  <a:schemeClr val="bg1">
                    <a:lumMod val="10000"/>
                  </a:schemeClr>
                </a:solidFill>
                <a:latin typeface="PermianSlabSerifTypeface" panose="02000000000000000000" pitchFamily="50" charset="0"/>
              </a:rPr>
              <a:t>9.5: The provider has an effective self-assessment process to monitor the quality and effectiveness of the supports and services that are provided.</a:t>
            </a:r>
          </a:p>
        </p:txBody>
      </p:sp>
      <p:sp>
        <p:nvSpPr>
          <p:cNvPr id="3" name="Content Placeholder 2">
            <a:extLst>
              <a:ext uri="{FF2B5EF4-FFF2-40B4-BE49-F238E27FC236}">
                <a16:creationId xmlns:a16="http://schemas.microsoft.com/office/drawing/2014/main" id="{102B70F6-7FC2-497A-DD46-98B96608873E}"/>
              </a:ext>
            </a:extLst>
          </p:cNvPr>
          <p:cNvSpPr>
            <a:spLocks noGrp="1"/>
          </p:cNvSpPr>
          <p:nvPr>
            <p:ph idx="1"/>
          </p:nvPr>
        </p:nvSpPr>
        <p:spPr>
          <a:xfrm>
            <a:off x="781879" y="2746569"/>
            <a:ext cx="11290852" cy="4111431"/>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has a documented process for completing self-assessment activities throughout the year to assess supports and services, review input from persons, staff and other relevant people and organizations, and identify areas that need improvement. Additionally, the provider evaluates its self-assessment process periodically to monitor its effectiveness.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implements self-assessment activities throughout the year and maintains documentation of these.</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soliciting input from persons, family members and staff members as part of the self-assessment process.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 documented process for compiling self-assessment activity results and communicating these timely.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evaluates its self-assessment process periodically throughout the year to monitor its effectiveness.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results of the internal self-assessment are made available in an understandable fashion and communicated timely to the person, staff, the governing body, and others upon request.</a:t>
            </a:r>
          </a:p>
          <a:p>
            <a:pPr lvl="1">
              <a:buFont typeface="Wingdings" panose="05000000000000000000" pitchFamily="2" charset="2"/>
              <a:buChar char="v"/>
            </a:pPr>
            <a:r>
              <a:rPr lang="en-US" sz="1600" b="1" dirty="0">
                <a:solidFill>
                  <a:srgbClr val="FF0000"/>
                </a:solidFill>
                <a:latin typeface="Times New Roman" panose="02020603050405020304" pitchFamily="18" charset="0"/>
                <a:cs typeface="Times New Roman" panose="02020603050405020304" pitchFamily="18" charset="0"/>
              </a:rPr>
              <a:t>For CQL accredited providers, the provider maintaining documentation of the Basic Assurances self-assessment is sufficient.</a:t>
            </a:r>
          </a:p>
          <a:p>
            <a:pPr marL="0" indent="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040173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F16A1-A92F-0697-A636-B4F429160864}"/>
              </a:ext>
            </a:extLst>
          </p:cNvPr>
          <p:cNvSpPr>
            <a:spLocks noGrp="1"/>
          </p:cNvSpPr>
          <p:nvPr>
            <p:ph type="title"/>
          </p:nvPr>
        </p:nvSpPr>
        <p:spPr>
          <a:xfrm>
            <a:off x="1116446" y="791951"/>
            <a:ext cx="10595212" cy="825500"/>
          </a:xfrm>
        </p:spPr>
        <p:txBody>
          <a:bodyPr>
            <a:noAutofit/>
          </a:bodyPr>
          <a:lstStyle/>
          <a:p>
            <a:pPr algn="ctr"/>
            <a:r>
              <a:rPr lang="en-US" sz="3200" dirty="0">
                <a:solidFill>
                  <a:schemeClr val="bg1">
                    <a:lumMod val="10000"/>
                  </a:schemeClr>
                </a:solidFill>
                <a:latin typeface="PermianSlabSerifTypeface" panose="02000000000000000000" pitchFamily="50" charset="0"/>
              </a:rPr>
              <a:t>9.6: The provider reviews and utilizes information obtained from self-assessment activities to develop and implement an internal quality improvement process to improve supports and services.</a:t>
            </a:r>
          </a:p>
        </p:txBody>
      </p:sp>
      <p:sp>
        <p:nvSpPr>
          <p:cNvPr id="3" name="Content Placeholder 2">
            <a:extLst>
              <a:ext uri="{FF2B5EF4-FFF2-40B4-BE49-F238E27FC236}">
                <a16:creationId xmlns:a16="http://schemas.microsoft.com/office/drawing/2014/main" id="{C1EB4427-A868-BA97-7C6E-FF11E1859197}"/>
              </a:ext>
            </a:extLst>
          </p:cNvPr>
          <p:cNvSpPr>
            <a:spLocks noGrp="1"/>
          </p:cNvSpPr>
          <p:nvPr>
            <p:ph idx="1"/>
          </p:nvPr>
        </p:nvSpPr>
        <p:spPr>
          <a:xfrm>
            <a:off x="768626" y="2797791"/>
            <a:ext cx="11290852" cy="3916518"/>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develops a written Quality Improvement Plan (QIP) to address the findings of all self-assessment activities. The provider utilizes information gained from the internal self-assessment process to implement change to provider policies and procedures and the system of service provision.</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develops a written Quality Improvement Plan based on the results of self-assessment activities.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develops observable and measurable improvement strategies.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identifies reasonable timeframes and assigns responsible staff for implementation of each improvement strategy.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routinely reviews the Quality Improvement plan, modifying identified strategies and outcomes as needed.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modifies policies and procedures as needed based on the resolution of identified problems. </a:t>
            </a: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712525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33A91-F10A-A2E0-3DCB-97A9E3B1493A}"/>
              </a:ext>
            </a:extLst>
          </p:cNvPr>
          <p:cNvSpPr>
            <a:spLocks noGrp="1"/>
          </p:cNvSpPr>
          <p:nvPr>
            <p:ph type="title"/>
          </p:nvPr>
        </p:nvSpPr>
        <p:spPr>
          <a:xfrm>
            <a:off x="739631" y="868810"/>
            <a:ext cx="11089861" cy="990354"/>
          </a:xfrm>
        </p:spPr>
        <p:txBody>
          <a:bodyPr>
            <a:noAutofit/>
          </a:bodyPr>
          <a:lstStyle/>
          <a:p>
            <a:pPr algn="ctr"/>
            <a:br>
              <a:rPr lang="en-US" sz="1800" dirty="0"/>
            </a:br>
            <a:r>
              <a:rPr lang="en-US" sz="3200" dirty="0">
                <a:solidFill>
                  <a:schemeClr val="bg1">
                    <a:lumMod val="10000"/>
                  </a:schemeClr>
                </a:solidFill>
                <a:latin typeface="PermianSlabSerifTypeface" panose="02000000000000000000" pitchFamily="50" charset="0"/>
                <a:ea typeface="+mj-ea"/>
                <a:cs typeface="+mj-cs"/>
              </a:rPr>
              <a:t>9.7</a:t>
            </a:r>
            <a:r>
              <a:rPr kumimoji="0" lang="en-US" sz="3200" i="0" u="none" strike="noStrike" kern="1200" cap="none" spc="0" normalizeH="0" baseline="0" noProof="0" dirty="0">
                <a:ln>
                  <a:noFill/>
                </a:ln>
                <a:solidFill>
                  <a:schemeClr val="bg1">
                    <a:lumMod val="10000"/>
                  </a:schemeClr>
                </a:solidFill>
                <a:uLnTx/>
                <a:uFillTx/>
                <a:latin typeface="PermianSlabSerifTypeface" panose="02000000000000000000" pitchFamily="50" charset="0"/>
                <a:ea typeface="+mj-ea"/>
                <a:cs typeface="+mj-cs"/>
              </a:rPr>
              <a:t>: The provider has an effective formal process for collecting, documenting, and responding to feedback</a:t>
            </a:r>
            <a:br>
              <a:rPr lang="en-US" sz="3200" dirty="0">
                <a:solidFill>
                  <a:schemeClr val="bg1">
                    <a:lumMod val="10000"/>
                  </a:schemeClr>
                </a:solidFill>
                <a:latin typeface="PermianSlabSerifTypeface" panose="02000000000000000000" pitchFamily="50" charset="0"/>
              </a:rPr>
            </a:br>
            <a:r>
              <a:rPr lang="en-US" sz="3200" dirty="0">
                <a:solidFill>
                  <a:schemeClr val="bg1">
                    <a:lumMod val="10000"/>
                  </a:schemeClr>
                </a:solidFill>
                <a:latin typeface="PermianSlabSerifTypeface" panose="02000000000000000000" pitchFamily="50" charset="0"/>
              </a:rPr>
              <a:t>regarding individual experience and satisfaction with the service provided and the outcomes being achieved through the service, and feedback in the form of concerns, suggestions, and requests. </a:t>
            </a:r>
          </a:p>
        </p:txBody>
      </p:sp>
      <p:sp>
        <p:nvSpPr>
          <p:cNvPr id="3" name="Content Placeholder 2">
            <a:extLst>
              <a:ext uri="{FF2B5EF4-FFF2-40B4-BE49-F238E27FC236}">
                <a16:creationId xmlns:a16="http://schemas.microsoft.com/office/drawing/2014/main" id="{E2F7C6A5-F15C-EA9F-5631-9BDD08F1BD2D}"/>
              </a:ext>
            </a:extLst>
          </p:cNvPr>
          <p:cNvSpPr>
            <a:spLocks noGrp="1"/>
          </p:cNvSpPr>
          <p:nvPr>
            <p:ph idx="1"/>
          </p:nvPr>
        </p:nvSpPr>
        <p:spPr>
          <a:xfrm>
            <a:off x="848136" y="3181906"/>
            <a:ext cx="11089861" cy="3339547"/>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should have an ongoing process for collecting and responding to feedback outside of the annual satisfaction survey process.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is maintained by the provider to evidence a formal feedback collection process has been implemented.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of both positive and negative feedback collected, including the agency’s response.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routinely solicits feedback through the year from persons and their natural supports.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Annual satisfaction surveys alone are not sufficient to meet this indicator.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provider has routinely solicited and responded to feedback.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concerns expressed have been satisfactorily addressed by the provider. </a:t>
            </a:r>
          </a:p>
        </p:txBody>
      </p:sp>
    </p:spTree>
    <p:extLst>
      <p:ext uri="{BB962C8B-B14F-4D97-AF65-F5344CB8AC3E}">
        <p14:creationId xmlns:p14="http://schemas.microsoft.com/office/powerpoint/2010/main" val="31033582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33A91-F10A-A2E0-3DCB-97A9E3B1493A}"/>
              </a:ext>
            </a:extLst>
          </p:cNvPr>
          <p:cNvSpPr>
            <a:spLocks noGrp="1"/>
          </p:cNvSpPr>
          <p:nvPr>
            <p:ph type="title"/>
          </p:nvPr>
        </p:nvSpPr>
        <p:spPr>
          <a:xfrm>
            <a:off x="1215271" y="173022"/>
            <a:ext cx="10515600" cy="953414"/>
          </a:xfrm>
        </p:spPr>
        <p:txBody>
          <a:bodyPr>
            <a:noAutofit/>
          </a:bodyPr>
          <a:lstStyle/>
          <a:p>
            <a:pPr algn="ctr"/>
            <a:r>
              <a:rPr lang="en-US" sz="3200" dirty="0">
                <a:solidFill>
                  <a:schemeClr val="bg1">
                    <a:lumMod val="10000"/>
                  </a:schemeClr>
                </a:solidFill>
                <a:latin typeface="PermianSlabSerifTypeface" panose="02000000000000000000" pitchFamily="50" charset="0"/>
              </a:rPr>
              <a:t>9.7: Example</a:t>
            </a:r>
          </a:p>
        </p:txBody>
      </p:sp>
      <p:sp>
        <p:nvSpPr>
          <p:cNvPr id="3" name="Content Placeholder 2">
            <a:extLst>
              <a:ext uri="{FF2B5EF4-FFF2-40B4-BE49-F238E27FC236}">
                <a16:creationId xmlns:a16="http://schemas.microsoft.com/office/drawing/2014/main" id="{E2F7C6A5-F15C-EA9F-5631-9BDD08F1BD2D}"/>
              </a:ext>
              <a:ext uri="{C183D7F6-B498-43B3-948B-1728B52AA6E4}">
                <adec:decorative xmlns:adec="http://schemas.microsoft.com/office/drawing/2017/decorative" val="1"/>
              </a:ext>
            </a:extLst>
          </p:cNvPr>
          <p:cNvSpPr>
            <a:spLocks noGrp="1"/>
          </p:cNvSpPr>
          <p:nvPr>
            <p:ph idx="1"/>
          </p:nvPr>
        </p:nvSpPr>
        <p:spPr/>
        <p:txBody>
          <a:bodyPr>
            <a:normAutofit/>
          </a:bodyPr>
          <a:lstStyle/>
          <a:p>
            <a:pPr marL="0" indent="0">
              <a:buNone/>
            </a:pPr>
            <a:endParaRPr lang="en-US" dirty="0"/>
          </a:p>
          <a:p>
            <a:endParaRPr lang="en-US" dirty="0"/>
          </a:p>
        </p:txBody>
      </p:sp>
      <p:graphicFrame>
        <p:nvGraphicFramePr>
          <p:cNvPr id="4" name="Table 4">
            <a:extLst>
              <a:ext uri="{FF2B5EF4-FFF2-40B4-BE49-F238E27FC236}">
                <a16:creationId xmlns:a16="http://schemas.microsoft.com/office/drawing/2014/main" id="{457F28C5-4D46-CC61-E56D-5977FF8FA1B3}"/>
              </a:ext>
            </a:extLst>
          </p:cNvPr>
          <p:cNvGraphicFramePr>
            <a:graphicFrameLocks noGrp="1"/>
          </p:cNvGraphicFramePr>
          <p:nvPr>
            <p:extLst>
              <p:ext uri="{D42A27DB-BD31-4B8C-83A1-F6EECF244321}">
                <p14:modId xmlns:p14="http://schemas.microsoft.com/office/powerpoint/2010/main" val="2148143522"/>
              </p:ext>
            </p:extLst>
          </p:nvPr>
        </p:nvGraphicFramePr>
        <p:xfrm>
          <a:off x="742123" y="1126436"/>
          <a:ext cx="11422758" cy="5587872"/>
        </p:xfrm>
        <a:graphic>
          <a:graphicData uri="http://schemas.openxmlformats.org/drawingml/2006/table">
            <a:tbl>
              <a:tblPr firstRow="1" bandRow="1">
                <a:tableStyleId>{7DF18680-E054-41AD-8BC1-D1AEF772440D}</a:tableStyleId>
              </a:tblPr>
              <a:tblGrid>
                <a:gridCol w="1296850">
                  <a:extLst>
                    <a:ext uri="{9D8B030D-6E8A-4147-A177-3AD203B41FA5}">
                      <a16:colId xmlns:a16="http://schemas.microsoft.com/office/drawing/2014/main" val="1610817084"/>
                    </a:ext>
                  </a:extLst>
                </a:gridCol>
                <a:gridCol w="1854888">
                  <a:extLst>
                    <a:ext uri="{9D8B030D-6E8A-4147-A177-3AD203B41FA5}">
                      <a16:colId xmlns:a16="http://schemas.microsoft.com/office/drawing/2014/main" val="1133505491"/>
                    </a:ext>
                  </a:extLst>
                </a:gridCol>
                <a:gridCol w="1446185">
                  <a:extLst>
                    <a:ext uri="{9D8B030D-6E8A-4147-A177-3AD203B41FA5}">
                      <a16:colId xmlns:a16="http://schemas.microsoft.com/office/drawing/2014/main" val="4075121150"/>
                    </a:ext>
                  </a:extLst>
                </a:gridCol>
                <a:gridCol w="3143878">
                  <a:extLst>
                    <a:ext uri="{9D8B030D-6E8A-4147-A177-3AD203B41FA5}">
                      <a16:colId xmlns:a16="http://schemas.microsoft.com/office/drawing/2014/main" val="1041620089"/>
                    </a:ext>
                  </a:extLst>
                </a:gridCol>
                <a:gridCol w="2137837">
                  <a:extLst>
                    <a:ext uri="{9D8B030D-6E8A-4147-A177-3AD203B41FA5}">
                      <a16:colId xmlns:a16="http://schemas.microsoft.com/office/drawing/2014/main" val="2818819823"/>
                    </a:ext>
                  </a:extLst>
                </a:gridCol>
                <a:gridCol w="1543120">
                  <a:extLst>
                    <a:ext uri="{9D8B030D-6E8A-4147-A177-3AD203B41FA5}">
                      <a16:colId xmlns:a16="http://schemas.microsoft.com/office/drawing/2014/main" val="2259649785"/>
                    </a:ext>
                  </a:extLst>
                </a:gridCol>
              </a:tblGrid>
              <a:tr h="766181">
                <a:tc>
                  <a:txBody>
                    <a:bodyPr/>
                    <a:lstStyle/>
                    <a:p>
                      <a:r>
                        <a:rPr lang="en-US" sz="1300" dirty="0">
                          <a:solidFill>
                            <a:srgbClr val="003366"/>
                          </a:solidFill>
                          <a:latin typeface="Times New Roman" panose="02020603050405020304" pitchFamily="18" charset="0"/>
                          <a:cs typeface="Times New Roman" panose="02020603050405020304" pitchFamily="18" charset="0"/>
                        </a:rPr>
                        <a:t>Date of feedback: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dirty="0">
                          <a:solidFill>
                            <a:srgbClr val="003366"/>
                          </a:solidFill>
                          <a:latin typeface="Times New Roman" panose="02020603050405020304" pitchFamily="18" charset="0"/>
                          <a:cs typeface="Times New Roman" panose="02020603050405020304" pitchFamily="18" charset="0"/>
                        </a:rPr>
                        <a:t>How was feedback collected?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dirty="0">
                          <a:solidFill>
                            <a:srgbClr val="003366"/>
                          </a:solidFill>
                          <a:latin typeface="Times New Roman" panose="02020603050405020304" pitchFamily="18" charset="0"/>
                          <a:cs typeface="Times New Roman" panose="02020603050405020304" pitchFamily="18" charset="0"/>
                        </a:rPr>
                        <a:t>Feedback provided by: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dirty="0">
                          <a:solidFill>
                            <a:srgbClr val="003366"/>
                          </a:solidFill>
                          <a:latin typeface="Times New Roman" panose="02020603050405020304" pitchFamily="18" charset="0"/>
                          <a:cs typeface="Times New Roman" panose="02020603050405020304" pitchFamily="18" charset="0"/>
                        </a:rPr>
                        <a:t>Summary of feedback: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dirty="0">
                          <a:solidFill>
                            <a:srgbClr val="003366"/>
                          </a:solidFill>
                          <a:latin typeface="Times New Roman" panose="02020603050405020304" pitchFamily="18" charset="0"/>
                          <a:cs typeface="Times New Roman" panose="02020603050405020304" pitchFamily="18" charset="0"/>
                        </a:rPr>
                        <a:t>Follow-up needed?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dirty="0">
                          <a:solidFill>
                            <a:srgbClr val="003366"/>
                          </a:solidFill>
                          <a:latin typeface="Times New Roman" panose="02020603050405020304" pitchFamily="18" charset="0"/>
                          <a:cs typeface="Times New Roman" panose="02020603050405020304" pitchFamily="18" charset="0"/>
                        </a:rPr>
                        <a:t>Person responsible for f/u: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39053"/>
                  </a:ext>
                </a:extLst>
              </a:tr>
              <a:tr h="476735">
                <a:tc>
                  <a:txBody>
                    <a:bodyPr/>
                    <a:lstStyle/>
                    <a:p>
                      <a:r>
                        <a:rPr lang="en-US" sz="1100" dirty="0">
                          <a:solidFill>
                            <a:srgbClr val="003366"/>
                          </a:solidFill>
                          <a:latin typeface="Times New Roman" panose="02020603050405020304" pitchFamily="18" charset="0"/>
                          <a:cs typeface="Times New Roman" panose="02020603050405020304" pitchFamily="18" charset="0"/>
                        </a:rPr>
                        <a:t>03/28/23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Supervisory visit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Sarah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Sarah is doing well and really likes her staff, Sadie.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N/A</a:t>
                      </a:r>
                    </a:p>
                    <a:p>
                      <a:endParaRPr lang="en-US" sz="1100" dirty="0">
                        <a:solidFill>
                          <a:srgbClr val="003366"/>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6704350"/>
                  </a:ext>
                </a:extLst>
              </a:tr>
              <a:tr h="1030206">
                <a:tc>
                  <a:txBody>
                    <a:bodyPr/>
                    <a:lstStyle/>
                    <a:p>
                      <a:r>
                        <a:rPr lang="en-US" sz="1100" dirty="0">
                          <a:solidFill>
                            <a:srgbClr val="003366"/>
                          </a:solidFill>
                          <a:latin typeface="Times New Roman" panose="02020603050405020304" pitchFamily="18" charset="0"/>
                          <a:cs typeface="Times New Roman" panose="02020603050405020304" pitchFamily="18" charset="0"/>
                        </a:rPr>
                        <a:t>04/15/23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Monthly provider call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Sarah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Sarah met Ava, her back-up staff last week and stated she would prefer someone else if possible because she is very different from Sadie.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Send Emilia to meet with Sarah to see if she would prefer her as a back-up staff since her original back-up moved away.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Home Manager. F/u, after meeting.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4042183"/>
                  </a:ext>
                </a:extLst>
              </a:tr>
              <a:tr h="664023">
                <a:tc>
                  <a:txBody>
                    <a:bodyPr/>
                    <a:lstStyle/>
                    <a:p>
                      <a:r>
                        <a:rPr lang="en-US" sz="1100" dirty="0">
                          <a:solidFill>
                            <a:srgbClr val="003366"/>
                          </a:solidFill>
                          <a:latin typeface="Times New Roman" panose="02020603050405020304" pitchFamily="18" charset="0"/>
                          <a:cs typeface="Times New Roman" panose="02020603050405020304" pitchFamily="18" charset="0"/>
                        </a:rPr>
                        <a:t>04/22/23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Follow-up call about staffing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Sarah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3366"/>
                          </a:solidFill>
                          <a:latin typeface="Times New Roman" panose="02020603050405020304" pitchFamily="18" charset="0"/>
                          <a:cs typeface="Times New Roman" panose="02020603050405020304" pitchFamily="18" charset="0"/>
                        </a:rPr>
                        <a:t>Emilia visited on 4/21 and Sarah feels much more comfortable with her.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Train Emilia on the need specific and specialty plans for Sarah on 4/23.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Home Manager to provide training.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6328832"/>
                  </a:ext>
                </a:extLst>
              </a:tr>
              <a:tr h="851312">
                <a:tc>
                  <a:txBody>
                    <a:bodyPr/>
                    <a:lstStyle/>
                    <a:p>
                      <a:r>
                        <a:rPr lang="en-US" sz="1100" dirty="0">
                          <a:solidFill>
                            <a:srgbClr val="003366"/>
                          </a:solidFill>
                          <a:latin typeface="Times New Roman" panose="02020603050405020304" pitchFamily="18" charset="0"/>
                          <a:cs typeface="Times New Roman" panose="02020603050405020304" pitchFamily="18" charset="0"/>
                        </a:rPr>
                        <a:t>05/15/23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Monthly provider call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Sarah’s sister/POA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Reports Sarah is doing great and no concerns with services or staff. Emilia worked with Sarah last week while Sadie was on vacation, and everything went well.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N/A</a:t>
                      </a:r>
                    </a:p>
                    <a:p>
                      <a:endParaRPr lang="en-US" sz="1100" dirty="0">
                        <a:solidFill>
                          <a:srgbClr val="003366"/>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2730748"/>
                  </a:ext>
                </a:extLst>
              </a:tr>
              <a:tr h="658657">
                <a:tc>
                  <a:txBody>
                    <a:bodyPr/>
                    <a:lstStyle/>
                    <a:p>
                      <a:r>
                        <a:rPr lang="en-US" sz="1100" dirty="0">
                          <a:solidFill>
                            <a:srgbClr val="003366"/>
                          </a:solidFill>
                          <a:latin typeface="Times New Roman" panose="02020603050405020304" pitchFamily="18" charset="0"/>
                          <a:cs typeface="Times New Roman" panose="02020603050405020304" pitchFamily="18" charset="0"/>
                        </a:rPr>
                        <a:t>06/01/23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Call from staff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Sadie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Sarah’s Coordinator called to check-in; annual meeting will be June 18</a:t>
                      </a:r>
                      <a:r>
                        <a:rPr lang="en-US" sz="1100" baseline="30000" dirty="0">
                          <a:solidFill>
                            <a:srgbClr val="003366"/>
                          </a:solidFill>
                          <a:latin typeface="Times New Roman" panose="02020603050405020304" pitchFamily="18" charset="0"/>
                          <a:cs typeface="Times New Roman" panose="02020603050405020304" pitchFamily="18" charset="0"/>
                        </a:rPr>
                        <a:t>th.</a:t>
                      </a:r>
                      <a:endParaRPr lang="en-US" sz="1100" dirty="0">
                        <a:solidFill>
                          <a:srgbClr val="003366"/>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6918320"/>
                  </a:ext>
                </a:extLst>
              </a:tr>
              <a:tr h="664023">
                <a:tc>
                  <a:txBody>
                    <a:bodyPr/>
                    <a:lstStyle/>
                    <a:p>
                      <a:r>
                        <a:rPr lang="en-US" sz="1100" dirty="0">
                          <a:solidFill>
                            <a:srgbClr val="003366"/>
                          </a:solidFill>
                          <a:latin typeface="Times New Roman" panose="02020603050405020304" pitchFamily="18" charset="0"/>
                          <a:cs typeface="Times New Roman" panose="02020603050405020304" pitchFamily="18" charset="0"/>
                        </a:rPr>
                        <a:t>06/17/23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Monthly provider call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Ivy, Sarah’s best friend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No concerns; Sarah has an appointment on 6/21/23 for annual physical and Ivy will be giving her a ride to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6351976"/>
                  </a:ext>
                </a:extLst>
              </a:tr>
              <a:tr h="476735">
                <a:tc>
                  <a:txBody>
                    <a:bodyPr/>
                    <a:lstStyle/>
                    <a:p>
                      <a:r>
                        <a:rPr lang="en-US" sz="1100" dirty="0">
                          <a:solidFill>
                            <a:srgbClr val="003366"/>
                          </a:solidFill>
                          <a:latin typeface="Times New Roman" panose="02020603050405020304" pitchFamily="18" charset="0"/>
                          <a:cs typeface="Times New Roman" panose="02020603050405020304" pitchFamily="18" charset="0"/>
                        </a:rPr>
                        <a:t>07/16/23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3366"/>
                          </a:solidFill>
                          <a:latin typeface="Times New Roman" panose="02020603050405020304" pitchFamily="18" charset="0"/>
                          <a:cs typeface="Times New Roman" panose="02020603050405020304" pitchFamily="18" charset="0"/>
                        </a:rPr>
                        <a:t>Monthly provider call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Sarah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Reports PCSP meeting went well, and she is excited to begin her outcome for learning to drive.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Update outcomes form to begin July 20</a:t>
                      </a:r>
                      <a:r>
                        <a:rPr lang="en-US" sz="1100" baseline="30000" dirty="0">
                          <a:solidFill>
                            <a:srgbClr val="003366"/>
                          </a:solidFill>
                          <a:latin typeface="Times New Roman" panose="02020603050405020304" pitchFamily="18" charset="0"/>
                          <a:cs typeface="Times New Roman" panose="02020603050405020304" pitchFamily="18" charset="0"/>
                        </a:rPr>
                        <a:t>th</a:t>
                      </a:r>
                      <a:r>
                        <a:rPr lang="en-US" sz="1100" dirty="0">
                          <a:solidFill>
                            <a:srgbClr val="003366"/>
                          </a:solidFill>
                          <a:latin typeface="Times New Roman" panose="02020603050405020304" pitchFamily="18" charset="0"/>
                          <a:cs typeface="Times New Roman" panose="02020603050405020304" pitchFamily="18" charset="0"/>
                        </a:rPr>
                        <a:t> for new PCSP.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solidFill>
                            <a:srgbClr val="003366"/>
                          </a:solidFill>
                          <a:latin typeface="Times New Roman" panose="02020603050405020304" pitchFamily="18" charset="0"/>
                          <a:cs typeface="Times New Roman" panose="02020603050405020304" pitchFamily="18" charset="0"/>
                        </a:rPr>
                        <a:t>Program Coordinator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3904237"/>
                  </a:ext>
                </a:extLst>
              </a:tr>
            </a:tbl>
          </a:graphicData>
        </a:graphic>
      </p:graphicFrame>
    </p:spTree>
    <p:extLst>
      <p:ext uri="{BB962C8B-B14F-4D97-AF65-F5344CB8AC3E}">
        <p14:creationId xmlns:p14="http://schemas.microsoft.com/office/powerpoint/2010/main" val="286938267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B9CF5-162A-D0B7-428C-34FBC6196C44}"/>
              </a:ext>
            </a:extLst>
          </p:cNvPr>
          <p:cNvSpPr>
            <a:spLocks noGrp="1"/>
          </p:cNvSpPr>
          <p:nvPr>
            <p:ph type="title"/>
          </p:nvPr>
        </p:nvSpPr>
        <p:spPr>
          <a:xfrm>
            <a:off x="1530626" y="641629"/>
            <a:ext cx="9130748" cy="825500"/>
          </a:xfrm>
        </p:spPr>
        <p:txBody>
          <a:bodyPr>
            <a:noAutofit/>
          </a:bodyPr>
          <a:lstStyle/>
          <a:p>
            <a:pPr algn="ctr"/>
            <a:r>
              <a:rPr lang="en-US" sz="3200" dirty="0">
                <a:solidFill>
                  <a:schemeClr val="bg1">
                    <a:lumMod val="10000"/>
                  </a:schemeClr>
                </a:solidFill>
                <a:latin typeface="PermianSlabSerifTypeface" panose="02000000000000000000" pitchFamily="50" charset="0"/>
              </a:rPr>
              <a:t>9.8: Provider staff report that supervisory staff are responsive to their concerns and provide assistance and support when needed.  </a:t>
            </a:r>
          </a:p>
        </p:txBody>
      </p:sp>
      <p:sp>
        <p:nvSpPr>
          <p:cNvPr id="3" name="Content Placeholder 2">
            <a:extLst>
              <a:ext uri="{FF2B5EF4-FFF2-40B4-BE49-F238E27FC236}">
                <a16:creationId xmlns:a16="http://schemas.microsoft.com/office/drawing/2014/main" id="{08E88012-E622-4A86-AE87-ED58209DBF62}"/>
              </a:ext>
            </a:extLst>
          </p:cNvPr>
          <p:cNvSpPr>
            <a:spLocks noGrp="1"/>
          </p:cNvSpPr>
          <p:nvPr>
            <p:ph idx="1"/>
          </p:nvPr>
        </p:nvSpPr>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implements an effective and documented process for actively assessing and responding to staff’s needs, ensuring staff’s needs are addressed promptly to resolution.</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DSPs feel supervisory staff are responsive to concerns and ensure resolution occurs timely.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DSPs feel supervisory staff are cognizant of their needs for support and provide assistance as necessary.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assesses and addresses support staff’s needs.</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59413347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A8219-687E-07B3-550C-473EF8231D4A}"/>
              </a:ext>
            </a:extLst>
          </p:cNvPr>
          <p:cNvSpPr>
            <a:spLocks noGrp="1"/>
          </p:cNvSpPr>
          <p:nvPr>
            <p:ph type="title"/>
          </p:nvPr>
        </p:nvSpPr>
        <p:spPr>
          <a:xfrm>
            <a:off x="1189382" y="228655"/>
            <a:ext cx="1051560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9.9: Provider staff receive ongoing supervision consistent with their job function.</a:t>
            </a:r>
          </a:p>
        </p:txBody>
      </p:sp>
      <p:sp>
        <p:nvSpPr>
          <p:cNvPr id="3" name="Content Placeholder 2">
            <a:extLst>
              <a:ext uri="{FF2B5EF4-FFF2-40B4-BE49-F238E27FC236}">
                <a16:creationId xmlns:a16="http://schemas.microsoft.com/office/drawing/2014/main" id="{787F6688-0787-75A6-87FD-9964ABA33FFA}"/>
              </a:ext>
            </a:extLst>
          </p:cNvPr>
          <p:cNvSpPr>
            <a:spLocks noGrp="1"/>
          </p:cNvSpPr>
          <p:nvPr>
            <p:ph idx="1"/>
          </p:nvPr>
        </p:nvSpPr>
        <p:spPr>
          <a:xfrm>
            <a:off x="702365" y="1921565"/>
            <a:ext cx="11489635" cy="4827050"/>
          </a:xfrm>
        </p:spPr>
        <p:txBody>
          <a:bodyPr>
            <a:normAutofit fontScale="92500" lnSpcReduction="20000"/>
          </a:bodyPr>
          <a:lstStyle/>
          <a:p>
            <a:r>
              <a:rPr lang="en-US" sz="1700" dirty="0">
                <a:solidFill>
                  <a:srgbClr val="003366"/>
                </a:solidFill>
                <a:latin typeface="Times New Roman" panose="02020603050405020304" pitchFamily="18" charset="0"/>
                <a:cs typeface="Times New Roman" panose="02020603050405020304" pitchFamily="18" charset="0"/>
              </a:rPr>
              <a:t>Guiding Principle: The provider develops and implements a supervision plan which ensures staff receive proper supervision and support on an on-going basis in a way that is equivalent for all provider-employed and subcontractor staff. The provider monitors staff performance by completing unannounced supervisory visits across all shifts and addresses identified performance issues promptly through increased supervision, additional training, and corrective action. The provider also ensures staff receive all trainings and maintain certifications as required for their role.</a:t>
            </a:r>
          </a:p>
          <a:p>
            <a:r>
              <a:rPr lang="en-US" sz="17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700" dirty="0">
                <a:solidFill>
                  <a:srgbClr val="FF0000"/>
                </a:solidFill>
                <a:latin typeface="Times New Roman" panose="02020603050405020304" pitchFamily="18" charset="0"/>
                <a:cs typeface="Times New Roman" panose="02020603050405020304" pitchFamily="18" charset="0"/>
              </a:rPr>
              <a:t>If the provider uses subcontractors to provide direct services, the provider's procedures include a mechanism for ensuring that subcontractor staff are supervised at the same level as provider-employed staff.</a:t>
            </a:r>
          </a:p>
          <a:p>
            <a:pPr marL="457200" lvl="1" indent="0">
              <a:buNone/>
            </a:pPr>
            <a:r>
              <a:rPr lang="en-US" sz="1700" b="1" dirty="0">
                <a:solidFill>
                  <a:srgbClr val="003366"/>
                </a:solidFill>
                <a:latin typeface="Times New Roman" panose="02020603050405020304" pitchFamily="18" charset="0"/>
                <a:cs typeface="Times New Roman" panose="02020603050405020304" pitchFamily="18" charset="0"/>
              </a:rPr>
              <a:t>EMPLOYMENT, DAY, SUPPORT, AND RESIDENTIAL PROVIDERS:</a:t>
            </a:r>
          </a:p>
          <a:p>
            <a:pPr lvl="1">
              <a:buFont typeface="Wingdings" panose="05000000000000000000" pitchFamily="2" charset="2"/>
              <a:buChar char="v"/>
            </a:pPr>
            <a:r>
              <a:rPr lang="en-US" sz="1700" dirty="0">
                <a:solidFill>
                  <a:srgbClr val="FF0000"/>
                </a:solidFill>
                <a:latin typeface="Times New Roman" panose="02020603050405020304" pitchFamily="18" charset="0"/>
                <a:cs typeface="Times New Roman" panose="02020603050405020304" pitchFamily="18" charset="0"/>
              </a:rPr>
              <a:t>The provider maintains a supervision plan that outlines how the provider accomplishes major supervisory functions and implements the plan as written, revising the plan as needed.</a:t>
            </a:r>
          </a:p>
          <a:p>
            <a:pPr lvl="1">
              <a:buFont typeface="Wingdings" panose="05000000000000000000" pitchFamily="2" charset="2"/>
              <a:buChar char="v"/>
            </a:pPr>
            <a:r>
              <a:rPr lang="en-US" sz="1700" dirty="0">
                <a:solidFill>
                  <a:srgbClr val="FF0000"/>
                </a:solidFill>
                <a:latin typeface="Times New Roman" panose="02020603050405020304" pitchFamily="18" charset="0"/>
                <a:cs typeface="Times New Roman" panose="02020603050405020304" pitchFamily="18" charset="0"/>
              </a:rPr>
              <a:t>Interviews confirm DSPs understand their job duties and performance expectations. </a:t>
            </a:r>
          </a:p>
          <a:p>
            <a:pPr lvl="1">
              <a:buFont typeface="Wingdings" panose="05000000000000000000" pitchFamily="2" charset="2"/>
              <a:buChar char="v"/>
            </a:pPr>
            <a:r>
              <a:rPr lang="en-US" sz="1700" dirty="0">
                <a:solidFill>
                  <a:srgbClr val="FF0000"/>
                </a:solidFill>
                <a:latin typeface="Times New Roman" panose="02020603050405020304" pitchFamily="18" charset="0"/>
                <a:cs typeface="Times New Roman" panose="02020603050405020304" pitchFamily="18" charset="0"/>
              </a:rPr>
              <a:t>The provider maintains a documented process for completing announced and unannounced supervisory visits, ensuring the completion of unannounced supervisory visits at each service site, across all shifts (including sleep hours, weekends, and holidays), when both staff and the person using services are present</a:t>
            </a:r>
          </a:p>
          <a:p>
            <a:pPr lvl="1">
              <a:buFont typeface="Wingdings" panose="05000000000000000000" pitchFamily="2" charset="2"/>
              <a:buChar char="v"/>
            </a:pPr>
            <a:r>
              <a:rPr lang="en-US" sz="1700" dirty="0">
                <a:solidFill>
                  <a:srgbClr val="FF0000"/>
                </a:solidFill>
                <a:latin typeface="Times New Roman" panose="02020603050405020304" pitchFamily="18" charset="0"/>
                <a:cs typeface="Times New Roman" panose="02020603050405020304" pitchFamily="18" charset="0"/>
              </a:rPr>
              <a:t>The provider maintains a documented process for identifying performance concerns, including assigning additional trainings or developing corrective actions. </a:t>
            </a:r>
          </a:p>
          <a:p>
            <a:pPr lvl="1">
              <a:buFont typeface="Wingdings" panose="05000000000000000000" pitchFamily="2" charset="2"/>
              <a:buChar char="v"/>
            </a:pPr>
            <a:r>
              <a:rPr lang="en-US" sz="1700" dirty="0">
                <a:solidFill>
                  <a:srgbClr val="FF0000"/>
                </a:solidFill>
                <a:latin typeface="Times New Roman" panose="02020603050405020304" pitchFamily="18" charset="0"/>
                <a:cs typeface="Times New Roman" panose="02020603050405020304" pitchFamily="18" charset="0"/>
              </a:rPr>
              <a:t>The provider ensures staff understand their job duties and performance expectations, and acquire the knowledge and skills needed to complete job duties and meet performance expectations.</a:t>
            </a:r>
          </a:p>
          <a:p>
            <a:pPr lvl="1">
              <a:buFont typeface="Wingdings" panose="05000000000000000000" pitchFamily="2" charset="2"/>
              <a:buChar char="v"/>
            </a:pPr>
            <a:r>
              <a:rPr lang="en-US" sz="1700" dirty="0">
                <a:solidFill>
                  <a:srgbClr val="FF0000"/>
                </a:solidFill>
                <a:latin typeface="Times New Roman" panose="02020603050405020304" pitchFamily="18" charset="0"/>
                <a:cs typeface="Times New Roman" panose="02020603050405020304" pitchFamily="18" charset="0"/>
              </a:rPr>
              <a:t>Developing and implementing policies that effectively control the incidence of employees having visitors, including family members, in a person’s home that are not present based on the wishes of the person; and</a:t>
            </a:r>
          </a:p>
          <a:p>
            <a:pPr lvl="1">
              <a:buFont typeface="Wingdings" panose="05000000000000000000" pitchFamily="2" charset="2"/>
              <a:buChar char="v"/>
            </a:pPr>
            <a:r>
              <a:rPr lang="en-US" sz="1700" dirty="0">
                <a:solidFill>
                  <a:srgbClr val="FF0000"/>
                </a:solidFill>
                <a:latin typeface="Times New Roman" panose="02020603050405020304" pitchFamily="18" charset="0"/>
                <a:cs typeface="Times New Roman" panose="02020603050405020304" pitchFamily="18" charset="0"/>
              </a:rPr>
              <a:t>Developing and implementing policies that prevent employees from conducting personal business, such as running errands or attending to their children or other family members while on duty.</a:t>
            </a:r>
          </a:p>
          <a:p>
            <a:pPr lvl="1">
              <a:buFont typeface="Wingdings" panose="05000000000000000000" pitchFamily="2" charset="2"/>
              <a:buChar char="v"/>
            </a:pPr>
            <a:endParaRPr lang="en-US" sz="1600" dirty="0">
              <a:solidFill>
                <a:srgbClr val="FF0000"/>
              </a:solidFill>
              <a:latin typeface="Times New Roman" panose="02020603050405020304" pitchFamily="18" charset="0"/>
              <a:cs typeface="Times New Roman" panose="02020603050405020304" pitchFamily="18" charset="0"/>
            </a:endParaRP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220772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C9708-948A-0D9A-A15A-007597E2266D}"/>
              </a:ext>
            </a:extLst>
          </p:cNvPr>
          <p:cNvSpPr>
            <a:spLocks noGrp="1"/>
          </p:cNvSpPr>
          <p:nvPr>
            <p:ph type="title"/>
          </p:nvPr>
        </p:nvSpPr>
        <p:spPr>
          <a:xfrm>
            <a:off x="1760575" y="408202"/>
            <a:ext cx="9424994"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9.10: The provider ensures people have consistent and sufficient staff.</a:t>
            </a:r>
          </a:p>
        </p:txBody>
      </p:sp>
      <p:sp>
        <p:nvSpPr>
          <p:cNvPr id="3" name="Content Placeholder 2">
            <a:extLst>
              <a:ext uri="{FF2B5EF4-FFF2-40B4-BE49-F238E27FC236}">
                <a16:creationId xmlns:a16="http://schemas.microsoft.com/office/drawing/2014/main" id="{6E349485-6130-AB6A-40BB-15310C2EB0E6}"/>
              </a:ext>
            </a:extLst>
          </p:cNvPr>
          <p:cNvSpPr>
            <a:spLocks noGrp="1"/>
          </p:cNvSpPr>
          <p:nvPr>
            <p:ph idx="1"/>
          </p:nvPr>
        </p:nvSpPr>
        <p:spPr>
          <a:xfrm>
            <a:off x="812449" y="2226364"/>
            <a:ext cx="11321246" cy="4223433"/>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ensures services are delivered as scheduled by well-trained staff, and the provider maintains a plan to ensure emergency back-up staff are available. When utilizing back-up, the provider guarantees these staff have the same knowledge and training as regularly scheduled staff.</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with confirm persons receive services and supports from the provider as scheduled.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services are provided by consistent staff who have been trained to work with the person.</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person’s services are provided by consistent staff and as outlined in the PCSP.</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All staff should be trained and knowledgeable of the person’s PCSP and specialty plans, prior to working with the person, including all back-up staff.</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developed plans for providing emergency back-up and monitoring based on assessment of individualized needs.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Services are provided as planned when regular staff are on leave or have vacated their position.</a:t>
            </a:r>
          </a:p>
        </p:txBody>
      </p:sp>
    </p:spTree>
    <p:extLst>
      <p:ext uri="{BB962C8B-B14F-4D97-AF65-F5344CB8AC3E}">
        <p14:creationId xmlns:p14="http://schemas.microsoft.com/office/powerpoint/2010/main" val="53015587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B8176-58F5-3F3D-7548-ECC2A1E022B6}"/>
              </a:ext>
            </a:extLst>
          </p:cNvPr>
          <p:cNvSpPr>
            <a:spLocks noGrp="1"/>
          </p:cNvSpPr>
          <p:nvPr>
            <p:ph type="title"/>
          </p:nvPr>
        </p:nvSpPr>
        <p:spPr>
          <a:xfrm>
            <a:off x="1305339" y="522359"/>
            <a:ext cx="10323443" cy="825500"/>
          </a:xfrm>
        </p:spPr>
        <p:txBody>
          <a:bodyPr>
            <a:noAutofit/>
          </a:bodyPr>
          <a:lstStyle/>
          <a:p>
            <a:pPr algn="ctr"/>
            <a:r>
              <a:rPr lang="en-US" sz="3200" dirty="0">
                <a:solidFill>
                  <a:schemeClr val="bg1">
                    <a:lumMod val="10000"/>
                  </a:schemeClr>
                </a:solidFill>
                <a:latin typeface="PermianSlabSerifTypeface" panose="02000000000000000000" pitchFamily="50" charset="0"/>
              </a:rPr>
              <a:t>9.11: Vehicles used by the organization to transport the person are well maintained and safe.</a:t>
            </a:r>
          </a:p>
        </p:txBody>
      </p:sp>
      <p:sp>
        <p:nvSpPr>
          <p:cNvPr id="3" name="Content Placeholder 2">
            <a:extLst>
              <a:ext uri="{FF2B5EF4-FFF2-40B4-BE49-F238E27FC236}">
                <a16:creationId xmlns:a16="http://schemas.microsoft.com/office/drawing/2014/main" id="{6C786BF4-08B7-1EEB-4B60-38F79F91C36E}"/>
              </a:ext>
            </a:extLst>
          </p:cNvPr>
          <p:cNvSpPr>
            <a:spLocks noGrp="1"/>
          </p:cNvSpPr>
          <p:nvPr>
            <p:ph idx="1"/>
          </p:nvPr>
        </p:nvSpPr>
        <p:spPr>
          <a:xfrm>
            <a:off x="887896" y="2570922"/>
            <a:ext cx="11158330" cy="3962400"/>
          </a:xfrm>
        </p:spPr>
        <p:txBody>
          <a:bodyPr>
            <a:no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ensures all vehicles utilized in the transportation of persons are routinely inspected, including any adaptive equipment used in the vehicles. The provider further ensures concerns identified in the routine inspection are addressed timely and to resolution.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implements a documented process for routinely inspecting all vehicles (employee-owned and agency-owned) utilized to transport persons.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to evidence that concerns identified during routine inspections are resolved timely.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to evidence adaptive equipment in vehicles is also inspected routinely and identified concerns are resolved timely.</a:t>
            </a:r>
          </a:p>
        </p:txBody>
      </p:sp>
    </p:spTree>
    <p:extLst>
      <p:ext uri="{BB962C8B-B14F-4D97-AF65-F5344CB8AC3E}">
        <p14:creationId xmlns:p14="http://schemas.microsoft.com/office/powerpoint/2010/main" val="138833670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186CB-8A6B-E548-7905-9BA8509213B9}"/>
              </a:ext>
            </a:extLst>
          </p:cNvPr>
          <p:cNvSpPr>
            <a:spLocks noGrp="1"/>
          </p:cNvSpPr>
          <p:nvPr>
            <p:ph type="title"/>
          </p:nvPr>
        </p:nvSpPr>
        <p:spPr>
          <a:xfrm>
            <a:off x="1114287" y="473907"/>
            <a:ext cx="1051560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9.12: The provider tracks all approved restrictions. </a:t>
            </a:r>
          </a:p>
        </p:txBody>
      </p:sp>
      <p:sp>
        <p:nvSpPr>
          <p:cNvPr id="3" name="Content Placeholder 2">
            <a:extLst>
              <a:ext uri="{FF2B5EF4-FFF2-40B4-BE49-F238E27FC236}">
                <a16:creationId xmlns:a16="http://schemas.microsoft.com/office/drawing/2014/main" id="{8FAA92CF-418C-3B77-2078-21C3D4DDFDB1}"/>
              </a:ext>
            </a:extLst>
          </p:cNvPr>
          <p:cNvSpPr>
            <a:spLocks noGrp="1"/>
          </p:cNvSpPr>
          <p:nvPr>
            <p:ph idx="1"/>
          </p:nvPr>
        </p:nvSpPr>
        <p:spPr>
          <a:xfrm>
            <a:off x="768626" y="2199860"/>
            <a:ext cx="11206922" cy="4469239"/>
          </a:xfrm>
        </p:spPr>
        <p:txBody>
          <a:bodyPr>
            <a:normAutofit/>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maintains a tracking system for all approved restrictions to evidence that rights restrictions are only imposed in accordance with the HCBS Settings Rule. The provider’s tracking system includes an individualized needs assessment, prior interventions tried, risk/benefits analysis, informed consent, regular collection of and review of data to measure the effectiveness of the restriction, time limits for periodic review, and a plan to fade the restriction.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a written tracking system for all rights restrictions.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provider’s tracking system includes the following: individualized needs assessment, prior interventions tried, risk/benefits analysis, informed consent, regular collection of and review of data to measure the effectiveness of the restriction, time limits for periodic review, and a plan to fade the restriction.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a documented process even if persons receiving services do not currently have approved restrictions, as this may change at any time.</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If the provider’s tracker includes all required components and clearly references where to locate information in another document in the tracker, then this is sufficient to meet indicator guidance.</a:t>
            </a: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46701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186CB-8A6B-E548-7905-9BA8509213B9}"/>
              </a:ext>
            </a:extLst>
          </p:cNvPr>
          <p:cNvSpPr>
            <a:spLocks noGrp="1"/>
          </p:cNvSpPr>
          <p:nvPr>
            <p:ph type="title"/>
          </p:nvPr>
        </p:nvSpPr>
        <p:spPr>
          <a:xfrm>
            <a:off x="682388" y="533822"/>
            <a:ext cx="11509612" cy="825500"/>
          </a:xfrm>
        </p:spPr>
        <p:txBody>
          <a:bodyPr>
            <a:noAutofit/>
          </a:bodyPr>
          <a:lstStyle/>
          <a:p>
            <a:pPr algn="ctr"/>
            <a:r>
              <a:rPr lang="en-US" sz="2400" dirty="0">
                <a:solidFill>
                  <a:schemeClr val="bg1">
                    <a:lumMod val="10000"/>
                  </a:schemeClr>
                </a:solidFill>
                <a:latin typeface="PermianSlabSerifTypeface" panose="02000000000000000000" pitchFamily="50" charset="0"/>
              </a:rPr>
              <a:t>9.13: The provider has a quality improvement process specific to reviewing employment data for the people the support and implementing strategies for sustaining, and over time improving, the number and percentage of people they support that are working in individualized integrated employment or self-employment making at least minimum wage.</a:t>
            </a:r>
          </a:p>
        </p:txBody>
      </p:sp>
      <p:sp>
        <p:nvSpPr>
          <p:cNvPr id="3" name="Content Placeholder 2">
            <a:extLst>
              <a:ext uri="{FF2B5EF4-FFF2-40B4-BE49-F238E27FC236}">
                <a16:creationId xmlns:a16="http://schemas.microsoft.com/office/drawing/2014/main" id="{8FAA92CF-418C-3B77-2078-21C3D4DDFDB1}"/>
              </a:ext>
            </a:extLst>
          </p:cNvPr>
          <p:cNvSpPr>
            <a:spLocks noGrp="1"/>
          </p:cNvSpPr>
          <p:nvPr>
            <p:ph idx="1"/>
          </p:nvPr>
        </p:nvSpPr>
        <p:spPr>
          <a:xfrm>
            <a:off x="925161" y="1905360"/>
            <a:ext cx="11024066" cy="4952640"/>
          </a:xfrm>
        </p:spPr>
        <p:txBody>
          <a:bodyPr>
            <a:normAutofit/>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Guiding Principle: The provider maintains a tracking system for all people supported by the agency that tracks the employment status and is implementing specific strategies to sustain and increase the number of people supported that are working in an integrated work environment. This data system can be provider developed, or the provider is encouraged to utilize the Employment History Module in </a:t>
            </a:r>
            <a:r>
              <a:rPr lang="en-US" sz="1600" dirty="0" err="1">
                <a:solidFill>
                  <a:schemeClr val="bg1">
                    <a:lumMod val="10000"/>
                  </a:schemeClr>
                </a:solidFill>
                <a:latin typeface="Times New Roman" panose="02020603050405020304" pitchFamily="18" charset="0"/>
                <a:cs typeface="Times New Roman" panose="02020603050405020304" pitchFamily="18" charset="0"/>
              </a:rPr>
              <a:t>Therap</a:t>
            </a:r>
            <a:r>
              <a:rPr lang="en-US" sz="1600" dirty="0">
                <a:solidFill>
                  <a:schemeClr val="bg1">
                    <a:lumMod val="10000"/>
                  </a:schemeClr>
                </a:solidFill>
                <a:latin typeface="Times New Roman" panose="02020603050405020304" pitchFamily="18" charset="0"/>
                <a:cs typeface="Times New Roman" panose="02020603050405020304" pitchFamily="18" charset="0"/>
              </a:rPr>
              <a:t>, where appropriate. This data is updated at least semi-annually, or when there is a change to the person’s employment data or status. </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an employment tracking system.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provider’s tracking system includes the following: up-to-date tracking of employment status (number and percentage) for individuals they have been supporting for more than 3 months, # and % of individuals working in individualized employment in integrated, community settings and making at least minimum wage, # and % of individuals not working in individualized employment in integrated, community settings making at least minimum wage, but are of working age (18-61), # and % of individuals at retirement age (62 or older) who have chosen not to work.</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a documented process even if persons receiving services are not currently employed, including the number and percentage of people not working, as this may change at any time.</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tracking system includes information reflecting is reviewed semi-annually, at a minimum.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tracking system includes improvement strategies to increase the number of persons employed in integrated employment or self-employment.</a:t>
            </a: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a:p>
            <a:pPr marL="457200" lvl="1" indent="0">
              <a:buNone/>
            </a:pPr>
            <a:endParaRPr lang="en-US"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5994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78D76-D00B-893B-4AE7-8D45034E07F1}"/>
              </a:ext>
            </a:extLst>
          </p:cNvPr>
          <p:cNvSpPr>
            <a:spLocks noGrp="1"/>
          </p:cNvSpPr>
          <p:nvPr>
            <p:ph type="title"/>
          </p:nvPr>
        </p:nvSpPr>
        <p:spPr>
          <a:xfrm>
            <a:off x="728869" y="164202"/>
            <a:ext cx="5976730" cy="1652334"/>
          </a:xfrm>
        </p:spPr>
        <p:txBody>
          <a:bodyPr>
            <a:normAutofit/>
          </a:bodyPr>
          <a:lstStyle/>
          <a:p>
            <a:r>
              <a:rPr lang="en-US" sz="3200" dirty="0">
                <a:solidFill>
                  <a:schemeClr val="bg1">
                    <a:lumMod val="10000"/>
                  </a:schemeClr>
                </a:solidFill>
                <a:latin typeface="PermianSlabSerifTypeface" panose="02000000000000000000" pitchFamily="50" charset="0"/>
              </a:rPr>
              <a:t>Quality Topic 2: Individual Planning and Implementation</a:t>
            </a:r>
          </a:p>
        </p:txBody>
      </p:sp>
      <p:sp>
        <p:nvSpPr>
          <p:cNvPr id="3" name="Content Placeholder 2">
            <a:extLst>
              <a:ext uri="{FF2B5EF4-FFF2-40B4-BE49-F238E27FC236}">
                <a16:creationId xmlns:a16="http://schemas.microsoft.com/office/drawing/2014/main" id="{52A75E3E-D8D6-A03A-6AEA-F68E4A5D50AA}"/>
              </a:ext>
            </a:extLst>
          </p:cNvPr>
          <p:cNvSpPr>
            <a:spLocks noGrp="1"/>
          </p:cNvSpPr>
          <p:nvPr>
            <p:ph idx="1"/>
          </p:nvPr>
        </p:nvSpPr>
        <p:spPr>
          <a:xfrm>
            <a:off x="1657615" y="2319130"/>
            <a:ext cx="9963446" cy="4374668"/>
          </a:xfrm>
        </p:spPr>
        <p:txBody>
          <a:bodyPr anchor="ctr">
            <a:normAutofit/>
          </a:bodyPr>
          <a:lstStyle/>
          <a:p>
            <a:pPr marL="0" indent="0" algn="ctr">
              <a:buNone/>
            </a:pPr>
            <a:r>
              <a:rPr lang="en-US" sz="2400" dirty="0">
                <a:solidFill>
                  <a:srgbClr val="003366"/>
                </a:solidFill>
                <a:latin typeface="Times New Roman" panose="02020603050405020304" pitchFamily="18" charset="0"/>
                <a:ea typeface="Open Sans" panose="020B0606030504020204" pitchFamily="34" charset="0"/>
                <a:cs typeface="Times New Roman" panose="02020603050405020304" pitchFamily="18" charset="0"/>
              </a:rPr>
              <a:t>The Person-Centered Support Plan (PCSP) provides a road map for services and identifies needs critical to the person.  People are to be involved in development of their PCSP to ensure that the plan reflects their needs and preferences.  Factors having an impact on the success of the PCSP for the person include timeliness of plan implementation, familiarity of provider staff with the PCSP requirements, revision of the plan as needed and consideration to increasing the person’s independence through fading of supports.</a:t>
            </a:r>
          </a:p>
        </p:txBody>
      </p:sp>
    </p:spTree>
    <p:extLst>
      <p:ext uri="{BB962C8B-B14F-4D97-AF65-F5344CB8AC3E}">
        <p14:creationId xmlns:p14="http://schemas.microsoft.com/office/powerpoint/2010/main" val="263981917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989D1-B517-1915-A4BE-A3907FB4C4FB}"/>
              </a:ext>
            </a:extLst>
          </p:cNvPr>
          <p:cNvSpPr>
            <a:spLocks noGrp="1"/>
          </p:cNvSpPr>
          <p:nvPr>
            <p:ph type="title"/>
          </p:nvPr>
        </p:nvSpPr>
        <p:spPr>
          <a:xfrm>
            <a:off x="808383" y="132522"/>
            <a:ext cx="5406887" cy="825500"/>
          </a:xfrm>
        </p:spPr>
        <p:txBody>
          <a:bodyPr>
            <a:noAutofit/>
          </a:bodyPr>
          <a:lstStyle/>
          <a:p>
            <a:pPr algn="ctr"/>
            <a:r>
              <a:rPr lang="en-US" sz="3200" dirty="0">
                <a:solidFill>
                  <a:srgbClr val="003366"/>
                </a:solidFill>
                <a:latin typeface="PermianSlabSerifTypeface" panose="02000000000000000000" pitchFamily="50" charset="0"/>
              </a:rPr>
              <a:t>Quality Topic 9 Assessment</a:t>
            </a:r>
          </a:p>
        </p:txBody>
      </p:sp>
      <p:sp>
        <p:nvSpPr>
          <p:cNvPr id="3" name="Content Placeholder 2">
            <a:extLst>
              <a:ext uri="{FF2B5EF4-FFF2-40B4-BE49-F238E27FC236}">
                <a16:creationId xmlns:a16="http://schemas.microsoft.com/office/drawing/2014/main" id="{6A4F4AA7-CD38-8A72-459A-CC7292EEBA3F}"/>
              </a:ext>
            </a:extLst>
          </p:cNvPr>
          <p:cNvSpPr>
            <a:spLocks noGrp="1"/>
          </p:cNvSpPr>
          <p:nvPr>
            <p:ph idx="1"/>
          </p:nvPr>
        </p:nvSpPr>
        <p:spPr>
          <a:xfrm>
            <a:off x="808383" y="1219990"/>
            <a:ext cx="11264348" cy="5505488"/>
          </a:xfrm>
        </p:spPr>
        <p:txBody>
          <a:bodyPr>
            <a:noAutofit/>
          </a:bodyPr>
          <a:lstStyle/>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1. True or False: Providers are expected to maintain a learning culture and provide staff training on Dignity of Risk.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2. True or False: Medication variances should be tracked, and trends should be analyzed to develop preventative strategies.</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3. True or False: Providers are expected to implement planned corrective and preventative actions for all investigations.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4. True or False: Providers must designate an Event Management Coordinator.</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5. Multiple Choice: Providers are expected to have a process for which of the following?</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Reviewing reportable events to develop preventative strategies.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Completing self-assessments to monitor the quality and effectiveness of services.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Developing a written Quality Improvement Plan.</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Utilizing the CQL Basic Assurances Assessment.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e. A, B, and C</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6. Multiple Choice: Providers are to track which information for Rights Restrictions?</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informed consent, assessed need, positive interventions used prior, less intrusive measures tried, and time limits for 	review.</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informed consent, assessed need, and time limits for review.</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informed consent, assessed need, positive interventions used prior, and less intrusive measures tried.</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informed consent, assessed need, less intrusive measures tried, and time limits for review.</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7. True or False: Providers are not expected to inspect employee-owned vehicles used to transport persons during services. </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8. True or False: Provider staff are interviewed to ensure they feel supervisory staff are responsive to concerns and provide support when needed.</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9. True or False: Unannounced visits are one component of indicator 9.8.</a:t>
            </a:r>
          </a:p>
          <a:p>
            <a:pPr marL="0" indent="0">
              <a:lnSpc>
                <a:spcPct val="10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10. True or False: Indicator 9.9 is the only indicator in QT 9 scored for each person in the sample. This indicator assesses whether the person has had consistent and sufficient staffing. </a:t>
            </a:r>
          </a:p>
        </p:txBody>
      </p:sp>
    </p:spTree>
    <p:extLst>
      <p:ext uri="{BB962C8B-B14F-4D97-AF65-F5344CB8AC3E}">
        <p14:creationId xmlns:p14="http://schemas.microsoft.com/office/powerpoint/2010/main" val="49841979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73919-FE72-6C23-4880-AF5CFFEA3041}"/>
              </a:ext>
            </a:extLst>
          </p:cNvPr>
          <p:cNvSpPr>
            <a:spLocks noGrp="1"/>
          </p:cNvSpPr>
          <p:nvPr>
            <p:ph type="title"/>
          </p:nvPr>
        </p:nvSpPr>
        <p:spPr>
          <a:xfrm>
            <a:off x="838201" y="133155"/>
            <a:ext cx="5429542" cy="1496864"/>
          </a:xfrm>
        </p:spPr>
        <p:txBody>
          <a:bodyPr>
            <a:normAutofit/>
          </a:bodyPr>
          <a:lstStyle/>
          <a:p>
            <a:r>
              <a:rPr lang="en-US" sz="3200" dirty="0">
                <a:solidFill>
                  <a:schemeClr val="bg1">
                    <a:lumMod val="10000"/>
                  </a:schemeClr>
                </a:solidFill>
                <a:latin typeface="PermianSlabSerifTypeface" panose="02000000000000000000" pitchFamily="50" charset="0"/>
              </a:rPr>
              <a:t>Quality Topic 10: Personal Assets Management</a:t>
            </a:r>
          </a:p>
        </p:txBody>
      </p:sp>
      <p:sp>
        <p:nvSpPr>
          <p:cNvPr id="3" name="Content Placeholder 2">
            <a:extLst>
              <a:ext uri="{FF2B5EF4-FFF2-40B4-BE49-F238E27FC236}">
                <a16:creationId xmlns:a16="http://schemas.microsoft.com/office/drawing/2014/main" id="{A961D5CC-0E4E-45BD-D8B9-A49EFA3F5E0D}"/>
              </a:ext>
            </a:extLst>
          </p:cNvPr>
          <p:cNvSpPr>
            <a:spLocks noGrp="1"/>
          </p:cNvSpPr>
          <p:nvPr>
            <p:ph idx="1"/>
          </p:nvPr>
        </p:nvSpPr>
        <p:spPr>
          <a:xfrm>
            <a:off x="2631678" y="1908313"/>
            <a:ext cx="7272129" cy="4360110"/>
          </a:xfrm>
        </p:spPr>
        <p:txBody>
          <a:bodyPr anchor="ctr">
            <a:normAutofit/>
          </a:bodyPr>
          <a:lstStyle/>
          <a:p>
            <a:pPr marL="0" indent="0" algn="ctr">
              <a:buNone/>
            </a:pPr>
            <a:r>
              <a:rPr lang="en-US" sz="2400" dirty="0">
                <a:solidFill>
                  <a:srgbClr val="003366"/>
                </a:solidFill>
                <a:latin typeface="Times New Roman" panose="02020603050405020304" pitchFamily="18" charset="0"/>
                <a:cs typeface="Times New Roman" panose="02020603050405020304" pitchFamily="18" charset="0"/>
              </a:rPr>
              <a:t>A person’s personal funds and the implementation of best-practice accounting associated with those funds or assets are of utmost importance to people.  Personal property and protection of such items is also emphasized.</a:t>
            </a:r>
          </a:p>
        </p:txBody>
      </p:sp>
    </p:spTree>
    <p:extLst>
      <p:ext uri="{BB962C8B-B14F-4D97-AF65-F5344CB8AC3E}">
        <p14:creationId xmlns:p14="http://schemas.microsoft.com/office/powerpoint/2010/main" val="275521495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172A6-3B3B-B119-F705-F4FB7A9E7613}"/>
              </a:ext>
            </a:extLst>
          </p:cNvPr>
          <p:cNvSpPr>
            <a:spLocks noGrp="1"/>
          </p:cNvSpPr>
          <p:nvPr>
            <p:ph type="title"/>
          </p:nvPr>
        </p:nvSpPr>
        <p:spPr>
          <a:xfrm>
            <a:off x="1215272" y="540168"/>
            <a:ext cx="1051560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10.1: The person's personal funds are safeguarded.</a:t>
            </a:r>
          </a:p>
        </p:txBody>
      </p:sp>
      <p:sp>
        <p:nvSpPr>
          <p:cNvPr id="3" name="Content Placeholder 2">
            <a:extLst>
              <a:ext uri="{FF2B5EF4-FFF2-40B4-BE49-F238E27FC236}">
                <a16:creationId xmlns:a16="http://schemas.microsoft.com/office/drawing/2014/main" id="{07490992-4346-03DD-0677-3778C48D1D28}"/>
              </a:ext>
            </a:extLst>
          </p:cNvPr>
          <p:cNvSpPr>
            <a:spLocks noGrp="1"/>
          </p:cNvSpPr>
          <p:nvPr>
            <p:ph idx="1"/>
          </p:nvPr>
        </p:nvSpPr>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ensures that assistance in the following areas is sufficient and appropriate for the person, while not being unnecessarily restrictive, given the person’s abilities:</a:t>
            </a:r>
          </a:p>
          <a:p>
            <a:pPr lvl="2">
              <a:buClrTx/>
              <a:buFont typeface="Wingdings" panose="05000000000000000000" pitchFamily="2" charset="2"/>
              <a:buChar char="Ø"/>
            </a:pPr>
            <a:r>
              <a:rPr lang="en-US" sz="1600" dirty="0">
                <a:solidFill>
                  <a:srgbClr val="003366"/>
                </a:solidFill>
                <a:latin typeface="Times New Roman" panose="02020603050405020304" pitchFamily="18" charset="0"/>
                <a:cs typeface="Times New Roman" panose="02020603050405020304" pitchFamily="18" charset="0"/>
              </a:rPr>
              <a:t>Safeguarding personal funds at home,</a:t>
            </a:r>
          </a:p>
          <a:p>
            <a:pPr lvl="2">
              <a:buClrTx/>
              <a:buFont typeface="Wingdings" panose="05000000000000000000" pitchFamily="2" charset="2"/>
              <a:buChar char="Ø"/>
            </a:pPr>
            <a:r>
              <a:rPr lang="en-US" sz="1600" dirty="0">
                <a:solidFill>
                  <a:srgbClr val="003366"/>
                </a:solidFill>
                <a:latin typeface="Times New Roman" panose="02020603050405020304" pitchFamily="18" charset="0"/>
                <a:cs typeface="Times New Roman" panose="02020603050405020304" pitchFamily="18" charset="0"/>
              </a:rPr>
              <a:t>Using or storing personal funds inside the home,</a:t>
            </a:r>
          </a:p>
          <a:p>
            <a:pPr lvl="2">
              <a:buClrTx/>
              <a:buFont typeface="Wingdings" panose="05000000000000000000" pitchFamily="2" charset="2"/>
              <a:buChar char="Ø"/>
            </a:pPr>
            <a:r>
              <a:rPr lang="en-US" sz="1600" dirty="0">
                <a:solidFill>
                  <a:srgbClr val="003366"/>
                </a:solidFill>
                <a:latin typeface="Times New Roman" panose="02020603050405020304" pitchFamily="18" charset="0"/>
                <a:cs typeface="Times New Roman" panose="02020603050405020304" pitchFamily="18" charset="0"/>
              </a:rPr>
              <a:t>Carrying and using personal funds outside the home,</a:t>
            </a:r>
          </a:p>
          <a:p>
            <a:pPr lvl="2">
              <a:buClrTx/>
              <a:buFont typeface="Wingdings" panose="05000000000000000000" pitchFamily="2" charset="2"/>
              <a:buChar char="Ø"/>
            </a:pPr>
            <a:r>
              <a:rPr lang="en-US" sz="1600" dirty="0">
                <a:solidFill>
                  <a:srgbClr val="003366"/>
                </a:solidFill>
                <a:latin typeface="Times New Roman" panose="02020603050405020304" pitchFamily="18" charset="0"/>
                <a:cs typeface="Times New Roman" panose="02020603050405020304" pitchFamily="18" charset="0"/>
              </a:rPr>
              <a:t>Conducting necessary bank transactions (e.g. deposits, withdrawals; transfers).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is supported by staff to safeguard personal funds in their home and community.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is supported and encouraged to safeguard their personal funds. (I.e., prompts to put wallet in a safe place at home, prompts to put card back in wallet after a purchase, or assistance with ensuring receipt of correct amount of change after making a purchase)</a:t>
            </a:r>
          </a:p>
        </p:txBody>
      </p:sp>
    </p:spTree>
    <p:extLst>
      <p:ext uri="{BB962C8B-B14F-4D97-AF65-F5344CB8AC3E}">
        <p14:creationId xmlns:p14="http://schemas.microsoft.com/office/powerpoint/2010/main" val="169943568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5998C-5497-C894-9B52-CFE781602BD3}"/>
              </a:ext>
            </a:extLst>
          </p:cNvPr>
          <p:cNvSpPr>
            <a:spLocks noGrp="1"/>
          </p:cNvSpPr>
          <p:nvPr>
            <p:ph type="title"/>
          </p:nvPr>
        </p:nvSpPr>
        <p:spPr>
          <a:xfrm>
            <a:off x="1732475" y="407646"/>
            <a:ext cx="9385237"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10.2:  The person has control of and access to their personal funds</a:t>
            </a:r>
            <a:r>
              <a:rPr lang="en-US" sz="2200" dirty="0">
                <a:solidFill>
                  <a:schemeClr val="bg1">
                    <a:lumMod val="10000"/>
                  </a:schemeClr>
                </a:solidFill>
              </a:rPr>
              <a:t>.</a:t>
            </a:r>
          </a:p>
        </p:txBody>
      </p:sp>
      <p:sp>
        <p:nvSpPr>
          <p:cNvPr id="3" name="Content Placeholder 2">
            <a:extLst>
              <a:ext uri="{FF2B5EF4-FFF2-40B4-BE49-F238E27FC236}">
                <a16:creationId xmlns:a16="http://schemas.microsoft.com/office/drawing/2014/main" id="{D4F54293-51B7-BD48-97D9-056A0586F8A9}"/>
              </a:ext>
            </a:extLst>
          </p:cNvPr>
          <p:cNvSpPr>
            <a:spLocks noGrp="1"/>
          </p:cNvSpPr>
          <p:nvPr>
            <p:ph idx="1"/>
          </p:nvPr>
        </p:nvSpPr>
        <p:spPr>
          <a:xfrm>
            <a:off x="861390" y="2146852"/>
            <a:ext cx="11127409" cy="4005414"/>
          </a:xfrm>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assists in management of personal funds in a way that maximizes the person’s control over their personal funds.  People are to be given the responsibility to control their own funds, as desired, to the extent possible.</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has access to their funds at all times, unless otherwise identified in the PCSP.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person’s funds are managed in accordance with scopes and limits set in the legal representative document, when applicable.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is supported to spend their funds as desired.</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 has access to and maintains control over their personal funds.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Documentation maintained by the provider evidences the person’s conservator is involved in the person’s personal funds management in accordance with the scopes and limits outlined in the legal document.</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If the agency supports people who are not under full conservatorship, funds advancement policies are in place.</a:t>
            </a:r>
          </a:p>
        </p:txBody>
      </p:sp>
    </p:spTree>
    <p:extLst>
      <p:ext uri="{BB962C8B-B14F-4D97-AF65-F5344CB8AC3E}">
        <p14:creationId xmlns:p14="http://schemas.microsoft.com/office/powerpoint/2010/main" val="148152942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677BC-E3E3-9626-1461-FA8F857EDAE7}"/>
              </a:ext>
            </a:extLst>
          </p:cNvPr>
          <p:cNvSpPr>
            <a:spLocks noGrp="1"/>
          </p:cNvSpPr>
          <p:nvPr>
            <p:ph type="title"/>
          </p:nvPr>
        </p:nvSpPr>
        <p:spPr>
          <a:xfrm>
            <a:off x="1912975" y="553420"/>
            <a:ext cx="9120194"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10.3: The person will incur only the appropriate fees and charges.</a:t>
            </a:r>
          </a:p>
        </p:txBody>
      </p:sp>
      <p:sp>
        <p:nvSpPr>
          <p:cNvPr id="3" name="Content Placeholder 2">
            <a:extLst>
              <a:ext uri="{FF2B5EF4-FFF2-40B4-BE49-F238E27FC236}">
                <a16:creationId xmlns:a16="http://schemas.microsoft.com/office/drawing/2014/main" id="{A7653C8A-F288-2705-A266-E9D5A1BC700A}"/>
              </a:ext>
            </a:extLst>
          </p:cNvPr>
          <p:cNvSpPr>
            <a:spLocks noGrp="1"/>
          </p:cNvSpPr>
          <p:nvPr>
            <p:ph idx="1"/>
          </p:nvPr>
        </p:nvSpPr>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ensures the person is not responsible for any inappropriate fees or charges.  The provider reimburses the person for any unnecessary fees or charges.</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only applies to the personal funds review sample.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ensures all bills are paid timely on behalf of the person.</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 the event of a late fee or charge, the provider pays this fee rather than using the person’s money to do so.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documentation to evidence the person’s bills are paid timely and with no additional charges.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should maintain copies of bank statements, expenditure logs, and receipts for the person. </a:t>
            </a:r>
          </a:p>
          <a:p>
            <a:pPr marL="0" indent="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483954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219CD-F2C9-C3EC-0383-80354DFC8BE4}"/>
              </a:ext>
            </a:extLst>
          </p:cNvPr>
          <p:cNvSpPr>
            <a:spLocks noGrp="1"/>
          </p:cNvSpPr>
          <p:nvPr>
            <p:ph type="title"/>
          </p:nvPr>
        </p:nvSpPr>
        <p:spPr>
          <a:xfrm>
            <a:off x="1654557" y="553420"/>
            <a:ext cx="9637029"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10.4: The person’s monetary status will be evaluated and secured. </a:t>
            </a:r>
          </a:p>
        </p:txBody>
      </p:sp>
      <p:sp>
        <p:nvSpPr>
          <p:cNvPr id="3" name="Content Placeholder 2">
            <a:extLst>
              <a:ext uri="{FF2B5EF4-FFF2-40B4-BE49-F238E27FC236}">
                <a16:creationId xmlns:a16="http://schemas.microsoft.com/office/drawing/2014/main" id="{864985DA-B2DA-1157-704D-043A40C13EDC}"/>
              </a:ext>
            </a:extLst>
          </p:cNvPr>
          <p:cNvSpPr>
            <a:spLocks noGrp="1"/>
          </p:cNvSpPr>
          <p:nvPr>
            <p:ph idx="1"/>
          </p:nvPr>
        </p:nvSpPr>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ensures that the person’s monetary status is regularly assessed to ensure benefits are not negatively impacted.</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This indicator only applies to the personal funds review sample.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has a documented personal funds management process and procedure for monitoring the person’s money.</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ensures the person’s funds do not exceed limits set by Social Security.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Money that is handled by the agency should be documented with expenditure sheets and receipts for purchases that are $10 or greater.  The expenditure sheets should have the beginning and ending balances for each month. </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agency maintains documentation to evidence the handling of money including bank statements, lease agreements, and receipts. </a:t>
            </a:r>
          </a:p>
        </p:txBody>
      </p:sp>
    </p:spTree>
    <p:extLst>
      <p:ext uri="{BB962C8B-B14F-4D97-AF65-F5344CB8AC3E}">
        <p14:creationId xmlns:p14="http://schemas.microsoft.com/office/powerpoint/2010/main" val="69059409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1B9E7-509C-47A9-DBAE-8A9B75BAA53C}"/>
              </a:ext>
            </a:extLst>
          </p:cNvPr>
          <p:cNvSpPr>
            <a:spLocks noGrp="1"/>
          </p:cNvSpPr>
          <p:nvPr>
            <p:ph type="title"/>
          </p:nvPr>
        </p:nvSpPr>
        <p:spPr>
          <a:xfrm>
            <a:off x="1833462" y="473907"/>
            <a:ext cx="9279220" cy="1325563"/>
          </a:xfrm>
        </p:spPr>
        <p:txBody>
          <a:bodyPr>
            <a:normAutofit/>
          </a:bodyPr>
          <a:lstStyle/>
          <a:p>
            <a:pPr algn="ctr"/>
            <a:r>
              <a:rPr lang="en-US" sz="3200" dirty="0">
                <a:solidFill>
                  <a:schemeClr val="bg1">
                    <a:lumMod val="10000"/>
                  </a:schemeClr>
                </a:solidFill>
                <a:latin typeface="PermianSlabSerifTypeface" panose="02000000000000000000" pitchFamily="50" charset="0"/>
              </a:rPr>
              <a:t>10.5:  The person’s personal property is accessible and safeguarded.</a:t>
            </a:r>
          </a:p>
        </p:txBody>
      </p:sp>
      <p:sp>
        <p:nvSpPr>
          <p:cNvPr id="3" name="Content Placeholder 2">
            <a:extLst>
              <a:ext uri="{FF2B5EF4-FFF2-40B4-BE49-F238E27FC236}">
                <a16:creationId xmlns:a16="http://schemas.microsoft.com/office/drawing/2014/main" id="{8E78F2A2-FF24-76CE-B294-8CFC692737D8}"/>
              </a:ext>
            </a:extLst>
          </p:cNvPr>
          <p:cNvSpPr>
            <a:spLocks noGrp="1"/>
          </p:cNvSpPr>
          <p:nvPr>
            <p:ph idx="1"/>
          </p:nvPr>
        </p:nvSpPr>
        <p:spPr/>
        <p:txBody>
          <a:bodyPr/>
          <a:lstStyle/>
          <a:p>
            <a:r>
              <a:rPr lang="en-US" sz="1600" dirty="0">
                <a:solidFill>
                  <a:srgbClr val="003366"/>
                </a:solidFill>
                <a:latin typeface="Times New Roman" panose="02020603050405020304" pitchFamily="18" charset="0"/>
                <a:cs typeface="Times New Roman" panose="02020603050405020304" pitchFamily="18" charset="0"/>
              </a:rPr>
              <a:t>Guiding Principle: The provider maintains an inventory or record of all items valued at $50 or above and the person has full access to their belongings at all times.  At a minimum, the inventory should include: </a:t>
            </a:r>
          </a:p>
          <a:p>
            <a:pPr lvl="2">
              <a:buClrTx/>
              <a:buFont typeface="Wingdings" panose="05000000000000000000" pitchFamily="2" charset="2"/>
              <a:buChar char="Ø"/>
            </a:pPr>
            <a:r>
              <a:rPr lang="en-US" sz="1600" dirty="0">
                <a:solidFill>
                  <a:srgbClr val="003366"/>
                </a:solidFill>
                <a:latin typeface="Times New Roman" panose="02020603050405020304" pitchFamily="18" charset="0"/>
                <a:cs typeface="Times New Roman" panose="02020603050405020304" pitchFamily="18" charset="0"/>
              </a:rPr>
              <a:t>A description of the item;</a:t>
            </a:r>
          </a:p>
          <a:p>
            <a:pPr lvl="2">
              <a:buClrTx/>
              <a:buFont typeface="Wingdings" panose="05000000000000000000" pitchFamily="2" charset="2"/>
              <a:buChar char="Ø"/>
            </a:pPr>
            <a:r>
              <a:rPr lang="en-US" sz="1600" dirty="0">
                <a:solidFill>
                  <a:srgbClr val="003366"/>
                </a:solidFill>
                <a:latin typeface="Times New Roman" panose="02020603050405020304" pitchFamily="18" charset="0"/>
                <a:cs typeface="Times New Roman" panose="02020603050405020304" pitchFamily="18" charset="0"/>
              </a:rPr>
              <a:t>Serial numbers (if applicable);</a:t>
            </a:r>
          </a:p>
          <a:p>
            <a:pPr lvl="2">
              <a:buClrTx/>
              <a:buFont typeface="Wingdings" panose="05000000000000000000" pitchFamily="2" charset="2"/>
              <a:buChar char="Ø"/>
            </a:pPr>
            <a:r>
              <a:rPr lang="en-US" sz="1600" dirty="0">
                <a:solidFill>
                  <a:srgbClr val="003366"/>
                </a:solidFill>
                <a:latin typeface="Times New Roman" panose="02020603050405020304" pitchFamily="18" charset="0"/>
                <a:cs typeface="Times New Roman" panose="02020603050405020304" pitchFamily="18" charset="0"/>
              </a:rPr>
              <a:t>Date brought into the home; and</a:t>
            </a:r>
          </a:p>
          <a:p>
            <a:pPr lvl="2">
              <a:buClrTx/>
              <a:buFont typeface="Wingdings" panose="05000000000000000000" pitchFamily="2" charset="2"/>
              <a:buChar char="Ø"/>
            </a:pPr>
            <a:r>
              <a:rPr lang="en-US" sz="1600" dirty="0">
                <a:solidFill>
                  <a:srgbClr val="003366"/>
                </a:solidFill>
                <a:latin typeface="Times New Roman" panose="02020603050405020304" pitchFamily="18" charset="0"/>
                <a:cs typeface="Times New Roman" panose="02020603050405020304" pitchFamily="18" charset="0"/>
              </a:rPr>
              <a:t>Value of the item.</a:t>
            </a:r>
          </a:p>
          <a:p>
            <a:r>
              <a:rPr lang="en-US" sz="1600" dirty="0">
                <a:solidFill>
                  <a:srgbClr val="FF0000"/>
                </a:solidFill>
                <a:latin typeface="Times New Roman" panose="02020603050405020304" pitchFamily="18" charset="0"/>
                <a:cs typeface="Times New Roman" panose="02020603050405020304" pitchFamily="18" charset="0"/>
              </a:rPr>
              <a:t>What to look for:</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maintains a written inventory of the person’s belongings.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The provider routinely reviews the inventory and updates the document as needed to include newly acquired items as well as to remove discarded items.</a:t>
            </a:r>
          </a:p>
          <a:p>
            <a:pPr lvl="1">
              <a:buFont typeface="Wingdings" panose="05000000000000000000" pitchFamily="2" charset="2"/>
              <a:buChar char="v"/>
            </a:pPr>
            <a:r>
              <a:rPr lang="en-US" sz="1600" dirty="0">
                <a:solidFill>
                  <a:srgbClr val="FF0000"/>
                </a:solidFill>
                <a:latin typeface="Times New Roman" panose="02020603050405020304" pitchFamily="18" charset="0"/>
                <a:cs typeface="Times New Roman" panose="02020603050405020304" pitchFamily="18" charset="0"/>
              </a:rPr>
              <a:t>Interviews confirm the person has full access to all belongings, at all times. </a:t>
            </a:r>
          </a:p>
        </p:txBody>
      </p:sp>
    </p:spTree>
    <p:extLst>
      <p:ext uri="{BB962C8B-B14F-4D97-AF65-F5344CB8AC3E}">
        <p14:creationId xmlns:p14="http://schemas.microsoft.com/office/powerpoint/2010/main" val="427371036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989D1-B517-1915-A4BE-A3907FB4C4FB}"/>
              </a:ext>
            </a:extLst>
          </p:cNvPr>
          <p:cNvSpPr>
            <a:spLocks noGrp="1"/>
          </p:cNvSpPr>
          <p:nvPr>
            <p:ph type="title"/>
          </p:nvPr>
        </p:nvSpPr>
        <p:spPr>
          <a:xfrm>
            <a:off x="746537" y="238540"/>
            <a:ext cx="5658678" cy="825500"/>
          </a:xfrm>
        </p:spPr>
        <p:txBody>
          <a:bodyPr>
            <a:noAutofit/>
          </a:bodyPr>
          <a:lstStyle/>
          <a:p>
            <a:pPr algn="ctr"/>
            <a:r>
              <a:rPr lang="en-US" sz="3200" dirty="0">
                <a:solidFill>
                  <a:srgbClr val="003366"/>
                </a:solidFill>
                <a:latin typeface="PermianSlabSerifTypeface" panose="02000000000000000000" pitchFamily="50" charset="0"/>
              </a:rPr>
              <a:t>Quality Topic 10 Assessment</a:t>
            </a:r>
          </a:p>
        </p:txBody>
      </p:sp>
      <p:sp>
        <p:nvSpPr>
          <p:cNvPr id="3" name="Content Placeholder 2">
            <a:extLst>
              <a:ext uri="{FF2B5EF4-FFF2-40B4-BE49-F238E27FC236}">
                <a16:creationId xmlns:a16="http://schemas.microsoft.com/office/drawing/2014/main" id="{6A4F4AA7-CD38-8A72-459A-CC7292EEBA3F}"/>
              </a:ext>
            </a:extLst>
          </p:cNvPr>
          <p:cNvSpPr>
            <a:spLocks noGrp="1"/>
          </p:cNvSpPr>
          <p:nvPr>
            <p:ph idx="1"/>
          </p:nvPr>
        </p:nvSpPr>
        <p:spPr>
          <a:xfrm>
            <a:off x="821633" y="1546371"/>
            <a:ext cx="11167165" cy="4910695"/>
          </a:xfrm>
        </p:spPr>
        <p:txBody>
          <a:bodyPr>
            <a:normAutofit lnSpcReduction="10000"/>
          </a:bodyPr>
          <a:lstStyle/>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1. True or False: Indicator 10.1 is only applicable for persons receiving residential services.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2. True or False: Indicator 10.2 does not apply for persons who manage their money with no assistance from staff or the provider.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3. True or False: Providers are to maintain an inventory document for all persons receiving residential services.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4. Multiple Choice: Which indicator does not always apply for persons whom the provider is Representative Payee?</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10.1</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10.2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10.3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10.4 </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e. 10.5</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5. Multiple Choice: Providers serving as Representative Payees are responsible for which of the following:</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a. Ensuring the person has access to and control of their personal funds.</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b. Completing a personal property inventory.</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c. Evaluating and securing the person’s monetary status.</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d. A and B</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	e. A and C</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6. True or False: Personal property inventories are to include all items worth more than $25.</a:t>
            </a:r>
          </a:p>
          <a:p>
            <a:pPr marL="0" indent="0">
              <a:lnSpc>
                <a:spcPct val="120000"/>
              </a:lnSpc>
              <a:spcBef>
                <a:spcPts val="0"/>
              </a:spcBef>
              <a:buNone/>
            </a:pPr>
            <a:r>
              <a:rPr lang="en-US" sz="1600" dirty="0">
                <a:solidFill>
                  <a:srgbClr val="003366"/>
                </a:solidFill>
                <a:latin typeface="Times New Roman" panose="02020603050405020304" pitchFamily="18" charset="0"/>
                <a:cs typeface="Times New Roman" panose="02020603050405020304" pitchFamily="18" charset="0"/>
              </a:rPr>
              <a:t>7. True or False: Providers acting as Representative Payee are to ensure that only appropriate fees are paid by the person. </a:t>
            </a:r>
          </a:p>
        </p:txBody>
      </p:sp>
    </p:spTree>
    <p:extLst>
      <p:ext uri="{BB962C8B-B14F-4D97-AF65-F5344CB8AC3E}">
        <p14:creationId xmlns:p14="http://schemas.microsoft.com/office/powerpoint/2010/main" val="81878509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4C27C-0956-3772-C30F-09CAE01F0696}"/>
              </a:ext>
            </a:extLst>
          </p:cNvPr>
          <p:cNvSpPr>
            <a:spLocks noGrp="1"/>
          </p:cNvSpPr>
          <p:nvPr>
            <p:ph type="title"/>
          </p:nvPr>
        </p:nvSpPr>
        <p:spPr>
          <a:xfrm>
            <a:off x="1139688" y="382230"/>
            <a:ext cx="5755371" cy="1050093"/>
          </a:xfrm>
        </p:spPr>
        <p:txBody>
          <a:bodyPr>
            <a:normAutofit/>
          </a:bodyPr>
          <a:lstStyle/>
          <a:p>
            <a:r>
              <a:rPr lang="en-US" sz="3200" dirty="0">
                <a:solidFill>
                  <a:schemeClr val="bg1">
                    <a:lumMod val="10000"/>
                  </a:schemeClr>
                </a:solidFill>
                <a:latin typeface="PermianSlabSerifTypeface" panose="02000000000000000000" pitchFamily="50" charset="0"/>
              </a:rPr>
              <a:t>QT Assessment Answer Keys:</a:t>
            </a:r>
          </a:p>
        </p:txBody>
      </p:sp>
      <p:graphicFrame>
        <p:nvGraphicFramePr>
          <p:cNvPr id="4" name="Table 4">
            <a:extLst>
              <a:ext uri="{FF2B5EF4-FFF2-40B4-BE49-F238E27FC236}">
                <a16:creationId xmlns:a16="http://schemas.microsoft.com/office/drawing/2014/main" id="{0085A5EA-8C5E-AD6E-4552-1D3EE2FC9659}"/>
              </a:ext>
            </a:extLst>
          </p:cNvPr>
          <p:cNvGraphicFramePr>
            <a:graphicFrameLocks noGrp="1"/>
          </p:cNvGraphicFramePr>
          <p:nvPr>
            <p:ph idx="1"/>
            <p:extLst>
              <p:ext uri="{D42A27DB-BD31-4B8C-83A1-F6EECF244321}">
                <p14:modId xmlns:p14="http://schemas.microsoft.com/office/powerpoint/2010/main" val="1643526767"/>
              </p:ext>
            </p:extLst>
          </p:nvPr>
        </p:nvGraphicFramePr>
        <p:xfrm>
          <a:off x="1139688" y="1906312"/>
          <a:ext cx="10704441" cy="4450080"/>
        </p:xfrm>
        <a:graphic>
          <a:graphicData uri="http://schemas.openxmlformats.org/drawingml/2006/table">
            <a:tbl>
              <a:tblPr firstRow="1" bandRow="1">
                <a:tableStyleId>{21E4AEA4-8DFA-4A89-87EB-49C32662AFE0}</a:tableStyleId>
              </a:tblPr>
              <a:tblGrid>
                <a:gridCol w="973131">
                  <a:extLst>
                    <a:ext uri="{9D8B030D-6E8A-4147-A177-3AD203B41FA5}">
                      <a16:colId xmlns:a16="http://schemas.microsoft.com/office/drawing/2014/main" val="2830868248"/>
                    </a:ext>
                  </a:extLst>
                </a:gridCol>
                <a:gridCol w="973131">
                  <a:extLst>
                    <a:ext uri="{9D8B030D-6E8A-4147-A177-3AD203B41FA5}">
                      <a16:colId xmlns:a16="http://schemas.microsoft.com/office/drawing/2014/main" val="1766007754"/>
                    </a:ext>
                  </a:extLst>
                </a:gridCol>
                <a:gridCol w="973131">
                  <a:extLst>
                    <a:ext uri="{9D8B030D-6E8A-4147-A177-3AD203B41FA5}">
                      <a16:colId xmlns:a16="http://schemas.microsoft.com/office/drawing/2014/main" val="2169495934"/>
                    </a:ext>
                  </a:extLst>
                </a:gridCol>
                <a:gridCol w="973131">
                  <a:extLst>
                    <a:ext uri="{9D8B030D-6E8A-4147-A177-3AD203B41FA5}">
                      <a16:colId xmlns:a16="http://schemas.microsoft.com/office/drawing/2014/main" val="4245562557"/>
                    </a:ext>
                  </a:extLst>
                </a:gridCol>
                <a:gridCol w="973131">
                  <a:extLst>
                    <a:ext uri="{9D8B030D-6E8A-4147-A177-3AD203B41FA5}">
                      <a16:colId xmlns:a16="http://schemas.microsoft.com/office/drawing/2014/main" val="712538178"/>
                    </a:ext>
                  </a:extLst>
                </a:gridCol>
                <a:gridCol w="973131">
                  <a:extLst>
                    <a:ext uri="{9D8B030D-6E8A-4147-A177-3AD203B41FA5}">
                      <a16:colId xmlns:a16="http://schemas.microsoft.com/office/drawing/2014/main" val="2894436972"/>
                    </a:ext>
                  </a:extLst>
                </a:gridCol>
                <a:gridCol w="973131">
                  <a:extLst>
                    <a:ext uri="{9D8B030D-6E8A-4147-A177-3AD203B41FA5}">
                      <a16:colId xmlns:a16="http://schemas.microsoft.com/office/drawing/2014/main" val="4220622804"/>
                    </a:ext>
                  </a:extLst>
                </a:gridCol>
                <a:gridCol w="973131">
                  <a:extLst>
                    <a:ext uri="{9D8B030D-6E8A-4147-A177-3AD203B41FA5}">
                      <a16:colId xmlns:a16="http://schemas.microsoft.com/office/drawing/2014/main" val="1319712001"/>
                    </a:ext>
                  </a:extLst>
                </a:gridCol>
                <a:gridCol w="973131">
                  <a:extLst>
                    <a:ext uri="{9D8B030D-6E8A-4147-A177-3AD203B41FA5}">
                      <a16:colId xmlns:a16="http://schemas.microsoft.com/office/drawing/2014/main" val="1643834726"/>
                    </a:ext>
                  </a:extLst>
                </a:gridCol>
                <a:gridCol w="973131">
                  <a:extLst>
                    <a:ext uri="{9D8B030D-6E8A-4147-A177-3AD203B41FA5}">
                      <a16:colId xmlns:a16="http://schemas.microsoft.com/office/drawing/2014/main" val="2948558685"/>
                    </a:ext>
                  </a:extLst>
                </a:gridCol>
                <a:gridCol w="973131">
                  <a:extLst>
                    <a:ext uri="{9D8B030D-6E8A-4147-A177-3AD203B41FA5}">
                      <a16:colId xmlns:a16="http://schemas.microsoft.com/office/drawing/2014/main" val="2916427483"/>
                    </a:ext>
                  </a:extLst>
                </a:gridCol>
              </a:tblGrid>
              <a:tr h="370840">
                <a:tc>
                  <a:txBody>
                    <a:bodyPr/>
                    <a:lstStyle/>
                    <a:p>
                      <a:pPr algn="ctr"/>
                      <a:r>
                        <a:rPr lang="en-US" sz="1600" b="0" dirty="0">
                          <a:latin typeface="Times New Roman" panose="02020603050405020304" pitchFamily="18" charset="0"/>
                          <a:cs typeface="Times New Roman" panose="02020603050405020304" pitchFamily="18" charset="0"/>
                        </a:rPr>
                        <a:t>Question</a:t>
                      </a:r>
                    </a:p>
                  </a:txBody>
                  <a:tcPr/>
                </a:tc>
                <a:tc>
                  <a:txBody>
                    <a:bodyPr/>
                    <a:lstStyle/>
                    <a:p>
                      <a:pPr algn="ctr"/>
                      <a:r>
                        <a:rPr lang="en-US" sz="1600" b="0" dirty="0">
                          <a:latin typeface="Times New Roman" panose="02020603050405020304" pitchFamily="18" charset="0"/>
                          <a:cs typeface="Times New Roman" panose="02020603050405020304" pitchFamily="18" charset="0"/>
                        </a:rPr>
                        <a:t>QT 1</a:t>
                      </a:r>
                    </a:p>
                  </a:txBody>
                  <a:tcPr/>
                </a:tc>
                <a:tc>
                  <a:txBody>
                    <a:bodyPr/>
                    <a:lstStyle/>
                    <a:p>
                      <a:pPr algn="ctr"/>
                      <a:r>
                        <a:rPr lang="en-US" sz="1600" b="0" dirty="0">
                          <a:latin typeface="Times New Roman" panose="02020603050405020304" pitchFamily="18" charset="0"/>
                          <a:cs typeface="Times New Roman" panose="02020603050405020304" pitchFamily="18" charset="0"/>
                        </a:rPr>
                        <a:t>QT 2</a:t>
                      </a:r>
                    </a:p>
                  </a:txBody>
                  <a:tcPr/>
                </a:tc>
                <a:tc>
                  <a:txBody>
                    <a:bodyPr/>
                    <a:lstStyle/>
                    <a:p>
                      <a:pPr algn="ctr"/>
                      <a:r>
                        <a:rPr lang="en-US" sz="1600" b="0" dirty="0">
                          <a:latin typeface="Times New Roman" panose="02020603050405020304" pitchFamily="18" charset="0"/>
                          <a:cs typeface="Times New Roman" panose="02020603050405020304" pitchFamily="18" charset="0"/>
                        </a:rPr>
                        <a:t>QT 3</a:t>
                      </a:r>
                    </a:p>
                  </a:txBody>
                  <a:tcPr/>
                </a:tc>
                <a:tc>
                  <a:txBody>
                    <a:bodyPr/>
                    <a:lstStyle/>
                    <a:p>
                      <a:pPr algn="ctr"/>
                      <a:r>
                        <a:rPr lang="en-US" sz="1600" b="0" dirty="0">
                          <a:latin typeface="Times New Roman" panose="02020603050405020304" pitchFamily="18" charset="0"/>
                          <a:cs typeface="Times New Roman" panose="02020603050405020304" pitchFamily="18" charset="0"/>
                        </a:rPr>
                        <a:t>QT 4</a:t>
                      </a:r>
                    </a:p>
                  </a:txBody>
                  <a:tcPr/>
                </a:tc>
                <a:tc>
                  <a:txBody>
                    <a:bodyPr/>
                    <a:lstStyle/>
                    <a:p>
                      <a:pPr algn="ctr"/>
                      <a:r>
                        <a:rPr lang="en-US" sz="1600" b="0" dirty="0">
                          <a:latin typeface="Times New Roman" panose="02020603050405020304" pitchFamily="18" charset="0"/>
                          <a:cs typeface="Times New Roman" panose="02020603050405020304" pitchFamily="18" charset="0"/>
                        </a:rPr>
                        <a:t>QT 5</a:t>
                      </a:r>
                    </a:p>
                  </a:txBody>
                  <a:tcPr/>
                </a:tc>
                <a:tc>
                  <a:txBody>
                    <a:bodyPr/>
                    <a:lstStyle/>
                    <a:p>
                      <a:pPr algn="ctr"/>
                      <a:r>
                        <a:rPr lang="en-US" sz="1600" b="0" dirty="0">
                          <a:latin typeface="Times New Roman" panose="02020603050405020304" pitchFamily="18" charset="0"/>
                          <a:cs typeface="Times New Roman" panose="02020603050405020304" pitchFamily="18" charset="0"/>
                        </a:rPr>
                        <a:t>QT 6</a:t>
                      </a:r>
                    </a:p>
                  </a:txBody>
                  <a:tcPr/>
                </a:tc>
                <a:tc>
                  <a:txBody>
                    <a:bodyPr/>
                    <a:lstStyle/>
                    <a:p>
                      <a:pPr algn="ctr"/>
                      <a:r>
                        <a:rPr lang="en-US" sz="1600" b="0" dirty="0">
                          <a:latin typeface="Times New Roman" panose="02020603050405020304" pitchFamily="18" charset="0"/>
                          <a:cs typeface="Times New Roman" panose="02020603050405020304" pitchFamily="18" charset="0"/>
                        </a:rPr>
                        <a:t>QT 7</a:t>
                      </a:r>
                    </a:p>
                  </a:txBody>
                  <a:tcPr/>
                </a:tc>
                <a:tc>
                  <a:txBody>
                    <a:bodyPr/>
                    <a:lstStyle/>
                    <a:p>
                      <a:pPr algn="ctr"/>
                      <a:r>
                        <a:rPr lang="en-US" sz="1600" b="0" dirty="0">
                          <a:latin typeface="Times New Roman" panose="02020603050405020304" pitchFamily="18" charset="0"/>
                          <a:cs typeface="Times New Roman" panose="02020603050405020304" pitchFamily="18" charset="0"/>
                        </a:rPr>
                        <a:t>QT 8</a:t>
                      </a:r>
                    </a:p>
                  </a:txBody>
                  <a:tcPr/>
                </a:tc>
                <a:tc>
                  <a:txBody>
                    <a:bodyPr/>
                    <a:lstStyle/>
                    <a:p>
                      <a:pPr algn="ctr"/>
                      <a:r>
                        <a:rPr lang="en-US" sz="1600" b="0" dirty="0">
                          <a:latin typeface="Times New Roman" panose="02020603050405020304" pitchFamily="18" charset="0"/>
                          <a:cs typeface="Times New Roman" panose="02020603050405020304" pitchFamily="18" charset="0"/>
                        </a:rPr>
                        <a:t>QT 9</a:t>
                      </a:r>
                    </a:p>
                  </a:txBody>
                  <a:tcPr/>
                </a:tc>
                <a:tc>
                  <a:txBody>
                    <a:bodyPr/>
                    <a:lstStyle/>
                    <a:p>
                      <a:pPr algn="ctr"/>
                      <a:r>
                        <a:rPr lang="en-US" sz="1600" b="0" dirty="0">
                          <a:latin typeface="Times New Roman" panose="02020603050405020304" pitchFamily="18" charset="0"/>
                          <a:cs typeface="Times New Roman" panose="02020603050405020304" pitchFamily="18" charset="0"/>
                        </a:rPr>
                        <a:t>QT 10</a:t>
                      </a:r>
                    </a:p>
                  </a:txBody>
                  <a:tcPr/>
                </a:tc>
                <a:extLst>
                  <a:ext uri="{0D108BD9-81ED-4DB2-BD59-A6C34878D82A}">
                    <a16:rowId xmlns:a16="http://schemas.microsoft.com/office/drawing/2014/main" val="1695848456"/>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1.</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extLst>
                  <a:ext uri="{0D108BD9-81ED-4DB2-BD59-A6C34878D82A}">
                    <a16:rowId xmlns:a16="http://schemas.microsoft.com/office/drawing/2014/main" val="3415610524"/>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2.</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D</a:t>
                      </a:r>
                    </a:p>
                  </a:txBody>
                  <a:tcPr/>
                </a:tc>
                <a:tc>
                  <a:txBody>
                    <a:bodyPr/>
                    <a:lstStyle/>
                    <a:p>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extLst>
                  <a:ext uri="{0D108BD9-81ED-4DB2-BD59-A6C34878D82A}">
                    <a16:rowId xmlns:a16="http://schemas.microsoft.com/office/drawing/2014/main" val="4169772247"/>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3.</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E</a:t>
                      </a:r>
                    </a:p>
                  </a:txBody>
                  <a:tcPr/>
                </a:tc>
                <a:tc>
                  <a:txBody>
                    <a:bodyPr/>
                    <a:lstStyle/>
                    <a:p>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extLst>
                  <a:ext uri="{0D108BD9-81ED-4DB2-BD59-A6C34878D82A}">
                    <a16:rowId xmlns:a16="http://schemas.microsoft.com/office/drawing/2014/main" val="2338952168"/>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4.</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B</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D</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True</a:t>
                      </a:r>
                      <a:endParaRPr lang="en-US" sz="1600" dirty="0">
                        <a:solidFill>
                          <a:schemeClr val="bg1">
                            <a:lumMod val="10000"/>
                          </a:schemeClr>
                        </a:solidFill>
                        <a:latin typeface="Times New Roman" panose="02020603050405020304" pitchFamily="18" charset="0"/>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E</a:t>
                      </a:r>
                    </a:p>
                  </a:txBody>
                  <a:tcPr/>
                </a:tc>
                <a:extLst>
                  <a:ext uri="{0D108BD9-81ED-4DB2-BD59-A6C34878D82A}">
                    <a16:rowId xmlns:a16="http://schemas.microsoft.com/office/drawing/2014/main" val="2734236607"/>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5.</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C</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D</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D</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extLst>
                  <a:ext uri="{0D108BD9-81ED-4DB2-BD59-A6C34878D82A}">
                    <a16:rowId xmlns:a16="http://schemas.microsoft.com/office/drawing/2014/main" val="3821019898"/>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6.</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bg1">
                              <a:lumMod val="10000"/>
                            </a:schemeClr>
                          </a:solidFill>
                          <a:latin typeface="Times New Roman" panose="02020603050405020304" pitchFamily="18" charset="0"/>
                          <a:cs typeface="Times New Roman" panose="02020603050405020304" pitchFamily="18" charset="0"/>
                        </a:rPr>
                        <a:t>--</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A</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B</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D</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D</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A</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extLst>
                  <a:ext uri="{0D108BD9-81ED-4DB2-BD59-A6C34878D82A}">
                    <a16:rowId xmlns:a16="http://schemas.microsoft.com/office/drawing/2014/main" val="1532850527"/>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7.</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845478051"/>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1595092735"/>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False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770153148"/>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10.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True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p>
                  </a:txBody>
                  <a:tcPr/>
                </a:tc>
                <a:extLst>
                  <a:ext uri="{0D108BD9-81ED-4DB2-BD59-A6C34878D82A}">
                    <a16:rowId xmlns:a16="http://schemas.microsoft.com/office/drawing/2014/main" val="2288209097"/>
                  </a:ext>
                </a:extLst>
              </a:tr>
              <a:tr h="370840">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11.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p>
                  </a:txBody>
                  <a:tcPr/>
                </a:tc>
                <a:tc>
                  <a:txBody>
                    <a:bodyPr/>
                    <a:lstStyle/>
                    <a:p>
                      <a:r>
                        <a:rPr lang="en-US" sz="1600" dirty="0">
                          <a:solidFill>
                            <a:schemeClr val="bg1">
                              <a:lumMod val="10000"/>
                            </a:schemeClr>
                          </a:solidFill>
                          <a:latin typeface="Times New Roman" panose="02020603050405020304" pitchFamily="18" charset="0"/>
                          <a:cs typeface="Times New Roman" panose="02020603050405020304" pitchFamily="18" charset="0"/>
                        </a:rPr>
                        <a:t>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9F9F9">
                              <a:lumMod val="10000"/>
                            </a:srgbClr>
                          </a:solidFill>
                          <a:effectLst/>
                          <a:uLnTx/>
                          <a:uFillTx/>
                          <a:latin typeface="Times New Roman" panose="02020603050405020304" pitchFamily="18" charset="0"/>
                          <a:ea typeface="+mn-ea"/>
                          <a:cs typeface="Times New Roman" panose="02020603050405020304" pitchFamily="18" charset="0"/>
                        </a:rPr>
                        <a:t>--</a:t>
                      </a:r>
                    </a:p>
                  </a:txBody>
                  <a:tcPr/>
                </a:tc>
                <a:extLst>
                  <a:ext uri="{0D108BD9-81ED-4DB2-BD59-A6C34878D82A}">
                    <a16:rowId xmlns:a16="http://schemas.microsoft.com/office/drawing/2014/main" val="2921849730"/>
                  </a:ext>
                </a:extLst>
              </a:tr>
            </a:tbl>
          </a:graphicData>
        </a:graphic>
      </p:graphicFrame>
    </p:spTree>
    <p:extLst>
      <p:ext uri="{BB962C8B-B14F-4D97-AF65-F5344CB8AC3E}">
        <p14:creationId xmlns:p14="http://schemas.microsoft.com/office/powerpoint/2010/main" val="2301235205"/>
      </p:ext>
    </p:extLst>
  </p:cSld>
  <p:clrMapOvr>
    <a:masterClrMapping/>
  </p:clrMapOvr>
</p:sld>
</file>

<file path=ppt/theme/theme1.xml><?xml version="1.0" encoding="utf-8"?>
<a:theme xmlns:a="http://schemas.openxmlformats.org/drawingml/2006/main" name="2024 - Disability &amp; Aging (DDA) Presentation Theme">
  <a:themeElements>
    <a:clrScheme name="State Colors">
      <a:dk1>
        <a:srgbClr val="6E7073"/>
      </a:dk1>
      <a:lt1>
        <a:srgbClr val="F9F9F9"/>
      </a:lt1>
      <a:dk2>
        <a:srgbClr val="44546A"/>
      </a:dk2>
      <a:lt2>
        <a:srgbClr val="E0E0E0"/>
      </a:lt2>
      <a:accent1>
        <a:srgbClr val="EE3524"/>
      </a:accent1>
      <a:accent2>
        <a:srgbClr val="174A7C"/>
      </a:accent2>
      <a:accent3>
        <a:srgbClr val="1B365D"/>
      </a:accent3>
      <a:accent4>
        <a:srgbClr val="ED9924"/>
      </a:accent4>
      <a:accent5>
        <a:srgbClr val="F5E0AF"/>
      </a:accent5>
      <a:accent6>
        <a:srgbClr val="F0EDE1"/>
      </a:accent6>
      <a:hlink>
        <a:srgbClr val="4C90D3"/>
      </a:hlink>
      <a:folHlink>
        <a:srgbClr val="780000"/>
      </a:folHlink>
    </a:clrScheme>
    <a:fontScheme name="State Branding">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4 - Disability &amp; Aging (DDA) Presentation Theme" id="{9EAF4844-2E4F-400F-BB81-9B562A204E13}" vid="{D7FED029-DF7C-4D14-89F5-84E29EF6CA05}"/>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B2AFBC5-6AC6-476E-BEA8-7B195B416B92}">
  <we:reference id="6a7bd4f3-0563-43af-8c08-79110eebdff6" version="1.1.4.0" store="EXCatalog" storeType="EXCatalog"/>
  <we:alternateReferences>
    <we:reference id="WA104381155" version="1.1.4.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D0F73CE44D86A47B2E1246D56C7A2BC" ma:contentTypeVersion="10" ma:contentTypeDescription="Create a new document." ma:contentTypeScope="" ma:versionID="885b90a9504bfff26b6f2e3b66074ac4">
  <xsd:schema xmlns:xsd="http://www.w3.org/2001/XMLSchema" xmlns:xs="http://www.w3.org/2001/XMLSchema" xmlns:p="http://schemas.microsoft.com/office/2006/metadata/properties" xmlns:ns2="73ef50fe-69a3-4e2b-9e2b-c19b2cdfbf6a" xmlns:ns3="ddc91a7c-dcaa-4da6-bfd2-e8b0415f72c6" targetNamespace="http://schemas.microsoft.com/office/2006/metadata/properties" ma:root="true" ma:fieldsID="b4f6592071450e3ed885ee292086881c" ns2:_="" ns3:_="">
    <xsd:import namespace="73ef50fe-69a3-4e2b-9e2b-c19b2cdfbf6a"/>
    <xsd:import namespace="ddc91a7c-dcaa-4da6-bfd2-e8b0415f72c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ef50fe-69a3-4e2b-9e2b-c19b2cdfbf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dc91a7c-dcaa-4da6-bfd2-e8b0415f72c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819D2BE-A006-4B5C-990F-3148B767B307}">
  <ds:schemaRefs>
    <ds:schemaRef ds:uri="ddc91a7c-dcaa-4da6-bfd2-e8b0415f72c6"/>
    <ds:schemaRef ds:uri="http://purl.org/dc/elements/1.1/"/>
    <ds:schemaRef ds:uri="http://schemas.microsoft.com/office/infopath/2007/PartnerControls"/>
    <ds:schemaRef ds:uri="http://purl.org/dc/terms/"/>
    <ds:schemaRef ds:uri="http://purl.org/dc/dcmitype/"/>
    <ds:schemaRef ds:uri="http://schemas.microsoft.com/office/2006/documentManagement/types"/>
    <ds:schemaRef ds:uri="http://www.w3.org/XML/1998/namespace"/>
    <ds:schemaRef ds:uri="http://schemas.openxmlformats.org/package/2006/metadata/core-properties"/>
    <ds:schemaRef ds:uri="73ef50fe-69a3-4e2b-9e2b-c19b2cdfbf6a"/>
    <ds:schemaRef ds:uri="http://schemas.microsoft.com/office/2006/metadata/properties"/>
  </ds:schemaRefs>
</ds:datastoreItem>
</file>

<file path=customXml/itemProps2.xml><?xml version="1.0" encoding="utf-8"?>
<ds:datastoreItem xmlns:ds="http://schemas.openxmlformats.org/officeDocument/2006/customXml" ds:itemID="{82FCA0E1-F8E2-4570-B166-F4919D3FA3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ef50fe-69a3-4e2b-9e2b-c19b2cdfbf6a"/>
    <ds:schemaRef ds:uri="ddc91a7c-dcaa-4da6-bfd2-e8b0415f72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C2A9F5-0C4A-4237-BDB8-3572EB648121}">
  <ds:schemaRefs>
    <ds:schemaRef ds:uri="http://schemas.microsoft.com/sharepoint/v3/contenttype/forms"/>
  </ds:schemaRefs>
</ds:datastoreItem>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DDA PowerPoint</Template>
  <TotalTime>45998</TotalTime>
  <Words>18765</Words>
  <Application>Microsoft Office PowerPoint</Application>
  <PresentationFormat>Widescreen</PresentationFormat>
  <Paragraphs>985</Paragraphs>
  <Slides>98</Slides>
  <Notes>0</Notes>
  <HiddenSlides>0</HiddenSlides>
  <MMClips>0</MMClips>
  <ScaleCrop>false</ScaleCrop>
  <HeadingPairs>
    <vt:vector size="4" baseType="variant">
      <vt:variant>
        <vt:lpstr>Theme</vt:lpstr>
      </vt:variant>
      <vt:variant>
        <vt:i4>1</vt:i4>
      </vt:variant>
      <vt:variant>
        <vt:lpstr>Slide Titles</vt:lpstr>
      </vt:variant>
      <vt:variant>
        <vt:i4>98</vt:i4>
      </vt:variant>
    </vt:vector>
  </HeadingPairs>
  <TitlesOfParts>
    <vt:vector size="99" baseType="lpstr">
      <vt:lpstr>2024 - Disability &amp; Aging (DDA) Presentation Theme</vt:lpstr>
      <vt:lpstr>Quality Monitoring  Tool</vt:lpstr>
      <vt:lpstr>QM Tool Achievement Levels</vt:lpstr>
      <vt:lpstr>Sample Comments and Scoring Explained</vt:lpstr>
      <vt:lpstr>Quality Topic 1: Service Initiation</vt:lpstr>
      <vt:lpstr>1.1: The person met with the provider to receive information about services and supports.</vt:lpstr>
      <vt:lpstr>1.2: The person receives an in-person, initial orientation with the provider within the first week after receipt of service authorization.  </vt:lpstr>
      <vt:lpstr>1.3: The person chose where and with whom they live.</vt:lpstr>
      <vt:lpstr>Quality Topic 1 Assessment</vt:lpstr>
      <vt:lpstr>Quality Topic 2: Individual Planning and Implementation</vt:lpstr>
      <vt:lpstr>2.1: The person, and others chosen by the person, report they are active participants in updates and revisions to the PCSP to the extent they desire.</vt:lpstr>
      <vt:lpstr>2.2: The person’s desires for the future, needs, and abilities are used to determine the supports and services in the PCSP.</vt:lpstr>
      <vt:lpstr>2.3: The person’s abilities and needs are assessed to develop individualized supports and services in the specialty plans.</vt:lpstr>
      <vt:lpstr>2.4: The person’s services in their PCSP are implemented in a timely manner. </vt:lpstr>
      <vt:lpstr>2.5: The person’s specialty plan(s) are implemented in a timely manner. </vt:lpstr>
      <vt:lpstr>2.6: The person’s staff are aware of and familiar with the supports and services identified in the PCSP and specialty plans. </vt:lpstr>
      <vt:lpstr>2.7: The person's PCSP is revised as necessary to address emerging or changing needs. </vt:lpstr>
      <vt:lpstr>2.8: The person's specialty plan is reviewed and revised as necessary to address emerging or changing needs. </vt:lpstr>
      <vt:lpstr>2.9: Fading of the person's supports is considered and the associated fading plans are developed and implemented to promote independence.</vt:lpstr>
      <vt:lpstr>Current Hours of PA services: 47  # hours successfully faded: 3  # hours to fade by 12/02/2023: 0  Risk Identified: Sarah may become anxious or worried and feel lost.  Risk Mitigation: Sarah’s phone has the trolley stop programmed in her GPS in case she needs to follow this while walking. Back-up plan to restore paid hours: Staff will monitor Sarah for the next three months to ensure no problems occur warranting a need to restore staff assistance with transportation to and from work.</vt:lpstr>
      <vt:lpstr>2.10: The person is supported to explore and use various technologies to maximize independence. </vt:lpstr>
      <vt:lpstr>Quality Topic 2 Assessment</vt:lpstr>
      <vt:lpstr>Quality Topic 3: Safety and Security</vt:lpstr>
      <vt:lpstr>3.1: The person is supported to feel safe in their home and community. </vt:lpstr>
      <vt:lpstr>3.2: The person's services are provided in well-maintained locations.</vt:lpstr>
      <vt:lpstr>3.3: Emergencies or safety issues experienced are resolved timely and to the person's satisfaction. </vt:lpstr>
      <vt:lpstr>3.4: The person and family/legal representative state they feel they can report events without fear of retaliation if an event were to occur. </vt:lpstr>
      <vt:lpstr>Quality Topic 3 Assessment</vt:lpstr>
      <vt:lpstr>Quality Topic 4: Rights, Respect, and Dignity </vt:lpstr>
      <vt:lpstr>4.1: The person is valued, respected and treated with dignity. </vt:lpstr>
      <vt:lpstr>4.2: People chosen by the person report that the person is valued, respected, and treated with dignity.</vt:lpstr>
      <vt:lpstr>4.3: The person's supports facilitate value, worth and respect.</vt:lpstr>
      <vt:lpstr>4.4: The person has time, space, and opportunity for privacy.</vt:lpstr>
      <vt:lpstr>4.5: The person makes decisions without unwarranted influence by others not adjudicated to make decisions.</vt:lpstr>
      <vt:lpstr>4.6: The person exercises their fundamental rights.</vt:lpstr>
      <vt:lpstr>Fundamental Rights are a special classification of rights which include:</vt:lpstr>
      <vt:lpstr>4.7: The person lives their life without unwarranted restriction.</vt:lpstr>
      <vt:lpstr>Quality Topic 4 Assessment</vt:lpstr>
      <vt:lpstr>Quality Topic 5: Health</vt:lpstr>
      <vt:lpstr>5.1: The person is educated about health risks and is supported to develop healthy alternatives as desired.</vt:lpstr>
      <vt:lpstr>5.2:  The person’s routine health care needs are assessed as indicated or as desired.</vt:lpstr>
      <vt:lpstr>5.3: The person’s medications have been reviewed for instances of polypharmacy and are reduced where possible to the extent desired by the person, through efforts of the provider.</vt:lpstr>
      <vt:lpstr>5.4: The person’s emerging health issues, illnesses, injuries, or other health concerns are identified and addressed in a timely manner. </vt:lpstr>
      <vt:lpstr>5.5: The person is involved in selecting their therapeutic and/or adaptive equipment in order to facilitate maximum independence.   </vt:lpstr>
      <vt:lpstr>5.6: The person receives all physician ordered treatments, to the extent desired.</vt:lpstr>
      <vt:lpstr>5.7: The person’s record reflects the medications prescribed.</vt:lpstr>
      <vt:lpstr>5.8: The person takes medications in accordance with physicians’ orders. </vt:lpstr>
      <vt:lpstr>5.9: The person’s Medication Administration Records (MARs) are appropriately maintained. </vt:lpstr>
      <vt:lpstr>5.10: The person’s medications are stored separately, securely, and accessibly.  </vt:lpstr>
      <vt:lpstr>5.11: The person receives all ordered medications which are administered  by appropriately trained staff.  </vt:lpstr>
      <vt:lpstr>5.12: The person’s residence has a supply of nutritious food.</vt:lpstr>
      <vt:lpstr>Quality Topic 5 Assessment</vt:lpstr>
      <vt:lpstr>Quality Topic 6: Choice and Decision Making</vt:lpstr>
      <vt:lpstr>6.1:  The person is supported to communicate choices.</vt:lpstr>
      <vt:lpstr>6.2: The provider is supporting family members, friends and/or other natural supports, if applicable, through sharing, educating, and encouraging them to utilize supported decision-making strategies.</vt:lpstr>
      <vt:lpstr>6.3: The person and others chosen by the person are given the opportunity to participate in the interview of potential agency staff.</vt:lpstr>
      <vt:lpstr>6.4:  The person has the opportunity to participate in the evaluation process for DSPs assigned to work with them. </vt:lpstr>
      <vt:lpstr>6.5: The person’s requests to change staff that are exclusively assigned to them are honored to the extent possible.</vt:lpstr>
      <vt:lpstr>Quality Topic 6 Assessment</vt:lpstr>
      <vt:lpstr>Quality Topic 7: Relationships and Community Membership </vt:lpstr>
      <vt:lpstr>7.1: The person has acquaintance relationships with community members.</vt:lpstr>
      <vt:lpstr>7.2: The person has strengthened their acquaintance relationships into more meaningful relationships, as desired.</vt:lpstr>
      <vt:lpstr>7.3: The person has maintained meaningful relationships. </vt:lpstr>
      <vt:lpstr>7.4: The person is actively involved in the community in ways that reflect their interests, preferences and desires. </vt:lpstr>
      <vt:lpstr>7.5: The person is supported in researching, identifying, and planning the various opportunities for community involvement, participation, and membership in the area(s) where the person lives and/or works.</vt:lpstr>
      <vt:lpstr>Quality Topic 7 Assessment</vt:lpstr>
      <vt:lpstr>Quality Topic 8: Opportunities for Work </vt:lpstr>
      <vt:lpstr>8.1: The person's interests related to work are reviewed and explored. </vt:lpstr>
      <vt:lpstr>8.2: The person is supported to be connected to applicable services when they have expressed an interest in pursuing employment.</vt:lpstr>
      <vt:lpstr>8.3: The person is appropriately educated on the merits of employment and how employment may affect their benefits.</vt:lpstr>
      <vt:lpstr>8.4: The person's staff understand how the service they are providing can be used to effectively encourage and support the person to either pursue or maintain work in integrated individualized employment or self-employment. </vt:lpstr>
      <vt:lpstr>8.5: The person chooses their place of employment.</vt:lpstr>
      <vt:lpstr>8.6: The person has access to support and resources to promote job success, career changes and advancement.</vt:lpstr>
      <vt:lpstr>8.7: The person is supported to use various technologies to pursue or maintain employment.</vt:lpstr>
      <vt:lpstr>Quality Topic 8 Assessment</vt:lpstr>
      <vt:lpstr>Quality Topic 9: Provider Practices</vt:lpstr>
      <vt:lpstr>9.1: The culture of the agency is focused on dignity of risk and learning opportunities when a reportable event occurs.</vt:lpstr>
      <vt:lpstr>9.2: The provider agency develops and implements procedures for oversight and reporting of medication variances.</vt:lpstr>
      <vt:lpstr>9.3:  The provider agency reviews all investigations and develops and implements planned corrective or preventive actions.</vt:lpstr>
      <vt:lpstr>9.4: Event data is used to develop and implement preventative strategies for future process improvement.</vt:lpstr>
      <vt:lpstr>9.5: The provider has an effective self-assessment process to monitor the quality and effectiveness of the supports and services that are provided.</vt:lpstr>
      <vt:lpstr>9.6: The provider reviews and utilizes information obtained from self-assessment activities to develop and implement an internal quality improvement process to improve supports and services.</vt:lpstr>
      <vt:lpstr> 9.7: The provider has an effective formal process for collecting, documenting, and responding to feedback regarding individual experience and satisfaction with the service provided and the outcomes being achieved through the service, and feedback in the form of concerns, suggestions, and requests. </vt:lpstr>
      <vt:lpstr>9.7: Example</vt:lpstr>
      <vt:lpstr>9.8: Provider staff report that supervisory staff are responsive to their concerns and provide assistance and support when needed.  </vt:lpstr>
      <vt:lpstr>9.9: Provider staff receive ongoing supervision consistent with their job function.</vt:lpstr>
      <vt:lpstr>9.10: The provider ensures people have consistent and sufficient staff.</vt:lpstr>
      <vt:lpstr>9.11: Vehicles used by the organization to transport the person are well maintained and safe.</vt:lpstr>
      <vt:lpstr>9.12: The provider tracks all approved restrictions. </vt:lpstr>
      <vt:lpstr>9.13: The provider has a quality improvement process specific to reviewing employment data for the people the support and implementing strategies for sustaining, and over time improving, the number and percentage of people they support that are working in individualized integrated employment or self-employment making at least minimum wage.</vt:lpstr>
      <vt:lpstr>Quality Topic 9 Assessment</vt:lpstr>
      <vt:lpstr>Quality Topic 10: Personal Assets Management</vt:lpstr>
      <vt:lpstr>10.1: The person's personal funds are safeguarded.</vt:lpstr>
      <vt:lpstr>10.2:  The person has control of and access to their personal funds.</vt:lpstr>
      <vt:lpstr>10.3: The person will incur only the appropriate fees and charges.</vt:lpstr>
      <vt:lpstr>10.4: The person’s monetary status will be evaluated and secured. </vt:lpstr>
      <vt:lpstr>10.5:  The person’s personal property is accessible and safeguarded.</vt:lpstr>
      <vt:lpstr>Quality Topic 10 Assessment</vt:lpstr>
      <vt:lpstr>QT Assessment Answer Keys: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Riggleman</dc:creator>
  <cp:lastModifiedBy>Michelle Willingham</cp:lastModifiedBy>
  <cp:revision>183</cp:revision>
  <dcterms:created xsi:type="dcterms:W3CDTF">2023-07-17T13:45:39Z</dcterms:created>
  <dcterms:modified xsi:type="dcterms:W3CDTF">2026-03-06T21:32:52Z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0x0101003D0F73CE44D86A47B2E1246D56C7A2BC</vt:lpwstr>
  </property>
</Properties>
</file>