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7"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2E0B6-5A65-4350-A4A0-7B241808223D}"/>
              </a:ext>
            </a:extLst>
          </p:cNvPr>
          <p:cNvSpPr>
            <a:spLocks noGrp="1"/>
          </p:cNvSpPr>
          <p:nvPr>
            <p:ph type="ctrTitle"/>
          </p:nvPr>
        </p:nvSpPr>
        <p:spPr>
          <a:xfrm>
            <a:off x="1215272" y="2121605"/>
            <a:ext cx="9144000" cy="2387600"/>
          </a:xfrm>
        </p:spPr>
        <p:txBody>
          <a:bodyPr anchor="b"/>
          <a:lstStyle>
            <a:lvl1pPr algn="l">
              <a:defRPr sz="6000" b="1" i="0" cap="all" baseline="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6D588DA-69D3-4DD1-AB7C-07F2B0BA916D}"/>
              </a:ext>
            </a:extLst>
          </p:cNvPr>
          <p:cNvSpPr>
            <a:spLocks noGrp="1"/>
          </p:cNvSpPr>
          <p:nvPr>
            <p:ph type="subTitle" idx="1"/>
          </p:nvPr>
        </p:nvSpPr>
        <p:spPr>
          <a:xfrm>
            <a:off x="1215272" y="4667267"/>
            <a:ext cx="9144000" cy="508049"/>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12FE0D51-6370-403B-AD8F-4AA88565641C}"/>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5" name="Footer Placeholder 4">
            <a:extLst>
              <a:ext uri="{FF2B5EF4-FFF2-40B4-BE49-F238E27FC236}">
                <a16:creationId xmlns:a16="http://schemas.microsoft.com/office/drawing/2014/main" id="{ED90D3FD-895E-4F27-BE20-D9396251A0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FE481-5E43-4F60-B02C-B91C05EB7E36}"/>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1296967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Right of Title and Conten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EA72F26-3A08-4937-8EB3-24D160D13A30}"/>
              </a:ext>
            </a:extLst>
          </p:cNvPr>
          <p:cNvSpPr>
            <a:spLocks noGrp="1"/>
          </p:cNvSpPr>
          <p:nvPr>
            <p:ph type="pic" idx="1"/>
          </p:nvPr>
        </p:nvSpPr>
        <p:spPr>
          <a:xfrm>
            <a:off x="6861928" y="0"/>
            <a:ext cx="5330071"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a:extLst>
              <a:ext uri="{FF2B5EF4-FFF2-40B4-BE49-F238E27FC236}">
                <a16:creationId xmlns:a16="http://schemas.microsoft.com/office/drawing/2014/main" id="{383D78FD-1CB9-431F-A944-3C2C9B57BDA8}"/>
              </a:ext>
            </a:extLst>
          </p:cNvPr>
          <p:cNvSpPr>
            <a:spLocks noGrp="1"/>
          </p:cNvSpPr>
          <p:nvPr>
            <p:ph type="title"/>
          </p:nvPr>
        </p:nvSpPr>
        <p:spPr>
          <a:xfrm>
            <a:off x="1215272" y="905668"/>
            <a:ext cx="5166673" cy="1600200"/>
          </a:xfrm>
        </p:spPr>
        <p:txBody>
          <a:bodyPr anchor="b"/>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DAA5E9-201A-4581-BA14-30837DEAB5B8}"/>
              </a:ext>
            </a:extLst>
          </p:cNvPr>
          <p:cNvSpPr>
            <a:spLocks noGrp="1"/>
          </p:cNvSpPr>
          <p:nvPr>
            <p:ph type="body" sz="half" idx="2"/>
          </p:nvPr>
        </p:nvSpPr>
        <p:spPr>
          <a:xfrm>
            <a:off x="1215272" y="2733952"/>
            <a:ext cx="51666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5AF580-AF84-41F3-895D-C800DFE12C0E}"/>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28E07C13-BE97-48BC-8E73-4B7D5EBEA9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3105D-BC6D-4A3E-BF65-BB5567410330}"/>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144954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Left of Title and Conten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EA72F26-3A08-4937-8EB3-24D160D13A30}"/>
              </a:ext>
            </a:extLst>
          </p:cNvPr>
          <p:cNvSpPr>
            <a:spLocks noGrp="1"/>
          </p:cNvSpPr>
          <p:nvPr>
            <p:ph type="pic" idx="1"/>
          </p:nvPr>
        </p:nvSpPr>
        <p:spPr>
          <a:xfrm>
            <a:off x="677945" y="896240"/>
            <a:ext cx="5330071" cy="596175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a:extLst>
              <a:ext uri="{FF2B5EF4-FFF2-40B4-BE49-F238E27FC236}">
                <a16:creationId xmlns:a16="http://schemas.microsoft.com/office/drawing/2014/main" id="{383D78FD-1CB9-431F-A944-3C2C9B57BDA8}"/>
              </a:ext>
            </a:extLst>
          </p:cNvPr>
          <p:cNvSpPr>
            <a:spLocks noGrp="1"/>
          </p:cNvSpPr>
          <p:nvPr>
            <p:ph type="title"/>
          </p:nvPr>
        </p:nvSpPr>
        <p:spPr>
          <a:xfrm>
            <a:off x="6400801" y="896241"/>
            <a:ext cx="5330071" cy="1600200"/>
          </a:xfrm>
        </p:spPr>
        <p:txBody>
          <a:bodyPr anchor="b"/>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DAA5E9-201A-4581-BA14-30837DEAB5B8}"/>
              </a:ext>
            </a:extLst>
          </p:cNvPr>
          <p:cNvSpPr>
            <a:spLocks noGrp="1"/>
          </p:cNvSpPr>
          <p:nvPr>
            <p:ph type="body" sz="half" idx="2"/>
          </p:nvPr>
        </p:nvSpPr>
        <p:spPr>
          <a:xfrm>
            <a:off x="6400803" y="2715097"/>
            <a:ext cx="533007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5AF580-AF84-41F3-895D-C800DFE12C0E}"/>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28E07C13-BE97-48BC-8E73-4B7D5EBEA9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3105D-BC6D-4A3E-BF65-BB5567410330}"/>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1631640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Left of Title and Content - Second Vers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EA72F26-3A08-4937-8EB3-24D160D13A30}"/>
              </a:ext>
            </a:extLst>
          </p:cNvPr>
          <p:cNvSpPr>
            <a:spLocks noGrp="1"/>
          </p:cNvSpPr>
          <p:nvPr>
            <p:ph type="pic" idx="1"/>
          </p:nvPr>
        </p:nvSpPr>
        <p:spPr>
          <a:xfrm>
            <a:off x="1215272" y="896240"/>
            <a:ext cx="4575926" cy="596175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a:extLst>
              <a:ext uri="{FF2B5EF4-FFF2-40B4-BE49-F238E27FC236}">
                <a16:creationId xmlns:a16="http://schemas.microsoft.com/office/drawing/2014/main" id="{383D78FD-1CB9-431F-A944-3C2C9B57BDA8}"/>
              </a:ext>
            </a:extLst>
          </p:cNvPr>
          <p:cNvSpPr>
            <a:spLocks noGrp="1"/>
          </p:cNvSpPr>
          <p:nvPr>
            <p:ph type="title"/>
          </p:nvPr>
        </p:nvSpPr>
        <p:spPr>
          <a:xfrm>
            <a:off x="6096001" y="896241"/>
            <a:ext cx="5634872" cy="1600200"/>
          </a:xfrm>
        </p:spPr>
        <p:txBody>
          <a:bodyPr anchor="b"/>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DAA5E9-201A-4581-BA14-30837DEAB5B8}"/>
              </a:ext>
            </a:extLst>
          </p:cNvPr>
          <p:cNvSpPr>
            <a:spLocks noGrp="1"/>
          </p:cNvSpPr>
          <p:nvPr>
            <p:ph type="body" sz="half" idx="2"/>
          </p:nvPr>
        </p:nvSpPr>
        <p:spPr>
          <a:xfrm>
            <a:off x="6096000" y="2715097"/>
            <a:ext cx="56348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5AF580-AF84-41F3-895D-C800DFE12C0E}"/>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28E07C13-BE97-48BC-8E73-4B7D5EBEA9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3105D-BC6D-4A3E-BF65-BB5567410330}"/>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67766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Pictures Above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D78FD-1CB9-431F-A944-3C2C9B57BDA8}"/>
              </a:ext>
            </a:extLst>
          </p:cNvPr>
          <p:cNvSpPr>
            <a:spLocks noGrp="1"/>
          </p:cNvSpPr>
          <p:nvPr>
            <p:ph type="title"/>
          </p:nvPr>
        </p:nvSpPr>
        <p:spPr>
          <a:xfrm>
            <a:off x="1215273" y="3820791"/>
            <a:ext cx="4880728" cy="2705894"/>
          </a:xfrm>
        </p:spPr>
        <p:txBody>
          <a:bodyPr anchor="ctr"/>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DAA5E9-201A-4581-BA14-30837DEAB5B8}"/>
              </a:ext>
            </a:extLst>
          </p:cNvPr>
          <p:cNvSpPr>
            <a:spLocks noGrp="1"/>
          </p:cNvSpPr>
          <p:nvPr>
            <p:ph type="body" sz="half" idx="2"/>
          </p:nvPr>
        </p:nvSpPr>
        <p:spPr>
          <a:xfrm>
            <a:off x="6400803" y="3820791"/>
            <a:ext cx="5330070" cy="270589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5AF580-AF84-41F3-895D-C800DFE12C0E}"/>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28E07C13-BE97-48BC-8E73-4B7D5EBEA9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3105D-BC6D-4A3E-BF65-BB5567410330}"/>
              </a:ext>
            </a:extLst>
          </p:cNvPr>
          <p:cNvSpPr>
            <a:spLocks noGrp="1"/>
          </p:cNvSpPr>
          <p:nvPr>
            <p:ph type="sldNum" sz="quarter" idx="12"/>
          </p:nvPr>
        </p:nvSpPr>
        <p:spPr/>
        <p:txBody>
          <a:bodyPr/>
          <a:lstStyle/>
          <a:p>
            <a:fld id="{EE6A3EF0-E3CC-4982-8AEB-E3C38B032B1A}" type="slidenum">
              <a:rPr lang="en-US" smtClean="0"/>
              <a:t>‹#›</a:t>
            </a:fld>
            <a:endParaRPr lang="en-US"/>
          </a:p>
        </p:txBody>
      </p:sp>
      <p:sp>
        <p:nvSpPr>
          <p:cNvPr id="8" name="Picture Placeholder 2">
            <a:extLst>
              <a:ext uri="{FF2B5EF4-FFF2-40B4-BE49-F238E27FC236}">
                <a16:creationId xmlns:a16="http://schemas.microsoft.com/office/drawing/2014/main" id="{04B61205-184E-475C-850E-C27CC503E64E}"/>
              </a:ext>
            </a:extLst>
          </p:cNvPr>
          <p:cNvSpPr>
            <a:spLocks noGrp="1"/>
          </p:cNvSpPr>
          <p:nvPr>
            <p:ph type="pic" idx="13"/>
          </p:nvPr>
        </p:nvSpPr>
        <p:spPr>
          <a:xfrm>
            <a:off x="1215271" y="905668"/>
            <a:ext cx="5506039" cy="25233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9" name="Picture Placeholder 2">
            <a:extLst>
              <a:ext uri="{FF2B5EF4-FFF2-40B4-BE49-F238E27FC236}">
                <a16:creationId xmlns:a16="http://schemas.microsoft.com/office/drawing/2014/main" id="{97BB5D31-5D93-4A9D-8BD8-9F7A63456D02}"/>
              </a:ext>
            </a:extLst>
          </p:cNvPr>
          <p:cNvSpPr>
            <a:spLocks noGrp="1"/>
          </p:cNvSpPr>
          <p:nvPr>
            <p:ph type="pic" idx="14"/>
          </p:nvPr>
        </p:nvSpPr>
        <p:spPr>
          <a:xfrm>
            <a:off x="6848899" y="905668"/>
            <a:ext cx="5331429" cy="25233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2936201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AEDD8-361D-471B-A2EB-063B371BF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4E407B-99FF-4329-9A58-D34A304CA5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4EC09-79D0-4252-ACEF-A728A748BCFB}"/>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5" name="Footer Placeholder 4">
            <a:extLst>
              <a:ext uri="{FF2B5EF4-FFF2-40B4-BE49-F238E27FC236}">
                <a16:creationId xmlns:a16="http://schemas.microsoft.com/office/drawing/2014/main" id="{ED9FD63E-DD01-4094-B6CF-8E3303BBCD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6F76C-A5C9-422D-AD17-46DE334D1D6A}"/>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1112721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hank You - 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6D451-EB52-4F05-9126-AB72BA89DFD6}"/>
              </a:ext>
            </a:extLst>
          </p:cNvPr>
          <p:cNvSpPr>
            <a:spLocks noGrp="1"/>
          </p:cNvSpPr>
          <p:nvPr>
            <p:ph type="title"/>
          </p:nvPr>
        </p:nvSpPr>
        <p:spPr>
          <a:xfrm>
            <a:off x="1215272" y="1120726"/>
            <a:ext cx="4880728" cy="1719262"/>
          </a:xfrm>
        </p:spPr>
        <p:txBody>
          <a:bodyPr anchor="ctr">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5C4B42-8CB3-4096-83F3-A4D697C74551}"/>
              </a:ext>
            </a:extLst>
          </p:cNvPr>
          <p:cNvSpPr>
            <a:spLocks noGrp="1"/>
          </p:cNvSpPr>
          <p:nvPr>
            <p:ph type="body" idx="1"/>
          </p:nvPr>
        </p:nvSpPr>
        <p:spPr>
          <a:xfrm>
            <a:off x="6400802" y="1120726"/>
            <a:ext cx="5330070" cy="171926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BCF758-429A-44B3-95FE-673B999607CC}"/>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5" name="Footer Placeholder 4">
            <a:extLst>
              <a:ext uri="{FF2B5EF4-FFF2-40B4-BE49-F238E27FC236}">
                <a16:creationId xmlns:a16="http://schemas.microsoft.com/office/drawing/2014/main" id="{AA388A17-FFD7-4153-AED1-2DECB1CC0D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6E13E6-C9E5-4AB8-9C4F-886A7E115B3A}"/>
              </a:ext>
            </a:extLst>
          </p:cNvPr>
          <p:cNvSpPr>
            <a:spLocks noGrp="1"/>
          </p:cNvSpPr>
          <p:nvPr>
            <p:ph type="sldNum" sz="quarter" idx="12"/>
          </p:nvPr>
        </p:nvSpPr>
        <p:spPr/>
        <p:txBody>
          <a:bodyPr/>
          <a:lstStyle/>
          <a:p>
            <a:fld id="{EE6A3EF0-E3CC-4982-8AEB-E3C38B032B1A}" type="slidenum">
              <a:rPr lang="en-US" smtClean="0"/>
              <a:t>‹#›</a:t>
            </a:fld>
            <a:endParaRPr lang="en-US"/>
          </a:p>
        </p:txBody>
      </p:sp>
      <p:sp>
        <p:nvSpPr>
          <p:cNvPr id="7" name="Picture Placeholder 2">
            <a:extLst>
              <a:ext uri="{FF2B5EF4-FFF2-40B4-BE49-F238E27FC236}">
                <a16:creationId xmlns:a16="http://schemas.microsoft.com/office/drawing/2014/main" id="{A97BE881-3A9D-4A46-BC42-C20F6049D44C}"/>
              </a:ext>
            </a:extLst>
          </p:cNvPr>
          <p:cNvSpPr>
            <a:spLocks noGrp="1"/>
          </p:cNvSpPr>
          <p:nvPr>
            <p:ph type="pic" idx="13"/>
          </p:nvPr>
        </p:nvSpPr>
        <p:spPr>
          <a:xfrm>
            <a:off x="1215272" y="3283131"/>
            <a:ext cx="10515600" cy="357486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177015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3619-A657-4B67-9C37-1C3EDE503199}"/>
              </a:ext>
            </a:extLst>
          </p:cNvPr>
          <p:cNvSpPr>
            <a:spLocks noGrp="1"/>
          </p:cNvSpPr>
          <p:nvPr>
            <p:ph type="title" hasCustomPrompt="1"/>
          </p:nvPr>
        </p:nvSpPr>
        <p:spPr/>
        <p:txBody>
          <a:bodyPr>
            <a:normAutofit/>
          </a:bodyPr>
          <a:lstStyle>
            <a:lvl1pPr>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EEC0EE53-E591-403E-92ED-50B54A71CFE3}"/>
              </a:ext>
            </a:extLst>
          </p:cNvPr>
          <p:cNvSpPr>
            <a:spLocks noGrp="1"/>
          </p:cNvSpPr>
          <p:nvPr>
            <p:ph idx="1"/>
          </p:nvPr>
        </p:nvSpPr>
        <p:spPr>
          <a:xfrm>
            <a:off x="1215272" y="2370137"/>
            <a:ext cx="10515600" cy="4344172"/>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E8F55D-4EBE-4288-BC17-55C1DD97B804}"/>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5" name="Footer Placeholder 4">
            <a:extLst>
              <a:ext uri="{FF2B5EF4-FFF2-40B4-BE49-F238E27FC236}">
                <a16:creationId xmlns:a16="http://schemas.microsoft.com/office/drawing/2014/main" id="{6B960F7E-B46A-43CC-B343-B1AC619BC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D2DAC-46F8-4015-BE87-9D4FC9FF7B09}"/>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72865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6D451-EB52-4F05-9126-AB72BA89DFD6}"/>
              </a:ext>
            </a:extLst>
          </p:cNvPr>
          <p:cNvSpPr>
            <a:spLocks noGrp="1"/>
          </p:cNvSpPr>
          <p:nvPr>
            <p:ph type="title"/>
          </p:nvPr>
        </p:nvSpPr>
        <p:spPr>
          <a:xfrm>
            <a:off x="1215272" y="17097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5C4B42-8CB3-4096-83F3-A4D697C74551}"/>
              </a:ext>
            </a:extLst>
          </p:cNvPr>
          <p:cNvSpPr>
            <a:spLocks noGrp="1"/>
          </p:cNvSpPr>
          <p:nvPr>
            <p:ph type="body" idx="1"/>
          </p:nvPr>
        </p:nvSpPr>
        <p:spPr>
          <a:xfrm>
            <a:off x="121527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BCF758-429A-44B3-95FE-673B999607CC}"/>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5" name="Footer Placeholder 4">
            <a:extLst>
              <a:ext uri="{FF2B5EF4-FFF2-40B4-BE49-F238E27FC236}">
                <a16:creationId xmlns:a16="http://schemas.microsoft.com/office/drawing/2014/main" id="{AA388A17-FFD7-4153-AED1-2DECB1CC0D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6E13E6-C9E5-4AB8-9C4F-886A7E115B3A}"/>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291433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C59E8-0903-43EA-9252-36D3320AE1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C53AFE-8CBC-4B9D-ABEC-C0C061862D18}"/>
              </a:ext>
            </a:extLst>
          </p:cNvPr>
          <p:cNvSpPr>
            <a:spLocks noGrp="1"/>
          </p:cNvSpPr>
          <p:nvPr>
            <p:ph sz="half" idx="1"/>
          </p:nvPr>
        </p:nvSpPr>
        <p:spPr>
          <a:xfrm>
            <a:off x="1215271" y="2496940"/>
            <a:ext cx="5260943" cy="39269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944DBE-9622-411E-A179-54A906EAC330}"/>
              </a:ext>
            </a:extLst>
          </p:cNvPr>
          <p:cNvSpPr>
            <a:spLocks noGrp="1"/>
          </p:cNvSpPr>
          <p:nvPr>
            <p:ph sz="half" idx="2"/>
          </p:nvPr>
        </p:nvSpPr>
        <p:spPr>
          <a:xfrm>
            <a:off x="6724452" y="2496940"/>
            <a:ext cx="5006419" cy="39269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CA4EF29-BA97-40D4-831D-A1CDC94FA6D2}"/>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0D0DB381-CE5D-4BCB-B470-B2544C9F11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B4F2A2-154E-46C7-9B2C-280BEB983193}"/>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302659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92274-6F85-439A-8BE1-F0EA560096A2}"/>
              </a:ext>
            </a:extLst>
          </p:cNvPr>
          <p:cNvSpPr>
            <a:spLocks noGrp="1"/>
          </p:cNvSpPr>
          <p:nvPr>
            <p:ph type="title"/>
          </p:nvPr>
        </p:nvSpPr>
        <p:spPr>
          <a:xfrm>
            <a:off x="1215272" y="838714"/>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914878-944D-4466-9BAC-171B338A73C8}"/>
              </a:ext>
            </a:extLst>
          </p:cNvPr>
          <p:cNvSpPr>
            <a:spLocks noGrp="1"/>
          </p:cNvSpPr>
          <p:nvPr>
            <p:ph type="body" idx="1"/>
          </p:nvPr>
        </p:nvSpPr>
        <p:spPr>
          <a:xfrm>
            <a:off x="1215272" y="2164276"/>
            <a:ext cx="5157787" cy="6966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43CA2B-2B86-4DAC-ACAD-A7E3006B44D6}"/>
              </a:ext>
            </a:extLst>
          </p:cNvPr>
          <p:cNvSpPr>
            <a:spLocks noGrp="1"/>
          </p:cNvSpPr>
          <p:nvPr>
            <p:ph sz="half" idx="2"/>
          </p:nvPr>
        </p:nvSpPr>
        <p:spPr>
          <a:xfrm>
            <a:off x="1215272" y="2860952"/>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40E8E8B-E924-413A-B2AA-92CB109CC4A4}"/>
              </a:ext>
            </a:extLst>
          </p:cNvPr>
          <p:cNvSpPr>
            <a:spLocks noGrp="1"/>
          </p:cNvSpPr>
          <p:nvPr>
            <p:ph type="body" sz="quarter" idx="3"/>
          </p:nvPr>
        </p:nvSpPr>
        <p:spPr>
          <a:xfrm>
            <a:off x="6547684" y="2164276"/>
            <a:ext cx="5183188" cy="696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C14D34-2018-4C52-A17A-E946802DAD69}"/>
              </a:ext>
            </a:extLst>
          </p:cNvPr>
          <p:cNvSpPr>
            <a:spLocks noGrp="1"/>
          </p:cNvSpPr>
          <p:nvPr>
            <p:ph sz="quarter" idx="4"/>
          </p:nvPr>
        </p:nvSpPr>
        <p:spPr>
          <a:xfrm>
            <a:off x="6547684" y="2860952"/>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89EC58-A106-4557-B497-C46F8AE3CFEA}"/>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8" name="Footer Placeholder 7">
            <a:extLst>
              <a:ext uri="{FF2B5EF4-FFF2-40B4-BE49-F238E27FC236}">
                <a16:creationId xmlns:a16="http://schemas.microsoft.com/office/drawing/2014/main" id="{2BFD7909-F6F7-4E2A-B784-F9E71C8D09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1F1615-6C61-464B-BDA9-D852B6878BEB}"/>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2574743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EA2F-F1BC-4C88-BAA8-25DB53EC1A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247F2-459D-4452-812B-71C8B36EE546}"/>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4" name="Footer Placeholder 3">
            <a:extLst>
              <a:ext uri="{FF2B5EF4-FFF2-40B4-BE49-F238E27FC236}">
                <a16:creationId xmlns:a16="http://schemas.microsoft.com/office/drawing/2014/main" id="{FA217B6C-8A1F-42DB-8011-3FD3DEE9A0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472A77-48A7-4589-A7C9-4723E94D930D}"/>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342666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B99B7D-B883-48DE-90CC-569F3F4476C0}"/>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3" name="Footer Placeholder 2">
            <a:extLst>
              <a:ext uri="{FF2B5EF4-FFF2-40B4-BE49-F238E27FC236}">
                <a16:creationId xmlns:a16="http://schemas.microsoft.com/office/drawing/2014/main" id="{C98F2FFA-791E-43D4-97F9-B82DFF781C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90F0A3-3D8A-46D2-99C8-833A34430480}"/>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209784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AD3B-55A2-479C-8458-9FF02337DDCF}"/>
              </a:ext>
            </a:extLst>
          </p:cNvPr>
          <p:cNvSpPr>
            <a:spLocks noGrp="1"/>
          </p:cNvSpPr>
          <p:nvPr>
            <p:ph type="title"/>
          </p:nvPr>
        </p:nvSpPr>
        <p:spPr>
          <a:xfrm>
            <a:off x="1215272" y="871815"/>
            <a:ext cx="10515600" cy="1600200"/>
          </a:xfrm>
        </p:spPr>
        <p:txBody>
          <a:bodyPr anchor="b"/>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625A7A3-219F-4A6F-BABA-04A15E271BE8}"/>
              </a:ext>
            </a:extLst>
          </p:cNvPr>
          <p:cNvSpPr>
            <a:spLocks noGrp="1"/>
          </p:cNvSpPr>
          <p:nvPr>
            <p:ph idx="1"/>
          </p:nvPr>
        </p:nvSpPr>
        <p:spPr>
          <a:xfrm>
            <a:off x="5558672" y="2733952"/>
            <a:ext cx="6172200" cy="3811588"/>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21B41C0-A417-4723-9EF5-CD7116430ED4}"/>
              </a:ext>
            </a:extLst>
          </p:cNvPr>
          <p:cNvSpPr>
            <a:spLocks noGrp="1"/>
          </p:cNvSpPr>
          <p:nvPr>
            <p:ph type="body" sz="half" idx="2"/>
          </p:nvPr>
        </p:nvSpPr>
        <p:spPr>
          <a:xfrm>
            <a:off x="1215272" y="273395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AB10C1-13AD-44E7-98F7-17AF94CCBF67}"/>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1AA9A7D5-ABB2-44F2-9F04-9F660834AD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3C398B-3188-4A84-8B50-E7D3AAF5965D}"/>
              </a:ext>
            </a:extLst>
          </p:cNvPr>
          <p:cNvSpPr>
            <a:spLocks noGrp="1"/>
          </p:cNvSpPr>
          <p:nvPr>
            <p:ph type="sldNum" sz="quarter" idx="12"/>
          </p:nvPr>
        </p:nvSpPr>
        <p:spPr/>
        <p:txBody>
          <a:bodyPr/>
          <a:lstStyle/>
          <a:p>
            <a:fld id="{EE6A3EF0-E3CC-4982-8AEB-E3C38B032B1A}" type="slidenum">
              <a:rPr lang="en-US" smtClean="0"/>
              <a:t>‹#›</a:t>
            </a:fld>
            <a:endParaRPr lang="en-US"/>
          </a:p>
        </p:txBody>
      </p:sp>
    </p:spTree>
    <p:extLst>
      <p:ext uri="{BB962C8B-B14F-4D97-AF65-F5344CB8AC3E}">
        <p14:creationId xmlns:p14="http://schemas.microsoft.com/office/powerpoint/2010/main" val="263083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Pictures Right of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D78FD-1CB9-431F-A944-3C2C9B57BDA8}"/>
              </a:ext>
            </a:extLst>
          </p:cNvPr>
          <p:cNvSpPr>
            <a:spLocks noGrp="1"/>
          </p:cNvSpPr>
          <p:nvPr>
            <p:ph type="title"/>
          </p:nvPr>
        </p:nvSpPr>
        <p:spPr>
          <a:xfrm>
            <a:off x="1215273" y="905668"/>
            <a:ext cx="4114800"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A72F26-3A08-4937-8EB3-24D160D13A30}"/>
              </a:ext>
            </a:extLst>
          </p:cNvPr>
          <p:cNvSpPr>
            <a:spLocks noGrp="1"/>
          </p:cNvSpPr>
          <p:nvPr>
            <p:ph type="pic" idx="1"/>
          </p:nvPr>
        </p:nvSpPr>
        <p:spPr>
          <a:xfrm>
            <a:off x="5558672" y="3429000"/>
            <a:ext cx="6172200" cy="3116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ADAA5E9-201A-4581-BA14-30837DEAB5B8}"/>
              </a:ext>
            </a:extLst>
          </p:cNvPr>
          <p:cNvSpPr>
            <a:spLocks noGrp="1"/>
          </p:cNvSpPr>
          <p:nvPr>
            <p:ph type="body" sz="half" idx="2"/>
          </p:nvPr>
        </p:nvSpPr>
        <p:spPr>
          <a:xfrm>
            <a:off x="1215273" y="2733952"/>
            <a:ext cx="41148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5AF580-AF84-41F3-895D-C800DFE12C0E}"/>
              </a:ext>
            </a:extLst>
          </p:cNvPr>
          <p:cNvSpPr>
            <a:spLocks noGrp="1"/>
          </p:cNvSpPr>
          <p:nvPr>
            <p:ph type="dt" sz="half" idx="10"/>
          </p:nvPr>
        </p:nvSpPr>
        <p:spPr/>
        <p:txBody>
          <a:bodyPr/>
          <a:lstStyle/>
          <a:p>
            <a:fld id="{A347DA59-0864-42D1-B834-CB0414B0E452}" type="datetimeFigureOut">
              <a:rPr lang="en-US" smtClean="0"/>
              <a:t>7/1/2025</a:t>
            </a:fld>
            <a:endParaRPr lang="en-US"/>
          </a:p>
        </p:txBody>
      </p:sp>
      <p:sp>
        <p:nvSpPr>
          <p:cNvPr id="6" name="Footer Placeholder 5">
            <a:extLst>
              <a:ext uri="{FF2B5EF4-FFF2-40B4-BE49-F238E27FC236}">
                <a16:creationId xmlns:a16="http://schemas.microsoft.com/office/drawing/2014/main" id="{28E07C13-BE97-48BC-8E73-4B7D5EBEA9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83105D-BC6D-4A3E-BF65-BB5567410330}"/>
              </a:ext>
            </a:extLst>
          </p:cNvPr>
          <p:cNvSpPr>
            <a:spLocks noGrp="1"/>
          </p:cNvSpPr>
          <p:nvPr>
            <p:ph type="sldNum" sz="quarter" idx="12"/>
          </p:nvPr>
        </p:nvSpPr>
        <p:spPr/>
        <p:txBody>
          <a:bodyPr/>
          <a:lstStyle/>
          <a:p>
            <a:fld id="{EE6A3EF0-E3CC-4982-8AEB-E3C38B032B1A}" type="slidenum">
              <a:rPr lang="en-US" smtClean="0"/>
              <a:t>‹#›</a:t>
            </a:fld>
            <a:endParaRPr lang="en-US"/>
          </a:p>
        </p:txBody>
      </p:sp>
      <p:sp>
        <p:nvSpPr>
          <p:cNvPr id="10" name="Picture Placeholder 2">
            <a:extLst>
              <a:ext uri="{FF2B5EF4-FFF2-40B4-BE49-F238E27FC236}">
                <a16:creationId xmlns:a16="http://schemas.microsoft.com/office/drawing/2014/main" id="{813262C7-4EC1-4256-BD97-9779C4DCC466}"/>
              </a:ext>
            </a:extLst>
          </p:cNvPr>
          <p:cNvSpPr>
            <a:spLocks noGrp="1"/>
          </p:cNvSpPr>
          <p:nvPr>
            <p:ph type="pic" idx="13"/>
          </p:nvPr>
        </p:nvSpPr>
        <p:spPr>
          <a:xfrm>
            <a:off x="5558673" y="905668"/>
            <a:ext cx="2940894" cy="239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1" name="Picture Placeholder 2">
            <a:extLst>
              <a:ext uri="{FF2B5EF4-FFF2-40B4-BE49-F238E27FC236}">
                <a16:creationId xmlns:a16="http://schemas.microsoft.com/office/drawing/2014/main" id="{FDF807AA-AC31-4074-B6F4-E0738AFE00AD}"/>
              </a:ext>
            </a:extLst>
          </p:cNvPr>
          <p:cNvSpPr>
            <a:spLocks noGrp="1"/>
          </p:cNvSpPr>
          <p:nvPr>
            <p:ph type="pic" idx="14"/>
          </p:nvPr>
        </p:nvSpPr>
        <p:spPr>
          <a:xfrm>
            <a:off x="8644378" y="905668"/>
            <a:ext cx="3086493" cy="239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225612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937ED-5922-4445-B86A-B00B7B635A34}"/>
              </a:ext>
            </a:extLst>
          </p:cNvPr>
          <p:cNvSpPr>
            <a:spLocks noGrp="1"/>
          </p:cNvSpPr>
          <p:nvPr>
            <p:ph type="title"/>
          </p:nvPr>
        </p:nvSpPr>
        <p:spPr>
          <a:xfrm>
            <a:off x="1215272" y="924481"/>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883776-7428-4005-AEE0-38DC44B23491}"/>
              </a:ext>
            </a:extLst>
          </p:cNvPr>
          <p:cNvSpPr>
            <a:spLocks noGrp="1"/>
          </p:cNvSpPr>
          <p:nvPr>
            <p:ph type="body" idx="1"/>
          </p:nvPr>
        </p:nvSpPr>
        <p:spPr>
          <a:xfrm>
            <a:off x="1215272" y="2370137"/>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B4A3A6-09DE-4ADA-9F7C-F7E7A7A2FE1E}"/>
              </a:ext>
            </a:extLst>
          </p:cNvPr>
          <p:cNvSpPr>
            <a:spLocks noGrp="1"/>
          </p:cNvSpPr>
          <p:nvPr>
            <p:ph type="dt" sz="half" idx="2"/>
          </p:nvPr>
        </p:nvSpPr>
        <p:spPr>
          <a:xfrm>
            <a:off x="8987672" y="31246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7DA59-0864-42D1-B834-CB0414B0E452}" type="datetimeFigureOut">
              <a:rPr lang="en-US" smtClean="0"/>
              <a:t>7/1/2025</a:t>
            </a:fld>
            <a:endParaRPr lang="en-US"/>
          </a:p>
        </p:txBody>
      </p:sp>
      <p:sp>
        <p:nvSpPr>
          <p:cNvPr id="5" name="Footer Placeholder 4">
            <a:extLst>
              <a:ext uri="{FF2B5EF4-FFF2-40B4-BE49-F238E27FC236}">
                <a16:creationId xmlns:a16="http://schemas.microsoft.com/office/drawing/2014/main" id="{13213CB1-E540-4A0E-8C64-3E3E3BDACDC0}"/>
              </a:ext>
            </a:extLst>
          </p:cNvPr>
          <p:cNvSpPr>
            <a:spLocks noGrp="1"/>
          </p:cNvSpPr>
          <p:nvPr>
            <p:ph type="ftr" sz="quarter" idx="3"/>
          </p:nvPr>
        </p:nvSpPr>
        <p:spPr>
          <a:xfrm>
            <a:off x="1215272" y="312459"/>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3A4B0519-8D0D-4375-95F5-FD4A5348F3C2}"/>
              </a:ext>
            </a:extLst>
          </p:cNvPr>
          <p:cNvSpPr/>
          <p:nvPr/>
        </p:nvSpPr>
        <p:spPr>
          <a:xfrm>
            <a:off x="0" y="0"/>
            <a:ext cx="685800" cy="6858000"/>
          </a:xfrm>
          <a:prstGeom prst="rect">
            <a:avLst/>
          </a:prstGeom>
          <a:gradFill flip="none" rotWithShape="1">
            <a:gsLst>
              <a:gs pos="0">
                <a:schemeClr val="accent2"/>
              </a:gs>
              <a:gs pos="100000">
                <a:schemeClr val="accent1"/>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10190C68-8892-4077-8CFE-B31E30B65A0A}"/>
              </a:ext>
            </a:extLst>
          </p:cNvPr>
          <p:cNvSpPr>
            <a:spLocks noGrp="1"/>
          </p:cNvSpPr>
          <p:nvPr>
            <p:ph type="sldNum" sz="quarter" idx="4"/>
          </p:nvPr>
        </p:nvSpPr>
        <p:spPr>
          <a:xfrm>
            <a:off x="133546" y="136525"/>
            <a:ext cx="418707" cy="365125"/>
          </a:xfrm>
          <a:prstGeom prst="rect">
            <a:avLst/>
          </a:prstGeom>
        </p:spPr>
        <p:txBody>
          <a:bodyPr vert="horz" lIns="91440" tIns="45720" rIns="91440" bIns="45720" rtlCol="0" anchor="ctr"/>
          <a:lstStyle>
            <a:lvl1pPr algn="ctr">
              <a:defRPr sz="1000" i="0">
                <a:solidFill>
                  <a:schemeClr val="bg1"/>
                </a:solidFill>
                <a:latin typeface="+mn-lt"/>
              </a:defRPr>
            </a:lvl1pPr>
          </a:lstStyle>
          <a:p>
            <a:fld id="{EE6A3EF0-E3CC-4982-8AEB-E3C38B032B1A}" type="slidenum">
              <a:rPr lang="en-US" smtClean="0"/>
              <a:pPr/>
              <a:t>‹#›</a:t>
            </a:fld>
            <a:endParaRPr lang="en-US" dirty="0"/>
          </a:p>
        </p:txBody>
      </p:sp>
      <p:pic>
        <p:nvPicPr>
          <p:cNvPr id="9" name="Picture 8">
            <a:extLst>
              <a:ext uri="{FF2B5EF4-FFF2-40B4-BE49-F238E27FC236}">
                <a16:creationId xmlns:a16="http://schemas.microsoft.com/office/drawing/2014/main" id="{EC3E0388-F96F-4024-8154-166B89D95773}"/>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rot="16200000">
            <a:off x="-472121" y="5661552"/>
            <a:ext cx="1646666" cy="473180"/>
          </a:xfrm>
          <a:prstGeom prst="rect">
            <a:avLst/>
          </a:prstGeom>
        </p:spPr>
      </p:pic>
    </p:spTree>
    <p:extLst>
      <p:ext uri="{BB962C8B-B14F-4D97-AF65-F5344CB8AC3E}">
        <p14:creationId xmlns:p14="http://schemas.microsoft.com/office/powerpoint/2010/main" val="197884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3" r:id="rId12"/>
    <p:sldLayoutId id="2147483662" r:id="rId13"/>
    <p:sldLayoutId id="2147483658" r:id="rId14"/>
    <p:sldLayoutId id="2147483664" r:id="rId15"/>
  </p:sldLayoutIdLst>
  <p:txStyles>
    <p:titleStyle>
      <a:lvl1pPr algn="l" defTabSz="914400" rtl="0" eaLnBrk="1" latinLnBrk="0" hangingPunct="1">
        <a:lnSpc>
          <a:spcPct val="90000"/>
        </a:lnSpc>
        <a:spcBef>
          <a:spcPct val="0"/>
        </a:spcBef>
        <a:buNone/>
        <a:defRPr sz="40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AA391-0E91-66A3-DDCA-057BF1819B37}"/>
              </a:ext>
            </a:extLst>
          </p:cNvPr>
          <p:cNvSpPr>
            <a:spLocks noGrp="1"/>
          </p:cNvSpPr>
          <p:nvPr>
            <p:ph type="ctrTitle"/>
          </p:nvPr>
        </p:nvSpPr>
        <p:spPr/>
        <p:txBody>
          <a:bodyPr>
            <a:normAutofit fontScale="90000"/>
          </a:bodyPr>
          <a:lstStyle/>
          <a:p>
            <a:r>
              <a:rPr lang="en-US" sz="6000" dirty="0">
                <a:latin typeface="Open Sans" panose="020B0606030504020204" pitchFamily="34" charset="0"/>
                <a:ea typeface="Open Sans" panose="020B0606030504020204" pitchFamily="34" charset="0"/>
                <a:cs typeface="Open Sans" panose="020B0606030504020204" pitchFamily="34" charset="0"/>
              </a:rPr>
              <a:t>Title VI of the Civil Rights Act of 1964 Annual Training</a:t>
            </a:r>
            <a:endParaRPr lang="en-US" dirty="0"/>
          </a:p>
        </p:txBody>
      </p:sp>
      <p:sp>
        <p:nvSpPr>
          <p:cNvPr id="3" name="Subtitle 2">
            <a:extLst>
              <a:ext uri="{FF2B5EF4-FFF2-40B4-BE49-F238E27FC236}">
                <a16:creationId xmlns:a16="http://schemas.microsoft.com/office/drawing/2014/main" id="{2A6892C8-59B4-C0F1-2777-63F01D71C972}"/>
              </a:ext>
            </a:extLst>
          </p:cNvPr>
          <p:cNvSpPr>
            <a:spLocks noGrp="1"/>
          </p:cNvSpPr>
          <p:nvPr>
            <p:ph type="subTitle" idx="1"/>
          </p:nvPr>
        </p:nvSpPr>
        <p:spPr/>
        <p:txBody>
          <a:bodyPr>
            <a:normAutofit fontScale="77500" lnSpcReduction="20000"/>
          </a:bodyPr>
          <a:lstStyle/>
          <a:p>
            <a:r>
              <a:rPr lang="en-US" sz="2400" dirty="0">
                <a:solidFill>
                  <a:srgbClr val="C00000"/>
                </a:solidFill>
                <a:latin typeface="Open Sans" panose="020B0606030504020204" pitchFamily="34" charset="0"/>
                <a:ea typeface="Open Sans" panose="020B0606030504020204" pitchFamily="34" charset="0"/>
                <a:cs typeface="Open Sans" panose="020B0606030504020204" pitchFamily="34" charset="0"/>
              </a:rPr>
              <a:t>Department of Disability and Aging</a:t>
            </a:r>
            <a:br>
              <a:rPr lang="en-US" sz="2400" dirty="0">
                <a:solidFill>
                  <a:srgbClr val="C00000"/>
                </a:solidFill>
                <a:latin typeface="Open Sans" panose="020B0606030504020204" pitchFamily="34" charset="0"/>
                <a:ea typeface="Open Sans" panose="020B0606030504020204" pitchFamily="34" charset="0"/>
                <a:cs typeface="Open Sans" panose="020B0606030504020204" pitchFamily="34" charset="0"/>
              </a:rPr>
            </a:br>
            <a:r>
              <a:rPr lang="en-US" sz="2400" dirty="0">
                <a:solidFill>
                  <a:schemeClr val="bg2"/>
                </a:solidFill>
                <a:latin typeface="Open Sans" panose="020B0606030504020204" pitchFamily="34" charset="0"/>
                <a:ea typeface="Open Sans" panose="020B0606030504020204" pitchFamily="34" charset="0"/>
                <a:cs typeface="Open Sans" panose="020B0606030504020204" pitchFamily="34" charset="0"/>
              </a:rPr>
              <a:t>July 2025</a:t>
            </a:r>
            <a:endParaRPr lang="en-US" sz="2400" dirty="0">
              <a:solidFill>
                <a:schemeClr val="bg2"/>
              </a:solidFill>
            </a:endParaRPr>
          </a:p>
          <a:p>
            <a:endParaRPr lang="en-US" dirty="0"/>
          </a:p>
        </p:txBody>
      </p:sp>
    </p:spTree>
    <p:extLst>
      <p:ext uri="{BB962C8B-B14F-4D97-AF65-F5344CB8AC3E}">
        <p14:creationId xmlns:p14="http://schemas.microsoft.com/office/powerpoint/2010/main" val="1145208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08CD2-EF77-F18C-6E2B-88177E9D5695}"/>
              </a:ext>
            </a:extLst>
          </p:cNvPr>
          <p:cNvSpPr>
            <a:spLocks noGrp="1"/>
          </p:cNvSpPr>
          <p:nvPr>
            <p:ph type="title"/>
          </p:nvPr>
        </p:nvSpPr>
        <p:spPr/>
        <p:txBody>
          <a:bodyPr/>
          <a:lstStyle/>
          <a:p>
            <a:r>
              <a:rPr lang="en-US" dirty="0"/>
              <a:t>Title VI Complaints</a:t>
            </a:r>
          </a:p>
        </p:txBody>
      </p:sp>
      <p:sp>
        <p:nvSpPr>
          <p:cNvPr id="3" name="Content Placeholder 2">
            <a:extLst>
              <a:ext uri="{FF2B5EF4-FFF2-40B4-BE49-F238E27FC236}">
                <a16:creationId xmlns:a16="http://schemas.microsoft.com/office/drawing/2014/main" id="{765718E4-3283-58EE-63E4-8EFA83C68420}"/>
              </a:ext>
            </a:extLst>
          </p:cNvPr>
          <p:cNvSpPr>
            <a:spLocks noGrp="1"/>
          </p:cNvSpPr>
          <p:nvPr>
            <p:ph idx="1"/>
          </p:nvPr>
        </p:nvSpPr>
        <p:spPr>
          <a:xfrm>
            <a:off x="1215272" y="1932317"/>
            <a:ext cx="10515600" cy="4781992"/>
          </a:xfrm>
        </p:spPr>
        <p:txBody>
          <a:bodyPr>
            <a:normAutofit/>
          </a:bodyPr>
          <a:lstStyle/>
          <a:p>
            <a:r>
              <a:rPr lang="en-US" dirty="0"/>
              <a:t>If you see someone being denied access to a program or service or being discriminated against in the provision of programs and services because of their race, color, or national origin … either:</a:t>
            </a:r>
          </a:p>
          <a:p>
            <a:endParaRPr lang="en-US" dirty="0"/>
          </a:p>
          <a:p>
            <a:pPr marL="0" indent="0">
              <a:buNone/>
            </a:pPr>
            <a:r>
              <a:rPr lang="en-US" dirty="0"/>
              <a:t>→  Contact the Title VI Coordinator or the Title VI Representative for the agency providing that program or service;</a:t>
            </a:r>
          </a:p>
          <a:p>
            <a:pPr marL="0" indent="0">
              <a:buNone/>
            </a:pPr>
            <a:r>
              <a:rPr lang="en-US" dirty="0"/>
              <a:t>→  and/or Contact the Title VI Coordinator at DDA at DDA.ocr@tn.gov or (800) 535-9725; </a:t>
            </a:r>
          </a:p>
          <a:p>
            <a:pPr marL="0" indent="0">
              <a:buNone/>
            </a:pPr>
            <a:r>
              <a:rPr lang="en-US" dirty="0"/>
              <a:t>→  and/or Contact the civil rights enforcement division of the Tennessee Office of the Attorney General;</a:t>
            </a:r>
          </a:p>
          <a:p>
            <a:pPr marL="0" indent="0">
              <a:buNone/>
            </a:pPr>
            <a:r>
              <a:rPr lang="en-US" dirty="0"/>
              <a:t>→  and/or Contact the US Department of Health and Human Services (OCRMail@hhs.gov).</a:t>
            </a:r>
          </a:p>
          <a:p>
            <a:pPr marL="0"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199281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08216-F445-4DFD-48F7-1600F4F94AFC}"/>
              </a:ext>
            </a:extLst>
          </p:cNvPr>
          <p:cNvSpPr>
            <a:spLocks noGrp="1"/>
          </p:cNvSpPr>
          <p:nvPr>
            <p:ph type="title"/>
          </p:nvPr>
        </p:nvSpPr>
        <p:spPr>
          <a:xfrm>
            <a:off x="1215272" y="329258"/>
            <a:ext cx="10515600" cy="1325563"/>
          </a:xfrm>
        </p:spPr>
        <p:txBody>
          <a:bodyPr/>
          <a:lstStyle/>
          <a:p>
            <a:r>
              <a:rPr lang="en-US" dirty="0"/>
              <a:t>Limited English Proficiency (LEP)</a:t>
            </a:r>
          </a:p>
        </p:txBody>
      </p:sp>
      <p:sp>
        <p:nvSpPr>
          <p:cNvPr id="3" name="Content Placeholder 2">
            <a:extLst>
              <a:ext uri="{FF2B5EF4-FFF2-40B4-BE49-F238E27FC236}">
                <a16:creationId xmlns:a16="http://schemas.microsoft.com/office/drawing/2014/main" id="{E49D3F96-E89C-B07D-46B8-8CCD1963B40C}"/>
              </a:ext>
            </a:extLst>
          </p:cNvPr>
          <p:cNvSpPr>
            <a:spLocks noGrp="1"/>
          </p:cNvSpPr>
          <p:nvPr>
            <p:ph idx="1"/>
          </p:nvPr>
        </p:nvSpPr>
        <p:spPr>
          <a:xfrm>
            <a:off x="1215272" y="1654821"/>
            <a:ext cx="10515600" cy="5059488"/>
          </a:xfrm>
        </p:spPr>
        <p:txBody>
          <a:bodyPr/>
          <a:lstStyle/>
          <a:p>
            <a:r>
              <a:rPr lang="en-US" dirty="0"/>
              <a:t>“Limited English Proficiency” (LEP) is the inability to speak, read, write or understand the English language at a level that permits a service recipient to interact effectively with staff in accessing public services and benefits. </a:t>
            </a:r>
          </a:p>
          <a:p>
            <a:endParaRPr lang="en-US" dirty="0"/>
          </a:p>
          <a:p>
            <a:r>
              <a:rPr lang="en-US" dirty="0"/>
              <a:t>It is illegal to discriminate against an individual for having limited English proficiency (LEP). </a:t>
            </a:r>
          </a:p>
          <a:p>
            <a:endParaRPr lang="en-US" dirty="0"/>
          </a:p>
          <a:p>
            <a:r>
              <a:rPr lang="en-US" dirty="0"/>
              <a:t>Agencies and recipients must take reasonable steps to provide meaningful access to programs and services to LEP individuals. </a:t>
            </a:r>
          </a:p>
          <a:p>
            <a:endParaRPr lang="en-US" dirty="0"/>
          </a:p>
        </p:txBody>
      </p:sp>
    </p:spTree>
    <p:extLst>
      <p:ext uri="{BB962C8B-B14F-4D97-AF65-F5344CB8AC3E}">
        <p14:creationId xmlns:p14="http://schemas.microsoft.com/office/powerpoint/2010/main" val="3479202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BD387-6D3E-D195-0DA7-204DF3295590}"/>
              </a:ext>
            </a:extLst>
          </p:cNvPr>
          <p:cNvSpPr>
            <a:spLocks noGrp="1"/>
          </p:cNvSpPr>
          <p:nvPr>
            <p:ph type="title"/>
          </p:nvPr>
        </p:nvSpPr>
        <p:spPr>
          <a:xfrm>
            <a:off x="1215272" y="143692"/>
            <a:ext cx="10515600" cy="744830"/>
          </a:xfrm>
        </p:spPr>
        <p:txBody>
          <a:bodyPr/>
          <a:lstStyle/>
          <a:p>
            <a:r>
              <a:rPr lang="en-US" dirty="0"/>
              <a:t>What Do I Do If…..?</a:t>
            </a:r>
          </a:p>
        </p:txBody>
      </p:sp>
      <p:sp>
        <p:nvSpPr>
          <p:cNvPr id="3" name="Content Placeholder 2">
            <a:extLst>
              <a:ext uri="{FF2B5EF4-FFF2-40B4-BE49-F238E27FC236}">
                <a16:creationId xmlns:a16="http://schemas.microsoft.com/office/drawing/2014/main" id="{E8BBDC07-DCF0-927C-D5FF-972768702BE4}"/>
              </a:ext>
            </a:extLst>
          </p:cNvPr>
          <p:cNvSpPr>
            <a:spLocks noGrp="1"/>
          </p:cNvSpPr>
          <p:nvPr>
            <p:ph idx="1"/>
          </p:nvPr>
        </p:nvSpPr>
        <p:spPr>
          <a:xfrm>
            <a:off x="1215272" y="888522"/>
            <a:ext cx="10515600" cy="5825787"/>
          </a:xfrm>
        </p:spPr>
        <p:txBody>
          <a:bodyPr>
            <a:normAutofit lnSpcReduction="10000"/>
          </a:bodyPr>
          <a:lstStyle/>
          <a:p>
            <a:r>
              <a:rPr lang="en-US" b="1" dirty="0"/>
              <a:t>I have a question or a concern about Title VI or ADA…</a:t>
            </a:r>
            <a:endParaRPr lang="en-US" dirty="0"/>
          </a:p>
          <a:p>
            <a:pPr marL="0" indent="0">
              <a:buNone/>
            </a:pPr>
            <a:r>
              <a:rPr lang="en-US" dirty="0"/>
              <a:t>→  Contact the Title VI Coordinator/Representative for the agency providing the program or service;</a:t>
            </a:r>
          </a:p>
          <a:p>
            <a:pPr marL="0" indent="0">
              <a:buNone/>
            </a:pPr>
            <a:r>
              <a:rPr lang="en-US" dirty="0"/>
              <a:t>→ and/or contact the Title VI Coordinator at DDA at DDA.ocr@tn.gov or (800) 535-9725.</a:t>
            </a:r>
          </a:p>
          <a:p>
            <a:pPr marL="0" indent="0">
              <a:buNone/>
            </a:pPr>
            <a:endParaRPr lang="en-US" dirty="0"/>
          </a:p>
          <a:p>
            <a:pPr marL="0" indent="0">
              <a:buNone/>
            </a:pPr>
            <a:r>
              <a:rPr lang="en-US" b="1" dirty="0"/>
              <a:t>If someone tells me they want to file a Title VI complaint…</a:t>
            </a:r>
            <a:endParaRPr lang="en-US" dirty="0"/>
          </a:p>
          <a:p>
            <a:pPr marL="0" indent="0">
              <a:buNone/>
            </a:pPr>
            <a:r>
              <a:rPr lang="en-US" dirty="0"/>
              <a:t>→ Contact the Title VI Coordinator/Representative for the agency providing that program/service </a:t>
            </a:r>
          </a:p>
          <a:p>
            <a:pPr marL="0" indent="0">
              <a:buNone/>
            </a:pPr>
            <a:r>
              <a:rPr lang="en-US" dirty="0"/>
              <a:t>→ and/or the Title VI Coordinator at DDA at DDA.ocr@tn.gov or (800) 535-9725;</a:t>
            </a:r>
          </a:p>
          <a:p>
            <a:pPr marL="0" indent="0">
              <a:buNone/>
            </a:pPr>
            <a:r>
              <a:rPr lang="en-US" dirty="0"/>
              <a:t>→  and/or contact the civil rights enforcement division of the Tennessee Office of the Attorney General; </a:t>
            </a:r>
          </a:p>
          <a:p>
            <a:pPr marL="0" indent="0">
              <a:buNone/>
            </a:pPr>
            <a:r>
              <a:rPr lang="en-US" dirty="0"/>
              <a:t>→  and/or contact the US Department of Health and Human Services (OCRMail@hhs.gov).</a:t>
            </a:r>
          </a:p>
          <a:p>
            <a:pPr marL="0" indent="0">
              <a:buNone/>
            </a:pPr>
            <a:endParaRPr lang="en-US" dirty="0"/>
          </a:p>
        </p:txBody>
      </p:sp>
    </p:spTree>
    <p:extLst>
      <p:ext uri="{BB962C8B-B14F-4D97-AF65-F5344CB8AC3E}">
        <p14:creationId xmlns:p14="http://schemas.microsoft.com/office/powerpoint/2010/main" val="3257396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B37CC-19E3-443C-AC84-27C6EBA2E9E1}"/>
              </a:ext>
            </a:extLst>
          </p:cNvPr>
          <p:cNvSpPr>
            <a:spLocks noGrp="1"/>
          </p:cNvSpPr>
          <p:nvPr>
            <p:ph type="title"/>
          </p:nvPr>
        </p:nvSpPr>
        <p:spPr/>
        <p:txBody>
          <a:bodyPr/>
          <a:lstStyle/>
          <a:p>
            <a:r>
              <a:rPr lang="en-US" dirty="0"/>
              <a:t>Objectives &amp; Purpose</a:t>
            </a:r>
          </a:p>
        </p:txBody>
      </p:sp>
      <p:sp>
        <p:nvSpPr>
          <p:cNvPr id="3" name="Content Placeholder 2">
            <a:extLst>
              <a:ext uri="{FF2B5EF4-FFF2-40B4-BE49-F238E27FC236}">
                <a16:creationId xmlns:a16="http://schemas.microsoft.com/office/drawing/2014/main" id="{C4190367-E130-F075-A2BA-ABBEE4AEF799}"/>
              </a:ext>
            </a:extLst>
          </p:cNvPr>
          <p:cNvSpPr>
            <a:spLocks noGrp="1"/>
          </p:cNvSpPr>
          <p:nvPr>
            <p:ph idx="1"/>
          </p:nvPr>
        </p:nvSpPr>
        <p:spPr/>
        <p:txBody>
          <a:bodyPr/>
          <a:lstStyle/>
          <a:p>
            <a:pPr marL="0" indent="0">
              <a:buNone/>
            </a:pPr>
            <a:r>
              <a:rPr lang="en-US" dirty="0"/>
              <a:t>To ensure awareness of the provisions of Title VI of the Civil Rights Act of 1964 and the requirements for compliance with its rules, laws, and regulations by providing: </a:t>
            </a:r>
          </a:p>
          <a:p>
            <a:r>
              <a:rPr lang="en-US" sz="2400" dirty="0"/>
              <a:t>Overview of The Civil Rights Act of 1964</a:t>
            </a:r>
          </a:p>
          <a:p>
            <a:r>
              <a:rPr lang="en-US" sz="2400" dirty="0"/>
              <a:t>Identification of the Protected Classes under Title VI</a:t>
            </a:r>
          </a:p>
          <a:p>
            <a:r>
              <a:rPr lang="en-US" sz="2400" dirty="0"/>
              <a:t>Obligations and Responsibilities for Compliance with Title VI</a:t>
            </a:r>
          </a:p>
          <a:p>
            <a:r>
              <a:rPr lang="en-US" sz="2400" dirty="0"/>
              <a:t>How to report a Title VI Complaint</a:t>
            </a:r>
          </a:p>
          <a:p>
            <a:endParaRPr lang="en-US" dirty="0"/>
          </a:p>
        </p:txBody>
      </p:sp>
    </p:spTree>
    <p:extLst>
      <p:ext uri="{BB962C8B-B14F-4D97-AF65-F5344CB8AC3E}">
        <p14:creationId xmlns:p14="http://schemas.microsoft.com/office/powerpoint/2010/main" val="1031760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576ED-1AA3-9658-A993-2315A18329C9}"/>
              </a:ext>
            </a:extLst>
          </p:cNvPr>
          <p:cNvSpPr>
            <a:spLocks noGrp="1"/>
          </p:cNvSpPr>
          <p:nvPr>
            <p:ph type="title"/>
          </p:nvPr>
        </p:nvSpPr>
        <p:spPr/>
        <p:txBody>
          <a:bodyPr/>
          <a:lstStyle/>
          <a:p>
            <a:r>
              <a:rPr lang="en-US" dirty="0"/>
              <a:t>Title VI Overview</a:t>
            </a:r>
          </a:p>
        </p:txBody>
      </p:sp>
      <p:sp>
        <p:nvSpPr>
          <p:cNvPr id="3" name="Content Placeholder 2">
            <a:extLst>
              <a:ext uri="{FF2B5EF4-FFF2-40B4-BE49-F238E27FC236}">
                <a16:creationId xmlns:a16="http://schemas.microsoft.com/office/drawing/2014/main" id="{9A8697C8-48AE-3C87-8B0C-2AE3ABC8AF2D}"/>
              </a:ext>
            </a:extLst>
          </p:cNvPr>
          <p:cNvSpPr>
            <a:spLocks noGrp="1"/>
          </p:cNvSpPr>
          <p:nvPr>
            <p:ph idx="1"/>
          </p:nvPr>
        </p:nvSpPr>
        <p:spPr/>
        <p:txBody>
          <a:bodyPr/>
          <a:lstStyle/>
          <a:p>
            <a:r>
              <a:rPr lang="en-US" dirty="0"/>
              <a:t>Title VI, 42 U.S.C. § 2000d et seq., was enacted as part of the Civil Rights Act of 1964. It prohibits discrimination on the basis of race, color, and national origin in programs and activities receiving federal financial assistance. </a:t>
            </a:r>
          </a:p>
          <a:p>
            <a:r>
              <a:rPr lang="en-US" dirty="0"/>
              <a:t>“No person in the United States shall, on the grounds of race, color, or national origin, be excluded from participation in, be denied the benefit of, or be subjected to discrimination under any program or activity receiving Federal financial assistance.” - 42 U.S.C.A. § 2000d</a:t>
            </a:r>
          </a:p>
          <a:p>
            <a:endParaRPr lang="en-US" dirty="0"/>
          </a:p>
        </p:txBody>
      </p:sp>
    </p:spTree>
    <p:extLst>
      <p:ext uri="{BB962C8B-B14F-4D97-AF65-F5344CB8AC3E}">
        <p14:creationId xmlns:p14="http://schemas.microsoft.com/office/powerpoint/2010/main" val="524367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7C9D-A953-881E-5BC4-C73BBBC33E73}"/>
              </a:ext>
            </a:extLst>
          </p:cNvPr>
          <p:cNvSpPr>
            <a:spLocks noGrp="1"/>
          </p:cNvSpPr>
          <p:nvPr>
            <p:ph type="title"/>
          </p:nvPr>
        </p:nvSpPr>
        <p:spPr/>
        <p:txBody>
          <a:bodyPr/>
          <a:lstStyle/>
          <a:p>
            <a:r>
              <a:rPr lang="en-US" dirty="0"/>
              <a:t>Discrimination</a:t>
            </a:r>
          </a:p>
        </p:txBody>
      </p:sp>
      <p:sp>
        <p:nvSpPr>
          <p:cNvPr id="3" name="Content Placeholder 2">
            <a:extLst>
              <a:ext uri="{FF2B5EF4-FFF2-40B4-BE49-F238E27FC236}">
                <a16:creationId xmlns:a16="http://schemas.microsoft.com/office/drawing/2014/main" id="{93C09263-E876-61BF-C962-3F320A34D7A7}"/>
              </a:ext>
            </a:extLst>
          </p:cNvPr>
          <p:cNvSpPr>
            <a:spLocks noGrp="1"/>
          </p:cNvSpPr>
          <p:nvPr>
            <p:ph idx="1"/>
          </p:nvPr>
        </p:nvSpPr>
        <p:spPr/>
        <p:txBody>
          <a:bodyPr/>
          <a:lstStyle/>
          <a:p>
            <a:r>
              <a:rPr lang="en-US" dirty="0"/>
              <a:t>“Discrimination” is differential treatment that favors one individual, group, or objective over another. It can be intentional or unintentional.  </a:t>
            </a:r>
          </a:p>
          <a:p>
            <a:r>
              <a:rPr lang="en-US" dirty="0"/>
              <a:t>Certain groups or classes are protected under the law from discrimination by an institution or entity. </a:t>
            </a:r>
          </a:p>
          <a:p>
            <a:r>
              <a:rPr lang="en-US" dirty="0"/>
              <a:t>It is illegal to discriminate against a protected group by denying provided services or providing a service in a less favorable manner to an individual based on race, color, national origin. </a:t>
            </a:r>
          </a:p>
          <a:p>
            <a:endParaRPr lang="en-US" dirty="0"/>
          </a:p>
        </p:txBody>
      </p:sp>
    </p:spTree>
    <p:extLst>
      <p:ext uri="{BB962C8B-B14F-4D97-AF65-F5344CB8AC3E}">
        <p14:creationId xmlns:p14="http://schemas.microsoft.com/office/powerpoint/2010/main" val="122636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CDA16-2664-31D1-4C57-D36B463A6B4D}"/>
              </a:ext>
            </a:extLst>
          </p:cNvPr>
          <p:cNvSpPr>
            <a:spLocks noGrp="1"/>
          </p:cNvSpPr>
          <p:nvPr>
            <p:ph type="title"/>
          </p:nvPr>
        </p:nvSpPr>
        <p:spPr/>
        <p:txBody>
          <a:bodyPr/>
          <a:lstStyle/>
          <a:p>
            <a:r>
              <a:rPr lang="en-US" dirty="0"/>
              <a:t>Tennessee Law</a:t>
            </a:r>
          </a:p>
        </p:txBody>
      </p:sp>
      <p:sp>
        <p:nvSpPr>
          <p:cNvPr id="3" name="Content Placeholder 2">
            <a:extLst>
              <a:ext uri="{FF2B5EF4-FFF2-40B4-BE49-F238E27FC236}">
                <a16:creationId xmlns:a16="http://schemas.microsoft.com/office/drawing/2014/main" id="{36AFC342-EC1D-12DF-D229-CC7606A9C9C8}"/>
              </a:ext>
            </a:extLst>
          </p:cNvPr>
          <p:cNvSpPr>
            <a:spLocks noGrp="1"/>
          </p:cNvSpPr>
          <p:nvPr>
            <p:ph idx="1"/>
          </p:nvPr>
        </p:nvSpPr>
        <p:spPr/>
        <p:txBody>
          <a:bodyPr/>
          <a:lstStyle/>
          <a:p>
            <a:r>
              <a:rPr lang="en-US" dirty="0"/>
              <a:t>On May 31, 1993, the State of Tennessee became the first state to pass legislation enforcing Title VI compliance in all of its departments, programs, and agencies. </a:t>
            </a:r>
          </a:p>
          <a:p>
            <a:r>
              <a:rPr lang="en-US" dirty="0"/>
              <a:t>Tennessee Code Annotated § 4-3-1706 provides under Tennessee law that: </a:t>
            </a:r>
          </a:p>
          <a:p>
            <a:pPr lvl="1"/>
            <a:r>
              <a:rPr lang="en-US" dirty="0"/>
              <a:t>“It is a discriminatory practice for a state agency receiving federal funds making it subject to Title VI of the Civil Rights Act of 1964 (42 U.S.C. § 2000d et seq.), or for any person receiving such federal funds from a state agency, to exclude a person from participation in, deny benefits to a person, or to subject a person to discrimination under any program or activity receiving such funds, on the basis of race, color, or national origin.” [Public Chapter No. 471(2025)]. </a:t>
            </a:r>
          </a:p>
          <a:p>
            <a:endParaRPr lang="en-US" dirty="0"/>
          </a:p>
        </p:txBody>
      </p:sp>
    </p:spTree>
    <p:extLst>
      <p:ext uri="{BB962C8B-B14F-4D97-AF65-F5344CB8AC3E}">
        <p14:creationId xmlns:p14="http://schemas.microsoft.com/office/powerpoint/2010/main" val="4074839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266DB-2BA8-ECD5-F8D3-4BDB16574206}"/>
              </a:ext>
            </a:extLst>
          </p:cNvPr>
          <p:cNvSpPr>
            <a:spLocks noGrp="1"/>
          </p:cNvSpPr>
          <p:nvPr>
            <p:ph type="title"/>
          </p:nvPr>
        </p:nvSpPr>
        <p:spPr/>
        <p:txBody>
          <a:bodyPr/>
          <a:lstStyle/>
          <a:p>
            <a:r>
              <a:rPr lang="en-US" dirty="0"/>
              <a:t>For Title VI to Apply</a:t>
            </a:r>
          </a:p>
        </p:txBody>
      </p:sp>
      <p:sp>
        <p:nvSpPr>
          <p:cNvPr id="3" name="Content Placeholder 2">
            <a:extLst>
              <a:ext uri="{FF2B5EF4-FFF2-40B4-BE49-F238E27FC236}">
                <a16:creationId xmlns:a16="http://schemas.microsoft.com/office/drawing/2014/main" id="{58FC8A83-8625-376E-B6D7-2DEC2E61DA2D}"/>
              </a:ext>
            </a:extLst>
          </p:cNvPr>
          <p:cNvSpPr>
            <a:spLocks noGrp="1"/>
          </p:cNvSpPr>
          <p:nvPr>
            <p:ph idx="1"/>
          </p:nvPr>
        </p:nvSpPr>
        <p:spPr/>
        <p:txBody>
          <a:bodyPr/>
          <a:lstStyle/>
          <a:p>
            <a:r>
              <a:rPr lang="en-US" dirty="0"/>
              <a:t>The program or agency must be located within the United States.</a:t>
            </a:r>
          </a:p>
          <a:p>
            <a:r>
              <a:rPr lang="en-US" dirty="0"/>
              <a:t>The program or agency must be providing a service.</a:t>
            </a:r>
          </a:p>
          <a:p>
            <a:r>
              <a:rPr lang="en-US" dirty="0"/>
              <a:t>The program or agency must be receiving direct (recipient) or indirect (sub-recipient) federal funding or assistance.</a:t>
            </a:r>
          </a:p>
          <a:p>
            <a:endParaRPr lang="en-US" dirty="0"/>
          </a:p>
        </p:txBody>
      </p:sp>
    </p:spTree>
    <p:extLst>
      <p:ext uri="{BB962C8B-B14F-4D97-AF65-F5344CB8AC3E}">
        <p14:creationId xmlns:p14="http://schemas.microsoft.com/office/powerpoint/2010/main" val="312598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8AB3F-AF27-84F4-8CDB-FB112005076E}"/>
              </a:ext>
            </a:extLst>
          </p:cNvPr>
          <p:cNvSpPr>
            <a:spLocks noGrp="1"/>
          </p:cNvSpPr>
          <p:nvPr>
            <p:ph type="title"/>
          </p:nvPr>
        </p:nvSpPr>
        <p:spPr/>
        <p:txBody>
          <a:bodyPr/>
          <a:lstStyle/>
          <a:p>
            <a:r>
              <a:rPr lang="en-US" sz="4000" dirty="0"/>
              <a:t>Programs or Activities Covered by Title VI</a:t>
            </a:r>
            <a:endParaRPr lang="en-US" dirty="0"/>
          </a:p>
        </p:txBody>
      </p:sp>
      <p:sp>
        <p:nvSpPr>
          <p:cNvPr id="3" name="Content Placeholder 2">
            <a:extLst>
              <a:ext uri="{FF2B5EF4-FFF2-40B4-BE49-F238E27FC236}">
                <a16:creationId xmlns:a16="http://schemas.microsoft.com/office/drawing/2014/main" id="{7B410122-E301-E7DD-5EA4-5B50C437BA87}"/>
              </a:ext>
            </a:extLst>
          </p:cNvPr>
          <p:cNvSpPr>
            <a:spLocks noGrp="1"/>
          </p:cNvSpPr>
          <p:nvPr>
            <p:ph idx="1"/>
          </p:nvPr>
        </p:nvSpPr>
        <p:spPr/>
        <p:txBody>
          <a:bodyPr/>
          <a:lstStyle/>
          <a:p>
            <a:r>
              <a:rPr lang="en-US" dirty="0"/>
              <a:t>Discrimination is prohibited throughout an entire agency or institution if any part of that agency or institution receives Federal financial assistance, not just actions involving the federally assisted program. Stated another way- the entire agency is required to comply with Title VI, not just that particular program.</a:t>
            </a:r>
          </a:p>
          <a:p>
            <a:endParaRPr lang="en-US" sz="1500" dirty="0"/>
          </a:p>
          <a:p>
            <a:r>
              <a:rPr lang="en-US" dirty="0"/>
              <a:t>State and local agencies or corporations which receive federal financial assistance are subject to the restrictions of Title VI of the Civil Rights Act of 1964 and the Civil Rights Restoration Act of 1987.</a:t>
            </a:r>
          </a:p>
          <a:p>
            <a:endParaRPr lang="en-US" dirty="0"/>
          </a:p>
        </p:txBody>
      </p:sp>
    </p:spTree>
    <p:extLst>
      <p:ext uri="{BB962C8B-B14F-4D97-AF65-F5344CB8AC3E}">
        <p14:creationId xmlns:p14="http://schemas.microsoft.com/office/powerpoint/2010/main" val="158372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EAFA7-EC47-CBC6-58FB-DD7CF0646A5E}"/>
              </a:ext>
            </a:extLst>
          </p:cNvPr>
          <p:cNvSpPr>
            <a:spLocks noGrp="1"/>
          </p:cNvSpPr>
          <p:nvPr>
            <p:ph type="title"/>
          </p:nvPr>
        </p:nvSpPr>
        <p:spPr/>
        <p:txBody>
          <a:bodyPr/>
          <a:lstStyle/>
          <a:p>
            <a:r>
              <a:rPr lang="en-US" dirty="0"/>
              <a:t>Title VI Prohibited Practices on the basis of race, color or national origin:</a:t>
            </a:r>
          </a:p>
        </p:txBody>
      </p:sp>
      <p:sp>
        <p:nvSpPr>
          <p:cNvPr id="3" name="Content Placeholder 2">
            <a:extLst>
              <a:ext uri="{FF2B5EF4-FFF2-40B4-BE49-F238E27FC236}">
                <a16:creationId xmlns:a16="http://schemas.microsoft.com/office/drawing/2014/main" id="{98AA7C55-6575-6A69-E011-8D6B93A7918A}"/>
              </a:ext>
            </a:extLst>
          </p:cNvPr>
          <p:cNvSpPr>
            <a:spLocks noGrp="1"/>
          </p:cNvSpPr>
          <p:nvPr>
            <p:ph idx="1"/>
          </p:nvPr>
        </p:nvSpPr>
        <p:spPr/>
        <p:txBody>
          <a:bodyPr/>
          <a:lstStyle/>
          <a:p>
            <a:r>
              <a:rPr lang="en-US" dirty="0"/>
              <a:t>Denial of any service recipient, any services, opportunities, or other benefits for which that individual is otherwise qualified; </a:t>
            </a:r>
          </a:p>
          <a:p>
            <a:r>
              <a:rPr lang="en-US" dirty="0"/>
              <a:t>The provision of any service, or other benefit, which is different or is provided in a different manner to an individual from that which is provided to others in a program; </a:t>
            </a:r>
          </a:p>
          <a:p>
            <a:r>
              <a:rPr lang="en-US" dirty="0"/>
              <a:t>The subjection of any service recipient to segregated or separate treatment in any manner related to the receipt of services; </a:t>
            </a:r>
          </a:p>
          <a:p>
            <a:r>
              <a:rPr lang="en-US" dirty="0"/>
              <a:t>Adopting methods of administration which would limit participation by any group of recipients or subject them to discrimination; and </a:t>
            </a:r>
          </a:p>
          <a:p>
            <a:r>
              <a:rPr lang="en-US" dirty="0"/>
              <a:t>Addressing a service recipient in a manner that denotes inferiority due to the race, color, or national origin of the service recipient.</a:t>
            </a:r>
          </a:p>
        </p:txBody>
      </p:sp>
    </p:spTree>
    <p:extLst>
      <p:ext uri="{BB962C8B-B14F-4D97-AF65-F5344CB8AC3E}">
        <p14:creationId xmlns:p14="http://schemas.microsoft.com/office/powerpoint/2010/main" val="2774958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F863-6A2B-9296-8B97-B2518DDFB811}"/>
              </a:ext>
            </a:extLst>
          </p:cNvPr>
          <p:cNvSpPr>
            <a:spLocks noGrp="1"/>
          </p:cNvSpPr>
          <p:nvPr>
            <p:ph type="title"/>
          </p:nvPr>
        </p:nvSpPr>
        <p:spPr/>
        <p:txBody>
          <a:bodyPr/>
          <a:lstStyle/>
          <a:p>
            <a:r>
              <a:rPr lang="en-US" dirty="0"/>
              <a:t>Key to Title VI Compliance</a:t>
            </a:r>
          </a:p>
        </p:txBody>
      </p:sp>
      <p:sp>
        <p:nvSpPr>
          <p:cNvPr id="3" name="Content Placeholder 2">
            <a:extLst>
              <a:ext uri="{FF2B5EF4-FFF2-40B4-BE49-F238E27FC236}">
                <a16:creationId xmlns:a16="http://schemas.microsoft.com/office/drawing/2014/main" id="{92BFB4CA-0828-7501-B2CD-17C54713EB46}"/>
              </a:ext>
            </a:extLst>
          </p:cNvPr>
          <p:cNvSpPr>
            <a:spLocks noGrp="1"/>
          </p:cNvSpPr>
          <p:nvPr>
            <p:ph idx="1"/>
          </p:nvPr>
        </p:nvSpPr>
        <p:spPr/>
        <p:txBody>
          <a:bodyPr/>
          <a:lstStyle/>
          <a:p>
            <a:pPr marL="0" indent="0">
              <a:buNone/>
            </a:pPr>
            <a:r>
              <a:rPr lang="en-US" dirty="0"/>
              <a:t>The Key to Title VI Compliance is to ensure that all individuals receiving services be given: </a:t>
            </a:r>
          </a:p>
          <a:p>
            <a:endParaRPr lang="en-US" sz="1400" dirty="0"/>
          </a:p>
          <a:p>
            <a:r>
              <a:rPr lang="en-US" dirty="0"/>
              <a:t>Equal treatment</a:t>
            </a:r>
          </a:p>
          <a:p>
            <a:r>
              <a:rPr lang="en-US" dirty="0"/>
              <a:t>Equal access</a:t>
            </a:r>
          </a:p>
          <a:p>
            <a:r>
              <a:rPr lang="en-US" dirty="0"/>
              <a:t>Equal rights </a:t>
            </a:r>
          </a:p>
          <a:p>
            <a:r>
              <a:rPr lang="en-US" dirty="0"/>
              <a:t>Equal opportunities without regard to the race, color, and national origin of the individual.</a:t>
            </a:r>
          </a:p>
          <a:p>
            <a:endParaRPr lang="en-US" dirty="0"/>
          </a:p>
        </p:txBody>
      </p:sp>
    </p:spTree>
    <p:extLst>
      <p:ext uri="{BB962C8B-B14F-4D97-AF65-F5344CB8AC3E}">
        <p14:creationId xmlns:p14="http://schemas.microsoft.com/office/powerpoint/2010/main" val="2491281985"/>
      </p:ext>
    </p:extLst>
  </p:cSld>
  <p:clrMapOvr>
    <a:masterClrMapping/>
  </p:clrMapOvr>
</p:sld>
</file>

<file path=ppt/theme/theme1.xml><?xml version="1.0" encoding="utf-8"?>
<a:theme xmlns:a="http://schemas.openxmlformats.org/drawingml/2006/main" name="2024 - Disability &amp; Aging (DDA) Presentation Theme">
  <a:themeElements>
    <a:clrScheme name="State Colors">
      <a:dk1>
        <a:srgbClr val="6E7073"/>
      </a:dk1>
      <a:lt1>
        <a:srgbClr val="F9F9F9"/>
      </a:lt1>
      <a:dk2>
        <a:srgbClr val="44546A"/>
      </a:dk2>
      <a:lt2>
        <a:srgbClr val="E0E0E0"/>
      </a:lt2>
      <a:accent1>
        <a:srgbClr val="EE3524"/>
      </a:accent1>
      <a:accent2>
        <a:srgbClr val="174A7C"/>
      </a:accent2>
      <a:accent3>
        <a:srgbClr val="1B365D"/>
      </a:accent3>
      <a:accent4>
        <a:srgbClr val="ED9924"/>
      </a:accent4>
      <a:accent5>
        <a:srgbClr val="F5E0AF"/>
      </a:accent5>
      <a:accent6>
        <a:srgbClr val="F0EDE1"/>
      </a:accent6>
      <a:hlink>
        <a:srgbClr val="4C90D3"/>
      </a:hlink>
      <a:folHlink>
        <a:srgbClr val="780000"/>
      </a:folHlink>
    </a:clrScheme>
    <a:fontScheme name="State Branding">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4 - Disability &amp; Aging (DDA) Presentation Theme" id="{9EAF4844-2E4F-400F-BB81-9B562A204E13}" vid="{D7FED029-DF7C-4D14-89F5-84E29EF6CA0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A2C74A-47F6-4737-8BE5-1BF35E3F320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DBD6D50-5253-45A1-800B-E6190B1EF5CA}">
  <ds:schemaRefs>
    <ds:schemaRef ds:uri="http://schemas.microsoft.com/sharepoint/v3/contenttype/forms"/>
  </ds:schemaRefs>
</ds:datastoreItem>
</file>

<file path=customXml/itemProps3.xml><?xml version="1.0" encoding="utf-8"?>
<ds:datastoreItem xmlns:ds="http://schemas.openxmlformats.org/officeDocument/2006/customXml" ds:itemID="{A83603E9-8BF3-4780-A308-956330F5BC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Disability &amp; Aging (DDA) Presentation Theme</Template>
  <TotalTime>2198</TotalTime>
  <Words>1103</Words>
  <Application>Microsoft Office PowerPoint</Application>
  <PresentationFormat>Widescreen</PresentationFormat>
  <Paragraphs>65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2024 - Disability &amp; Aging (DDA) Presentation Theme</vt:lpstr>
      <vt:lpstr>Title VI of the Civil Rights Act of 1964 Annual Training</vt:lpstr>
      <vt:lpstr>Objectives &amp; Purpose</vt:lpstr>
      <vt:lpstr>Title VI Overview</vt:lpstr>
      <vt:lpstr>Discrimination</vt:lpstr>
      <vt:lpstr>Tennessee Law</vt:lpstr>
      <vt:lpstr>For Title VI to Apply</vt:lpstr>
      <vt:lpstr>Programs or Activities Covered by Title VI</vt:lpstr>
      <vt:lpstr>Title VI Prohibited Practices on the basis of race, color or national origin:</vt:lpstr>
      <vt:lpstr>Key to Title VI Compliance</vt:lpstr>
      <vt:lpstr>Title VI Complaints</vt:lpstr>
      <vt:lpstr>Limited English Proficiency (LEP)</vt:lpstr>
      <vt:lpstr>What Do I Do If…..?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Seth Wilson</dc:creator>
  <cp:lastModifiedBy>Seth Wilson</cp:lastModifiedBy>
  <cp:revision>9</cp:revision>
  <dcterms:created xsi:type="dcterms:W3CDTF">2025-06-04T20:43:51Z</dcterms:created>
  <dcterms:modified xsi:type="dcterms:W3CDTF">2025-07-01T16:42:32Z</dcterms:modified>
</cp:coreProperties>
</file>