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22"/>
  </p:notesMasterIdLst>
  <p:sldIdLst>
    <p:sldId id="257" r:id="rId2"/>
    <p:sldId id="281" r:id="rId3"/>
    <p:sldId id="263" r:id="rId4"/>
    <p:sldId id="264" r:id="rId5"/>
    <p:sldId id="265" r:id="rId6"/>
    <p:sldId id="266" r:id="rId7"/>
    <p:sldId id="267" r:id="rId8"/>
    <p:sldId id="268" r:id="rId9"/>
    <p:sldId id="269" r:id="rId10"/>
    <p:sldId id="270" r:id="rId11"/>
    <p:sldId id="280" r:id="rId12"/>
    <p:sldId id="271" r:id="rId13"/>
    <p:sldId id="272" r:id="rId14"/>
    <p:sldId id="273" r:id="rId15"/>
    <p:sldId id="274" r:id="rId16"/>
    <p:sldId id="275" r:id="rId17"/>
    <p:sldId id="276" r:id="rId18"/>
    <p:sldId id="278" r:id="rId19"/>
    <p:sldId id="277" r:id="rId20"/>
    <p:sldId id="27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4F74B48-BDBD-97D0-D887-994CDDA4FB05}" name="David Taylor" initials="DT" userId="S::DD01212@tn.gov::4a1814d4-4f76-47be-8bac-e1d52ea19213" providerId="AD"/>
  <p188:author id="{92E46681-B708-34D5-9ACD-F4D20231A489}" name="Erika Irvine" initials="EI" userId="S::DCV5474@tn.gov::ce7b4b62-e485-4c4a-8814-2fa20630f249" providerId="AD"/>
  <p188:author id="{09D8238D-F10C-0641-3B77-4F8B7DF811A9}" name="Gary Smith" initials="GS" userId="S::DCV6089@tn.gov::a09600db-4ca1-4d65-aafc-b36e4e130d05" providerId="AD"/>
  <p188:author id="{CD667D99-2809-9929-5343-8481F8C967BC}" name="Kathryn Snow" initials="KS" userId="S::DCV6019@tn.gov::2d28c854-6c9a-4ca1-ab6f-9a40a988be36"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4703" autoAdjust="0"/>
  </p:normalViewPr>
  <p:slideViewPr>
    <p:cSldViewPr snapToGrid="0">
      <p:cViewPr varScale="1">
        <p:scale>
          <a:sx n="118" d="100"/>
          <a:sy n="118" d="100"/>
        </p:scale>
        <p:origin x="120" y="13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3CAF97-7AD8-4AAE-B8BC-60DB1F03A1AF}" type="datetimeFigureOut">
              <a:rPr lang="en-US" smtClean="0"/>
              <a:t>1/27/2025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488C87-FD68-44DC-8527-947DD50D80F5}" type="slidenum">
              <a:rPr lang="en-US" smtClean="0"/>
              <a:t>‹#›</a:t>
            </a:fld>
            <a:endParaRPr lang="en-US"/>
          </a:p>
        </p:txBody>
      </p:sp>
    </p:spTree>
    <p:extLst>
      <p:ext uri="{BB962C8B-B14F-4D97-AF65-F5344CB8AC3E}">
        <p14:creationId xmlns:p14="http://schemas.microsoft.com/office/powerpoint/2010/main" val="2805951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134C81-4A84-40ED-AE62-600C5669503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6184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134C81-4A84-40ED-AE62-600C5669503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65224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Standard">
    <p:spTree>
      <p:nvGrpSpPr>
        <p:cNvPr id="1" name=""/>
        <p:cNvGrpSpPr/>
        <p:nvPr/>
      </p:nvGrpSpPr>
      <p:grpSpPr>
        <a:xfrm>
          <a:off x="0" y="0"/>
          <a:ext cx="0" cy="0"/>
          <a:chOff x="0" y="0"/>
          <a:chExt cx="0" cy="0"/>
        </a:xfrm>
      </p:grpSpPr>
      <p:sp>
        <p:nvSpPr>
          <p:cNvPr id="3" name="Rectangle 2"/>
          <p:cNvSpPr/>
          <p:nvPr userDrawn="1"/>
        </p:nvSpPr>
        <p:spPr>
          <a:xfrm>
            <a:off x="0" y="3886200"/>
            <a:ext cx="9144000" cy="2514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152400" y="4038605"/>
            <a:ext cx="8839200" cy="1422399"/>
          </a:xfrm>
        </p:spPr>
        <p:txBody>
          <a:bodyPr>
            <a:normAutofit/>
          </a:bodyPr>
          <a:lstStyle>
            <a:lvl1pPr algn="ctr">
              <a:defRPr sz="40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7" name="Text Placeholder 13"/>
          <p:cNvSpPr>
            <a:spLocks noGrp="1"/>
          </p:cNvSpPr>
          <p:nvPr>
            <p:ph type="body" sz="quarter" idx="12" hasCustomPrompt="1"/>
          </p:nvPr>
        </p:nvSpPr>
        <p:spPr>
          <a:xfrm>
            <a:off x="152400" y="5461001"/>
            <a:ext cx="8839200" cy="812800"/>
          </a:xfrm>
        </p:spPr>
        <p:txBody>
          <a:bodyPr anchor="ctr">
            <a:normAutofit/>
          </a:bodyPr>
          <a:lstStyle>
            <a:lvl1pPr marL="0" indent="0" algn="ctr">
              <a:buNone/>
              <a:defRPr sz="2800">
                <a:solidFill>
                  <a:schemeClr val="bg1"/>
                </a:solidFill>
                <a:effectLst>
                  <a:outerShdw blurRad="38100" dist="38100" dir="2700000" algn="tl">
                    <a:srgbClr val="000000">
                      <a:alpha val="43137"/>
                    </a:srgbClr>
                  </a:outerShdw>
                </a:effectLst>
                <a:latin typeface="PermianSlabSerifTypeface" pitchFamily="50" charset="0"/>
              </a:defRPr>
            </a:lvl1pPr>
          </a:lstStyle>
          <a:p>
            <a:pPr lvl="0"/>
            <a:r>
              <a:rPr lang="en-US" dirty="0"/>
              <a:t>Sub-Title</a:t>
            </a:r>
          </a:p>
        </p:txBody>
      </p:sp>
      <p:sp>
        <p:nvSpPr>
          <p:cNvPr id="8" name="Text Placeholder 11"/>
          <p:cNvSpPr>
            <a:spLocks noGrp="1"/>
          </p:cNvSpPr>
          <p:nvPr>
            <p:ph type="body" sz="quarter" idx="11" hasCustomPrompt="1"/>
          </p:nvPr>
        </p:nvSpPr>
        <p:spPr>
          <a:xfrm>
            <a:off x="0" y="6400800"/>
            <a:ext cx="9144000" cy="457200"/>
          </a:xfrm>
        </p:spPr>
        <p:txBody>
          <a:bodyPr anchor="ctr">
            <a:normAutofit/>
          </a:bodyPr>
          <a:lstStyle>
            <a:lvl1pPr marL="0" indent="0" algn="ctr">
              <a:buNone/>
              <a:defRPr sz="1100" baseline="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Name, Position | Date</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471084" y="1524000"/>
            <a:ext cx="6201833" cy="2286000"/>
          </a:xfrm>
          <a:prstGeom prst="rect">
            <a:avLst/>
          </a:prstGeom>
        </p:spPr>
      </p:pic>
    </p:spTree>
    <p:extLst>
      <p:ext uri="{BB962C8B-B14F-4D97-AF65-F5344CB8AC3E}">
        <p14:creationId xmlns:p14="http://schemas.microsoft.com/office/powerpoint/2010/main" val="4019818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ody - Gra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4"/>
            <a:ext cx="8763000" cy="4958462"/>
          </a:xfrm>
        </p:spPr>
        <p:txBody>
          <a:bodyPr>
            <a:normAutofit/>
          </a:bodyPr>
          <a:lstStyle>
            <a:lvl1pPr>
              <a:buClr>
                <a:schemeClr val="accent5">
                  <a:lumMod val="60000"/>
                  <a:lumOff val="40000"/>
                </a:schemeClr>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5">
                  <a:lumMod val="60000"/>
                  <a:lumOff val="40000"/>
                </a:schemeClr>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5">
                  <a:lumMod val="60000"/>
                  <a:lumOff val="40000"/>
                </a:schemeClr>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userDrawn="1"/>
        </p:nvSpPr>
        <p:spPr>
          <a:xfrm>
            <a:off x="0" y="6152268"/>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Footer Placeholder 4"/>
          <p:cNvSpPr>
            <a:spLocks noGrp="1"/>
          </p:cNvSpPr>
          <p:nvPr>
            <p:ph type="ftr" sz="quarter" idx="11"/>
          </p:nvPr>
        </p:nvSpPr>
        <p:spPr>
          <a:xfrm>
            <a:off x="3124200" y="6375402"/>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6858000" y="6375402"/>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4" name="Picture 3">
            <a:extLst>
              <a:ext uri="{FF2B5EF4-FFF2-40B4-BE49-F238E27FC236}">
                <a16:creationId xmlns:a16="http://schemas.microsoft.com/office/drawing/2014/main" id="{E488A127-8FF8-82FC-BF11-3EA3DC72174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75473" y="6152266"/>
            <a:ext cx="1984586" cy="731520"/>
          </a:xfrm>
          <a:prstGeom prst="rect">
            <a:avLst/>
          </a:prstGeom>
        </p:spPr>
      </p:pic>
    </p:spTree>
    <p:extLst>
      <p:ext uri="{BB962C8B-B14F-4D97-AF65-F5344CB8AC3E}">
        <p14:creationId xmlns:p14="http://schemas.microsoft.com/office/powerpoint/2010/main" val="2148394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Body - Tan">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2"/>
            <a:ext cx="8763000" cy="4958465"/>
          </a:xfrm>
        </p:spPr>
        <p:txBody>
          <a:bodyPr>
            <a:normAutofit/>
          </a:bodyPr>
          <a:lstStyle>
            <a:lvl1pPr>
              <a:buClr>
                <a:schemeClr val="accent6"/>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6"/>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6"/>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Rectangle 10"/>
          <p:cNvSpPr/>
          <p:nvPr userDrawn="1"/>
        </p:nvSpPr>
        <p:spPr>
          <a:xfrm>
            <a:off x="0" y="6152268"/>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Footer Placeholder 4"/>
          <p:cNvSpPr>
            <a:spLocks noGrp="1"/>
          </p:cNvSpPr>
          <p:nvPr>
            <p:ph type="ftr" sz="quarter" idx="11"/>
          </p:nvPr>
        </p:nvSpPr>
        <p:spPr>
          <a:xfrm>
            <a:off x="3124200" y="6375402"/>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2"/>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4" name="Picture 3">
            <a:extLst>
              <a:ext uri="{FF2B5EF4-FFF2-40B4-BE49-F238E27FC236}">
                <a16:creationId xmlns:a16="http://schemas.microsoft.com/office/drawing/2014/main" id="{F91511E9-2967-0491-9514-2E9B7EBA19B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75473" y="6152266"/>
            <a:ext cx="1984586" cy="731520"/>
          </a:xfrm>
          <a:prstGeom prst="rect">
            <a:avLst/>
          </a:prstGeom>
        </p:spPr>
      </p:pic>
    </p:spTree>
    <p:extLst>
      <p:ext uri="{BB962C8B-B14F-4D97-AF65-F5344CB8AC3E}">
        <p14:creationId xmlns:p14="http://schemas.microsoft.com/office/powerpoint/2010/main" val="6957401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ouble-Column Bod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4"/>
            <a:ext cx="4191000" cy="4958462"/>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3"/>
          </p:nvPr>
        </p:nvSpPr>
        <p:spPr>
          <a:xfrm>
            <a:off x="4724400" y="1193804"/>
            <a:ext cx="4191000" cy="4958462"/>
          </a:xfrm>
        </p:spPr>
        <p:txBody>
          <a:bodyPr>
            <a:normAutofit/>
          </a:bodyPr>
          <a:lstStyle>
            <a:lvl1pPr>
              <a:buClr>
                <a:srgbClr val="FF00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0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0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p:cNvSpPr/>
          <p:nvPr userDrawn="1"/>
        </p:nvSpPr>
        <p:spPr>
          <a:xfrm>
            <a:off x="0" y="6152268"/>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Footer Placeholder 4"/>
          <p:cNvSpPr>
            <a:spLocks noGrp="1"/>
          </p:cNvSpPr>
          <p:nvPr>
            <p:ph type="ftr" sz="quarter" idx="11"/>
          </p:nvPr>
        </p:nvSpPr>
        <p:spPr>
          <a:xfrm>
            <a:off x="3124200" y="6375402"/>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4" name="Slide Number Placeholder 5"/>
          <p:cNvSpPr>
            <a:spLocks noGrp="1"/>
          </p:cNvSpPr>
          <p:nvPr>
            <p:ph type="sldNum" sz="quarter" idx="12"/>
          </p:nvPr>
        </p:nvSpPr>
        <p:spPr>
          <a:xfrm>
            <a:off x="6858000" y="6375402"/>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4" name="Picture 3">
            <a:extLst>
              <a:ext uri="{FF2B5EF4-FFF2-40B4-BE49-F238E27FC236}">
                <a16:creationId xmlns:a16="http://schemas.microsoft.com/office/drawing/2014/main" id="{773500DB-969C-7FF5-E16D-8D8FEC79113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75473" y="6152266"/>
            <a:ext cx="1984586" cy="731520"/>
          </a:xfrm>
          <a:prstGeom prst="rect">
            <a:avLst/>
          </a:prstGeom>
        </p:spPr>
      </p:pic>
    </p:spTree>
    <p:extLst>
      <p:ext uri="{BB962C8B-B14F-4D97-AF65-F5344CB8AC3E}">
        <p14:creationId xmlns:p14="http://schemas.microsoft.com/office/powerpoint/2010/main" val="4030322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58068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 Blue">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962821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 Orange">
    <p:bg>
      <p:bgPr>
        <a:solidFill>
          <a:schemeClr val="accent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72355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 YellowGreen">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30355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 Gray">
    <p:bg>
      <p:bgPr>
        <a:solidFill>
          <a:schemeClr val="accent5">
            <a:lumMod val="20000"/>
            <a:lumOff val="8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0078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 Photo">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4572000" y="0"/>
            <a:ext cx="4572000" cy="6858000"/>
          </a:xfrm>
        </p:spPr>
        <p:txBody>
          <a:bodyPr/>
          <a:lstStyle>
            <a:lvl1pPr marL="0" indent="0">
              <a:buNone/>
              <a:defRPr/>
            </a:lvl1pPr>
          </a:lstStyle>
          <a:p>
            <a:r>
              <a:rPr lang="en-US" dirty="0"/>
              <a:t>Click icon to add picture</a:t>
            </a:r>
          </a:p>
        </p:txBody>
      </p:sp>
      <p:sp>
        <p:nvSpPr>
          <p:cNvPr id="10" name="Title 9"/>
          <p:cNvSpPr>
            <a:spLocks noGrp="1"/>
          </p:cNvSpPr>
          <p:nvPr>
            <p:ph type="title"/>
          </p:nvPr>
        </p:nvSpPr>
        <p:spPr>
          <a:xfrm>
            <a:off x="381000" y="2209801"/>
            <a:ext cx="3962400" cy="2235200"/>
          </a:xfrm>
        </p:spPr>
        <p:txBody>
          <a:bodyPr>
            <a:noAutofit/>
          </a:bodyPr>
          <a:lstStyle>
            <a:lvl1pPr marL="0" indent="0" algn="l">
              <a:defRPr sz="3600">
                <a:effectLst/>
                <a:latin typeface="PermianSlabSerifTypeface" pitchFamily="50" charset="0"/>
              </a:defRPr>
            </a:lvl1pPr>
          </a:lstStyle>
          <a:p>
            <a:r>
              <a:rPr lang="en-US" dirty="0"/>
              <a:t>Click to edit Master title style</a:t>
            </a:r>
          </a:p>
        </p:txBody>
      </p:sp>
      <p:sp>
        <p:nvSpPr>
          <p:cNvPr id="12" name="Text Placeholder 11"/>
          <p:cNvSpPr>
            <a:spLocks noGrp="1"/>
          </p:cNvSpPr>
          <p:nvPr>
            <p:ph type="body" sz="quarter" idx="11" hasCustomPrompt="1"/>
          </p:nvPr>
        </p:nvSpPr>
        <p:spPr>
          <a:xfrm>
            <a:off x="381000" y="5562600"/>
            <a:ext cx="4038600" cy="1117600"/>
          </a:xfrm>
        </p:spPr>
        <p:txBody>
          <a:bodyPr anchor="b">
            <a:normAutofit/>
          </a:bodyPr>
          <a:lstStyle>
            <a:lvl1pPr marL="0" indent="0">
              <a:buNone/>
              <a:defRPr sz="110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Name, Position</a:t>
            </a:r>
          </a:p>
          <a:p>
            <a:pPr lvl="0"/>
            <a:r>
              <a:rPr lang="en-US" dirty="0"/>
              <a:t>Date</a:t>
            </a:r>
          </a:p>
        </p:txBody>
      </p:sp>
      <p:sp>
        <p:nvSpPr>
          <p:cNvPr id="14" name="Text Placeholder 13"/>
          <p:cNvSpPr>
            <a:spLocks noGrp="1"/>
          </p:cNvSpPr>
          <p:nvPr>
            <p:ph type="body" sz="quarter" idx="12" hasCustomPrompt="1"/>
          </p:nvPr>
        </p:nvSpPr>
        <p:spPr>
          <a:xfrm>
            <a:off x="381000" y="4445001"/>
            <a:ext cx="3962400" cy="812800"/>
          </a:xfrm>
        </p:spPr>
        <p:txBody>
          <a:bodyPr>
            <a:normAutofit/>
          </a:bodyPr>
          <a:lstStyle>
            <a:lvl1pPr marL="0" indent="0">
              <a:buNone/>
              <a:defRPr sz="2800">
                <a:solidFill>
                  <a:schemeClr val="accent5"/>
                </a:solidFill>
                <a:latin typeface="PermianSlabSerifTypeface" pitchFamily="50" charset="0"/>
              </a:defRPr>
            </a:lvl1pPr>
          </a:lstStyle>
          <a:p>
            <a:pPr lvl="0"/>
            <a:r>
              <a:rPr lang="en-US" dirty="0"/>
              <a:t>Sub-Title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56168" y="320040"/>
            <a:ext cx="3473026" cy="1280160"/>
          </a:xfrm>
          <a:prstGeom prst="rect">
            <a:avLst/>
          </a:prstGeom>
        </p:spPr>
      </p:pic>
    </p:spTree>
    <p:extLst>
      <p:ext uri="{BB962C8B-B14F-4D97-AF65-F5344CB8AC3E}">
        <p14:creationId xmlns:p14="http://schemas.microsoft.com/office/powerpoint/2010/main" val="2658759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5" name="Rectangle 4"/>
          <p:cNvSpPr/>
          <p:nvPr userDrawn="1"/>
        </p:nvSpPr>
        <p:spPr>
          <a:xfrm>
            <a:off x="3200400" y="3874770"/>
            <a:ext cx="5943600" cy="22402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7" name="Title 1"/>
          <p:cNvSpPr>
            <a:spLocks noGrp="1"/>
          </p:cNvSpPr>
          <p:nvPr>
            <p:ph type="ctrTitle"/>
          </p:nvPr>
        </p:nvSpPr>
        <p:spPr>
          <a:xfrm>
            <a:off x="3276600" y="3962400"/>
            <a:ext cx="5715000" cy="2057400"/>
          </a:xfrm>
        </p:spPr>
        <p:txBody>
          <a:bodyPr/>
          <a:lstStyle>
            <a:lvl1pPr algn="r">
              <a:defRPr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dirty="0"/>
              <a:t>Click to edit Master 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2890" y="3322320"/>
            <a:ext cx="3345180" cy="3345180"/>
          </a:xfrm>
          <a:prstGeom prst="rect">
            <a:avLst/>
          </a:prstGeom>
          <a:noFill/>
          <a:ln>
            <a:noFill/>
          </a:ln>
        </p:spPr>
      </p:pic>
    </p:spTree>
    <p:extLst>
      <p:ext uri="{BB962C8B-B14F-4D97-AF65-F5344CB8AC3E}">
        <p14:creationId xmlns:p14="http://schemas.microsoft.com/office/powerpoint/2010/main" val="3459122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ody - TN Mark">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152400" y="1143000"/>
            <a:ext cx="8839200" cy="5562600"/>
          </a:xfrm>
        </p:spPr>
        <p:txBody>
          <a:bodyPr>
            <a:normAutofit/>
          </a:bodyPr>
          <a:lstStyle>
            <a:lvl1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05801" y="6019800"/>
            <a:ext cx="866774" cy="866774"/>
          </a:xfrm>
          <a:prstGeom prst="rect">
            <a:avLst/>
          </a:prstGeom>
        </p:spPr>
      </p:pic>
    </p:spTree>
    <p:extLst>
      <p:ext uri="{BB962C8B-B14F-4D97-AF65-F5344CB8AC3E}">
        <p14:creationId xmlns:p14="http://schemas.microsoft.com/office/powerpoint/2010/main" val="517064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od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4"/>
            <a:ext cx="8763000" cy="4958462"/>
          </a:xfrm>
        </p:spPr>
        <p:txBody>
          <a:bodyPr>
            <a:normAutofit/>
          </a:bodyPr>
          <a:lstStyle>
            <a:lvl1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p:cNvSpPr/>
          <p:nvPr userDrawn="1"/>
        </p:nvSpPr>
        <p:spPr>
          <a:xfrm>
            <a:off x="0" y="6152268"/>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Footer Placeholder 4"/>
          <p:cNvSpPr>
            <a:spLocks noGrp="1"/>
          </p:cNvSpPr>
          <p:nvPr>
            <p:ph type="ftr" sz="quarter" idx="11"/>
          </p:nvPr>
        </p:nvSpPr>
        <p:spPr>
          <a:xfrm>
            <a:off x="3124200" y="6375402"/>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6858000" y="6375402"/>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75473" y="6152266"/>
            <a:ext cx="1984586" cy="731520"/>
          </a:xfrm>
          <a:prstGeom prst="rect">
            <a:avLst/>
          </a:prstGeom>
        </p:spPr>
      </p:pic>
    </p:spTree>
    <p:extLst>
      <p:ext uri="{BB962C8B-B14F-4D97-AF65-F5344CB8AC3E}">
        <p14:creationId xmlns:p14="http://schemas.microsoft.com/office/powerpoint/2010/main" val="1591218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Body - Red">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2"/>
            <a:ext cx="8763000" cy="4958465"/>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rgbClr val="FF0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Rectangle 10"/>
          <p:cNvSpPr/>
          <p:nvPr userDrawn="1"/>
        </p:nvSpPr>
        <p:spPr>
          <a:xfrm>
            <a:off x="0" y="6152268"/>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Footer Placeholder 4"/>
          <p:cNvSpPr>
            <a:spLocks noGrp="1"/>
          </p:cNvSpPr>
          <p:nvPr>
            <p:ph type="ftr" sz="quarter" idx="11"/>
          </p:nvPr>
        </p:nvSpPr>
        <p:spPr>
          <a:xfrm>
            <a:off x="3124200" y="6375402"/>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2"/>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25" y="6152266"/>
            <a:ext cx="2316480" cy="731520"/>
          </a:xfrm>
          <a:prstGeom prst="rect">
            <a:avLst/>
          </a:prstGeom>
        </p:spPr>
      </p:pic>
    </p:spTree>
    <p:extLst>
      <p:ext uri="{BB962C8B-B14F-4D97-AF65-F5344CB8AC3E}">
        <p14:creationId xmlns:p14="http://schemas.microsoft.com/office/powerpoint/2010/main" val="2301157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dy - Orange">
    <p:spTree>
      <p:nvGrpSpPr>
        <p:cNvPr id="1" name=""/>
        <p:cNvGrpSpPr/>
        <p:nvPr/>
      </p:nvGrpSpPr>
      <p:grpSpPr>
        <a:xfrm>
          <a:off x="0" y="0"/>
          <a:ext cx="0" cy="0"/>
          <a:chOff x="0" y="0"/>
          <a:chExt cx="0" cy="0"/>
        </a:xfrm>
      </p:grpSpPr>
      <p:sp>
        <p:nvSpPr>
          <p:cNvPr id="12" name="Rectangle 11"/>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14" name="Content Placeholder 2"/>
          <p:cNvSpPr>
            <a:spLocks noGrp="1"/>
          </p:cNvSpPr>
          <p:nvPr>
            <p:ph idx="1"/>
          </p:nvPr>
        </p:nvSpPr>
        <p:spPr>
          <a:xfrm>
            <a:off x="228600" y="1193802"/>
            <a:ext cx="8763000" cy="4958465"/>
          </a:xfrm>
        </p:spPr>
        <p:txBody>
          <a:bodyPr>
            <a:normAutofit/>
          </a:bodyPr>
          <a:lstStyle>
            <a:lvl1pPr>
              <a:buClr>
                <a:schemeClr val="accent3"/>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3"/>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3"/>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Rectangle 16"/>
          <p:cNvSpPr/>
          <p:nvPr userDrawn="1"/>
        </p:nvSpPr>
        <p:spPr>
          <a:xfrm>
            <a:off x="0" y="990602"/>
            <a:ext cx="9144000" cy="8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Rectangle 10"/>
          <p:cNvSpPr/>
          <p:nvPr userDrawn="1"/>
        </p:nvSpPr>
        <p:spPr>
          <a:xfrm>
            <a:off x="0" y="6152268"/>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Footer Placeholder 4"/>
          <p:cNvSpPr>
            <a:spLocks noGrp="1"/>
          </p:cNvSpPr>
          <p:nvPr>
            <p:ph type="ftr" sz="quarter" idx="11"/>
          </p:nvPr>
        </p:nvSpPr>
        <p:spPr>
          <a:xfrm>
            <a:off x="3124200" y="6375402"/>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2"/>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2" name="Picture 1">
            <a:extLst>
              <a:ext uri="{FF2B5EF4-FFF2-40B4-BE49-F238E27FC236}">
                <a16:creationId xmlns:a16="http://schemas.microsoft.com/office/drawing/2014/main" id="{712F41A2-1018-64B2-876E-CED3273F27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75473" y="6152266"/>
            <a:ext cx="1984586" cy="731520"/>
          </a:xfrm>
          <a:prstGeom prst="rect">
            <a:avLst/>
          </a:prstGeom>
        </p:spPr>
      </p:pic>
    </p:spTree>
    <p:extLst>
      <p:ext uri="{BB962C8B-B14F-4D97-AF65-F5344CB8AC3E}">
        <p14:creationId xmlns:p14="http://schemas.microsoft.com/office/powerpoint/2010/main" val="2837652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Body - Blue">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2"/>
            <a:ext cx="8763000" cy="4958465"/>
          </a:xfrm>
        </p:spPr>
        <p:txBody>
          <a:bodyPr>
            <a:normAutofit/>
          </a:bodyPr>
          <a:lstStyle>
            <a:lvl1pPr>
              <a:buClr>
                <a:schemeClr val="accent1"/>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1"/>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1"/>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Rectangle 10"/>
          <p:cNvSpPr/>
          <p:nvPr userDrawn="1"/>
        </p:nvSpPr>
        <p:spPr>
          <a:xfrm>
            <a:off x="0" y="6152268"/>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Footer Placeholder 4"/>
          <p:cNvSpPr>
            <a:spLocks noGrp="1"/>
          </p:cNvSpPr>
          <p:nvPr>
            <p:ph type="ftr" sz="quarter" idx="11"/>
          </p:nvPr>
        </p:nvSpPr>
        <p:spPr>
          <a:xfrm>
            <a:off x="3124200" y="6375402"/>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2"/>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4" name="Picture 3">
            <a:extLst>
              <a:ext uri="{FF2B5EF4-FFF2-40B4-BE49-F238E27FC236}">
                <a16:creationId xmlns:a16="http://schemas.microsoft.com/office/drawing/2014/main" id="{F31F8168-3645-EBEE-CD21-6C854B3948D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75473" y="6152266"/>
            <a:ext cx="1984586" cy="731520"/>
          </a:xfrm>
          <a:prstGeom prst="rect">
            <a:avLst/>
          </a:prstGeom>
        </p:spPr>
      </p:pic>
    </p:spTree>
    <p:extLst>
      <p:ext uri="{BB962C8B-B14F-4D97-AF65-F5344CB8AC3E}">
        <p14:creationId xmlns:p14="http://schemas.microsoft.com/office/powerpoint/2010/main" val="262864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Body - YellowGreen">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1193802"/>
            <a:ext cx="8763000" cy="4958465"/>
          </a:xfrm>
        </p:spPr>
        <p:txBody>
          <a:bodyPr>
            <a:normAutofit/>
          </a:bodyPr>
          <a:lstStyle>
            <a:lvl1pPr>
              <a:buClr>
                <a:schemeClr val="accent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990602"/>
            <a:ext cx="9144000" cy="88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Rectangle 10"/>
          <p:cNvSpPr/>
          <p:nvPr userDrawn="1"/>
        </p:nvSpPr>
        <p:spPr>
          <a:xfrm>
            <a:off x="0" y="6152268"/>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Footer Placeholder 4"/>
          <p:cNvSpPr>
            <a:spLocks noGrp="1"/>
          </p:cNvSpPr>
          <p:nvPr>
            <p:ph type="ftr" sz="quarter" idx="11"/>
          </p:nvPr>
        </p:nvSpPr>
        <p:spPr>
          <a:xfrm>
            <a:off x="3124200" y="6375402"/>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6375402"/>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4" name="Picture 3">
            <a:extLst>
              <a:ext uri="{FF2B5EF4-FFF2-40B4-BE49-F238E27FC236}">
                <a16:creationId xmlns:a16="http://schemas.microsoft.com/office/drawing/2014/main" id="{A17B3FA5-D367-D155-98CB-7C587E58959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75473" y="6152266"/>
            <a:ext cx="1984586" cy="731520"/>
          </a:xfrm>
          <a:prstGeom prst="rect">
            <a:avLst/>
          </a:prstGeom>
        </p:spPr>
      </p:pic>
    </p:spTree>
    <p:extLst>
      <p:ext uri="{BB962C8B-B14F-4D97-AF65-F5344CB8AC3E}">
        <p14:creationId xmlns:p14="http://schemas.microsoft.com/office/powerpoint/2010/main" val="521382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416677"/>
            <a:ext cx="2895600" cy="365125"/>
          </a:xfrm>
          <a:prstGeom prst="rect">
            <a:avLst/>
          </a:prstGeom>
        </p:spPr>
        <p:txBody>
          <a:bodyPr vert="horz" lIns="91440" tIns="45720" rIns="91440" bIns="45720" rtlCol="0" anchor="b"/>
          <a:lstStyle>
            <a:lvl1pPr algn="ct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7" name="Slide Number Placeholder 5"/>
          <p:cNvSpPr>
            <a:spLocks noGrp="1"/>
          </p:cNvSpPr>
          <p:nvPr>
            <p:ph type="sldNum" sz="quarter" idx="4"/>
          </p:nvPr>
        </p:nvSpPr>
        <p:spPr>
          <a:xfrm>
            <a:off x="6858000" y="6410328"/>
            <a:ext cx="2133600" cy="365125"/>
          </a:xfrm>
          <a:prstGeom prst="rect">
            <a:avLst/>
          </a:prstGeom>
        </p:spPr>
        <p:txBody>
          <a:bodyPr anchor="b"/>
          <a:lstStyle>
            <a:lvl1pPr algn="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Tree>
    <p:extLst>
      <p:ext uri="{BB962C8B-B14F-4D97-AF65-F5344CB8AC3E}">
        <p14:creationId xmlns:p14="http://schemas.microsoft.com/office/powerpoint/2010/main" val="306756316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hyperlink" Target="https://freepngimg.com/png/85229-text-photography-question-interrogation-communication-stock" TargetMode="External"/><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4876802"/>
            <a:ext cx="8839200" cy="1422399"/>
          </a:xfrm>
        </p:spPr>
        <p:txBody>
          <a:bodyPr/>
          <a:lstStyle/>
          <a:p>
            <a:r>
              <a:rPr lang="en-US" dirty="0">
                <a:latin typeface="Open Sans" panose="020B0606030504020204" pitchFamily="34" charset="0"/>
                <a:ea typeface="Open Sans" panose="020B0606030504020204" pitchFamily="34" charset="0"/>
                <a:cs typeface="Open Sans" panose="020B0606030504020204" pitchFamily="34" charset="0"/>
              </a:rPr>
              <a:t>Death Reporting &amp; Comprehensive Death Reviews</a:t>
            </a:r>
          </a:p>
        </p:txBody>
      </p:sp>
      <p:sp>
        <p:nvSpPr>
          <p:cNvPr id="3" name="Text Placeholder 2"/>
          <p:cNvSpPr>
            <a:spLocks noGrp="1"/>
          </p:cNvSpPr>
          <p:nvPr>
            <p:ph type="body" sz="quarter" idx="12"/>
          </p:nvPr>
        </p:nvSpPr>
        <p:spPr>
          <a:xfrm>
            <a:off x="183776" y="4064000"/>
            <a:ext cx="8839200" cy="812800"/>
          </a:xfrm>
        </p:spPr>
        <p:txBody>
          <a:bodyPr/>
          <a:lstStyle/>
          <a:p>
            <a:r>
              <a:rPr lang="en-US" dirty="0">
                <a:latin typeface="Open Sans" panose="020B0606030504020204" pitchFamily="34" charset="0"/>
                <a:ea typeface="Open Sans" panose="020B0606030504020204" pitchFamily="34" charset="0"/>
                <a:cs typeface="Open Sans" panose="020B0606030504020204" pitchFamily="34" charset="0"/>
              </a:rPr>
              <a:t>Division of TennCare Operational Protocol</a:t>
            </a:r>
          </a:p>
        </p:txBody>
      </p:sp>
      <p:sp>
        <p:nvSpPr>
          <p:cNvPr id="4" name="Text Placeholder 3"/>
          <p:cNvSpPr>
            <a:spLocks noGrp="1"/>
          </p:cNvSpPr>
          <p:nvPr>
            <p:ph type="body" sz="quarter" idx="11"/>
          </p:nvPr>
        </p:nvSpPr>
        <p:spPr/>
        <p:txBody>
          <a:bodyPr/>
          <a:lstStyle/>
          <a:p>
            <a:r>
              <a:rPr lang="en-US" dirty="0"/>
              <a:t>Effective January 1, 2025</a:t>
            </a:r>
          </a:p>
        </p:txBody>
      </p:sp>
    </p:spTree>
    <p:extLst>
      <p:ext uri="{BB962C8B-B14F-4D97-AF65-F5344CB8AC3E}">
        <p14:creationId xmlns:p14="http://schemas.microsoft.com/office/powerpoint/2010/main" val="479260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sz="3000" dirty="0">
                <a:latin typeface="Open Sans" panose="020B0606030504020204" pitchFamily="34" charset="0"/>
                <a:ea typeface="Open Sans" panose="020B0606030504020204" pitchFamily="34" charset="0"/>
                <a:cs typeface="Open Sans" panose="020B0606030504020204" pitchFamily="34" charset="0"/>
              </a:rPr>
              <a:t>Preliminary Death Review Committee (PDRC)</a:t>
            </a:r>
          </a:p>
        </p:txBody>
      </p:sp>
      <p:sp>
        <p:nvSpPr>
          <p:cNvPr id="5" name="Content Placeholder 4"/>
          <p:cNvSpPr>
            <a:spLocks noGrp="1"/>
          </p:cNvSpPr>
          <p:nvPr>
            <p:ph idx="1"/>
          </p:nvPr>
        </p:nvSpPr>
        <p:spPr>
          <a:xfrm>
            <a:off x="189322" y="1143002"/>
            <a:ext cx="8763000" cy="4958465"/>
          </a:xfrm>
        </p:spPr>
        <p:txBody>
          <a:bodyPr>
            <a:noAutofit/>
          </a:bodyPr>
          <a:lstStyle/>
          <a:p>
            <a:pPr>
              <a:spcBef>
                <a:spcPts val="0"/>
              </a:spcBef>
              <a:buClr>
                <a:srgbClr val="00B0F0"/>
              </a:buClr>
              <a:buSzPct val="150000"/>
            </a:pPr>
            <a:endParaRPr lang="en-US" sz="600" dirty="0">
              <a:solidFill>
                <a:srgbClr val="000000"/>
              </a:solidFill>
            </a:endParaRPr>
          </a:p>
          <a:p>
            <a:pPr>
              <a:spcBef>
                <a:spcPts val="0"/>
              </a:spcBef>
              <a:buClr>
                <a:srgbClr val="00B0F0"/>
              </a:buClr>
              <a:buSzPct val="150000"/>
            </a:pPr>
            <a:r>
              <a:rPr lang="en-US" sz="2000" dirty="0">
                <a:solidFill>
                  <a:srgbClr val="000000"/>
                </a:solidFill>
              </a:rPr>
              <a:t>The PDRC will determine if the criteria for a suspicious death have been met.  If that determination </a:t>
            </a:r>
            <a:r>
              <a:rPr lang="en-US" sz="2000" dirty="0"/>
              <a:t>is made</a:t>
            </a:r>
            <a:r>
              <a:rPr lang="en-US" sz="2000" dirty="0">
                <a:solidFill>
                  <a:srgbClr val="000000"/>
                </a:solidFill>
              </a:rPr>
              <a:t>, then the PDRC will request a DDA Comprehensive Death Review be conducted, and a Clinical Death Summary be issued</a:t>
            </a:r>
          </a:p>
          <a:p>
            <a:pPr>
              <a:spcBef>
                <a:spcPts val="0"/>
              </a:spcBef>
              <a:buClr>
                <a:srgbClr val="00B0F0"/>
              </a:buClr>
              <a:buSzPct val="150000"/>
            </a:pPr>
            <a:r>
              <a:rPr lang="en-US" sz="600" dirty="0">
                <a:solidFill>
                  <a:srgbClr val="000000"/>
                </a:solidFill>
              </a:rPr>
              <a:t> </a:t>
            </a:r>
          </a:p>
          <a:p>
            <a:pPr marL="914400" lvl="1">
              <a:spcBef>
                <a:spcPts val="0"/>
              </a:spcBef>
              <a:buClr>
                <a:srgbClr val="00B0F0"/>
              </a:buClr>
              <a:buFont typeface="Wingdings" panose="05000000000000000000" pitchFamily="2" charset="2"/>
              <a:buChar char="v"/>
            </a:pPr>
            <a:r>
              <a:rPr lang="en-US" dirty="0">
                <a:solidFill>
                  <a:srgbClr val="000000"/>
                </a:solidFill>
              </a:rPr>
              <a:t>As defined in One Reportable Event Management System Definitions, a death is considered “suspicious” if the death occurred under circumstances that are unexpected or unexplained.  DDA will initiate the Preliminary Death Review within one week of receipt of the Notice of Death Form</a:t>
            </a:r>
          </a:p>
          <a:p>
            <a:pPr marL="628650" lvl="1" indent="0">
              <a:spcBef>
                <a:spcPts val="0"/>
              </a:spcBef>
              <a:buClr>
                <a:srgbClr val="00B0F0"/>
              </a:buClr>
              <a:buNone/>
            </a:pPr>
            <a:endParaRPr lang="en-US" sz="600" dirty="0">
              <a:solidFill>
                <a:srgbClr val="000000"/>
              </a:solidFill>
            </a:endParaRPr>
          </a:p>
          <a:p>
            <a:pPr>
              <a:spcBef>
                <a:spcPts val="0"/>
              </a:spcBef>
              <a:buClr>
                <a:srgbClr val="00B0F0"/>
              </a:buClr>
              <a:buSzPct val="150000"/>
            </a:pPr>
            <a:r>
              <a:rPr lang="en-US" sz="2000" dirty="0">
                <a:solidFill>
                  <a:srgbClr val="000000"/>
                </a:solidFill>
              </a:rPr>
              <a:t>The PDRC may choose to reconvene, in its discretion, if pertinent information is received (such as an autopsy) prior to the DDA Comprehensive Death Review (CDR) taking place </a:t>
            </a:r>
          </a:p>
          <a:p>
            <a:pPr>
              <a:spcBef>
                <a:spcPts val="0"/>
              </a:spcBef>
              <a:buClr>
                <a:srgbClr val="00B0F0"/>
              </a:buClr>
              <a:buSzPct val="150000"/>
            </a:pPr>
            <a:endParaRPr lang="en-US" sz="600" dirty="0">
              <a:solidFill>
                <a:srgbClr val="000000"/>
              </a:solidFill>
            </a:endParaRPr>
          </a:p>
          <a:p>
            <a:pPr>
              <a:spcBef>
                <a:spcPts val="0"/>
              </a:spcBef>
              <a:buClr>
                <a:srgbClr val="00B0F0"/>
              </a:buClr>
              <a:buSzPct val="150000"/>
            </a:pPr>
            <a:r>
              <a:rPr lang="en-US" sz="2000" dirty="0">
                <a:solidFill>
                  <a:srgbClr val="000000"/>
                </a:solidFill>
              </a:rPr>
              <a:t>The Commissioner of DDA has authority to at any time request a DDA CDR be conducted</a:t>
            </a:r>
          </a:p>
          <a:p>
            <a:pPr>
              <a:spcBef>
                <a:spcPts val="0"/>
              </a:spcBef>
              <a:buClr>
                <a:srgbClr val="2DCCD3"/>
              </a:buClr>
              <a:defRPr/>
            </a:pPr>
            <a:endParaRPr lang="en-US" sz="1700" b="1" dirty="0">
              <a:solidFill>
                <a:prstClr val="black"/>
              </a:solidFill>
            </a:endParaRPr>
          </a:p>
          <a:p>
            <a:pPr marL="0" indent="0">
              <a:spcBef>
                <a:spcPts val="0"/>
              </a:spcBef>
              <a:buNone/>
            </a:pPr>
            <a:endParaRPr lang="en-US" sz="1700" dirty="0"/>
          </a:p>
        </p:txBody>
      </p:sp>
    </p:spTree>
    <p:extLst>
      <p:ext uri="{BB962C8B-B14F-4D97-AF65-F5344CB8AC3E}">
        <p14:creationId xmlns:p14="http://schemas.microsoft.com/office/powerpoint/2010/main" val="4125239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sz="3000" dirty="0">
                <a:latin typeface="Open Sans" panose="020B0606030504020204" pitchFamily="34" charset="0"/>
                <a:ea typeface="Open Sans" panose="020B0606030504020204" pitchFamily="34" charset="0"/>
                <a:cs typeface="Open Sans" panose="020B0606030504020204" pitchFamily="34" charset="0"/>
              </a:rPr>
              <a:t>Preliminary Death Review Committee (PDRC)</a:t>
            </a:r>
          </a:p>
        </p:txBody>
      </p:sp>
      <p:sp>
        <p:nvSpPr>
          <p:cNvPr id="5" name="Content Placeholder 4"/>
          <p:cNvSpPr>
            <a:spLocks noGrp="1"/>
          </p:cNvSpPr>
          <p:nvPr>
            <p:ph idx="1"/>
          </p:nvPr>
        </p:nvSpPr>
        <p:spPr>
          <a:xfrm>
            <a:off x="189322" y="1143002"/>
            <a:ext cx="8763000" cy="4958465"/>
          </a:xfrm>
        </p:spPr>
        <p:txBody>
          <a:bodyPr>
            <a:noAutofit/>
          </a:bodyPr>
          <a:lstStyle/>
          <a:p>
            <a:pPr>
              <a:spcBef>
                <a:spcPts val="600"/>
              </a:spcBef>
              <a:buClr>
                <a:srgbClr val="00B0F0"/>
              </a:buClr>
              <a:buSzPct val="150000"/>
              <a:defRPr/>
            </a:pPr>
            <a:endParaRPr lang="en-US" sz="1200" b="1" dirty="0">
              <a:solidFill>
                <a:prstClr val="black"/>
              </a:solidFill>
            </a:endParaRPr>
          </a:p>
          <a:p>
            <a:pPr>
              <a:spcBef>
                <a:spcPts val="600"/>
              </a:spcBef>
              <a:buClr>
                <a:srgbClr val="00B0F0"/>
              </a:buClr>
              <a:buSzPct val="150000"/>
              <a:defRPr/>
            </a:pPr>
            <a:r>
              <a:rPr lang="en-US" sz="2000" b="1" dirty="0">
                <a:solidFill>
                  <a:prstClr val="black"/>
                </a:solidFill>
              </a:rPr>
              <a:t>PDRC is made up of:</a:t>
            </a:r>
          </a:p>
          <a:p>
            <a:pPr marL="0" indent="0">
              <a:spcBef>
                <a:spcPts val="600"/>
              </a:spcBef>
              <a:buClr>
                <a:srgbClr val="2DCCD3"/>
              </a:buClr>
              <a:buNone/>
              <a:defRPr/>
            </a:pPr>
            <a:endParaRPr lang="en-US" sz="800" b="1" dirty="0">
              <a:solidFill>
                <a:prstClr val="black"/>
              </a:solidFill>
            </a:endParaRPr>
          </a:p>
          <a:p>
            <a:pPr lvl="1" indent="-457200">
              <a:spcBef>
                <a:spcPts val="600"/>
              </a:spcBef>
              <a:buClr>
                <a:srgbClr val="00B0F0"/>
              </a:buClr>
              <a:buSzPct val="150000"/>
              <a:defRPr/>
            </a:pPr>
            <a:r>
              <a:rPr lang="en-US" dirty="0">
                <a:solidFill>
                  <a:prstClr val="black"/>
                </a:solidFill>
              </a:rPr>
              <a:t>The DDA Regional Director of Nursing or designee</a:t>
            </a:r>
          </a:p>
          <a:p>
            <a:pPr lvl="1" indent="-457200">
              <a:spcBef>
                <a:spcPts val="600"/>
              </a:spcBef>
              <a:buClr>
                <a:srgbClr val="00B0F0"/>
              </a:buClr>
              <a:buSzPct val="150000"/>
              <a:defRPr/>
            </a:pPr>
            <a:r>
              <a:rPr lang="en-US" dirty="0">
                <a:solidFill>
                  <a:prstClr val="black"/>
                </a:solidFill>
              </a:rPr>
              <a:t>The DDA Regional Director or designee</a:t>
            </a:r>
          </a:p>
          <a:p>
            <a:pPr lvl="1" indent="-457200">
              <a:spcBef>
                <a:spcPts val="600"/>
              </a:spcBef>
              <a:buClr>
                <a:srgbClr val="00B0F0"/>
              </a:buClr>
              <a:buSzPct val="150000"/>
              <a:defRPr/>
            </a:pPr>
            <a:r>
              <a:rPr lang="en-US" dirty="0">
                <a:solidFill>
                  <a:prstClr val="black"/>
                </a:solidFill>
              </a:rPr>
              <a:t>The DDA Regional Compliance Director or designee</a:t>
            </a:r>
          </a:p>
          <a:p>
            <a:pPr lvl="1" indent="-457200">
              <a:spcBef>
                <a:spcPts val="600"/>
              </a:spcBef>
              <a:buClr>
                <a:srgbClr val="00B0F0"/>
              </a:buClr>
              <a:buSzPct val="150000"/>
              <a:defRPr/>
            </a:pPr>
            <a:r>
              <a:rPr lang="en-US" dirty="0">
                <a:solidFill>
                  <a:prstClr val="black"/>
                </a:solidFill>
              </a:rPr>
              <a:t>The DDA Regional Investigations Coordinator or designee</a:t>
            </a:r>
          </a:p>
          <a:p>
            <a:pPr marL="457200" lvl="1" indent="0">
              <a:buClr>
                <a:srgbClr val="2DCCD3"/>
              </a:buClr>
              <a:buNone/>
              <a:defRPr/>
            </a:pPr>
            <a:endParaRPr lang="en-US" sz="800" dirty="0">
              <a:solidFill>
                <a:srgbClr val="000000"/>
              </a:solidFill>
            </a:endParaRPr>
          </a:p>
          <a:p>
            <a:pPr marL="457200" lvl="1" indent="-457200">
              <a:spcBef>
                <a:spcPts val="600"/>
              </a:spcBef>
              <a:buClr>
                <a:srgbClr val="00B0F0"/>
              </a:buClr>
              <a:buFont typeface="Wingdings" panose="05000000000000000000" pitchFamily="2" charset="2"/>
              <a:buChar char="Ø"/>
              <a:defRPr/>
            </a:pPr>
            <a:r>
              <a:rPr lang="en-US" dirty="0">
                <a:solidFill>
                  <a:srgbClr val="000000"/>
                </a:solidFill>
              </a:rPr>
              <a:t>Providers, advocates, family members, and invested community members may provide additional information to the PDRC prior to the Preliminary Death Review by submitting that information to the DDA Regional Director of the Region where the member resided at the time of death</a:t>
            </a:r>
          </a:p>
          <a:p>
            <a:pPr>
              <a:spcBef>
                <a:spcPts val="0"/>
              </a:spcBef>
              <a:buClr>
                <a:srgbClr val="2DCCD3"/>
              </a:buClr>
              <a:defRPr/>
            </a:pPr>
            <a:endParaRPr lang="en-US" sz="1700" b="1" dirty="0">
              <a:solidFill>
                <a:prstClr val="black"/>
              </a:solidFill>
            </a:endParaRPr>
          </a:p>
          <a:p>
            <a:pPr marL="0" indent="0">
              <a:spcBef>
                <a:spcPts val="0"/>
              </a:spcBef>
              <a:buNone/>
            </a:pPr>
            <a:endParaRPr lang="en-US" sz="1700" dirty="0"/>
          </a:p>
        </p:txBody>
      </p:sp>
    </p:spTree>
    <p:extLst>
      <p:ext uri="{BB962C8B-B14F-4D97-AF65-F5344CB8AC3E}">
        <p14:creationId xmlns:p14="http://schemas.microsoft.com/office/powerpoint/2010/main" val="1679340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Clinical Death Summary (CDS)</a:t>
            </a:r>
          </a:p>
        </p:txBody>
      </p:sp>
      <p:sp>
        <p:nvSpPr>
          <p:cNvPr id="5" name="Content Placeholder 4"/>
          <p:cNvSpPr>
            <a:spLocks noGrp="1"/>
          </p:cNvSpPr>
          <p:nvPr>
            <p:ph idx="1"/>
          </p:nvPr>
        </p:nvSpPr>
        <p:spPr/>
        <p:txBody>
          <a:bodyPr>
            <a:normAutofit/>
          </a:bodyPr>
          <a:lstStyle/>
          <a:p>
            <a:pPr>
              <a:spcBef>
                <a:spcPts val="600"/>
              </a:spcBef>
              <a:buClr>
                <a:srgbClr val="00B0F0"/>
              </a:buClr>
              <a:buSzPct val="150000"/>
            </a:pPr>
            <a:endParaRPr lang="en-US" sz="1200" dirty="0"/>
          </a:p>
          <a:p>
            <a:pPr>
              <a:spcBef>
                <a:spcPts val="600"/>
              </a:spcBef>
              <a:buClr>
                <a:srgbClr val="00B0F0"/>
              </a:buClr>
              <a:buSzPct val="150000"/>
            </a:pPr>
            <a:r>
              <a:rPr lang="en-US" sz="2000" dirty="0"/>
              <a:t>A written report by a qualified licensed Registered Nurse regarding the circumstances surrounding the person’s death</a:t>
            </a:r>
          </a:p>
          <a:p>
            <a:pPr>
              <a:spcBef>
                <a:spcPts val="600"/>
              </a:spcBef>
              <a:buClr>
                <a:srgbClr val="00B0F0"/>
              </a:buClr>
              <a:buSzPct val="150000"/>
            </a:pPr>
            <a:endParaRPr lang="en-US" sz="800" dirty="0"/>
          </a:p>
          <a:p>
            <a:pPr>
              <a:spcBef>
                <a:spcPts val="600"/>
              </a:spcBef>
              <a:buClr>
                <a:srgbClr val="00B0F0"/>
              </a:buClr>
              <a:buSzPct val="150000"/>
            </a:pPr>
            <a:r>
              <a:rPr lang="en-US" sz="2000" dirty="0"/>
              <a:t>Completed if the PDRC determines the criteria for an unexpected or unexplained death have been met </a:t>
            </a:r>
          </a:p>
          <a:p>
            <a:pPr>
              <a:spcBef>
                <a:spcPts val="600"/>
              </a:spcBef>
              <a:buClr>
                <a:srgbClr val="0070C0"/>
              </a:buClr>
              <a:buSzPct val="150000"/>
            </a:pPr>
            <a:endParaRPr lang="en-US" sz="800" dirty="0"/>
          </a:p>
          <a:p>
            <a:pPr marL="914400" lvl="1" indent="-457200">
              <a:spcBef>
                <a:spcPts val="600"/>
              </a:spcBef>
              <a:buClr>
                <a:srgbClr val="00B0F0"/>
              </a:buClr>
              <a:buSzPct val="150000"/>
            </a:pPr>
            <a:r>
              <a:rPr lang="en-US" dirty="0"/>
              <a:t>Unexpected or Unexplained Death shall mean any death that did not result from the normal progression of a known medical condition or disease</a:t>
            </a:r>
          </a:p>
          <a:p>
            <a:pPr lvl="1">
              <a:spcBef>
                <a:spcPts val="600"/>
              </a:spcBef>
              <a:buClr>
                <a:srgbClr val="0070C0"/>
              </a:buClr>
              <a:buSzPct val="150000"/>
            </a:pPr>
            <a:endParaRPr lang="en-US" sz="800" dirty="0"/>
          </a:p>
          <a:p>
            <a:pPr>
              <a:spcBef>
                <a:spcPts val="600"/>
              </a:spcBef>
              <a:buClr>
                <a:srgbClr val="00B0F0"/>
              </a:buClr>
              <a:buSzPct val="150000"/>
            </a:pPr>
            <a:r>
              <a:rPr lang="en-US" sz="2000" dirty="0"/>
              <a:t>Completed by the DDA Regional Mortality Nurse or designee within thirty (30) calendar days of DDA’s receipt of the NOD Form (can be extended with written approval by the DDA Director of Nursing or designee)</a:t>
            </a:r>
          </a:p>
        </p:txBody>
      </p:sp>
    </p:spTree>
    <p:extLst>
      <p:ext uri="{BB962C8B-B14F-4D97-AF65-F5344CB8AC3E}">
        <p14:creationId xmlns:p14="http://schemas.microsoft.com/office/powerpoint/2010/main" val="3960381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Clinical Death Summary (CDS)</a:t>
            </a:r>
          </a:p>
        </p:txBody>
      </p:sp>
      <p:sp>
        <p:nvSpPr>
          <p:cNvPr id="5" name="Content Placeholder 4"/>
          <p:cNvSpPr>
            <a:spLocks noGrp="1"/>
          </p:cNvSpPr>
          <p:nvPr>
            <p:ph idx="1"/>
          </p:nvPr>
        </p:nvSpPr>
        <p:spPr>
          <a:xfrm>
            <a:off x="152400" y="1219200"/>
            <a:ext cx="4267200" cy="4724400"/>
          </a:xfrm>
        </p:spPr>
        <p:txBody>
          <a:bodyPr>
            <a:noAutofit/>
          </a:bodyPr>
          <a:lstStyle/>
          <a:p>
            <a:pPr>
              <a:spcBef>
                <a:spcPts val="600"/>
              </a:spcBef>
              <a:buClrTx/>
            </a:pPr>
            <a:r>
              <a:rPr lang="en-US" sz="1800" dirty="0"/>
              <a:t>The CDS shall include:</a:t>
            </a:r>
          </a:p>
          <a:p>
            <a:pPr marL="457200" lvl="1" indent="0">
              <a:spcBef>
                <a:spcPts val="600"/>
              </a:spcBef>
              <a:buClrTx/>
              <a:buNone/>
            </a:pPr>
            <a:endParaRPr lang="en-US" sz="600" dirty="0"/>
          </a:p>
          <a:p>
            <a:pPr lvl="1">
              <a:spcBef>
                <a:spcPts val="600"/>
              </a:spcBef>
              <a:buClrTx/>
            </a:pPr>
            <a:r>
              <a:rPr lang="en-US" sz="1800" dirty="0"/>
              <a:t>Demographic information</a:t>
            </a:r>
          </a:p>
          <a:p>
            <a:pPr lvl="1">
              <a:spcBef>
                <a:spcPts val="600"/>
              </a:spcBef>
              <a:buClrTx/>
            </a:pPr>
            <a:r>
              <a:rPr lang="en-US" sz="1800" dirty="0"/>
              <a:t>Person’s profile</a:t>
            </a:r>
          </a:p>
          <a:p>
            <a:pPr lvl="1">
              <a:spcBef>
                <a:spcPts val="600"/>
              </a:spcBef>
              <a:buClrTx/>
            </a:pPr>
            <a:r>
              <a:rPr lang="en-US" sz="1800" dirty="0"/>
              <a:t>A review of systems</a:t>
            </a:r>
          </a:p>
          <a:p>
            <a:pPr lvl="1">
              <a:spcBef>
                <a:spcPts val="600"/>
              </a:spcBef>
              <a:buClrTx/>
            </a:pPr>
            <a:r>
              <a:rPr lang="en-US" sz="1800" dirty="0"/>
              <a:t>Recent clinical history</a:t>
            </a:r>
          </a:p>
          <a:p>
            <a:pPr lvl="1">
              <a:spcBef>
                <a:spcPts val="600"/>
              </a:spcBef>
              <a:buClrTx/>
            </a:pPr>
            <a:r>
              <a:rPr lang="en-US" sz="1800" dirty="0"/>
              <a:t>Diagnoses</a:t>
            </a:r>
          </a:p>
          <a:p>
            <a:pPr lvl="1">
              <a:spcBef>
                <a:spcPts val="600"/>
              </a:spcBef>
              <a:buClrTx/>
            </a:pPr>
            <a:r>
              <a:rPr lang="en-US" sz="1800" dirty="0"/>
              <a:t>Medications taken by the person</a:t>
            </a:r>
          </a:p>
          <a:p>
            <a:pPr lvl="1">
              <a:spcBef>
                <a:spcPts val="600"/>
              </a:spcBef>
              <a:buClrTx/>
            </a:pPr>
            <a:r>
              <a:rPr lang="en-US" sz="1800" dirty="0"/>
              <a:t>A review of the terminal event</a:t>
            </a:r>
          </a:p>
          <a:p>
            <a:pPr lvl="1">
              <a:spcBef>
                <a:spcPts val="600"/>
              </a:spcBef>
              <a:buClrTx/>
            </a:pPr>
            <a:r>
              <a:rPr lang="en-US" sz="1800" dirty="0"/>
              <a:t>Healthcare history</a:t>
            </a:r>
          </a:p>
          <a:p>
            <a:pPr lvl="1">
              <a:spcBef>
                <a:spcPts val="600"/>
              </a:spcBef>
              <a:buClrTx/>
            </a:pPr>
            <a:r>
              <a:rPr lang="en-US" sz="1800" dirty="0"/>
              <a:t>Autopsy finding (if available)</a:t>
            </a:r>
          </a:p>
          <a:p>
            <a:pPr lvl="1">
              <a:spcBef>
                <a:spcPts val="600"/>
              </a:spcBef>
              <a:buClrTx/>
            </a:pPr>
            <a:r>
              <a:rPr lang="en-US" sz="1800" dirty="0"/>
              <a:t>Any other relevant information</a:t>
            </a:r>
          </a:p>
        </p:txBody>
      </p:sp>
      <p:sp>
        <p:nvSpPr>
          <p:cNvPr id="6" name="Content Placeholder 5">
            <a:extLst>
              <a:ext uri="{FF2B5EF4-FFF2-40B4-BE49-F238E27FC236}">
                <a16:creationId xmlns:a16="http://schemas.microsoft.com/office/drawing/2014/main" id="{D26DC41F-0C87-6EB7-E138-60FDBA8D2A4D}"/>
              </a:ext>
            </a:extLst>
          </p:cNvPr>
          <p:cNvSpPr>
            <a:spLocks noGrp="1"/>
          </p:cNvSpPr>
          <p:nvPr>
            <p:ph idx="13"/>
          </p:nvPr>
        </p:nvSpPr>
        <p:spPr>
          <a:xfrm>
            <a:off x="4572000" y="1219200"/>
            <a:ext cx="4419600" cy="4724400"/>
          </a:xfrm>
        </p:spPr>
        <p:txBody>
          <a:bodyPr/>
          <a:lstStyle/>
          <a:p>
            <a:pPr>
              <a:spcBef>
                <a:spcPts val="600"/>
              </a:spcBef>
              <a:buClrTx/>
              <a:buSzPct val="100000"/>
              <a:defRPr/>
            </a:pPr>
            <a:r>
              <a:rPr lang="en-US" sz="1800" dirty="0">
                <a:solidFill>
                  <a:prstClr val="black"/>
                </a:solidFill>
              </a:rPr>
              <a:t>DDA Regional Mortality Nurse distributes CDS to:</a:t>
            </a:r>
          </a:p>
          <a:p>
            <a:pPr lvl="1">
              <a:spcBef>
                <a:spcPts val="600"/>
              </a:spcBef>
              <a:buClrTx/>
              <a:buSzPct val="100000"/>
              <a:buFont typeface="Arial" panose="020B0604020202020204" pitchFamily="34" charset="0"/>
              <a:buChar char="•"/>
              <a:defRPr/>
            </a:pPr>
            <a:r>
              <a:rPr lang="en-US" sz="1800" dirty="0">
                <a:solidFill>
                  <a:prstClr val="black"/>
                </a:solidFill>
              </a:rPr>
              <a:t>MCO</a:t>
            </a:r>
          </a:p>
          <a:p>
            <a:pPr lvl="1">
              <a:spcBef>
                <a:spcPts val="600"/>
              </a:spcBef>
              <a:buClrTx/>
              <a:buSzPct val="100000"/>
              <a:buFont typeface="Arial" panose="020B0604020202020204" pitchFamily="34" charset="0"/>
              <a:buChar char="•"/>
              <a:defRPr/>
            </a:pPr>
            <a:r>
              <a:rPr lang="en-US" sz="1800" dirty="0">
                <a:solidFill>
                  <a:prstClr val="black"/>
                </a:solidFill>
              </a:rPr>
              <a:t>DDA Nursing Director</a:t>
            </a:r>
          </a:p>
          <a:p>
            <a:pPr lvl="1">
              <a:spcBef>
                <a:spcPts val="600"/>
              </a:spcBef>
              <a:buClrTx/>
              <a:buSzPct val="100000"/>
              <a:buFont typeface="Arial" panose="020B0604020202020204" pitchFamily="34" charset="0"/>
              <a:buChar char="•"/>
              <a:defRPr/>
            </a:pPr>
            <a:r>
              <a:rPr lang="en-US" sz="1800" dirty="0">
                <a:solidFill>
                  <a:prstClr val="black"/>
                </a:solidFill>
              </a:rPr>
              <a:t>DDA Regional Director</a:t>
            </a:r>
          </a:p>
          <a:p>
            <a:pPr lvl="1">
              <a:spcBef>
                <a:spcPts val="600"/>
              </a:spcBef>
              <a:buClrTx/>
              <a:buSzPct val="100000"/>
              <a:buFont typeface="Arial" panose="020B0604020202020204" pitchFamily="34" charset="0"/>
              <a:buChar char="•"/>
              <a:defRPr/>
            </a:pPr>
            <a:r>
              <a:rPr lang="en-US" sz="1800" dirty="0">
                <a:solidFill>
                  <a:prstClr val="black"/>
                </a:solidFill>
              </a:rPr>
              <a:t>DDA Regional Compliance Director</a:t>
            </a:r>
          </a:p>
          <a:p>
            <a:pPr lvl="1">
              <a:spcBef>
                <a:spcPts val="600"/>
              </a:spcBef>
              <a:buClrTx/>
              <a:buSzPct val="100000"/>
              <a:buFont typeface="Arial" panose="020B0604020202020204" pitchFamily="34" charset="0"/>
              <a:buChar char="•"/>
              <a:defRPr/>
            </a:pPr>
            <a:r>
              <a:rPr lang="en-US" sz="1800" dirty="0">
                <a:solidFill>
                  <a:prstClr val="black"/>
                </a:solidFill>
              </a:rPr>
              <a:t>DDA Director of Investigations</a:t>
            </a:r>
          </a:p>
          <a:p>
            <a:pPr lvl="1">
              <a:spcBef>
                <a:spcPts val="600"/>
              </a:spcBef>
              <a:buClrTx/>
              <a:buSzPct val="100000"/>
              <a:buFont typeface="Arial" panose="020B0604020202020204" pitchFamily="34" charset="0"/>
              <a:buChar char="•"/>
              <a:defRPr/>
            </a:pPr>
            <a:r>
              <a:rPr lang="en-US" sz="1800" dirty="0">
                <a:solidFill>
                  <a:prstClr val="black"/>
                </a:solidFill>
              </a:rPr>
              <a:t>Executive Director for the provider(s) responsible for delivering services and supports to the person at the time of death</a:t>
            </a:r>
          </a:p>
          <a:p>
            <a:pPr marL="0" indent="0">
              <a:buNone/>
            </a:pPr>
            <a:endParaRPr lang="en-US" dirty="0"/>
          </a:p>
        </p:txBody>
      </p:sp>
    </p:spTree>
    <p:extLst>
      <p:ext uri="{BB962C8B-B14F-4D97-AF65-F5344CB8AC3E}">
        <p14:creationId xmlns:p14="http://schemas.microsoft.com/office/powerpoint/2010/main" val="1835059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7211D-BD56-93AC-A2CC-222D26A7D6FA}"/>
              </a:ext>
            </a:extLst>
          </p:cNvPr>
          <p:cNvSpPr>
            <a:spLocks noGrp="1"/>
          </p:cNvSpPr>
          <p:nvPr>
            <p:ph type="title"/>
          </p:nvPr>
        </p:nvSpPr>
        <p:spPr/>
        <p:txBody>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Comprehensive Death Review (CDR)</a:t>
            </a:r>
          </a:p>
        </p:txBody>
      </p:sp>
      <p:sp>
        <p:nvSpPr>
          <p:cNvPr id="3" name="Content Placeholder 2">
            <a:extLst>
              <a:ext uri="{FF2B5EF4-FFF2-40B4-BE49-F238E27FC236}">
                <a16:creationId xmlns:a16="http://schemas.microsoft.com/office/drawing/2014/main" id="{1803FE34-350D-2CEA-3FE3-1EFB82301B6E}"/>
              </a:ext>
            </a:extLst>
          </p:cNvPr>
          <p:cNvSpPr>
            <a:spLocks noGrp="1"/>
          </p:cNvSpPr>
          <p:nvPr>
            <p:ph idx="1"/>
          </p:nvPr>
        </p:nvSpPr>
        <p:spPr/>
        <p:txBody>
          <a:bodyPr>
            <a:normAutofit fontScale="92500" lnSpcReduction="10000"/>
          </a:bodyPr>
          <a:lstStyle/>
          <a:p>
            <a:pPr>
              <a:lnSpc>
                <a:spcPct val="110000"/>
              </a:lnSpc>
              <a:spcBef>
                <a:spcPts val="400"/>
              </a:spcBef>
              <a:buClr>
                <a:srgbClr val="00B0F0"/>
              </a:buClr>
              <a:buSzPct val="150000"/>
            </a:pPr>
            <a:endParaRPr lang="en-US" sz="600" dirty="0"/>
          </a:p>
          <a:p>
            <a:pPr>
              <a:lnSpc>
                <a:spcPct val="110000"/>
              </a:lnSpc>
              <a:spcBef>
                <a:spcPts val="400"/>
              </a:spcBef>
              <a:buClr>
                <a:srgbClr val="00B0F0"/>
              </a:buClr>
              <a:buSzPct val="150000"/>
            </a:pPr>
            <a:r>
              <a:rPr lang="en-US" sz="2000" dirty="0"/>
              <a:t>A review conducted by the Comprehensive Death Review Committee (CDRC) to:</a:t>
            </a:r>
          </a:p>
          <a:p>
            <a:pPr lvl="1" indent="-457200">
              <a:lnSpc>
                <a:spcPct val="110000"/>
              </a:lnSpc>
              <a:spcBef>
                <a:spcPts val="400"/>
              </a:spcBef>
              <a:buClr>
                <a:srgbClr val="00B0F0"/>
              </a:buClr>
              <a:buSzPct val="150000"/>
            </a:pPr>
            <a:r>
              <a:rPr lang="en-US" dirty="0"/>
              <a:t>Provide a comprehensive analysis of the relevant facts and circumstances, including the healthcare provided</a:t>
            </a:r>
          </a:p>
          <a:p>
            <a:pPr lvl="1" indent="-457200">
              <a:lnSpc>
                <a:spcPct val="110000"/>
              </a:lnSpc>
              <a:spcBef>
                <a:spcPts val="400"/>
              </a:spcBef>
              <a:buClr>
                <a:srgbClr val="00B0F0"/>
              </a:buClr>
              <a:buSzPct val="150000"/>
            </a:pPr>
            <a:r>
              <a:rPr lang="en-US" dirty="0"/>
              <a:t>Identify practices or conditions which may have contributed to the death</a:t>
            </a:r>
          </a:p>
          <a:p>
            <a:pPr lvl="1" indent="-457200">
              <a:lnSpc>
                <a:spcPct val="110000"/>
              </a:lnSpc>
              <a:spcBef>
                <a:spcPts val="400"/>
              </a:spcBef>
              <a:buClr>
                <a:srgbClr val="00B0F0"/>
              </a:buClr>
              <a:buSzPct val="150000"/>
            </a:pPr>
            <a:r>
              <a:rPr lang="en-US" dirty="0"/>
              <a:t>Make recommendations to prevent similar occurrences</a:t>
            </a:r>
          </a:p>
          <a:p>
            <a:pPr marL="457200" lvl="1" indent="0">
              <a:lnSpc>
                <a:spcPct val="110000"/>
              </a:lnSpc>
              <a:spcBef>
                <a:spcPts val="400"/>
              </a:spcBef>
              <a:buNone/>
            </a:pPr>
            <a:endParaRPr lang="en-US" sz="800" dirty="0"/>
          </a:p>
          <a:p>
            <a:pPr>
              <a:lnSpc>
                <a:spcPct val="110000"/>
              </a:lnSpc>
              <a:spcBef>
                <a:spcPts val="400"/>
              </a:spcBef>
              <a:buClr>
                <a:srgbClr val="00B0F0"/>
              </a:buClr>
              <a:buSzPct val="150000"/>
            </a:pPr>
            <a:r>
              <a:rPr lang="en-US" sz="2000" dirty="0"/>
              <a:t>The provider is required to submit all relevant records and documents associated with the person’s death as requested by DDA and/or the CDRC</a:t>
            </a:r>
          </a:p>
          <a:p>
            <a:pPr>
              <a:lnSpc>
                <a:spcPct val="110000"/>
              </a:lnSpc>
              <a:spcBef>
                <a:spcPts val="400"/>
              </a:spcBef>
              <a:buClr>
                <a:srgbClr val="00B0F0"/>
              </a:buClr>
              <a:buSzPct val="150000"/>
            </a:pPr>
            <a:endParaRPr lang="en-US" sz="800" dirty="0"/>
          </a:p>
          <a:p>
            <a:pPr>
              <a:lnSpc>
                <a:spcPct val="110000"/>
              </a:lnSpc>
              <a:spcBef>
                <a:spcPts val="400"/>
              </a:spcBef>
              <a:buClr>
                <a:srgbClr val="00B0F0"/>
              </a:buClr>
              <a:buSzPct val="150000"/>
            </a:pPr>
            <a:r>
              <a:rPr lang="en-US" sz="2000" dirty="0"/>
              <a:t>Conducted within forty-five (45) business days of DDA’s receipt of the NOD.  This shall automatically be extended thirty (30) business days when the autopsy and/or DDA investigation report (if applicable) is not completed.  Any additional extensions must be approved by the DDA Commissioner or designee </a:t>
            </a:r>
          </a:p>
          <a:p>
            <a:pPr marL="0" indent="0">
              <a:buNone/>
            </a:pPr>
            <a:endParaRPr lang="en-US" dirty="0"/>
          </a:p>
          <a:p>
            <a:endParaRPr lang="en-US" dirty="0"/>
          </a:p>
          <a:p>
            <a:pPr marL="457200" lvl="1" indent="0">
              <a:buNone/>
            </a:pPr>
            <a:endParaRPr lang="en-US" dirty="0"/>
          </a:p>
        </p:txBody>
      </p:sp>
    </p:spTree>
    <p:extLst>
      <p:ext uri="{BB962C8B-B14F-4D97-AF65-F5344CB8AC3E}">
        <p14:creationId xmlns:p14="http://schemas.microsoft.com/office/powerpoint/2010/main" val="3101834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7211D-BD56-93AC-A2CC-222D26A7D6FA}"/>
              </a:ext>
            </a:extLst>
          </p:cNvPr>
          <p:cNvSpPr>
            <a:spLocks noGrp="1"/>
          </p:cNvSpPr>
          <p:nvPr>
            <p:ph type="title"/>
          </p:nvPr>
        </p:nvSpPr>
        <p:spPr/>
        <p:txBody>
          <a:bodyPr/>
          <a:lstStyle/>
          <a:p>
            <a:pPr algn="ctr"/>
            <a:r>
              <a:rPr lang="en-US" sz="2800" dirty="0">
                <a:latin typeface="Open Sans" panose="020B0606030504020204" pitchFamily="34" charset="0"/>
                <a:ea typeface="Open Sans" panose="020B0606030504020204" pitchFamily="34" charset="0"/>
                <a:cs typeface="Open Sans" panose="020B0606030504020204" pitchFamily="34" charset="0"/>
              </a:rPr>
              <a:t>Comprehensive Death Review Committee (CDRC) </a:t>
            </a:r>
          </a:p>
        </p:txBody>
      </p:sp>
      <p:sp>
        <p:nvSpPr>
          <p:cNvPr id="3" name="Content Placeholder 2">
            <a:extLst>
              <a:ext uri="{FF2B5EF4-FFF2-40B4-BE49-F238E27FC236}">
                <a16:creationId xmlns:a16="http://schemas.microsoft.com/office/drawing/2014/main" id="{1803FE34-350D-2CEA-3FE3-1EFB82301B6E}"/>
              </a:ext>
            </a:extLst>
          </p:cNvPr>
          <p:cNvSpPr>
            <a:spLocks noGrp="1"/>
          </p:cNvSpPr>
          <p:nvPr>
            <p:ph idx="1"/>
          </p:nvPr>
        </p:nvSpPr>
        <p:spPr/>
        <p:txBody>
          <a:bodyPr>
            <a:normAutofit lnSpcReduction="10000"/>
          </a:bodyPr>
          <a:lstStyle/>
          <a:p>
            <a:pPr>
              <a:lnSpc>
                <a:spcPct val="111000"/>
              </a:lnSpc>
              <a:spcBef>
                <a:spcPts val="600"/>
              </a:spcBef>
              <a:buClr>
                <a:srgbClr val="00B0F0"/>
              </a:buClr>
              <a:buSzPct val="150000"/>
            </a:pPr>
            <a:r>
              <a:rPr lang="en-US" sz="1800" dirty="0"/>
              <a:t>CDRC is responsible for conducting the CDR in accordance with the DDA Comprehensive Death Review Committee IOG</a:t>
            </a:r>
          </a:p>
          <a:p>
            <a:pPr>
              <a:spcBef>
                <a:spcPts val="600"/>
              </a:spcBef>
              <a:buClr>
                <a:srgbClr val="00B0F0"/>
              </a:buClr>
              <a:buSzPct val="150000"/>
            </a:pPr>
            <a:endParaRPr lang="en-US" sz="800" dirty="0"/>
          </a:p>
          <a:p>
            <a:pPr>
              <a:lnSpc>
                <a:spcPct val="110000"/>
              </a:lnSpc>
              <a:spcBef>
                <a:spcPts val="600"/>
              </a:spcBef>
              <a:buClr>
                <a:srgbClr val="00B0F0"/>
              </a:buClr>
              <a:buSzPct val="150000"/>
            </a:pPr>
            <a:r>
              <a:rPr lang="en-US" sz="1800" b="1" dirty="0"/>
              <a:t>CDRC shall include:</a:t>
            </a:r>
          </a:p>
          <a:p>
            <a:pPr lvl="1">
              <a:lnSpc>
                <a:spcPct val="110000"/>
              </a:lnSpc>
              <a:spcBef>
                <a:spcPts val="600"/>
              </a:spcBef>
              <a:buClr>
                <a:srgbClr val="00B0F0"/>
              </a:buClr>
              <a:buSzPct val="150000"/>
              <a:tabLst>
                <a:tab pos="914400" algn="l"/>
              </a:tabLst>
            </a:pPr>
            <a:r>
              <a:rPr lang="en-US" sz="1800" dirty="0">
                <a:solidFill>
                  <a:srgbClr val="000000"/>
                </a:solidFill>
              </a:rPr>
              <a:t>The Chair of the Committee assigned by the DDA Regional Compliance Director or designee.</a:t>
            </a:r>
            <a:endParaRPr lang="en-US" sz="1800" dirty="0">
              <a:solidFill>
                <a:srgbClr val="2DCCD3"/>
              </a:solidFill>
            </a:endParaRPr>
          </a:p>
          <a:p>
            <a:pPr lvl="1">
              <a:lnSpc>
                <a:spcPct val="110000"/>
              </a:lnSpc>
              <a:spcBef>
                <a:spcPts val="600"/>
              </a:spcBef>
              <a:buClr>
                <a:srgbClr val="00B0F0"/>
              </a:buClr>
              <a:buSzPct val="150000"/>
              <a:tabLst>
                <a:tab pos="914400" algn="l"/>
              </a:tabLst>
            </a:pPr>
            <a:r>
              <a:rPr lang="en-US" sz="1800" dirty="0">
                <a:solidFill>
                  <a:srgbClr val="000000"/>
                </a:solidFill>
              </a:rPr>
              <a:t>A qualified licensed physician appointed by the Regional Director of Compliance or designee who was unaffiliated with the treatment of the person and unassociated with their provider within at least a year of the person’s death.  The physician may be an employee of  an MCO or DDA</a:t>
            </a:r>
            <a:endParaRPr lang="en-US" sz="1800" dirty="0">
              <a:solidFill>
                <a:srgbClr val="2DCCD3"/>
              </a:solidFill>
            </a:endParaRPr>
          </a:p>
          <a:p>
            <a:pPr lvl="1">
              <a:lnSpc>
                <a:spcPct val="110000"/>
              </a:lnSpc>
              <a:spcBef>
                <a:spcPts val="600"/>
              </a:spcBef>
              <a:buClr>
                <a:srgbClr val="00B0F0"/>
              </a:buClr>
              <a:buSzPct val="150000"/>
              <a:tabLst>
                <a:tab pos="914400" algn="l"/>
              </a:tabLst>
            </a:pPr>
            <a:r>
              <a:rPr lang="en-US" sz="1800" dirty="0">
                <a:solidFill>
                  <a:srgbClr val="000000"/>
                </a:solidFill>
              </a:rPr>
              <a:t>Regional Mortality Nurse or designee who completed the CDS</a:t>
            </a:r>
            <a:endParaRPr lang="en-US" sz="1800" dirty="0">
              <a:solidFill>
                <a:srgbClr val="2DCCD3"/>
              </a:solidFill>
            </a:endParaRPr>
          </a:p>
          <a:p>
            <a:pPr lvl="1">
              <a:lnSpc>
                <a:spcPct val="110000"/>
              </a:lnSpc>
              <a:spcBef>
                <a:spcPts val="600"/>
              </a:spcBef>
              <a:buClr>
                <a:srgbClr val="00B0F0"/>
              </a:buClr>
              <a:buSzPct val="150000"/>
              <a:tabLst>
                <a:tab pos="914400" algn="l"/>
              </a:tabLst>
            </a:pPr>
            <a:r>
              <a:rPr lang="en-US" sz="1800" dirty="0">
                <a:solidFill>
                  <a:srgbClr val="000000"/>
                </a:solidFill>
              </a:rPr>
              <a:t>Executive Director and/or designee(s) of the provider of waiver services or ICF/IID program who supported the person at the time of their death</a:t>
            </a:r>
            <a:endParaRPr lang="en-US" sz="1800" dirty="0">
              <a:solidFill>
                <a:srgbClr val="2DCCD3"/>
              </a:solidFill>
            </a:endParaRPr>
          </a:p>
          <a:p>
            <a:pPr lvl="1">
              <a:lnSpc>
                <a:spcPct val="110000"/>
              </a:lnSpc>
              <a:spcBef>
                <a:spcPts val="600"/>
              </a:spcBef>
              <a:buClr>
                <a:srgbClr val="00B0F0"/>
              </a:buClr>
              <a:buSzPct val="150000"/>
              <a:tabLst>
                <a:tab pos="914400" algn="l"/>
              </a:tabLst>
            </a:pPr>
            <a:r>
              <a:rPr lang="en-US" sz="1800" dirty="0">
                <a:solidFill>
                  <a:srgbClr val="000000"/>
                </a:solidFill>
              </a:rPr>
              <a:t>At least one staff person (selected by the Executive Director) of the provider of waiver services or ICF/IID program who is familiar with the person’s health status and history and the course of events prior to death</a:t>
            </a:r>
            <a:endParaRPr lang="en-US" sz="1800" dirty="0">
              <a:solidFill>
                <a:srgbClr val="2DCCD3"/>
              </a:solidFill>
            </a:endParaRPr>
          </a:p>
        </p:txBody>
      </p:sp>
    </p:spTree>
    <p:extLst>
      <p:ext uri="{BB962C8B-B14F-4D97-AF65-F5344CB8AC3E}">
        <p14:creationId xmlns:p14="http://schemas.microsoft.com/office/powerpoint/2010/main" val="13074629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7211D-BD56-93AC-A2CC-222D26A7D6FA}"/>
              </a:ext>
            </a:extLst>
          </p:cNvPr>
          <p:cNvSpPr>
            <a:spLocks noGrp="1"/>
          </p:cNvSpPr>
          <p:nvPr>
            <p:ph type="title"/>
          </p:nvPr>
        </p:nvSpPr>
        <p:spPr/>
        <p:txBody>
          <a:bodyPr/>
          <a:lstStyle/>
          <a:p>
            <a:pPr algn="ctr"/>
            <a:r>
              <a:rPr lang="en-US" sz="2800" dirty="0">
                <a:latin typeface="Open Sans" panose="020B0606030504020204" pitchFamily="34" charset="0"/>
                <a:ea typeface="Open Sans" panose="020B0606030504020204" pitchFamily="34" charset="0"/>
                <a:cs typeface="Open Sans" panose="020B0606030504020204" pitchFamily="34" charset="0"/>
              </a:rPr>
              <a:t>Comprehensive Death Review Committee (CDRC)</a:t>
            </a:r>
          </a:p>
        </p:txBody>
      </p:sp>
      <p:sp>
        <p:nvSpPr>
          <p:cNvPr id="3" name="Content Placeholder 2">
            <a:extLst>
              <a:ext uri="{FF2B5EF4-FFF2-40B4-BE49-F238E27FC236}">
                <a16:creationId xmlns:a16="http://schemas.microsoft.com/office/drawing/2014/main" id="{1803FE34-350D-2CEA-3FE3-1EFB82301B6E}"/>
              </a:ext>
            </a:extLst>
          </p:cNvPr>
          <p:cNvSpPr>
            <a:spLocks noGrp="1"/>
          </p:cNvSpPr>
          <p:nvPr>
            <p:ph idx="1"/>
          </p:nvPr>
        </p:nvSpPr>
        <p:spPr/>
        <p:txBody>
          <a:bodyPr>
            <a:normAutofit/>
          </a:bodyPr>
          <a:lstStyle/>
          <a:p>
            <a:pPr>
              <a:spcBef>
                <a:spcPts val="600"/>
              </a:spcBef>
            </a:pPr>
            <a:endParaRPr lang="en-US" sz="800" dirty="0"/>
          </a:p>
          <a:p>
            <a:pPr>
              <a:spcBef>
                <a:spcPts val="600"/>
              </a:spcBef>
              <a:buClr>
                <a:srgbClr val="00B0F0"/>
              </a:buClr>
              <a:buSzPct val="150000"/>
            </a:pPr>
            <a:r>
              <a:rPr lang="en-US" sz="2000" dirty="0"/>
              <a:t>Additional participants as needed and upon invitation from the CDRC Chair:</a:t>
            </a:r>
          </a:p>
          <a:p>
            <a:pPr lvl="1">
              <a:spcBef>
                <a:spcPts val="600"/>
              </a:spcBef>
              <a:buClr>
                <a:srgbClr val="00B0F0"/>
              </a:buClr>
              <a:buSzPct val="150000"/>
            </a:pPr>
            <a:r>
              <a:rPr lang="en-US" dirty="0"/>
              <a:t>The Primary Care Physician (PCP), Nurse Practitioner (NP) or Physicians Assistant (PA) who coordinated or provided the person’s healthcare</a:t>
            </a:r>
          </a:p>
          <a:p>
            <a:pPr lvl="1">
              <a:spcBef>
                <a:spcPts val="600"/>
              </a:spcBef>
              <a:buClr>
                <a:srgbClr val="00B0F0"/>
              </a:buClr>
              <a:buSzPct val="150000"/>
            </a:pPr>
            <a:r>
              <a:rPr lang="en-US" dirty="0"/>
              <a:t>Director of Nursing or Nurse employed by the person’s </a:t>
            </a:r>
            <a:r>
              <a:rPr lang="en-US" dirty="0">
                <a:solidFill>
                  <a:srgbClr val="000000"/>
                </a:solidFill>
                <a:ea typeface="Times New Roman" panose="02020603050405020304" pitchFamily="18" charset="0"/>
                <a:cs typeface="Times New Roman" panose="02020603050405020304" pitchFamily="18" charset="0"/>
              </a:rPr>
              <a:t>provider of waiver services or </a:t>
            </a:r>
            <a:r>
              <a:rPr lang="en-US"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ICF/IID program </a:t>
            </a:r>
          </a:p>
          <a:p>
            <a:pPr lvl="1">
              <a:spcBef>
                <a:spcPts val="600"/>
              </a:spcBef>
              <a:buClr>
                <a:srgbClr val="00B0F0"/>
              </a:buClr>
              <a:buSzPct val="150000"/>
            </a:pPr>
            <a:r>
              <a:rPr lang="en-US" dirty="0"/>
              <a:t>Person’s Independent Support Coordinator, or Case Manager, or equivalent position</a:t>
            </a:r>
          </a:p>
          <a:p>
            <a:pPr lvl="1">
              <a:spcBef>
                <a:spcPts val="600"/>
              </a:spcBef>
              <a:buClr>
                <a:srgbClr val="00B0F0"/>
              </a:buClr>
              <a:buSzPct val="150000"/>
            </a:pPr>
            <a:r>
              <a:rPr lang="en-US" dirty="0"/>
              <a:t>Healthcare specialists i.e.; psychiatrist, neurologist, etc. as deemed warranted by the DDA Director of Nursing</a:t>
            </a:r>
          </a:p>
          <a:p>
            <a:pPr lvl="1">
              <a:spcBef>
                <a:spcPts val="600"/>
              </a:spcBef>
              <a:buClr>
                <a:srgbClr val="00B0F0"/>
              </a:buClr>
              <a:buSzPct val="150000"/>
            </a:pPr>
            <a:r>
              <a:rPr lang="en-US" dirty="0"/>
              <a:t>An employee of the person’s MCO (selected by the MCO)</a:t>
            </a:r>
          </a:p>
          <a:p>
            <a:pPr lvl="1">
              <a:spcBef>
                <a:spcPts val="600"/>
              </a:spcBef>
              <a:buClr>
                <a:srgbClr val="00B0F0"/>
              </a:buClr>
              <a:buSzPct val="150000"/>
            </a:pPr>
            <a:r>
              <a:rPr lang="en-US" dirty="0"/>
              <a:t>The DDA Director of Nursing or designee</a:t>
            </a:r>
          </a:p>
        </p:txBody>
      </p:sp>
    </p:spTree>
    <p:extLst>
      <p:ext uri="{BB962C8B-B14F-4D97-AF65-F5344CB8AC3E}">
        <p14:creationId xmlns:p14="http://schemas.microsoft.com/office/powerpoint/2010/main" val="32023919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7211D-BD56-93AC-A2CC-222D26A7D6FA}"/>
              </a:ext>
            </a:extLst>
          </p:cNvPr>
          <p:cNvSpPr>
            <a:spLocks noGrp="1"/>
          </p:cNvSpPr>
          <p:nvPr>
            <p:ph type="title"/>
          </p:nvPr>
        </p:nvSpPr>
        <p:spPr/>
        <p:txBody>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CDRC Recommendations</a:t>
            </a:r>
          </a:p>
        </p:txBody>
      </p:sp>
      <p:sp>
        <p:nvSpPr>
          <p:cNvPr id="3" name="Content Placeholder 2">
            <a:extLst>
              <a:ext uri="{FF2B5EF4-FFF2-40B4-BE49-F238E27FC236}">
                <a16:creationId xmlns:a16="http://schemas.microsoft.com/office/drawing/2014/main" id="{1803FE34-350D-2CEA-3FE3-1EFB82301B6E}"/>
              </a:ext>
            </a:extLst>
          </p:cNvPr>
          <p:cNvSpPr>
            <a:spLocks noGrp="1"/>
          </p:cNvSpPr>
          <p:nvPr>
            <p:ph idx="1"/>
          </p:nvPr>
        </p:nvSpPr>
        <p:spPr/>
        <p:txBody>
          <a:bodyPr>
            <a:normAutofit lnSpcReduction="10000"/>
          </a:bodyPr>
          <a:lstStyle/>
          <a:p>
            <a:pPr>
              <a:lnSpc>
                <a:spcPct val="110000"/>
              </a:lnSpc>
              <a:spcBef>
                <a:spcPts val="600"/>
              </a:spcBef>
              <a:buClr>
                <a:srgbClr val="00B0F0"/>
              </a:buClr>
              <a:buSzPct val="150000"/>
            </a:pPr>
            <a:r>
              <a:rPr lang="en-US" sz="2000" dirty="0"/>
              <a:t>CDRC may recommend the provider implement quality improvements.</a:t>
            </a:r>
          </a:p>
          <a:p>
            <a:pPr>
              <a:spcBef>
                <a:spcPts val="600"/>
              </a:spcBef>
              <a:buClr>
                <a:srgbClr val="00B0F0"/>
              </a:buClr>
              <a:buSzPct val="150000"/>
            </a:pPr>
            <a:endParaRPr lang="en-US" sz="800" dirty="0"/>
          </a:p>
          <a:p>
            <a:pPr>
              <a:lnSpc>
                <a:spcPct val="110000"/>
              </a:lnSpc>
              <a:spcBef>
                <a:spcPts val="600"/>
              </a:spcBef>
              <a:buClr>
                <a:srgbClr val="00B0F0"/>
              </a:buClr>
              <a:buSzPct val="150000"/>
            </a:pPr>
            <a:r>
              <a:rPr lang="en-US" sz="2000" dirty="0"/>
              <a:t>CDRC will consult the DDA Director of Nursing regarding whether any aspect of the death should be referred to any licensing or regulatory agency or to law enforcement officials </a:t>
            </a:r>
          </a:p>
          <a:p>
            <a:pPr>
              <a:spcBef>
                <a:spcPts val="600"/>
              </a:spcBef>
              <a:buClr>
                <a:srgbClr val="00B0F0"/>
              </a:buClr>
              <a:buSzPct val="150000"/>
            </a:pPr>
            <a:endParaRPr lang="en-US" sz="600" dirty="0"/>
          </a:p>
          <a:p>
            <a:pPr>
              <a:lnSpc>
                <a:spcPct val="110000"/>
              </a:lnSpc>
              <a:spcBef>
                <a:spcPts val="600"/>
              </a:spcBef>
              <a:buClr>
                <a:srgbClr val="00B0F0"/>
              </a:buClr>
              <a:buSzPct val="150000"/>
            </a:pPr>
            <a:r>
              <a:rPr lang="en-US" sz="2000" dirty="0"/>
              <a:t>The Executive Director or designee of the </a:t>
            </a:r>
            <a:r>
              <a:rPr lang="en-US" sz="2000" dirty="0">
                <a:solidFill>
                  <a:srgbClr val="000000"/>
                </a:solidFill>
                <a:ea typeface="Times New Roman" panose="02020603050405020304" pitchFamily="18" charset="0"/>
                <a:cs typeface="Times New Roman" panose="02020603050405020304" pitchFamily="18" charset="0"/>
              </a:rPr>
              <a:t>provider of waiver services or ICF/IID program</a:t>
            </a:r>
            <a:r>
              <a:rPr lang="en-US" sz="2000" dirty="0"/>
              <a:t> will provide a written response to the CDRC recommendations within thirty (30) calendar days of receipt of the recommendations.  Must include:</a:t>
            </a:r>
          </a:p>
          <a:p>
            <a:pPr lvl="1">
              <a:spcBef>
                <a:spcPts val="600"/>
              </a:spcBef>
              <a:buClr>
                <a:srgbClr val="00B0F0"/>
              </a:buClr>
              <a:buSzPct val="150000"/>
              <a:tabLst>
                <a:tab pos="914400" algn="l"/>
              </a:tabLst>
            </a:pPr>
            <a:r>
              <a:rPr lang="en-US" dirty="0">
                <a:effectLst/>
              </a:rPr>
              <a:t>Quality Improvement Plan</a:t>
            </a:r>
          </a:p>
          <a:p>
            <a:pPr lvl="1">
              <a:spcBef>
                <a:spcPts val="600"/>
              </a:spcBef>
              <a:buClr>
                <a:srgbClr val="00B0F0"/>
              </a:buClr>
              <a:buSzPct val="150000"/>
              <a:tabLst>
                <a:tab pos="914400" algn="l"/>
              </a:tabLst>
            </a:pPr>
            <a:r>
              <a:rPr lang="en-US" dirty="0">
                <a:effectLst/>
              </a:rPr>
              <a:t>Time frames for implementation</a:t>
            </a:r>
            <a:endParaRPr lang="en-US" dirty="0"/>
          </a:p>
          <a:p>
            <a:pPr>
              <a:spcBef>
                <a:spcPts val="600"/>
              </a:spcBef>
              <a:buClr>
                <a:srgbClr val="0070C0"/>
              </a:buClr>
              <a:buSzPct val="150000"/>
            </a:pPr>
            <a:endParaRPr lang="en-US" sz="300" dirty="0"/>
          </a:p>
          <a:p>
            <a:pPr>
              <a:lnSpc>
                <a:spcPct val="110000"/>
              </a:lnSpc>
              <a:spcBef>
                <a:spcPts val="600"/>
              </a:spcBef>
              <a:buClr>
                <a:srgbClr val="00B0F0"/>
              </a:buClr>
              <a:buSzPct val="150000"/>
            </a:pPr>
            <a:r>
              <a:rPr lang="en-US" sz="2000" dirty="0"/>
              <a:t>The response shall be submitted to the DDA Regional Director of Compliance, or designee. </a:t>
            </a:r>
          </a:p>
          <a:p>
            <a:pPr lvl="1">
              <a:spcBef>
                <a:spcPts val="0"/>
              </a:spcBef>
              <a:tabLst>
                <a:tab pos="914400" algn="l"/>
              </a:tabLst>
            </a:pPr>
            <a:endParaRPr lang="en-US" dirty="0"/>
          </a:p>
        </p:txBody>
      </p:sp>
    </p:spTree>
    <p:extLst>
      <p:ext uri="{BB962C8B-B14F-4D97-AF65-F5344CB8AC3E}">
        <p14:creationId xmlns:p14="http://schemas.microsoft.com/office/powerpoint/2010/main" val="1007830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7211D-BD56-93AC-A2CC-222D26A7D6FA}"/>
              </a:ext>
            </a:extLst>
          </p:cNvPr>
          <p:cNvSpPr>
            <a:spLocks noGrp="1"/>
          </p:cNvSpPr>
          <p:nvPr>
            <p:ph type="title"/>
          </p:nvPr>
        </p:nvSpPr>
        <p:spPr/>
        <p:txBody>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CDRC Minutes</a:t>
            </a:r>
          </a:p>
        </p:txBody>
      </p:sp>
      <p:sp>
        <p:nvSpPr>
          <p:cNvPr id="3" name="Content Placeholder 2">
            <a:extLst>
              <a:ext uri="{FF2B5EF4-FFF2-40B4-BE49-F238E27FC236}">
                <a16:creationId xmlns:a16="http://schemas.microsoft.com/office/drawing/2014/main" id="{1803FE34-350D-2CEA-3FE3-1EFB82301B6E}"/>
              </a:ext>
            </a:extLst>
          </p:cNvPr>
          <p:cNvSpPr>
            <a:spLocks noGrp="1"/>
          </p:cNvSpPr>
          <p:nvPr>
            <p:ph idx="1"/>
          </p:nvPr>
        </p:nvSpPr>
        <p:spPr/>
        <p:txBody>
          <a:bodyPr>
            <a:normAutofit/>
          </a:bodyPr>
          <a:lstStyle/>
          <a:p>
            <a:pPr>
              <a:spcBef>
                <a:spcPts val="600"/>
              </a:spcBef>
              <a:buClr>
                <a:srgbClr val="00B0F0"/>
              </a:buClr>
              <a:buSzPct val="150000"/>
            </a:pPr>
            <a:endParaRPr lang="en-US" sz="1200" dirty="0"/>
          </a:p>
          <a:p>
            <a:pPr>
              <a:spcBef>
                <a:spcPts val="600"/>
              </a:spcBef>
              <a:buClr>
                <a:srgbClr val="00B0F0"/>
              </a:buClr>
              <a:buSzPct val="150000"/>
            </a:pPr>
            <a:r>
              <a:rPr lang="en-US" sz="2000" dirty="0"/>
              <a:t>Minutes shall be maintained in accordance with HIPAA and other state/federal confidential privacy statues, rules &amp; regulations.</a:t>
            </a:r>
          </a:p>
          <a:p>
            <a:pPr>
              <a:spcBef>
                <a:spcPts val="600"/>
              </a:spcBef>
              <a:buClr>
                <a:srgbClr val="00B0F0"/>
              </a:buClr>
              <a:buSzPct val="150000"/>
            </a:pPr>
            <a:endParaRPr lang="en-US" sz="1200" dirty="0"/>
          </a:p>
          <a:p>
            <a:pPr>
              <a:spcBef>
                <a:spcPts val="600"/>
              </a:spcBef>
              <a:buClr>
                <a:srgbClr val="00B0F0"/>
              </a:buClr>
              <a:buSzPct val="150000"/>
            </a:pPr>
            <a:r>
              <a:rPr lang="en-US" sz="2000" dirty="0"/>
              <a:t>CDRC Minutes are distributed to:</a:t>
            </a:r>
          </a:p>
          <a:p>
            <a:pPr lvl="1" indent="-457200">
              <a:spcBef>
                <a:spcPts val="600"/>
              </a:spcBef>
              <a:buClr>
                <a:srgbClr val="00B0F0"/>
              </a:buClr>
              <a:buSzPct val="150000"/>
            </a:pPr>
            <a:r>
              <a:rPr lang="en-US" dirty="0"/>
              <a:t>DDA Commissioner or designee</a:t>
            </a:r>
          </a:p>
          <a:p>
            <a:pPr lvl="1" indent="-457200">
              <a:spcBef>
                <a:spcPts val="600"/>
              </a:spcBef>
              <a:buClr>
                <a:srgbClr val="00B0F0"/>
              </a:buClr>
              <a:buSzPct val="150000"/>
            </a:pPr>
            <a:r>
              <a:rPr lang="en-US" dirty="0"/>
              <a:t>DDA Nursing Director or designee</a:t>
            </a:r>
          </a:p>
          <a:p>
            <a:pPr lvl="1" indent="-457200">
              <a:spcBef>
                <a:spcPts val="600"/>
              </a:spcBef>
              <a:buClr>
                <a:srgbClr val="00B0F0"/>
              </a:buClr>
              <a:buSzPct val="150000"/>
            </a:pPr>
            <a:r>
              <a:rPr lang="en-US" dirty="0"/>
              <a:t>DDA Director of Clinical Services</a:t>
            </a:r>
          </a:p>
          <a:p>
            <a:pPr lvl="1" indent="-457200">
              <a:spcBef>
                <a:spcPts val="600"/>
              </a:spcBef>
              <a:buClr>
                <a:srgbClr val="00B0F0"/>
              </a:buClr>
              <a:buSzPct val="150000"/>
            </a:pPr>
            <a:r>
              <a:rPr lang="en-US" dirty="0"/>
              <a:t>DDA Regional Director</a:t>
            </a:r>
          </a:p>
          <a:p>
            <a:pPr lvl="1" indent="-457200">
              <a:spcBef>
                <a:spcPts val="600"/>
              </a:spcBef>
              <a:buClr>
                <a:srgbClr val="00B0F0"/>
              </a:buClr>
              <a:buSzPct val="150000"/>
              <a:tabLst>
                <a:tab pos="914400" algn="l"/>
              </a:tabLst>
            </a:pPr>
            <a:r>
              <a:rPr lang="en-US" dirty="0">
                <a:effectLst/>
              </a:rPr>
              <a:t>Provider or ICF/IID Executive Director </a:t>
            </a:r>
          </a:p>
          <a:p>
            <a:pPr lvl="1" indent="-457200">
              <a:spcBef>
                <a:spcPts val="600"/>
              </a:spcBef>
              <a:buClr>
                <a:srgbClr val="00B0F0"/>
              </a:buClr>
              <a:buSzPct val="150000"/>
            </a:pPr>
            <a:r>
              <a:rPr lang="en-US" dirty="0"/>
              <a:t>MCO representative</a:t>
            </a:r>
          </a:p>
          <a:p>
            <a:pPr lvl="1" indent="-457200">
              <a:spcBef>
                <a:spcPts val="600"/>
              </a:spcBef>
              <a:buClr>
                <a:srgbClr val="00B0F0"/>
              </a:buClr>
              <a:buSzPct val="150000"/>
            </a:pPr>
            <a:r>
              <a:rPr lang="en-US" dirty="0"/>
              <a:t>TennCare representative</a:t>
            </a:r>
          </a:p>
        </p:txBody>
      </p:sp>
    </p:spTree>
    <p:extLst>
      <p:ext uri="{BB962C8B-B14F-4D97-AF65-F5344CB8AC3E}">
        <p14:creationId xmlns:p14="http://schemas.microsoft.com/office/powerpoint/2010/main" val="911596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7211D-BD56-93AC-A2CC-222D26A7D6FA}"/>
              </a:ext>
            </a:extLst>
          </p:cNvPr>
          <p:cNvSpPr>
            <a:spLocks noGrp="1"/>
          </p:cNvSpPr>
          <p:nvPr>
            <p:ph type="title"/>
          </p:nvPr>
        </p:nvSpPr>
        <p:spPr/>
        <p:txBody>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Annual Data Review</a:t>
            </a:r>
          </a:p>
        </p:txBody>
      </p:sp>
      <p:sp>
        <p:nvSpPr>
          <p:cNvPr id="3" name="Content Placeholder 2">
            <a:extLst>
              <a:ext uri="{FF2B5EF4-FFF2-40B4-BE49-F238E27FC236}">
                <a16:creationId xmlns:a16="http://schemas.microsoft.com/office/drawing/2014/main" id="{1803FE34-350D-2CEA-3FE3-1EFB82301B6E}"/>
              </a:ext>
            </a:extLst>
          </p:cNvPr>
          <p:cNvSpPr>
            <a:spLocks noGrp="1"/>
          </p:cNvSpPr>
          <p:nvPr>
            <p:ph idx="1"/>
          </p:nvPr>
        </p:nvSpPr>
        <p:spPr/>
        <p:txBody>
          <a:bodyPr/>
          <a:lstStyle/>
          <a:p>
            <a:pPr>
              <a:spcBef>
                <a:spcPts val="600"/>
              </a:spcBef>
              <a:buClr>
                <a:srgbClr val="00B0F0"/>
              </a:buClr>
              <a:buSzPct val="150000"/>
            </a:pPr>
            <a:endParaRPr lang="en-US" sz="1200" dirty="0"/>
          </a:p>
          <a:p>
            <a:pPr>
              <a:spcBef>
                <a:spcPts val="600"/>
              </a:spcBef>
              <a:buClr>
                <a:srgbClr val="00B0F0"/>
              </a:buClr>
              <a:buSzPct val="150000"/>
            </a:pPr>
            <a:r>
              <a:rPr lang="en-US" dirty="0"/>
              <a:t>At least annually, the DDA Director of Nursing or designee shall review and analyze the data received through the Death Review Protocol to determine possible patterns or risk factors to people supported.</a:t>
            </a:r>
          </a:p>
        </p:txBody>
      </p:sp>
    </p:spTree>
    <p:extLst>
      <p:ext uri="{BB962C8B-B14F-4D97-AF65-F5344CB8AC3E}">
        <p14:creationId xmlns:p14="http://schemas.microsoft.com/office/powerpoint/2010/main" val="1887785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Purpose</a:t>
            </a:r>
          </a:p>
        </p:txBody>
      </p:sp>
      <p:sp>
        <p:nvSpPr>
          <p:cNvPr id="5" name="Content Placeholder 4"/>
          <p:cNvSpPr>
            <a:spLocks noGrp="1"/>
          </p:cNvSpPr>
          <p:nvPr>
            <p:ph idx="1"/>
          </p:nvPr>
        </p:nvSpPr>
        <p:spPr/>
        <p:txBody>
          <a:bodyPr>
            <a:noAutofit/>
          </a:bodyPr>
          <a:lstStyle/>
          <a:p>
            <a:pPr>
              <a:spcBef>
                <a:spcPts val="600"/>
              </a:spcBef>
              <a:buClr>
                <a:srgbClr val="00B0F0"/>
              </a:buClr>
              <a:buSzPct val="150000"/>
            </a:pPr>
            <a:r>
              <a:rPr lang="en-US" sz="1800" dirty="0">
                <a:solidFill>
                  <a:srgbClr val="000000"/>
                </a:solidFill>
              </a:rPr>
              <a:t>The Protocol sets forth the process for conducting the systematic review of the death of a person who was receiving one of the following services at the time of the death: </a:t>
            </a:r>
          </a:p>
          <a:p>
            <a:pPr marL="914400" lvl="1">
              <a:lnSpc>
                <a:spcPct val="101000"/>
              </a:lnSpc>
              <a:spcBef>
                <a:spcPts val="600"/>
              </a:spcBef>
              <a:buClr>
                <a:srgbClr val="00B0F0"/>
              </a:buClr>
              <a:buSzPct val="150000"/>
            </a:pPr>
            <a:r>
              <a:rPr lang="en-US" sz="1400" dirty="0">
                <a:solidFill>
                  <a:srgbClr val="000000"/>
                </a:solidFill>
              </a:rPr>
              <a:t>1915(c)Waiver services,</a:t>
            </a:r>
          </a:p>
          <a:p>
            <a:pPr marL="914400" lvl="1">
              <a:lnSpc>
                <a:spcPct val="101000"/>
              </a:lnSpc>
              <a:spcBef>
                <a:spcPts val="600"/>
              </a:spcBef>
              <a:buClr>
                <a:srgbClr val="00B0F0"/>
              </a:buClr>
              <a:buSzPct val="150000"/>
            </a:pPr>
            <a:r>
              <a:rPr lang="en-US" sz="1400" dirty="0">
                <a:solidFill>
                  <a:srgbClr val="000000"/>
                </a:solidFill>
              </a:rPr>
              <a:t>Katie Beckett Part A (KB Part A)</a:t>
            </a:r>
          </a:p>
          <a:p>
            <a:pPr marL="914400" lvl="1">
              <a:lnSpc>
                <a:spcPct val="101000"/>
              </a:lnSpc>
              <a:spcBef>
                <a:spcPts val="600"/>
              </a:spcBef>
              <a:buClr>
                <a:srgbClr val="00B0F0"/>
              </a:buClr>
              <a:buSzPct val="150000"/>
            </a:pPr>
            <a:r>
              <a:rPr lang="en-US" sz="1400" dirty="0">
                <a:solidFill>
                  <a:srgbClr val="000000"/>
                </a:solidFill>
              </a:rPr>
              <a:t>Employment and Community First CHOICES (ECF), and/or</a:t>
            </a:r>
          </a:p>
          <a:p>
            <a:pPr marL="914400" lvl="1">
              <a:lnSpc>
                <a:spcPct val="108000"/>
              </a:lnSpc>
              <a:spcBef>
                <a:spcPts val="600"/>
              </a:spcBef>
              <a:buClr>
                <a:srgbClr val="00B0F0"/>
              </a:buClr>
              <a:buSzPct val="150000"/>
            </a:pPr>
            <a:r>
              <a:rPr lang="en-US" sz="1400" dirty="0">
                <a:solidFill>
                  <a:srgbClr val="000000"/>
                </a:solidFill>
              </a:rPr>
              <a:t>services through an Intermediate Care Facility for Individuals with Intellectual Disabilities (ICF/IID) program (collectively “provider”) </a:t>
            </a:r>
          </a:p>
          <a:p>
            <a:pPr>
              <a:spcBef>
                <a:spcPts val="600"/>
              </a:spcBef>
              <a:buClr>
                <a:srgbClr val="00B0F0"/>
              </a:buClr>
              <a:buSzPct val="150000"/>
            </a:pPr>
            <a:r>
              <a:rPr lang="en-US" sz="1800" dirty="0">
                <a:solidFill>
                  <a:srgbClr val="000000"/>
                </a:solidFill>
              </a:rPr>
              <a:t>The systematic review of death will identify the cause of death, any circumstances and/or factors which contributed to the death, and identification of any preventive measures which would improve supports and services for people moving forward</a:t>
            </a:r>
          </a:p>
          <a:p>
            <a:pPr>
              <a:spcBef>
                <a:spcPts val="600"/>
              </a:spcBef>
              <a:buClr>
                <a:srgbClr val="00B0F0"/>
              </a:buClr>
              <a:buSzPct val="150000"/>
            </a:pPr>
            <a:r>
              <a:rPr lang="en-US" sz="1800" dirty="0">
                <a:solidFill>
                  <a:srgbClr val="000000"/>
                </a:solidFill>
              </a:rPr>
              <a:t>This systematic reporting and review of the death of people provides identification of any trends and patterns that indicate needed service and/or systemic changes as well as ongoing evaluation to ensure corrective actions are being implemented and that systemic changes are effective in reducing risk to members</a:t>
            </a:r>
            <a:endParaRPr lang="en-US" sz="1800" dirty="0"/>
          </a:p>
        </p:txBody>
      </p:sp>
    </p:spTree>
    <p:extLst>
      <p:ext uri="{BB962C8B-B14F-4D97-AF65-F5344CB8AC3E}">
        <p14:creationId xmlns:p14="http://schemas.microsoft.com/office/powerpoint/2010/main" val="25495680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7211D-BD56-93AC-A2CC-222D26A7D6FA}"/>
              </a:ext>
            </a:extLst>
          </p:cNvPr>
          <p:cNvSpPr>
            <a:spLocks noGrp="1"/>
          </p:cNvSpPr>
          <p:nvPr>
            <p:ph type="title"/>
          </p:nvPr>
        </p:nvSpPr>
        <p:spPr/>
        <p:txBody>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Questions?</a:t>
            </a:r>
          </a:p>
        </p:txBody>
      </p:sp>
      <p:pic>
        <p:nvPicPr>
          <p:cNvPr id="8" name="Content Placeholder 7">
            <a:extLst>
              <a:ext uri="{FF2B5EF4-FFF2-40B4-BE49-F238E27FC236}">
                <a16:creationId xmlns:a16="http://schemas.microsoft.com/office/drawing/2014/main" id="{FB4201CD-5597-23BF-4F49-636A709B195C}"/>
              </a:ext>
            </a:extLst>
          </p:cNvPr>
          <p:cNvPicPr>
            <a:picLocks noGrp="1" noChangeAspect="1"/>
          </p:cNvPicPr>
          <p:nvPr>
            <p:ph idx="1"/>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793927" y="1193802"/>
            <a:ext cx="3632349" cy="4957763"/>
          </a:xfrm>
        </p:spPr>
      </p:pic>
    </p:spTree>
    <p:extLst>
      <p:ext uri="{BB962C8B-B14F-4D97-AF65-F5344CB8AC3E}">
        <p14:creationId xmlns:p14="http://schemas.microsoft.com/office/powerpoint/2010/main" val="185597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Required Notifications</a:t>
            </a:r>
          </a:p>
        </p:txBody>
      </p:sp>
      <p:sp>
        <p:nvSpPr>
          <p:cNvPr id="5" name="Content Placeholder 4"/>
          <p:cNvSpPr>
            <a:spLocks noGrp="1"/>
          </p:cNvSpPr>
          <p:nvPr>
            <p:ph idx="1"/>
          </p:nvPr>
        </p:nvSpPr>
        <p:spPr/>
        <p:txBody>
          <a:bodyPr/>
          <a:lstStyle/>
          <a:p>
            <a:pPr marL="0" indent="0">
              <a:spcBef>
                <a:spcPts val="600"/>
              </a:spcBef>
              <a:buClr>
                <a:srgbClr val="00B0F0"/>
              </a:buClr>
              <a:buSzPct val="150000"/>
              <a:buNone/>
            </a:pPr>
            <a:endParaRPr lang="en-US" sz="1200" dirty="0"/>
          </a:p>
          <a:p>
            <a:pPr marL="457200" indent="-457200">
              <a:spcBef>
                <a:spcPts val="600"/>
              </a:spcBef>
              <a:buClr>
                <a:srgbClr val="00B0F0"/>
              </a:buClr>
              <a:buSzPct val="150000"/>
            </a:pPr>
            <a:r>
              <a:rPr lang="en-US" sz="2000" dirty="0"/>
              <a:t>Once a provider has been made aware of the death of a person supported, it is the responsibility of the provider to:</a:t>
            </a:r>
          </a:p>
          <a:p>
            <a:pPr marL="914400" lvl="1" indent="-457200">
              <a:spcBef>
                <a:spcPts val="600"/>
              </a:spcBef>
              <a:buClr>
                <a:srgbClr val="00B0F0"/>
              </a:buClr>
              <a:buSzPct val="150000"/>
            </a:pPr>
            <a:r>
              <a:rPr lang="en-US" dirty="0"/>
              <a:t>Immediately report the death to law enforcement, if applicable</a:t>
            </a:r>
          </a:p>
          <a:p>
            <a:pPr marL="914400" lvl="1" indent="-457200">
              <a:spcBef>
                <a:spcPts val="600"/>
              </a:spcBef>
              <a:buClr>
                <a:srgbClr val="00B0F0"/>
              </a:buClr>
              <a:buSzPct val="150000"/>
            </a:pPr>
            <a:r>
              <a:rPr lang="en-US" dirty="0"/>
              <a:t>Report the death to the Department of Disability and Aging (DDA) via the protocol outlined in the </a:t>
            </a:r>
            <a:r>
              <a:rPr lang="en-US" i="1" dirty="0"/>
              <a:t>One Reportable Event Management System Operational Protocol</a:t>
            </a:r>
          </a:p>
          <a:p>
            <a:pPr marL="457200" lvl="2" indent="-457200">
              <a:spcBef>
                <a:spcPts val="600"/>
              </a:spcBef>
              <a:buClr>
                <a:srgbClr val="00B0F0"/>
              </a:buClr>
              <a:buSzPct val="150000"/>
            </a:pPr>
            <a:r>
              <a:rPr lang="en-US" sz="2000" dirty="0"/>
              <a:t>Contact the DDA Investigation Hotline, if applicable</a:t>
            </a:r>
          </a:p>
          <a:p>
            <a:pPr marL="914400" lvl="3" indent="-457200">
              <a:spcBef>
                <a:spcPts val="600"/>
              </a:spcBef>
              <a:buClr>
                <a:srgbClr val="00B0F0"/>
              </a:buClr>
              <a:buSzPct val="150000"/>
            </a:pPr>
            <a:r>
              <a:rPr lang="en-US" sz="2000" dirty="0"/>
              <a:t>As soon as possible, but within 4 hours if it is an unexplained or unexpected death that might be linked     to Abuse, Neglect, or Exploitation</a:t>
            </a:r>
          </a:p>
          <a:p>
            <a:pPr marL="457200" lvl="2" indent="-457200">
              <a:spcBef>
                <a:spcPts val="600"/>
              </a:spcBef>
              <a:buClr>
                <a:srgbClr val="00B0F0"/>
              </a:buClr>
              <a:buSzPct val="150000"/>
            </a:pPr>
            <a:r>
              <a:rPr lang="en-US" sz="2000" dirty="0"/>
              <a:t>Submission of a Reportable Event Form (REF)</a:t>
            </a:r>
          </a:p>
          <a:p>
            <a:pPr marL="914400" lvl="3" indent="-457200">
              <a:spcBef>
                <a:spcPts val="600"/>
              </a:spcBef>
              <a:buClr>
                <a:srgbClr val="00B0F0"/>
              </a:buClr>
              <a:buSzPct val="150000"/>
            </a:pPr>
            <a:r>
              <a:rPr lang="en-US" sz="2000" dirty="0"/>
              <a:t>Within one (1) business day</a:t>
            </a:r>
          </a:p>
          <a:p>
            <a:pPr lvl="2"/>
            <a:endParaRPr lang="en-US" dirty="0"/>
          </a:p>
        </p:txBody>
      </p:sp>
    </p:spTree>
    <p:extLst>
      <p:ext uri="{BB962C8B-B14F-4D97-AF65-F5344CB8AC3E}">
        <p14:creationId xmlns:p14="http://schemas.microsoft.com/office/powerpoint/2010/main" val="3426929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Additional Notifications</a:t>
            </a:r>
          </a:p>
        </p:txBody>
      </p:sp>
      <p:sp>
        <p:nvSpPr>
          <p:cNvPr id="5" name="Content Placeholder 4"/>
          <p:cNvSpPr>
            <a:spLocks noGrp="1"/>
          </p:cNvSpPr>
          <p:nvPr>
            <p:ph idx="1"/>
          </p:nvPr>
        </p:nvSpPr>
        <p:spPr/>
        <p:txBody>
          <a:bodyPr>
            <a:normAutofit/>
          </a:bodyPr>
          <a:lstStyle/>
          <a:p>
            <a:pPr>
              <a:spcBef>
                <a:spcPts val="600"/>
              </a:spcBef>
              <a:buClr>
                <a:srgbClr val="00B0F0"/>
              </a:buClr>
              <a:buSzPct val="150000"/>
            </a:pPr>
            <a:endParaRPr lang="en-US" sz="1200" dirty="0"/>
          </a:p>
          <a:p>
            <a:pPr>
              <a:spcBef>
                <a:spcPts val="600"/>
              </a:spcBef>
              <a:buClr>
                <a:srgbClr val="00B0F0"/>
              </a:buClr>
              <a:buSzPct val="150000"/>
            </a:pPr>
            <a:r>
              <a:rPr lang="en-US" sz="2000" dirty="0"/>
              <a:t>Within four (4) hours notify:</a:t>
            </a:r>
          </a:p>
          <a:p>
            <a:pPr>
              <a:spcBef>
                <a:spcPts val="600"/>
              </a:spcBef>
              <a:buClr>
                <a:srgbClr val="002060"/>
              </a:buClr>
              <a:buSzPct val="150000"/>
            </a:pPr>
            <a:endParaRPr lang="en-US" sz="800" dirty="0"/>
          </a:p>
          <a:p>
            <a:pPr marL="628650" lvl="1" indent="-342900">
              <a:spcBef>
                <a:spcPts val="600"/>
              </a:spcBef>
              <a:buClr>
                <a:srgbClr val="00B0F0"/>
              </a:buClr>
              <a:buSzPct val="150000"/>
            </a:pPr>
            <a:r>
              <a:rPr lang="en-US" dirty="0"/>
              <a:t>Person’s family/next of kin</a:t>
            </a:r>
          </a:p>
          <a:p>
            <a:pPr marL="628650" lvl="1" indent="-342900">
              <a:spcBef>
                <a:spcPts val="600"/>
              </a:spcBef>
              <a:buClr>
                <a:srgbClr val="00B0F0"/>
              </a:buClr>
              <a:buSzPct val="150000"/>
            </a:pPr>
            <a:r>
              <a:rPr lang="en-US" dirty="0"/>
              <a:t>Legal Representative</a:t>
            </a:r>
          </a:p>
          <a:p>
            <a:pPr marL="457200" lvl="1" indent="0">
              <a:spcBef>
                <a:spcPts val="600"/>
              </a:spcBef>
              <a:buClr>
                <a:srgbClr val="0070C0"/>
              </a:buClr>
              <a:buSzPct val="150000"/>
              <a:buNone/>
            </a:pPr>
            <a:endParaRPr lang="en-US" dirty="0"/>
          </a:p>
          <a:p>
            <a:pPr marL="228600" lvl="1" indent="0">
              <a:spcBef>
                <a:spcPts val="600"/>
              </a:spcBef>
              <a:buClr>
                <a:srgbClr val="0070C0"/>
              </a:buClr>
              <a:buSzPct val="150000"/>
              <a:buNone/>
            </a:pPr>
            <a:r>
              <a:rPr lang="en-US" dirty="0"/>
              <a:t>If notification is not completed within four (4) hours, the provider must document the extenuating circumstances preventing notification within this timeframe.  Documentation must be made available to DDA and/or the MCO upon request</a:t>
            </a:r>
          </a:p>
          <a:p>
            <a:pPr marL="228600" lvl="1" indent="0">
              <a:spcBef>
                <a:spcPts val="600"/>
              </a:spcBef>
              <a:buNone/>
            </a:pPr>
            <a:endParaRPr lang="en-US" dirty="0"/>
          </a:p>
          <a:p>
            <a:pPr marL="228600" lvl="1" indent="0">
              <a:spcBef>
                <a:spcPts val="600"/>
              </a:spcBef>
              <a:buNone/>
            </a:pPr>
            <a:r>
              <a:rPr lang="en-US" dirty="0"/>
              <a:t>The notification may be sent by text, phone, email, or in any other manner which ensures the family has been contacted and notified</a:t>
            </a:r>
          </a:p>
        </p:txBody>
      </p:sp>
    </p:spTree>
    <p:extLst>
      <p:ext uri="{BB962C8B-B14F-4D97-AF65-F5344CB8AC3E}">
        <p14:creationId xmlns:p14="http://schemas.microsoft.com/office/powerpoint/2010/main" val="1909354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Notice of Death (NOD) Form </a:t>
            </a:r>
          </a:p>
        </p:txBody>
      </p:sp>
      <p:sp>
        <p:nvSpPr>
          <p:cNvPr id="2" name="Content Placeholder 1">
            <a:extLst>
              <a:ext uri="{FF2B5EF4-FFF2-40B4-BE49-F238E27FC236}">
                <a16:creationId xmlns:a16="http://schemas.microsoft.com/office/drawing/2014/main" id="{75269093-9A4C-7FF4-C8F2-4259ABA49705}"/>
              </a:ext>
            </a:extLst>
          </p:cNvPr>
          <p:cNvSpPr>
            <a:spLocks noGrp="1"/>
          </p:cNvSpPr>
          <p:nvPr>
            <p:ph idx="13"/>
          </p:nvPr>
        </p:nvSpPr>
        <p:spPr>
          <a:xfrm>
            <a:off x="-26709" y="4495800"/>
            <a:ext cx="9170709" cy="1878232"/>
          </a:xfrm>
        </p:spPr>
        <p:txBody>
          <a:bodyPr>
            <a:normAutofit/>
          </a:bodyPr>
          <a:lstStyle/>
          <a:p>
            <a:pPr marL="0" indent="0" algn="ctr">
              <a:spcBef>
                <a:spcPts val="600"/>
              </a:spcBef>
              <a:buClr>
                <a:srgbClr val="FF0F00"/>
              </a:buClr>
              <a:buNone/>
              <a:defRPr/>
            </a:pPr>
            <a:endParaRPr lang="en-US" sz="300" b="1" dirty="0">
              <a:solidFill>
                <a:srgbClr val="000000"/>
              </a:solidFill>
              <a:cs typeface="Times New Roman" panose="02020603050405020304" pitchFamily="18" charset="0"/>
            </a:endParaRPr>
          </a:p>
          <a:p>
            <a:pPr marL="0" indent="0" algn="ctr">
              <a:spcBef>
                <a:spcPts val="0"/>
              </a:spcBef>
              <a:spcAft>
                <a:spcPts val="300"/>
              </a:spcAft>
              <a:buClr>
                <a:srgbClr val="FF0F00"/>
              </a:buClr>
              <a:buNone/>
              <a:defRPr/>
            </a:pPr>
            <a:r>
              <a:rPr lang="en-US" sz="2000" b="1" dirty="0">
                <a:solidFill>
                  <a:srgbClr val="000000"/>
                </a:solidFill>
                <a:cs typeface="Times New Roman" panose="02020603050405020304" pitchFamily="18" charset="0"/>
              </a:rPr>
              <a:t>Submit the Notice of Death form to the Person’s MCO</a:t>
            </a:r>
          </a:p>
          <a:p>
            <a:pPr marL="2286000" indent="-228600">
              <a:lnSpc>
                <a:spcPct val="101000"/>
              </a:lnSpc>
              <a:spcBef>
                <a:spcPts val="300"/>
              </a:spcBef>
              <a:buClr>
                <a:srgbClr val="00B0F0"/>
              </a:buClr>
              <a:buSzPct val="150000"/>
            </a:pPr>
            <a:r>
              <a:rPr lang="en-US" sz="1800" dirty="0">
                <a:solidFill>
                  <a:prstClr val="black"/>
                </a:solidFill>
              </a:rPr>
              <a:t>BlueCare </a:t>
            </a:r>
            <a:r>
              <a:rPr lang="en-US" sz="1800" b="1" dirty="0">
                <a:solidFill>
                  <a:srgbClr val="0070C0"/>
                </a:solidFill>
              </a:rPr>
              <a:t>reportableevents@bcbst.com</a:t>
            </a:r>
          </a:p>
          <a:p>
            <a:pPr marL="2286000" indent="-228600">
              <a:lnSpc>
                <a:spcPct val="101000"/>
              </a:lnSpc>
              <a:spcBef>
                <a:spcPts val="300"/>
              </a:spcBef>
              <a:buClr>
                <a:srgbClr val="00B0F0"/>
              </a:buClr>
              <a:buSzPct val="150000"/>
            </a:pPr>
            <a:r>
              <a:rPr lang="en-US" sz="1800" dirty="0"/>
              <a:t>United Health Care </a:t>
            </a:r>
            <a:r>
              <a:rPr lang="en-US" sz="1800" b="1" dirty="0">
                <a:solidFill>
                  <a:srgbClr val="0070C0"/>
                </a:solidFill>
              </a:rPr>
              <a:t>uhctnrem@uhc.com </a:t>
            </a:r>
            <a:endParaRPr lang="en-US" sz="1800" b="1" kern="100" dirty="0">
              <a:solidFill>
                <a:srgbClr val="0070C0"/>
              </a:solidFill>
            </a:endParaRPr>
          </a:p>
          <a:p>
            <a:pPr marL="2286000" lvl="2">
              <a:lnSpc>
                <a:spcPct val="101000"/>
              </a:lnSpc>
              <a:spcBef>
                <a:spcPts val="300"/>
              </a:spcBef>
              <a:buClr>
                <a:srgbClr val="00B0F0"/>
              </a:buClr>
              <a:buSzPct val="150000"/>
              <a:defRPr/>
            </a:pPr>
            <a:r>
              <a:rPr lang="en-US" dirty="0">
                <a:solidFill>
                  <a:prstClr val="black"/>
                </a:solidFill>
              </a:rPr>
              <a:t>Wellpoint </a:t>
            </a:r>
            <a:r>
              <a:rPr lang="en-US" b="1" dirty="0">
                <a:solidFill>
                  <a:srgbClr val="0070C0"/>
                </a:solidFill>
              </a:rPr>
              <a:t>TN-REM@wellpoint.com </a:t>
            </a:r>
          </a:p>
          <a:p>
            <a:pPr marL="182880" lvl="2" indent="-182880" algn="ctr">
              <a:spcBef>
                <a:spcPts val="300"/>
              </a:spcBef>
              <a:buClr>
                <a:srgbClr val="0070C0"/>
              </a:buClr>
              <a:buSzPct val="150000"/>
              <a:defRPr/>
            </a:pPr>
            <a:endParaRPr lang="en-US" sz="1900" b="1" dirty="0">
              <a:solidFill>
                <a:srgbClr val="0070C0"/>
              </a:solidFill>
            </a:endParaRPr>
          </a:p>
          <a:p>
            <a:endParaRPr lang="en-US" sz="300" dirty="0"/>
          </a:p>
        </p:txBody>
      </p:sp>
      <p:sp>
        <p:nvSpPr>
          <p:cNvPr id="6" name="TextBox 5">
            <a:extLst>
              <a:ext uri="{FF2B5EF4-FFF2-40B4-BE49-F238E27FC236}">
                <a16:creationId xmlns:a16="http://schemas.microsoft.com/office/drawing/2014/main" id="{5234B2B1-338C-214B-18AE-60B42E024AEC}"/>
              </a:ext>
            </a:extLst>
          </p:cNvPr>
          <p:cNvSpPr txBox="1"/>
          <p:nvPr/>
        </p:nvSpPr>
        <p:spPr>
          <a:xfrm>
            <a:off x="-11783" y="1003303"/>
            <a:ext cx="9111007" cy="80021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
                <a:srgbClr val="FF0F00"/>
              </a:buClr>
              <a:buSzTx/>
              <a:buFontTx/>
              <a:buNone/>
              <a:tabLst/>
              <a:defRPr/>
            </a:pPr>
            <a:endParaRPr kumimoji="0" lang="en-US" sz="6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ctr" defTabSz="914400" rtl="0" eaLnBrk="1" fontAlgn="auto" latinLnBrk="0" hangingPunct="1">
              <a:lnSpc>
                <a:spcPct val="100000"/>
              </a:lnSpc>
              <a:spcBef>
                <a:spcPts val="0"/>
              </a:spcBef>
              <a:spcAft>
                <a:spcPts val="0"/>
              </a:spcAft>
              <a:buClr>
                <a:srgbClr val="FF0F00"/>
              </a:buClr>
              <a:buSzTx/>
              <a:buFontTx/>
              <a:buNone/>
              <a:tabLst/>
              <a:defRPr/>
            </a:pPr>
            <a:r>
              <a:rPr kumimoji="0" lang="en-US" sz="20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The provider must submit the NOD form to DDA and the MCO by the end of the next business day after becoming aware of the person’s death</a:t>
            </a:r>
          </a:p>
        </p:txBody>
      </p:sp>
      <p:sp>
        <p:nvSpPr>
          <p:cNvPr id="9" name="Content Placeholder 4">
            <a:extLst>
              <a:ext uri="{FF2B5EF4-FFF2-40B4-BE49-F238E27FC236}">
                <a16:creationId xmlns:a16="http://schemas.microsoft.com/office/drawing/2014/main" id="{CC6D72A0-0300-924F-12D3-A5DEEB6D89B6}"/>
              </a:ext>
            </a:extLst>
          </p:cNvPr>
          <p:cNvSpPr txBox="1">
            <a:spLocks noGrp="1"/>
          </p:cNvSpPr>
          <p:nvPr>
            <p:ph idx="1"/>
          </p:nvPr>
        </p:nvSpPr>
        <p:spPr>
          <a:xfrm>
            <a:off x="0" y="1892362"/>
            <a:ext cx="9170709" cy="2438397"/>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Clr>
                <a:schemeClr val="accent1"/>
              </a:buClr>
              <a:buFont typeface="Arial" panose="020B0604020202020204"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742950" indent="-285750" algn="l" defTabSz="914400" rtl="0" eaLnBrk="1" latinLnBrk="0" hangingPunct="1">
              <a:spcBef>
                <a:spcPct val="20000"/>
              </a:spcBef>
              <a:buClr>
                <a:schemeClr val="accent1"/>
              </a:buClr>
              <a:buFont typeface="Arial" panose="020B0604020202020204"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spcBef>
                <a:spcPct val="20000"/>
              </a:spcBef>
              <a:buClr>
                <a:schemeClr val="accent1"/>
              </a:buClr>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spcBef>
                <a:spcPct val="20000"/>
              </a:spcBef>
              <a:buClr>
                <a:schemeClr val="accent1"/>
              </a:buClr>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spcBef>
                <a:spcPct val="20000"/>
              </a:spcBef>
              <a:buClr>
                <a:schemeClr val="accent1"/>
              </a:buClr>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lnSpc>
                <a:spcPct val="121000"/>
              </a:lnSpc>
              <a:spcBef>
                <a:spcPts val="600"/>
              </a:spcBef>
              <a:spcAft>
                <a:spcPts val="300"/>
              </a:spcAft>
              <a:buNone/>
            </a:pPr>
            <a:r>
              <a:rPr lang="en-US" b="1" dirty="0">
                <a:solidFill>
                  <a:srgbClr val="000000"/>
                </a:solidFill>
                <a:cs typeface="Times New Roman" panose="02020603050405020304" pitchFamily="18" charset="0"/>
              </a:rPr>
              <a:t>Submit the Notice of Death form to the DDA Regional Director</a:t>
            </a:r>
          </a:p>
          <a:p>
            <a:pPr marL="228600" indent="-457200" algn="ctr">
              <a:lnSpc>
                <a:spcPct val="120000"/>
              </a:lnSpc>
              <a:spcBef>
                <a:spcPts val="0"/>
              </a:spcBef>
              <a:buNone/>
            </a:pPr>
            <a:endParaRPr lang="en-US" sz="300" b="1" dirty="0">
              <a:solidFill>
                <a:srgbClr val="000000"/>
              </a:solidFill>
              <a:cs typeface="Times New Roman" panose="02020603050405020304" pitchFamily="18" charset="0"/>
            </a:endParaRPr>
          </a:p>
          <a:p>
            <a:pPr marL="1828800" lvl="1" indent="-228600">
              <a:lnSpc>
                <a:spcPct val="120000"/>
              </a:lnSpc>
              <a:spcBef>
                <a:spcPts val="0"/>
              </a:spcBef>
              <a:buClr>
                <a:srgbClr val="00B0F0"/>
              </a:buClr>
              <a:buSzPct val="150000"/>
              <a:buFont typeface="Arial" panose="020B0604020202020204" pitchFamily="34" charset="0"/>
              <a:buChar char="•"/>
              <a:tabLst>
                <a:tab pos="914400" algn="l"/>
              </a:tabLst>
            </a:pPr>
            <a:r>
              <a:rPr lang="en-US" sz="2100" dirty="0">
                <a:solidFill>
                  <a:srgbClr val="000000"/>
                </a:solidFill>
                <a:cs typeface="Times New Roman" panose="02020603050405020304" pitchFamily="18" charset="0"/>
              </a:rPr>
              <a:t>East Region Director, </a:t>
            </a:r>
            <a:r>
              <a:rPr lang="en-US" sz="2100" b="1" dirty="0">
                <a:solidFill>
                  <a:srgbClr val="0070C0"/>
                </a:solidFill>
                <a:cs typeface="Times New Roman" panose="02020603050405020304" pitchFamily="18" charset="0"/>
              </a:rPr>
              <a:t>Terry.Jordan-Henley@tn.gov</a:t>
            </a:r>
            <a:r>
              <a:rPr lang="en-US" sz="2100" dirty="0">
                <a:solidFill>
                  <a:srgbClr val="000000"/>
                </a:solidFill>
                <a:cs typeface="Times New Roman" panose="02020603050405020304" pitchFamily="18" charset="0"/>
              </a:rPr>
              <a:t>, </a:t>
            </a:r>
          </a:p>
          <a:p>
            <a:pPr marL="1828800" lvl="1" indent="-228600">
              <a:lnSpc>
                <a:spcPct val="120000"/>
              </a:lnSpc>
              <a:spcBef>
                <a:spcPts val="0"/>
              </a:spcBef>
              <a:buClr>
                <a:srgbClr val="00B0F0"/>
              </a:buClr>
              <a:buSzPct val="100000"/>
              <a:buFont typeface="Courier New" panose="02070309020205020404" pitchFamily="49" charset="0"/>
              <a:buChar char="o"/>
              <a:tabLst>
                <a:tab pos="914400" algn="l"/>
              </a:tabLst>
            </a:pPr>
            <a:r>
              <a:rPr lang="en-US" sz="2100" dirty="0">
                <a:solidFill>
                  <a:srgbClr val="000000"/>
                </a:solidFill>
                <a:cs typeface="Times New Roman" panose="02020603050405020304" pitchFamily="18" charset="0"/>
              </a:rPr>
              <a:t>Administrative Assistant, </a:t>
            </a:r>
            <a:r>
              <a:rPr lang="en-US" sz="2100" b="1" dirty="0">
                <a:solidFill>
                  <a:srgbClr val="0070C0"/>
                </a:solidFill>
                <a:cs typeface="Times New Roman" panose="02020603050405020304" pitchFamily="18" charset="0"/>
              </a:rPr>
              <a:t>Kristen.Norton@tn.gov</a:t>
            </a:r>
          </a:p>
          <a:p>
            <a:pPr marL="1828800" lvl="1" indent="-228600">
              <a:lnSpc>
                <a:spcPct val="120000"/>
              </a:lnSpc>
              <a:spcBef>
                <a:spcPts val="0"/>
              </a:spcBef>
              <a:buClr>
                <a:srgbClr val="0070C0"/>
              </a:buClr>
              <a:buSzPct val="100000"/>
              <a:buFont typeface="Courier New" panose="02070309020205020404" pitchFamily="49" charset="0"/>
              <a:buChar char="o"/>
              <a:tabLst>
                <a:tab pos="914400" algn="l"/>
              </a:tabLst>
            </a:pPr>
            <a:endParaRPr lang="en-US" sz="1200" b="1" kern="100" dirty="0">
              <a:solidFill>
                <a:srgbClr val="0070C0"/>
              </a:solidFill>
              <a:cs typeface="Times New Roman" panose="02020603050405020304" pitchFamily="18" charset="0"/>
            </a:endParaRPr>
          </a:p>
          <a:p>
            <a:pPr marL="1828800" lvl="2">
              <a:lnSpc>
                <a:spcPct val="120000"/>
              </a:lnSpc>
              <a:spcBef>
                <a:spcPts val="0"/>
              </a:spcBef>
              <a:buClr>
                <a:srgbClr val="00B0F0"/>
              </a:buClr>
              <a:buSzPct val="150000"/>
              <a:tabLst>
                <a:tab pos="1371600" algn="l"/>
              </a:tabLst>
            </a:pPr>
            <a:r>
              <a:rPr lang="en-US" sz="2100" kern="100" dirty="0">
                <a:cs typeface="Times New Roman" panose="02020603050405020304" pitchFamily="18" charset="0"/>
              </a:rPr>
              <a:t>West Region Director, </a:t>
            </a:r>
            <a:r>
              <a:rPr lang="en-US" sz="2100" b="1" kern="100" dirty="0">
                <a:solidFill>
                  <a:srgbClr val="0070C0"/>
                </a:solidFill>
                <a:cs typeface="Times New Roman" panose="02020603050405020304" pitchFamily="18" charset="0"/>
              </a:rPr>
              <a:t>CJ.McMorran@tn.gov</a:t>
            </a:r>
            <a:endParaRPr lang="en-US" sz="2100" kern="100" dirty="0">
              <a:solidFill>
                <a:srgbClr val="000000"/>
              </a:solidFill>
              <a:cs typeface="Times New Roman" panose="02020603050405020304" pitchFamily="18" charset="0"/>
            </a:endParaRPr>
          </a:p>
          <a:p>
            <a:pPr marL="1828800" lvl="1" indent="-228600">
              <a:lnSpc>
                <a:spcPct val="120000"/>
              </a:lnSpc>
              <a:spcBef>
                <a:spcPts val="0"/>
              </a:spcBef>
              <a:buClr>
                <a:srgbClr val="00B0F0"/>
              </a:buClr>
              <a:buFont typeface="Courier New" panose="02070309020205020404" pitchFamily="49" charset="0"/>
              <a:buChar char="o"/>
              <a:tabLst>
                <a:tab pos="914400" algn="l"/>
              </a:tabLst>
            </a:pPr>
            <a:r>
              <a:rPr lang="en-US" sz="2100" dirty="0">
                <a:cs typeface="Times New Roman" panose="02020603050405020304" pitchFamily="18" charset="0"/>
              </a:rPr>
              <a:t>Administrative Assistant, </a:t>
            </a:r>
            <a:r>
              <a:rPr lang="en-US" sz="2100" b="1" dirty="0">
                <a:solidFill>
                  <a:srgbClr val="0070C0"/>
                </a:solidFill>
                <a:cs typeface="Times New Roman" panose="02020603050405020304" pitchFamily="18" charset="0"/>
              </a:rPr>
              <a:t>Tracy.Rappel@tn.gov</a:t>
            </a:r>
            <a:endParaRPr lang="en-US" sz="2100" dirty="0">
              <a:solidFill>
                <a:srgbClr val="000000"/>
              </a:solidFill>
              <a:cs typeface="Times New Roman" panose="02020603050405020304" pitchFamily="18" charset="0"/>
            </a:endParaRPr>
          </a:p>
          <a:p>
            <a:pPr marL="1828800" lvl="1" indent="-228600">
              <a:lnSpc>
                <a:spcPct val="120000"/>
              </a:lnSpc>
              <a:spcBef>
                <a:spcPts val="0"/>
              </a:spcBef>
              <a:buClr>
                <a:srgbClr val="0070C0"/>
              </a:buClr>
              <a:buFont typeface="Courier New" panose="02070309020205020404" pitchFamily="49" charset="0"/>
              <a:buChar char="o"/>
              <a:tabLst>
                <a:tab pos="914400" algn="l"/>
              </a:tabLst>
            </a:pPr>
            <a:endParaRPr lang="en-US" sz="1200" b="1" kern="100" dirty="0"/>
          </a:p>
          <a:p>
            <a:pPr marL="1828800" lvl="2">
              <a:lnSpc>
                <a:spcPct val="120000"/>
              </a:lnSpc>
              <a:spcBef>
                <a:spcPts val="0"/>
              </a:spcBef>
              <a:buClr>
                <a:srgbClr val="00B0F0"/>
              </a:buClr>
              <a:buSzPct val="150000"/>
              <a:tabLst>
                <a:tab pos="1371600" algn="l"/>
              </a:tabLst>
              <a:defRPr/>
            </a:pPr>
            <a:r>
              <a:rPr lang="en-US" sz="2100" dirty="0"/>
              <a:t>Middle Region Director, </a:t>
            </a:r>
            <a:r>
              <a:rPr lang="en-US" sz="2100" b="1" dirty="0">
                <a:solidFill>
                  <a:srgbClr val="0070C0"/>
                </a:solidFill>
              </a:rPr>
              <a:t>Levi.Harris@tn.gov</a:t>
            </a:r>
            <a:endParaRPr lang="en-US" sz="2100" kern="100" dirty="0">
              <a:solidFill>
                <a:prstClr val="black"/>
              </a:solidFill>
            </a:endParaRPr>
          </a:p>
          <a:p>
            <a:pPr marL="1828800" lvl="2">
              <a:lnSpc>
                <a:spcPct val="120000"/>
              </a:lnSpc>
              <a:spcBef>
                <a:spcPts val="0"/>
              </a:spcBef>
              <a:buClr>
                <a:srgbClr val="0070C0"/>
              </a:buClr>
              <a:buFont typeface="Courier New" panose="02070309020205020404" pitchFamily="49" charset="0"/>
              <a:buChar char="o"/>
              <a:tabLst>
                <a:tab pos="1371600" algn="l"/>
              </a:tabLst>
              <a:defRPr/>
            </a:pPr>
            <a:r>
              <a:rPr lang="en-US" sz="2100" kern="100" dirty="0"/>
              <a:t>Administrative Assistant, </a:t>
            </a:r>
            <a:r>
              <a:rPr lang="en-US" sz="2100" b="1" kern="100" dirty="0">
                <a:solidFill>
                  <a:srgbClr val="0070C0"/>
                </a:solidFill>
              </a:rPr>
              <a:t>Charlene.Haywood@tn.gov</a:t>
            </a:r>
            <a:endParaRPr lang="en-US" sz="2100" kern="100" dirty="0">
              <a:solidFill>
                <a:srgbClr val="000000"/>
              </a:solidFill>
            </a:endParaRPr>
          </a:p>
          <a:p>
            <a:pPr marL="457200" lvl="1" indent="0" algn="ctr">
              <a:spcBef>
                <a:spcPts val="600"/>
              </a:spcBef>
              <a:buNone/>
            </a:pPr>
            <a:endParaRPr lang="en-US" sz="600" b="1" dirty="0"/>
          </a:p>
        </p:txBody>
      </p:sp>
    </p:spTree>
    <p:extLst>
      <p:ext uri="{BB962C8B-B14F-4D97-AF65-F5344CB8AC3E}">
        <p14:creationId xmlns:p14="http://schemas.microsoft.com/office/powerpoint/2010/main" val="502825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Initial Agency Death Review (IADR)</a:t>
            </a:r>
          </a:p>
        </p:txBody>
      </p:sp>
      <p:sp>
        <p:nvSpPr>
          <p:cNvPr id="5" name="Content Placeholder 4"/>
          <p:cNvSpPr>
            <a:spLocks noGrp="1"/>
          </p:cNvSpPr>
          <p:nvPr>
            <p:ph idx="1"/>
          </p:nvPr>
        </p:nvSpPr>
        <p:spPr/>
        <p:txBody>
          <a:bodyPr>
            <a:normAutofit fontScale="92500" lnSpcReduction="10000"/>
          </a:bodyPr>
          <a:lstStyle/>
          <a:p>
            <a:pPr marL="0" indent="0" algn="ctr">
              <a:lnSpc>
                <a:spcPct val="111000"/>
              </a:lnSpc>
              <a:spcBef>
                <a:spcPts val="600"/>
              </a:spcBef>
              <a:buSzPct val="150000"/>
              <a:buNone/>
            </a:pPr>
            <a:r>
              <a:rPr lang="en-US" sz="2200" dirty="0"/>
              <a:t>If the person was receiving </a:t>
            </a:r>
            <a:r>
              <a:rPr lang="en-US" sz="2200" b="1" dirty="0"/>
              <a:t>RESIDENTAL SERVICES</a:t>
            </a:r>
            <a:r>
              <a:rPr lang="en-US" sz="2200" dirty="0"/>
              <a:t>, the provider       must complete the Initial Agency Death Review</a:t>
            </a:r>
          </a:p>
          <a:p>
            <a:pPr marL="457200" lvl="1" indent="0">
              <a:lnSpc>
                <a:spcPct val="111000"/>
              </a:lnSpc>
              <a:spcBef>
                <a:spcPts val="600"/>
              </a:spcBef>
              <a:buNone/>
            </a:pPr>
            <a:endParaRPr lang="en-US" sz="300" dirty="0"/>
          </a:p>
          <a:p>
            <a:pPr lvl="1" indent="-457200">
              <a:lnSpc>
                <a:spcPct val="111000"/>
              </a:lnSpc>
              <a:spcBef>
                <a:spcPts val="600"/>
              </a:spcBef>
              <a:buClr>
                <a:srgbClr val="00B0F0"/>
              </a:buClr>
              <a:buSzPct val="150000"/>
              <a:buFont typeface="Arial" panose="020B0604020202020204" pitchFamily="34" charset="0"/>
              <a:buChar char="•"/>
            </a:pPr>
            <a:r>
              <a:rPr lang="en-US" sz="2200" dirty="0"/>
              <a:t>Initiate the internal review immediately, but no later than 24 hours after becoming aware of the person’s death</a:t>
            </a:r>
          </a:p>
          <a:p>
            <a:pPr lvl="1" indent="-457200">
              <a:lnSpc>
                <a:spcPct val="111000"/>
              </a:lnSpc>
              <a:spcBef>
                <a:spcPts val="600"/>
              </a:spcBef>
              <a:buClr>
                <a:srgbClr val="0070C0"/>
              </a:buClr>
              <a:buSzPct val="150000"/>
              <a:buFont typeface="Arial" panose="020B0604020202020204" pitchFamily="34" charset="0"/>
              <a:buChar char="•"/>
            </a:pPr>
            <a:endParaRPr lang="en-US" sz="300" dirty="0"/>
          </a:p>
          <a:p>
            <a:pPr lvl="1" indent="-457200">
              <a:lnSpc>
                <a:spcPct val="111000"/>
              </a:lnSpc>
              <a:spcBef>
                <a:spcPts val="600"/>
              </a:spcBef>
              <a:buClr>
                <a:srgbClr val="00B0F0"/>
              </a:buClr>
              <a:buSzPct val="150000"/>
              <a:buFont typeface="Arial" panose="020B0604020202020204" pitchFamily="34" charset="0"/>
              <a:buChar char="•"/>
            </a:pPr>
            <a:r>
              <a:rPr lang="en-US" sz="2200" dirty="0"/>
              <a:t>Identify questions or concerns to be addressed and must include the following:</a:t>
            </a:r>
          </a:p>
          <a:p>
            <a:pPr lvl="1" indent="-457200">
              <a:lnSpc>
                <a:spcPct val="111000"/>
              </a:lnSpc>
              <a:spcBef>
                <a:spcPts val="600"/>
              </a:spcBef>
              <a:buClr>
                <a:srgbClr val="0070C0"/>
              </a:buClr>
              <a:buSzPct val="150000"/>
              <a:buFont typeface="Arial" panose="020B0604020202020204" pitchFamily="34" charset="0"/>
              <a:buChar char="•"/>
            </a:pPr>
            <a:endParaRPr lang="en-US" sz="300" dirty="0"/>
          </a:p>
          <a:p>
            <a:pPr lvl="2" indent="-457200">
              <a:lnSpc>
                <a:spcPct val="111000"/>
              </a:lnSpc>
              <a:spcBef>
                <a:spcPts val="600"/>
              </a:spcBef>
              <a:buClr>
                <a:srgbClr val="0070C0"/>
              </a:buClr>
              <a:buFont typeface="Courier New" panose="02070309020205020404" pitchFamily="49" charset="0"/>
              <a:buChar char="o"/>
            </a:pPr>
            <a:r>
              <a:rPr lang="en-US" sz="2200" dirty="0"/>
              <a:t>A review of records and documents relevant to the death of the person</a:t>
            </a:r>
          </a:p>
          <a:p>
            <a:pPr lvl="2" indent="-457200">
              <a:lnSpc>
                <a:spcPct val="111000"/>
              </a:lnSpc>
              <a:spcBef>
                <a:spcPts val="600"/>
              </a:spcBef>
              <a:buClr>
                <a:srgbClr val="0070C0"/>
              </a:buClr>
              <a:buFont typeface="Courier New" panose="02070309020205020404" pitchFamily="49" charset="0"/>
              <a:buChar char="o"/>
            </a:pPr>
            <a:r>
              <a:rPr lang="en-US" sz="2200" dirty="0"/>
              <a:t>A review of the events surrounding the death</a:t>
            </a:r>
          </a:p>
          <a:p>
            <a:pPr lvl="2" indent="-457200">
              <a:lnSpc>
                <a:spcPct val="111000"/>
              </a:lnSpc>
              <a:spcBef>
                <a:spcPts val="600"/>
              </a:spcBef>
              <a:buClr>
                <a:srgbClr val="0070C0"/>
              </a:buClr>
              <a:buFont typeface="Courier New" panose="02070309020205020404" pitchFamily="49" charset="0"/>
              <a:buChar char="o"/>
            </a:pPr>
            <a:r>
              <a:rPr lang="en-US" sz="2200" dirty="0"/>
              <a:t>Identification of any conditions or practices that may have contributed to the death which require immediate intervention or corrective action plan to ensure the health and safety of others</a:t>
            </a:r>
          </a:p>
        </p:txBody>
      </p:sp>
    </p:spTree>
    <p:extLst>
      <p:ext uri="{BB962C8B-B14F-4D97-AF65-F5344CB8AC3E}">
        <p14:creationId xmlns:p14="http://schemas.microsoft.com/office/powerpoint/2010/main" val="2789061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Initial Agency Death Review (IADR)</a:t>
            </a:r>
          </a:p>
        </p:txBody>
      </p:sp>
      <p:sp>
        <p:nvSpPr>
          <p:cNvPr id="5" name="Content Placeholder 4"/>
          <p:cNvSpPr>
            <a:spLocks noGrp="1"/>
          </p:cNvSpPr>
          <p:nvPr>
            <p:ph idx="1"/>
          </p:nvPr>
        </p:nvSpPr>
        <p:spPr>
          <a:xfrm>
            <a:off x="0" y="1066800"/>
            <a:ext cx="9144000" cy="1066800"/>
          </a:xfrm>
        </p:spPr>
        <p:txBody>
          <a:bodyPr>
            <a:normAutofit fontScale="40000" lnSpcReduction="20000"/>
          </a:bodyPr>
          <a:lstStyle/>
          <a:p>
            <a:pPr marL="0" indent="0" algn="ctr">
              <a:lnSpc>
                <a:spcPct val="120000"/>
              </a:lnSpc>
              <a:spcBef>
                <a:spcPts val="0"/>
              </a:spcBef>
              <a:buNone/>
            </a:pPr>
            <a:r>
              <a:rPr lang="en-US" sz="5000" dirty="0">
                <a:solidFill>
                  <a:prstClr val="black"/>
                </a:solidFill>
              </a:rPr>
              <a:t>If the person was receiving </a:t>
            </a:r>
            <a:r>
              <a:rPr lang="en-US" sz="5000" b="1" dirty="0">
                <a:solidFill>
                  <a:prstClr val="black"/>
                </a:solidFill>
              </a:rPr>
              <a:t>RESIDENTIAL SERVICES</a:t>
            </a:r>
            <a:r>
              <a:rPr lang="en-US" sz="5000" dirty="0">
                <a:solidFill>
                  <a:prstClr val="black"/>
                </a:solidFill>
              </a:rPr>
              <a:t>, t</a:t>
            </a:r>
            <a:r>
              <a:rPr lang="en-US" sz="5000" dirty="0"/>
              <a:t>he provider is required to submit the IADR to DDA and the MCO within five (5)       business days after becoming aware of the person’s death</a:t>
            </a:r>
            <a:r>
              <a:rPr lang="en-US" sz="4200" dirty="0"/>
              <a:t>. </a:t>
            </a:r>
          </a:p>
          <a:p>
            <a:pPr marL="0" indent="0">
              <a:spcBef>
                <a:spcPts val="600"/>
              </a:spcBef>
              <a:buNone/>
            </a:pPr>
            <a:endParaRPr lang="en-US" sz="2000" dirty="0"/>
          </a:p>
          <a:p>
            <a:endParaRPr lang="en-US" dirty="0"/>
          </a:p>
        </p:txBody>
      </p:sp>
      <p:sp>
        <p:nvSpPr>
          <p:cNvPr id="2" name="Content Placeholder 4">
            <a:extLst>
              <a:ext uri="{FF2B5EF4-FFF2-40B4-BE49-F238E27FC236}">
                <a16:creationId xmlns:a16="http://schemas.microsoft.com/office/drawing/2014/main" id="{8F44D9EF-FAF9-826A-383D-ACD979F50633}"/>
              </a:ext>
            </a:extLst>
          </p:cNvPr>
          <p:cNvSpPr txBox="1">
            <a:spLocks/>
          </p:cNvSpPr>
          <p:nvPr/>
        </p:nvSpPr>
        <p:spPr>
          <a:xfrm>
            <a:off x="0" y="2133600"/>
            <a:ext cx="9144000" cy="24384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Clr>
                <a:schemeClr val="accent1"/>
              </a:buClr>
              <a:buFont typeface="Arial" panose="020B0604020202020204"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742950" indent="-285750" algn="l" defTabSz="914400" rtl="0" eaLnBrk="1" latinLnBrk="0" hangingPunct="1">
              <a:spcBef>
                <a:spcPct val="20000"/>
              </a:spcBef>
              <a:buClr>
                <a:schemeClr val="accent1"/>
              </a:buClr>
              <a:buFont typeface="Arial" panose="020B0604020202020204"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spcBef>
                <a:spcPct val="20000"/>
              </a:spcBef>
              <a:buClr>
                <a:schemeClr val="accent1"/>
              </a:buClr>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spcBef>
                <a:spcPct val="20000"/>
              </a:spcBef>
              <a:buClr>
                <a:schemeClr val="accent1"/>
              </a:buClr>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spcBef>
                <a:spcPct val="20000"/>
              </a:spcBef>
              <a:buClr>
                <a:schemeClr val="accent1"/>
              </a:buClr>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10000"/>
              </a:lnSpc>
              <a:spcBef>
                <a:spcPts val="0"/>
              </a:spcBef>
              <a:spcAft>
                <a:spcPts val="300"/>
              </a:spcAft>
              <a:buClr>
                <a:srgbClr val="2DCCD3"/>
              </a:buClr>
              <a:buSzTx/>
              <a:buFont typeface="Arial" panose="020B0604020202020204" pitchFamily="34" charset="0"/>
              <a:buNone/>
              <a:tabLst/>
              <a:defRPr/>
            </a:pPr>
            <a:r>
              <a:rPr kumimoji="0" lang="en-US" sz="2200" b="1"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Times New Roman" panose="02020603050405020304" pitchFamily="18" charset="0"/>
              </a:rPr>
              <a:t>Submit the IADR to the DDA Regional Director</a:t>
            </a:r>
          </a:p>
          <a:p>
            <a:pPr marL="1828800" marR="0" lvl="1" indent="-228600" algn="l" defTabSz="914400" rtl="0" eaLnBrk="1" fontAlgn="auto" latinLnBrk="0" hangingPunct="1">
              <a:lnSpc>
                <a:spcPct val="110000"/>
              </a:lnSpc>
              <a:spcBef>
                <a:spcPts val="0"/>
              </a:spcBef>
              <a:spcAft>
                <a:spcPts val="0"/>
              </a:spcAft>
              <a:buClr>
                <a:srgbClr val="00B0F0"/>
              </a:buClr>
              <a:buSzPct val="150000"/>
              <a:buFont typeface="Arial" panose="020B0604020202020204" pitchFamily="34" charset="0"/>
              <a:buChar char="•"/>
              <a:tabLst>
                <a:tab pos="914400" algn="l"/>
              </a:tabLst>
              <a:defRPr/>
            </a:pPr>
            <a:r>
              <a:rPr kumimoji="0" lang="en-US" sz="19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Times New Roman" panose="02020603050405020304" pitchFamily="18" charset="0"/>
              </a:rPr>
              <a:t>East Region Director, </a:t>
            </a:r>
            <a:r>
              <a:rPr kumimoji="0" lang="en-US" sz="1900" b="1" i="0" u="none" strike="noStrike" kern="1200" cap="none" spc="0" normalizeH="0" baseline="0" noProof="0" dirty="0">
                <a:ln>
                  <a:noFill/>
                </a:ln>
                <a:solidFill>
                  <a:srgbClr val="0070C0"/>
                </a:solidFill>
                <a:effectLst/>
                <a:uLnTx/>
                <a:uFillTx/>
                <a:latin typeface="Open Sans" panose="020B0606030504020204" pitchFamily="34" charset="0"/>
                <a:ea typeface="Open Sans" panose="020B0606030504020204" pitchFamily="34" charset="0"/>
                <a:cs typeface="Times New Roman" panose="02020603050405020304" pitchFamily="18" charset="0"/>
              </a:rPr>
              <a:t>Terry.Jordan-Henley@tn.gov</a:t>
            </a:r>
            <a:r>
              <a:rPr kumimoji="0" lang="en-US" sz="19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Times New Roman" panose="02020603050405020304" pitchFamily="18" charset="0"/>
              </a:rPr>
              <a:t> </a:t>
            </a:r>
          </a:p>
          <a:p>
            <a:pPr marL="1828800" marR="0" lvl="1" indent="-228600" algn="l" defTabSz="914400" rtl="0" eaLnBrk="1" fontAlgn="auto" latinLnBrk="0" hangingPunct="1">
              <a:lnSpc>
                <a:spcPct val="110000"/>
              </a:lnSpc>
              <a:spcBef>
                <a:spcPts val="0"/>
              </a:spcBef>
              <a:spcAft>
                <a:spcPts val="0"/>
              </a:spcAft>
              <a:buClr>
                <a:srgbClr val="0070C0"/>
              </a:buClr>
              <a:buSzPct val="100000"/>
              <a:buFont typeface="Courier New" panose="02070309020205020404" pitchFamily="49" charset="0"/>
              <a:buChar char="o"/>
              <a:tabLst>
                <a:tab pos="914400" algn="l"/>
              </a:tabLst>
              <a:defRPr/>
            </a:pPr>
            <a:r>
              <a:rPr kumimoji="0" lang="en-US" sz="19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Times New Roman" panose="02020603050405020304" pitchFamily="18" charset="0"/>
              </a:rPr>
              <a:t>Administrative Assistant, </a:t>
            </a:r>
            <a:r>
              <a:rPr kumimoji="0" lang="en-US" sz="1900" b="1" i="0" u="none" strike="noStrike" kern="1200" cap="none" spc="0" normalizeH="0" baseline="0" noProof="0" dirty="0">
                <a:ln>
                  <a:noFill/>
                </a:ln>
                <a:solidFill>
                  <a:srgbClr val="0070C0"/>
                </a:solidFill>
                <a:effectLst/>
                <a:uLnTx/>
                <a:uFillTx/>
                <a:latin typeface="Open Sans" panose="020B0606030504020204" pitchFamily="34" charset="0"/>
                <a:ea typeface="Open Sans" panose="020B0606030504020204" pitchFamily="34" charset="0"/>
                <a:cs typeface="Times New Roman" panose="02020603050405020304" pitchFamily="18" charset="0"/>
              </a:rPr>
              <a:t>Kristen.Norton@tn.gov</a:t>
            </a:r>
          </a:p>
          <a:p>
            <a:pPr marL="1828800" marR="0" lvl="1" indent="-228600" algn="l" defTabSz="914400" rtl="0" eaLnBrk="1" fontAlgn="auto" latinLnBrk="0" hangingPunct="1">
              <a:lnSpc>
                <a:spcPct val="120000"/>
              </a:lnSpc>
              <a:spcBef>
                <a:spcPts val="0"/>
              </a:spcBef>
              <a:spcAft>
                <a:spcPts val="0"/>
              </a:spcAft>
              <a:buClr>
                <a:srgbClr val="0070C0"/>
              </a:buClr>
              <a:buSzPct val="100000"/>
              <a:buFont typeface="Courier New" panose="02070309020205020404" pitchFamily="49" charset="0"/>
              <a:buChar char="o"/>
              <a:tabLst>
                <a:tab pos="914400" algn="l"/>
              </a:tabLst>
              <a:defRPr/>
            </a:pPr>
            <a:endParaRPr kumimoji="0" lang="en-US" sz="900" b="1" i="0" u="none" strike="noStrike" kern="100" cap="none" spc="0" normalizeH="0" baseline="0" noProof="0" dirty="0">
              <a:ln>
                <a:noFill/>
              </a:ln>
              <a:solidFill>
                <a:srgbClr val="0070C0"/>
              </a:solidFill>
              <a:effectLst/>
              <a:uLnTx/>
              <a:uFillTx/>
              <a:latin typeface="Open Sans" panose="020B0606030504020204" pitchFamily="34" charset="0"/>
              <a:ea typeface="Open Sans" panose="020B0606030504020204" pitchFamily="34" charset="0"/>
              <a:cs typeface="Times New Roman" panose="02020603050405020304" pitchFamily="18" charset="0"/>
            </a:endParaRPr>
          </a:p>
          <a:p>
            <a:pPr marL="1828800" marR="0" lvl="2" indent="-228600" algn="l" defTabSz="914400" rtl="0" eaLnBrk="1" fontAlgn="auto" latinLnBrk="0" hangingPunct="1">
              <a:lnSpc>
                <a:spcPct val="110000"/>
              </a:lnSpc>
              <a:spcBef>
                <a:spcPts val="0"/>
              </a:spcBef>
              <a:spcAft>
                <a:spcPts val="0"/>
              </a:spcAft>
              <a:buClr>
                <a:srgbClr val="00B0F0"/>
              </a:buClr>
              <a:buSzPct val="150000"/>
              <a:buFont typeface="Arial" panose="020B0604020202020204" pitchFamily="34" charset="0"/>
              <a:buChar char="•"/>
              <a:tabLst>
                <a:tab pos="1371600" algn="l"/>
              </a:tabLst>
              <a:defRPr/>
            </a:pPr>
            <a:r>
              <a:rPr kumimoji="0" lang="en-US" sz="1900" b="0" i="0" u="none" strike="noStrike" kern="1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Times New Roman" panose="02020603050405020304" pitchFamily="18" charset="0"/>
              </a:rPr>
              <a:t>West Region Director, </a:t>
            </a:r>
            <a:r>
              <a:rPr kumimoji="0" lang="en-US" sz="1900" b="1" i="0" u="none" strike="noStrike" kern="100" cap="none" spc="0" normalizeH="0" baseline="0" noProof="0" dirty="0">
                <a:ln>
                  <a:noFill/>
                </a:ln>
                <a:solidFill>
                  <a:srgbClr val="0070C0"/>
                </a:solidFill>
                <a:effectLst/>
                <a:uLnTx/>
                <a:uFillTx/>
                <a:latin typeface="Open Sans" panose="020B0606030504020204" pitchFamily="34" charset="0"/>
                <a:ea typeface="Open Sans" panose="020B0606030504020204" pitchFamily="34" charset="0"/>
                <a:cs typeface="Times New Roman" panose="02020603050405020304" pitchFamily="18" charset="0"/>
              </a:rPr>
              <a:t>CJ.McMorran@tn.gov</a:t>
            </a:r>
            <a:endParaRPr kumimoji="0" lang="en-US" sz="1900" b="0" i="0" u="none" strike="noStrike" kern="1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Times New Roman" panose="02020603050405020304" pitchFamily="18" charset="0"/>
            </a:endParaRPr>
          </a:p>
          <a:p>
            <a:pPr marL="1828800" marR="0" lvl="1" indent="-228600" algn="l" defTabSz="914400" rtl="0" eaLnBrk="1" fontAlgn="auto" latinLnBrk="0" hangingPunct="1">
              <a:lnSpc>
                <a:spcPct val="110000"/>
              </a:lnSpc>
              <a:spcBef>
                <a:spcPts val="0"/>
              </a:spcBef>
              <a:spcAft>
                <a:spcPts val="0"/>
              </a:spcAft>
              <a:buClr>
                <a:srgbClr val="0070C0"/>
              </a:buClr>
              <a:buSzTx/>
              <a:buFont typeface="Courier New" panose="02070309020205020404" pitchFamily="49" charset="0"/>
              <a:buChar char="o"/>
              <a:tabLst>
                <a:tab pos="914400" algn="l"/>
              </a:tabLst>
              <a:defRPr/>
            </a:pPr>
            <a:r>
              <a:rPr kumimoji="0" lang="en-US" sz="19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Times New Roman" panose="02020603050405020304" pitchFamily="18" charset="0"/>
              </a:rPr>
              <a:t>Administrative Assistant, </a:t>
            </a:r>
            <a:r>
              <a:rPr kumimoji="0" lang="en-US" sz="1900" b="1" i="0" u="none" strike="noStrike" kern="1200" cap="none" spc="0" normalizeH="0" baseline="0" noProof="0" dirty="0">
                <a:ln>
                  <a:noFill/>
                </a:ln>
                <a:solidFill>
                  <a:srgbClr val="0070C0"/>
                </a:solidFill>
                <a:effectLst/>
                <a:uLnTx/>
                <a:uFillTx/>
                <a:latin typeface="Open Sans" panose="020B0606030504020204" pitchFamily="34" charset="0"/>
                <a:ea typeface="Open Sans" panose="020B0606030504020204" pitchFamily="34" charset="0"/>
                <a:cs typeface="Times New Roman" panose="02020603050405020304" pitchFamily="18" charset="0"/>
              </a:rPr>
              <a:t>Tracy.Rappel@tn.gov</a:t>
            </a:r>
            <a:endParaRPr kumimoji="0" lang="en-US" sz="1900" b="0"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Times New Roman" panose="02020603050405020304" pitchFamily="18" charset="0"/>
            </a:endParaRPr>
          </a:p>
          <a:p>
            <a:pPr marL="1828800" marR="0" lvl="1" indent="-228600" algn="l" defTabSz="914400" rtl="0" eaLnBrk="1" fontAlgn="auto" latinLnBrk="0" hangingPunct="1">
              <a:lnSpc>
                <a:spcPct val="100000"/>
              </a:lnSpc>
              <a:spcBef>
                <a:spcPts val="300"/>
              </a:spcBef>
              <a:spcAft>
                <a:spcPts val="0"/>
              </a:spcAft>
              <a:buClr>
                <a:srgbClr val="0070C0"/>
              </a:buClr>
              <a:buSzTx/>
              <a:buFont typeface="Courier New" panose="02070309020205020404" pitchFamily="49" charset="0"/>
              <a:buChar char="o"/>
              <a:tabLst>
                <a:tab pos="914400" algn="l"/>
              </a:tabLst>
              <a:defRPr/>
            </a:pPr>
            <a:endParaRPr kumimoji="0" lang="en-US" sz="900" b="1" i="0" u="none" strike="noStrike" kern="1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1828800" marR="0" lvl="2" indent="-228600" algn="l" defTabSz="914400" rtl="0" eaLnBrk="1" fontAlgn="auto" latinLnBrk="0" hangingPunct="1">
              <a:lnSpc>
                <a:spcPct val="110000"/>
              </a:lnSpc>
              <a:spcBef>
                <a:spcPts val="0"/>
              </a:spcBef>
              <a:spcAft>
                <a:spcPts val="0"/>
              </a:spcAft>
              <a:buClr>
                <a:srgbClr val="00B0F0"/>
              </a:buClr>
              <a:buSzPct val="150000"/>
              <a:buFont typeface="Arial" panose="020B0604020202020204" pitchFamily="34" charset="0"/>
              <a:buChar char="•"/>
              <a:tabLst>
                <a:tab pos="1371600" algn="l"/>
              </a:tabLst>
              <a:defRPr/>
            </a:pPr>
            <a:r>
              <a:rPr kumimoji="0" lang="en-US" sz="19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Middle Region Director, </a:t>
            </a:r>
            <a:r>
              <a:rPr kumimoji="0" lang="en-US" sz="1900" b="1" i="0" u="none" strike="noStrike" kern="1200" cap="none" spc="0" normalizeH="0" baseline="0" noProof="0" dirty="0">
                <a:ln>
                  <a:noFill/>
                </a:ln>
                <a:solidFill>
                  <a:srgbClr val="0070C0"/>
                </a:solidFill>
                <a:effectLst/>
                <a:uLnTx/>
                <a:uFillTx/>
                <a:latin typeface="Open Sans" panose="020B0606030504020204" pitchFamily="34" charset="0"/>
                <a:ea typeface="Open Sans" panose="020B0606030504020204" pitchFamily="34" charset="0"/>
                <a:cs typeface="Open Sans" panose="020B0606030504020204" pitchFamily="34" charset="0"/>
              </a:rPr>
              <a:t>Levi.Harris@tn.gov</a:t>
            </a:r>
            <a:endParaRPr kumimoji="0" lang="en-US" sz="1900" b="0" i="0" u="none" strike="noStrike" kern="1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1828800" marR="0" lvl="2" indent="-228600" algn="l" defTabSz="914400" rtl="0" eaLnBrk="1" fontAlgn="auto" latinLnBrk="0" hangingPunct="1">
              <a:lnSpc>
                <a:spcPct val="110000"/>
              </a:lnSpc>
              <a:spcBef>
                <a:spcPts val="0"/>
              </a:spcBef>
              <a:spcAft>
                <a:spcPts val="0"/>
              </a:spcAft>
              <a:buClr>
                <a:srgbClr val="0070C0"/>
              </a:buClr>
              <a:buSzTx/>
              <a:buFont typeface="Courier New" panose="02070309020205020404" pitchFamily="49" charset="0"/>
              <a:buChar char="o"/>
              <a:tabLst>
                <a:tab pos="1371600" algn="l"/>
              </a:tabLst>
              <a:defRPr/>
            </a:pPr>
            <a:r>
              <a:rPr kumimoji="0" lang="en-US" sz="1900" b="0" i="0" u="none" strike="noStrike" kern="1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Administrative Assistant, </a:t>
            </a:r>
            <a:r>
              <a:rPr kumimoji="0" lang="en-US" sz="1900" b="1" i="0" u="none" strike="noStrike" kern="100" cap="none" spc="0" normalizeH="0" baseline="0" noProof="0" dirty="0">
                <a:ln>
                  <a:noFill/>
                </a:ln>
                <a:solidFill>
                  <a:srgbClr val="0070C0"/>
                </a:solidFill>
                <a:effectLst/>
                <a:uLnTx/>
                <a:uFillTx/>
                <a:latin typeface="Open Sans" panose="020B0606030504020204" pitchFamily="34" charset="0"/>
                <a:ea typeface="Open Sans" panose="020B0606030504020204" pitchFamily="34" charset="0"/>
                <a:cs typeface="Open Sans" panose="020B0606030504020204" pitchFamily="34" charset="0"/>
              </a:rPr>
              <a:t>Charlene.Haywood@tn.gov</a:t>
            </a:r>
            <a:endParaRPr kumimoji="0" lang="en-US" sz="1900" b="0" i="0" u="none" strike="noStrike" kern="1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457200" marR="0" lvl="1" indent="0" algn="ctr" defTabSz="914400" rtl="0" eaLnBrk="1" fontAlgn="auto" latinLnBrk="0" hangingPunct="1">
              <a:lnSpc>
                <a:spcPct val="100000"/>
              </a:lnSpc>
              <a:spcBef>
                <a:spcPts val="600"/>
              </a:spcBef>
              <a:spcAft>
                <a:spcPts val="0"/>
              </a:spcAft>
              <a:buClr>
                <a:srgbClr val="2DCCD3"/>
              </a:buClr>
              <a:buSzTx/>
              <a:buFont typeface="Arial" panose="020B0604020202020204" pitchFamily="34" charset="0"/>
              <a:buNone/>
              <a:tabLst/>
              <a:defRPr/>
            </a:pPr>
            <a:endParaRPr kumimoji="0" lang="en-US" sz="600" b="1"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3" name="Content Placeholder 1">
            <a:extLst>
              <a:ext uri="{FF2B5EF4-FFF2-40B4-BE49-F238E27FC236}">
                <a16:creationId xmlns:a16="http://schemas.microsoft.com/office/drawing/2014/main" id="{6464D214-C7FC-17F8-500C-61CBC3E4C099}"/>
              </a:ext>
            </a:extLst>
          </p:cNvPr>
          <p:cNvSpPr txBox="1">
            <a:spLocks/>
          </p:cNvSpPr>
          <p:nvPr/>
        </p:nvSpPr>
        <p:spPr>
          <a:xfrm>
            <a:off x="-13354" y="4648200"/>
            <a:ext cx="9170709" cy="1534212"/>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300"/>
              </a:spcAft>
              <a:buClr>
                <a:srgbClr val="FF0F00"/>
              </a:buClr>
              <a:buSzTx/>
              <a:buFont typeface="Arial" panose="020B0604020202020204" pitchFamily="34" charset="0"/>
              <a:buNone/>
              <a:tabLst/>
              <a:defRPr/>
            </a:pPr>
            <a:r>
              <a:rPr kumimoji="0" lang="en-US" sz="2000" b="1" i="0" u="none" strike="noStrike" kern="1200" cap="none" spc="0" normalizeH="0" baseline="0" noProof="0" dirty="0">
                <a:ln>
                  <a:noFill/>
                </a:ln>
                <a:solidFill>
                  <a:srgbClr val="000000"/>
                </a:solidFill>
                <a:effectLst/>
                <a:uLnTx/>
                <a:uFillTx/>
                <a:latin typeface="Open Sans" panose="020B0606030504020204" pitchFamily="34" charset="0"/>
                <a:ea typeface="Open Sans" panose="020B0606030504020204" pitchFamily="34" charset="0"/>
                <a:cs typeface="Times New Roman" panose="02020603050405020304" pitchFamily="18" charset="0"/>
              </a:rPr>
              <a:t>Submit the IADR to the Person’s MCO</a:t>
            </a:r>
          </a:p>
          <a:p>
            <a:pPr marL="2286000" marR="0" lvl="0" indent="-228600" algn="l" defTabSz="914400" rtl="0" eaLnBrk="1" fontAlgn="auto" latinLnBrk="0" hangingPunct="1">
              <a:lnSpc>
                <a:spcPct val="100000"/>
              </a:lnSpc>
              <a:spcBef>
                <a:spcPts val="0"/>
              </a:spcBef>
              <a:spcAft>
                <a:spcPts val="0"/>
              </a:spcAft>
              <a:buClr>
                <a:srgbClr val="00B0F0"/>
              </a:buClr>
              <a:buSzPct val="150000"/>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BlueCare </a:t>
            </a:r>
            <a:r>
              <a:rPr kumimoji="0" lang="en-US" sz="1800" b="1" i="0" u="none" strike="noStrike" kern="1200" cap="none" spc="0" normalizeH="0" baseline="0" noProof="0" dirty="0">
                <a:ln>
                  <a:noFill/>
                </a:ln>
                <a:solidFill>
                  <a:srgbClr val="0070C0"/>
                </a:solidFill>
                <a:effectLst/>
                <a:uLnTx/>
                <a:uFillTx/>
                <a:latin typeface="Open Sans" panose="020B0606030504020204" pitchFamily="34" charset="0"/>
                <a:ea typeface="Open Sans" panose="020B0606030504020204" pitchFamily="34" charset="0"/>
                <a:cs typeface="Open Sans" panose="020B0606030504020204" pitchFamily="34" charset="0"/>
              </a:rPr>
              <a:t>reportableevents@bcbst.com</a:t>
            </a:r>
          </a:p>
          <a:p>
            <a:pPr marL="2286000" marR="0" lvl="0" indent="-342900" algn="l" defTabSz="914400" rtl="0" eaLnBrk="1" fontAlgn="auto" latinLnBrk="0" hangingPunct="1">
              <a:lnSpc>
                <a:spcPct val="100000"/>
              </a:lnSpc>
              <a:spcBef>
                <a:spcPts val="0"/>
              </a:spcBef>
              <a:spcAft>
                <a:spcPts val="0"/>
              </a:spcAft>
              <a:buClr>
                <a:srgbClr val="00B0F0"/>
              </a:buClr>
              <a:buSzPct val="150000"/>
              <a:buFont typeface="Arial" panose="020B0604020202020204" pitchFamily="34" charset="0"/>
              <a:buChar char="•"/>
              <a:tabLst/>
              <a:defRPr/>
            </a:pPr>
            <a:r>
              <a:rPr kumimoji="0" lang="en-US" sz="300" b="1" i="0" u="none" strike="noStrike" kern="1200" cap="none" spc="0" normalizeH="0" baseline="0" noProof="0" dirty="0">
                <a:ln>
                  <a:noFill/>
                </a:ln>
                <a:solidFill>
                  <a:srgbClr val="0070C0"/>
                </a:solidFill>
                <a:effectLst/>
                <a:uLnTx/>
                <a:uFillTx/>
                <a:latin typeface="Open Sans" panose="020B0606030504020204" pitchFamily="34" charset="0"/>
                <a:ea typeface="Open Sans" panose="020B0606030504020204" pitchFamily="34" charset="0"/>
                <a:cs typeface="Open Sans" panose="020B0606030504020204" pitchFamily="34" charset="0"/>
              </a:rPr>
              <a:t> </a:t>
            </a:r>
            <a:endParaRPr kumimoji="0" lang="en-US" sz="300" b="1" i="0" u="none" strike="noStrike" kern="100" cap="none" spc="0" normalizeH="0" baseline="0" noProof="0" dirty="0">
              <a:ln>
                <a:noFill/>
              </a:ln>
              <a:solidFill>
                <a:srgbClr val="0070C0"/>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2286000" marR="0" lvl="2" indent="-228600" algn="l" defTabSz="914400" rtl="0" eaLnBrk="1" fontAlgn="auto" latinLnBrk="0" hangingPunct="1">
              <a:lnSpc>
                <a:spcPct val="100000"/>
              </a:lnSpc>
              <a:spcBef>
                <a:spcPts val="0"/>
              </a:spcBef>
              <a:spcAft>
                <a:spcPts val="0"/>
              </a:spcAft>
              <a:buClr>
                <a:srgbClr val="00B0F0"/>
              </a:buClr>
              <a:buSzPct val="150000"/>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United Health Care </a:t>
            </a:r>
            <a:r>
              <a:rPr kumimoji="0" lang="en-US" sz="1800" b="1" i="0" u="none" strike="noStrike" kern="1200" cap="none" spc="0" normalizeH="0" baseline="0" noProof="0" dirty="0">
                <a:ln>
                  <a:noFill/>
                </a:ln>
                <a:solidFill>
                  <a:srgbClr val="0070C0"/>
                </a:solidFill>
                <a:effectLst/>
                <a:uLnTx/>
                <a:uFillTx/>
                <a:latin typeface="Open Sans" panose="020B0606030504020204" pitchFamily="34" charset="0"/>
                <a:ea typeface="Open Sans" panose="020B0606030504020204" pitchFamily="34" charset="0"/>
                <a:cs typeface="Open Sans" panose="020B0606030504020204" pitchFamily="34" charset="0"/>
              </a:rPr>
              <a:t>uhctnrem@uhc.com</a:t>
            </a:r>
          </a:p>
          <a:p>
            <a:pPr marL="2286000" marR="0" lvl="2" indent="-228600" algn="l" defTabSz="914400" rtl="0" eaLnBrk="1" fontAlgn="auto" latinLnBrk="0" hangingPunct="1">
              <a:lnSpc>
                <a:spcPct val="100000"/>
              </a:lnSpc>
              <a:spcBef>
                <a:spcPts val="0"/>
              </a:spcBef>
              <a:spcAft>
                <a:spcPts val="0"/>
              </a:spcAft>
              <a:buClr>
                <a:srgbClr val="00B0F0"/>
              </a:buClr>
              <a:buSzPct val="150000"/>
              <a:buFont typeface="Arial" panose="020B0604020202020204" pitchFamily="34" charset="0"/>
              <a:buChar char="•"/>
              <a:tabLst/>
              <a:defRPr/>
            </a:pPr>
            <a:r>
              <a:rPr kumimoji="0" lang="en-US" sz="300" b="1" i="0" u="none" strike="noStrike" kern="1200" cap="none" spc="0" normalizeH="0" baseline="0" noProof="0" dirty="0">
                <a:ln>
                  <a:noFill/>
                </a:ln>
                <a:solidFill>
                  <a:srgbClr val="0070C0"/>
                </a:solidFill>
                <a:effectLst/>
                <a:uLnTx/>
                <a:uFillTx/>
                <a:latin typeface="Open Sans" panose="020B0606030504020204" pitchFamily="34" charset="0"/>
                <a:ea typeface="Open Sans" panose="020B0606030504020204" pitchFamily="34" charset="0"/>
                <a:cs typeface="Open Sans" panose="020B0606030504020204" pitchFamily="34" charset="0"/>
              </a:rPr>
              <a:t> </a:t>
            </a:r>
          </a:p>
          <a:p>
            <a:pPr marL="2286000" marR="0" lvl="2" indent="-228600" algn="l" defTabSz="914400" rtl="0" eaLnBrk="1" fontAlgn="auto" latinLnBrk="0" hangingPunct="1">
              <a:lnSpc>
                <a:spcPct val="100000"/>
              </a:lnSpc>
              <a:spcBef>
                <a:spcPts val="0"/>
              </a:spcBef>
              <a:spcAft>
                <a:spcPts val="0"/>
              </a:spcAft>
              <a:buClr>
                <a:srgbClr val="00B0F0"/>
              </a:buClr>
              <a:buSzPct val="150000"/>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Wellpoint </a:t>
            </a:r>
            <a:r>
              <a:rPr kumimoji="0" lang="en-US" sz="1800" b="1" i="0" u="none" strike="noStrike" kern="1200" cap="none" spc="0" normalizeH="0" baseline="0" noProof="0" dirty="0">
                <a:ln>
                  <a:noFill/>
                </a:ln>
                <a:solidFill>
                  <a:srgbClr val="0070C0"/>
                </a:solidFill>
                <a:effectLst/>
                <a:uLnTx/>
                <a:uFillTx/>
                <a:latin typeface="Open Sans" panose="020B0606030504020204" pitchFamily="34" charset="0"/>
                <a:ea typeface="Open Sans" panose="020B0606030504020204" pitchFamily="34" charset="0"/>
                <a:cs typeface="Open Sans" panose="020B0606030504020204" pitchFamily="34" charset="0"/>
              </a:rPr>
              <a:t>TN-REM@wellpoint.com </a:t>
            </a:r>
          </a:p>
          <a:p>
            <a:pPr marL="182880" marR="0" lvl="2" indent="-182880" algn="ctr" defTabSz="914400" rtl="0" eaLnBrk="1" fontAlgn="auto" latinLnBrk="0" hangingPunct="1">
              <a:lnSpc>
                <a:spcPct val="100000"/>
              </a:lnSpc>
              <a:spcBef>
                <a:spcPts val="300"/>
              </a:spcBef>
              <a:spcAft>
                <a:spcPts val="0"/>
              </a:spcAft>
              <a:buClr>
                <a:srgbClr val="0070C0"/>
              </a:buClr>
              <a:buSzPct val="150000"/>
              <a:buFont typeface="Arial" panose="020B0604020202020204" pitchFamily="34" charset="0"/>
              <a:buChar char="•"/>
              <a:tabLst/>
              <a:defRPr/>
            </a:pPr>
            <a:endParaRPr kumimoji="0" lang="en-US" sz="1900" b="1" i="0" u="none" strike="noStrike" kern="1200" cap="none" spc="0" normalizeH="0" baseline="0" noProof="0" dirty="0">
              <a:ln>
                <a:noFill/>
              </a:ln>
              <a:solidFill>
                <a:srgbClr val="0070C0"/>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3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4164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Provision of Records </a:t>
            </a:r>
          </a:p>
        </p:txBody>
      </p:sp>
      <p:sp>
        <p:nvSpPr>
          <p:cNvPr id="5" name="Content Placeholder 4"/>
          <p:cNvSpPr>
            <a:spLocks noGrp="1"/>
          </p:cNvSpPr>
          <p:nvPr>
            <p:ph idx="1"/>
          </p:nvPr>
        </p:nvSpPr>
        <p:spPr/>
        <p:txBody>
          <a:bodyPr/>
          <a:lstStyle/>
          <a:p>
            <a:pPr>
              <a:spcBef>
                <a:spcPts val="600"/>
              </a:spcBef>
              <a:buClr>
                <a:srgbClr val="00B0F0"/>
              </a:buClr>
              <a:buSzPct val="150000"/>
            </a:pPr>
            <a:endParaRPr lang="en-US" sz="1200" dirty="0"/>
          </a:p>
          <a:p>
            <a:pPr>
              <a:spcBef>
                <a:spcPts val="600"/>
              </a:spcBef>
              <a:buClr>
                <a:srgbClr val="00B0F0"/>
              </a:buClr>
              <a:buSzPct val="150000"/>
            </a:pPr>
            <a:r>
              <a:rPr lang="en-US" dirty="0"/>
              <a:t>Providers and the MCO shall provide records related to the death of the person to DDA and/or TennCare upon request</a:t>
            </a:r>
          </a:p>
          <a:p>
            <a:pPr>
              <a:spcBef>
                <a:spcPts val="600"/>
              </a:spcBef>
              <a:buClr>
                <a:srgbClr val="00B0F0"/>
              </a:buClr>
              <a:buSzPct val="150000"/>
            </a:pPr>
            <a:endParaRPr lang="en-US" dirty="0"/>
          </a:p>
          <a:p>
            <a:pPr>
              <a:spcBef>
                <a:spcPts val="600"/>
              </a:spcBef>
              <a:buClr>
                <a:srgbClr val="00B0F0"/>
              </a:buClr>
              <a:buSzPct val="150000"/>
            </a:pPr>
            <a:r>
              <a:rPr lang="en-US" dirty="0"/>
              <a:t>DDA has the authority to request and review the records of providers of services to members and the MCOs related to the death of members</a:t>
            </a:r>
          </a:p>
        </p:txBody>
      </p:sp>
    </p:spTree>
    <p:extLst>
      <p:ext uri="{BB962C8B-B14F-4D97-AF65-F5344CB8AC3E}">
        <p14:creationId xmlns:p14="http://schemas.microsoft.com/office/powerpoint/2010/main" val="3057487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Preliminary Death Review (PDR)</a:t>
            </a:r>
          </a:p>
        </p:txBody>
      </p:sp>
      <p:sp>
        <p:nvSpPr>
          <p:cNvPr id="5" name="Content Placeholder 4"/>
          <p:cNvSpPr>
            <a:spLocks noGrp="1"/>
          </p:cNvSpPr>
          <p:nvPr>
            <p:ph idx="1"/>
          </p:nvPr>
        </p:nvSpPr>
        <p:spPr/>
        <p:txBody>
          <a:bodyPr>
            <a:normAutofit/>
          </a:bodyPr>
          <a:lstStyle/>
          <a:p>
            <a:pPr>
              <a:spcBef>
                <a:spcPts val="600"/>
              </a:spcBef>
              <a:buClr>
                <a:srgbClr val="00B0F0"/>
              </a:buClr>
              <a:buSzPct val="150000"/>
            </a:pPr>
            <a:endParaRPr lang="en-US" sz="1200" dirty="0"/>
          </a:p>
          <a:p>
            <a:pPr>
              <a:spcBef>
                <a:spcPts val="600"/>
              </a:spcBef>
              <a:buClr>
                <a:srgbClr val="00B0F0"/>
              </a:buClr>
              <a:buSzPct val="150000"/>
            </a:pPr>
            <a:r>
              <a:rPr lang="en-US" dirty="0"/>
              <a:t>A Preliminary Death Review will  be conducted by DDA for all deaths of people who were receiving services through the following programs:</a:t>
            </a:r>
          </a:p>
          <a:p>
            <a:pPr marL="0" indent="0">
              <a:spcBef>
                <a:spcPts val="600"/>
              </a:spcBef>
              <a:buNone/>
            </a:pPr>
            <a:endParaRPr lang="en-US" sz="1200" dirty="0"/>
          </a:p>
          <a:p>
            <a:pPr lvl="1" indent="-457200">
              <a:spcBef>
                <a:spcPts val="600"/>
              </a:spcBef>
              <a:buClr>
                <a:srgbClr val="00B0F0"/>
              </a:buClr>
              <a:buSzPct val="150000"/>
            </a:pPr>
            <a:r>
              <a:rPr lang="en-US" sz="2400" dirty="0"/>
              <a:t>1915 (c) Waiver  </a:t>
            </a:r>
          </a:p>
          <a:p>
            <a:pPr lvl="1" indent="-457200">
              <a:spcBef>
                <a:spcPts val="600"/>
              </a:spcBef>
              <a:buClr>
                <a:srgbClr val="00B0F0"/>
              </a:buClr>
              <a:buSzPct val="150000"/>
            </a:pPr>
            <a:r>
              <a:rPr lang="en-US" sz="2400" dirty="0"/>
              <a:t>Katie Beckett Part A</a:t>
            </a:r>
          </a:p>
          <a:p>
            <a:pPr lvl="1" indent="-457200">
              <a:spcBef>
                <a:spcPts val="600"/>
              </a:spcBef>
              <a:buClr>
                <a:srgbClr val="00B0F0"/>
              </a:buClr>
              <a:buSzPct val="150000"/>
            </a:pPr>
            <a:r>
              <a:rPr lang="en-US" sz="2400" dirty="0"/>
              <a:t>Employment &amp; Community First CHOICES (ECF) </a:t>
            </a:r>
          </a:p>
          <a:p>
            <a:pPr lvl="1" indent="-457200">
              <a:spcBef>
                <a:spcPts val="600"/>
              </a:spcBef>
              <a:buClr>
                <a:srgbClr val="00B0F0"/>
              </a:buClr>
              <a:buSzPct val="150000"/>
            </a:pPr>
            <a:r>
              <a:rPr lang="en-US" sz="2400" dirty="0"/>
              <a:t>ICF/IID </a:t>
            </a:r>
          </a:p>
          <a:p>
            <a:pPr lvl="1">
              <a:spcBef>
                <a:spcPts val="600"/>
              </a:spcBef>
            </a:pPr>
            <a:endParaRPr lang="en-US" sz="2400" dirty="0"/>
          </a:p>
          <a:p>
            <a:pPr marL="457200" lvl="1" indent="0">
              <a:spcBef>
                <a:spcPts val="600"/>
              </a:spcBef>
              <a:buNone/>
            </a:pPr>
            <a:r>
              <a:rPr lang="en-US" sz="2400" dirty="0"/>
              <a:t> </a:t>
            </a:r>
          </a:p>
        </p:txBody>
      </p:sp>
    </p:spTree>
    <p:extLst>
      <p:ext uri="{BB962C8B-B14F-4D97-AF65-F5344CB8AC3E}">
        <p14:creationId xmlns:p14="http://schemas.microsoft.com/office/powerpoint/2010/main" val="2096321417"/>
      </p:ext>
    </p:extLst>
  </p:cSld>
  <p:clrMapOvr>
    <a:masterClrMapping/>
  </p:clrMapOvr>
</p:sld>
</file>

<file path=ppt/theme/theme1.xml><?xml version="1.0" encoding="utf-8"?>
<a:theme xmlns:a="http://schemas.openxmlformats.org/drawingml/2006/main" name="PowerPoint B">
  <a:themeElements>
    <a:clrScheme name="Brand Colors">
      <a:dk1>
        <a:sysClr val="windowText" lastClr="000000"/>
      </a:dk1>
      <a:lt1>
        <a:sysClr val="window" lastClr="FFFFFF"/>
      </a:lt1>
      <a:dk2>
        <a:srgbClr val="1B365D"/>
      </a:dk2>
      <a:lt2>
        <a:srgbClr val="FF0F00"/>
      </a:lt2>
      <a:accent1>
        <a:srgbClr val="2DCCD3"/>
      </a:accent1>
      <a:accent2>
        <a:srgbClr val="D2D755"/>
      </a:accent2>
      <a:accent3>
        <a:srgbClr val="E87722"/>
      </a:accent3>
      <a:accent4>
        <a:srgbClr val="7C2529"/>
      </a:accent4>
      <a:accent5>
        <a:srgbClr val="666666"/>
      </a:accent5>
      <a:accent6>
        <a:srgbClr val="E6D395"/>
      </a:accent6>
      <a:hlink>
        <a:srgbClr val="131E29"/>
      </a:hlink>
      <a:folHlink>
        <a:srgbClr val="CBC4B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TotalTime>
  <Words>1914</Words>
  <Application>Microsoft Office PowerPoint</Application>
  <PresentationFormat>On-screen Show (4:3)</PresentationFormat>
  <Paragraphs>195</Paragraphs>
  <Slides>20</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Aptos</vt:lpstr>
      <vt:lpstr>Arial</vt:lpstr>
      <vt:lpstr>Calibri</vt:lpstr>
      <vt:lpstr>Courier New</vt:lpstr>
      <vt:lpstr>Open Sans</vt:lpstr>
      <vt:lpstr>PermianSlabSerifTypeface</vt:lpstr>
      <vt:lpstr>Times New Roman</vt:lpstr>
      <vt:lpstr>Wingdings</vt:lpstr>
      <vt:lpstr>PowerPoint B</vt:lpstr>
      <vt:lpstr>Death Reporting &amp; Comprehensive Death Reviews</vt:lpstr>
      <vt:lpstr>Purpose</vt:lpstr>
      <vt:lpstr>Required Notifications</vt:lpstr>
      <vt:lpstr>Additional Notifications</vt:lpstr>
      <vt:lpstr>Notice of Death (NOD) Form </vt:lpstr>
      <vt:lpstr>Initial Agency Death Review (IADR)</vt:lpstr>
      <vt:lpstr>Initial Agency Death Review (IADR)</vt:lpstr>
      <vt:lpstr>Provision of Records </vt:lpstr>
      <vt:lpstr>Preliminary Death Review (PDR)</vt:lpstr>
      <vt:lpstr>Preliminary Death Review Committee (PDRC)</vt:lpstr>
      <vt:lpstr>Preliminary Death Review Committee (PDRC)</vt:lpstr>
      <vt:lpstr>Clinical Death Summary (CDS)</vt:lpstr>
      <vt:lpstr>Clinical Death Summary (CDS)</vt:lpstr>
      <vt:lpstr>Comprehensive Death Review (CDR)</vt:lpstr>
      <vt:lpstr>Comprehensive Death Review Committee (CDRC) </vt:lpstr>
      <vt:lpstr>Comprehensive Death Review Committee (CDRC)</vt:lpstr>
      <vt:lpstr>CDRC Recommendations</vt:lpstr>
      <vt:lpstr>CDRC Minutes</vt:lpstr>
      <vt:lpstr>Annual Data Review</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David Taylor</dc:creator>
  <cp:lastModifiedBy>David Taylor</cp:lastModifiedBy>
  <cp:revision>2</cp:revision>
  <dcterms:created xsi:type="dcterms:W3CDTF">2025-01-28T02:11:17Z</dcterms:created>
  <dcterms:modified xsi:type="dcterms:W3CDTF">2025-01-28T02:30:57Z</dcterms:modified>
</cp:coreProperties>
</file>