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2" r:id="rId5"/>
  </p:sldMasterIdLst>
  <p:notesMasterIdLst>
    <p:notesMasterId r:id="rId37"/>
  </p:notesMasterIdLst>
  <p:handoutMasterIdLst>
    <p:handoutMasterId r:id="rId38"/>
  </p:handoutMasterIdLst>
  <p:sldIdLst>
    <p:sldId id="256" r:id="rId6"/>
    <p:sldId id="257" r:id="rId7"/>
    <p:sldId id="258" r:id="rId8"/>
    <p:sldId id="282" r:id="rId9"/>
    <p:sldId id="259" r:id="rId10"/>
    <p:sldId id="260" r:id="rId11"/>
    <p:sldId id="287" r:id="rId12"/>
    <p:sldId id="288" r:id="rId13"/>
    <p:sldId id="284" r:id="rId14"/>
    <p:sldId id="289" r:id="rId15"/>
    <p:sldId id="285" r:id="rId16"/>
    <p:sldId id="286" r:id="rId17"/>
    <p:sldId id="283" r:id="rId18"/>
    <p:sldId id="264" r:id="rId19"/>
    <p:sldId id="261" r:id="rId20"/>
    <p:sldId id="266" r:id="rId21"/>
    <p:sldId id="281" r:id="rId22"/>
    <p:sldId id="291" r:id="rId23"/>
    <p:sldId id="267" r:id="rId24"/>
    <p:sldId id="269" r:id="rId25"/>
    <p:sldId id="270" r:id="rId26"/>
    <p:sldId id="265" r:id="rId27"/>
    <p:sldId id="272" r:id="rId28"/>
    <p:sldId id="273" r:id="rId29"/>
    <p:sldId id="274" r:id="rId30"/>
    <p:sldId id="275" r:id="rId31"/>
    <p:sldId id="276" r:id="rId32"/>
    <p:sldId id="277" r:id="rId33"/>
    <p:sldId id="278" r:id="rId34"/>
    <p:sldId id="279" r:id="rId35"/>
    <p:sldId id="290" r:id="rId36"/>
  </p:sldIdLst>
  <p:sldSz cx="9144000" cy="6858000" type="screen4x3"/>
  <p:notesSz cx="6858000" cy="9144000"/>
  <p:custDataLst>
    <p:tags r:id="rId39"/>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AAA7B3"/>
    <a:srgbClr val="DEC27C"/>
    <a:srgbClr val="EEEFED"/>
    <a:srgbClr val="7F837D"/>
    <a:srgbClr val="0066FF"/>
    <a:srgbClr val="CC99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varScale="1">
        <p:scale>
          <a:sx n="110" d="100"/>
          <a:sy n="110" d="100"/>
        </p:scale>
        <p:origin x="1644" y="102"/>
      </p:cViewPr>
      <p:guideLst>
        <p:guide orient="horz" pos="2160"/>
        <p:guide pos="2880"/>
      </p:guideLst>
    </p:cSldViewPr>
  </p:slideViewPr>
  <p:outlineViewPr>
    <p:cViewPr>
      <p:scale>
        <a:sx n="33" d="100"/>
        <a:sy n="33" d="100"/>
      </p:scale>
      <p:origin x="48" y="47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FEF0555-B63E-44B9-8E5A-4E20F1F1DC12}" type="datetimeFigureOut">
              <a:rPr lang="en-US"/>
              <a:pPr>
                <a:defRPr/>
              </a:pPr>
              <a:t>5/13/2019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19098E8-44EE-4AD9-A637-94540962ADFF}" type="slidenum">
              <a:rPr lang="en-US"/>
              <a:pPr>
                <a:defRPr/>
              </a:pPr>
              <a:t>‹#›</a:t>
            </a:fld>
            <a:endParaRPr lang="en-US"/>
          </a:p>
        </p:txBody>
      </p:sp>
    </p:spTree>
    <p:extLst>
      <p:ext uri="{BB962C8B-B14F-4D97-AF65-F5344CB8AC3E}">
        <p14:creationId xmlns:p14="http://schemas.microsoft.com/office/powerpoint/2010/main" val="231137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000E7B-B159-4FB9-ACB1-A63224717299}" type="datetimeFigureOut">
              <a:rPr lang="en-US" smtClean="0"/>
              <a:t>5/13/2019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8C3DF7-F8AD-4943-B68E-6EA2EF0EC57F}" type="slidenum">
              <a:rPr lang="en-US" smtClean="0"/>
              <a:t>‹#›</a:t>
            </a:fld>
            <a:endParaRPr lang="en-US"/>
          </a:p>
        </p:txBody>
      </p:sp>
    </p:spTree>
    <p:extLst>
      <p:ext uri="{BB962C8B-B14F-4D97-AF65-F5344CB8AC3E}">
        <p14:creationId xmlns:p14="http://schemas.microsoft.com/office/powerpoint/2010/main" val="2959687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4D14398-6F4F-49A8-9BF2-089AC975ED25}" type="datetime1">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E6780-DAAA-474B-8C98-2261D81136AD}"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50037C-EDA9-46FA-B849-12E7E866BC02}" type="datetime1">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212BF-97ED-4E15-B332-E1B585ED35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D798C4-4088-4072-8ED0-8A3141D0D2B0}" type="datetime1">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644E6-A746-4B52-8AF2-06031EF18E5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A3EA8-A4D7-414E-8264-B2C230AEAA55}" type="datetime1">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61568-B6AD-482A-8FB3-D8473AA25BA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E4CB1D-DACF-425B-B7FE-E7A130755CD0}" type="datetime1">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725006-C0C3-4EA2-89D9-A7F8DFA0EB2E}"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71EA50-68CE-4317-9866-C7B0F85FE220}" type="datetime1">
              <a:rPr lang="en-US" smtClean="0"/>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71076-A527-4ADD-80B6-BA352BF0CA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30CE99-2058-4D3C-BF30-3EDAACF1647A}" type="datetime1">
              <a:rPr lang="en-US" smtClean="0"/>
              <a:t>5/13/2019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E26D0D-7144-4AE8-A9F4-E9083530BD25}"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57803C2-9DAB-4878-B94F-69319D80F001}" type="datetime1">
              <a:rPr lang="en-US" smtClean="0"/>
              <a:t>5/13/2019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B12CF-7D56-4C93-BF8E-FD274100E7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BE3BB9-A177-49C2-969E-882AA7CBD7C2}" type="datetime1">
              <a:rPr lang="en-US" smtClean="0"/>
              <a:t>5/13/2019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DB9421-5248-4408-9336-18C15CC2BE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74B9A2-B99B-48CF-A834-0D0A7C3CD38B}" type="datetime1">
              <a:rPr lang="en-US" smtClean="0"/>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323D4-2EA3-418F-9377-19879533AE13}"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4198FD-EBC9-4A61-BAAB-F44490940BF3}" type="datetime1">
              <a:rPr lang="en-US" smtClean="0"/>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1613D5-34EF-48B9-8F76-4391595E196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EAD8F56-0E13-471C-BF0C-477A5A9E44BC}" type="datetime1">
              <a:rPr lang="en-US" smtClean="0"/>
              <a:t>5/13/2019</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CEAE19FE-1E91-4483-B6D6-97550C763562}"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ftr="0" dt="0"/>
  <p:txStyles>
    <p:titleStyle>
      <a:lvl1pPr algn="l" defTabSz="914400" rtl="0" eaLnBrk="1" latinLnBrk="0" hangingPunct="1">
        <a:spcBef>
          <a:spcPct val="0"/>
        </a:spcBef>
        <a:buNone/>
        <a:defRPr sz="5400" b="0" i="0" u="none"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b="0" i="0" u="none"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mailto:vickey.coleman@tn.gov" TargetMode="External"/><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ctrTitle" idx="4294967295"/>
          </p:nvPr>
        </p:nvSpPr>
        <p:spPr>
          <a:xfrm>
            <a:off x="1676400" y="685800"/>
            <a:ext cx="5257800" cy="1219200"/>
          </a:xfrm>
        </p:spPr>
        <p:txBody>
          <a:bodyPr lIns="0" tIns="0" rIns="0" bIns="0" anchor="t">
            <a:normAutofit/>
          </a:bodyPr>
          <a:lstStyle/>
          <a:p>
            <a:pPr algn="ctr"/>
            <a:r>
              <a:rPr lang="en-US" sz="2400" dirty="0" smtClean="0">
                <a:solidFill>
                  <a:srgbClr val="10100A"/>
                </a:solidFill>
              </a:rPr>
              <a:t>Service Provider Orientation</a:t>
            </a:r>
            <a:r>
              <a:rPr lang="en-US" sz="2400" dirty="0" smtClean="0"/>
              <a:t>    </a:t>
            </a:r>
            <a:br>
              <a:rPr lang="en-US" sz="2400" dirty="0" smtClean="0"/>
            </a:br>
            <a:r>
              <a:rPr lang="en-US" sz="2400" dirty="0" smtClean="0"/>
              <a:t>  Title VI and Individual Rights </a:t>
            </a:r>
            <a:r>
              <a:rPr lang="en-US" sz="2400" dirty="0" smtClean="0">
                <a:solidFill>
                  <a:srgbClr val="10100A"/>
                </a:solidFill>
              </a:rPr>
              <a:t>Training </a:t>
            </a:r>
            <a:r>
              <a:rPr lang="en-US" sz="2400" dirty="0">
                <a:solidFill>
                  <a:srgbClr val="10100A"/>
                </a:solidFill>
              </a:rPr>
              <a:t/>
            </a:r>
            <a:br>
              <a:rPr lang="en-US" sz="2400" dirty="0">
                <a:solidFill>
                  <a:srgbClr val="10100A"/>
                </a:solidFill>
              </a:rPr>
            </a:br>
            <a:r>
              <a:rPr lang="en-US" sz="1400" dirty="0" smtClean="0">
                <a:solidFill>
                  <a:srgbClr val="10100A"/>
                </a:solidFill>
              </a:rPr>
              <a:t>Civil </a:t>
            </a:r>
            <a:r>
              <a:rPr lang="en-US" sz="1400" dirty="0">
                <a:solidFill>
                  <a:srgbClr val="10100A"/>
                </a:solidFill>
              </a:rPr>
              <a:t>Rights Act of 1964</a:t>
            </a:r>
          </a:p>
        </p:txBody>
      </p:sp>
      <p:sp>
        <p:nvSpPr>
          <p:cNvPr id="8194" name="Subtitle 2"/>
          <p:cNvSpPr>
            <a:spLocks noGrp="1"/>
          </p:cNvSpPr>
          <p:nvPr>
            <p:ph type="subTitle" idx="4294967295"/>
          </p:nvPr>
        </p:nvSpPr>
        <p:spPr>
          <a:xfrm>
            <a:off x="1600200" y="4038600"/>
            <a:ext cx="5715000" cy="1471613"/>
          </a:xfrm>
        </p:spPr>
        <p:txBody>
          <a:bodyPr lIns="0" tIns="0" rIns="0" bIns="0"/>
          <a:lstStyle/>
          <a:p>
            <a:pPr marL="0" indent="0">
              <a:lnSpc>
                <a:spcPct val="80000"/>
              </a:lnSpc>
              <a:spcBef>
                <a:spcPct val="0"/>
              </a:spcBef>
              <a:buFont typeface="Wingdings" pitchFamily="2" charset="2"/>
              <a:buNone/>
            </a:pPr>
            <a:r>
              <a:rPr lang="en-US" sz="2000" i="1" dirty="0" smtClean="0">
                <a:solidFill>
                  <a:schemeClr val="tx2"/>
                </a:solidFill>
                <a:latin typeface="+mn-lt"/>
                <a:cs typeface="Tahoma" pitchFamily="34" charset="0"/>
              </a:rPr>
              <a:t>                                    Presented </a:t>
            </a:r>
            <a:r>
              <a:rPr lang="en-US" sz="2000" i="1" dirty="0">
                <a:solidFill>
                  <a:schemeClr val="tx2"/>
                </a:solidFill>
                <a:latin typeface="+mn-lt"/>
                <a:cs typeface="Tahoma" pitchFamily="34" charset="0"/>
              </a:rPr>
              <a:t>By</a:t>
            </a:r>
            <a:r>
              <a:rPr lang="en-US" sz="2000" dirty="0">
                <a:solidFill>
                  <a:schemeClr val="tx2"/>
                </a:solidFill>
                <a:latin typeface="+mn-lt"/>
                <a:cs typeface="Tahoma" pitchFamily="34" charset="0"/>
              </a:rPr>
              <a:t>:</a:t>
            </a:r>
          </a:p>
          <a:p>
            <a:pPr marL="0" indent="0">
              <a:lnSpc>
                <a:spcPct val="80000"/>
              </a:lnSpc>
              <a:spcBef>
                <a:spcPct val="0"/>
              </a:spcBef>
              <a:buFont typeface="Wingdings" pitchFamily="2" charset="2"/>
              <a:buNone/>
            </a:pPr>
            <a:endParaRPr lang="en-US" sz="2400" b="1" dirty="0">
              <a:solidFill>
                <a:schemeClr val="tx2"/>
              </a:solidFill>
              <a:latin typeface="+mn-lt"/>
              <a:cs typeface="Tahoma" pitchFamily="34" charset="0"/>
            </a:endParaRPr>
          </a:p>
          <a:p>
            <a:pPr marL="0" indent="0" algn="ctr">
              <a:lnSpc>
                <a:spcPct val="80000"/>
              </a:lnSpc>
              <a:spcBef>
                <a:spcPct val="0"/>
              </a:spcBef>
              <a:spcAft>
                <a:spcPts val="600"/>
              </a:spcAft>
              <a:buFont typeface="Wingdings" pitchFamily="2" charset="2"/>
              <a:buNone/>
            </a:pPr>
            <a:r>
              <a:rPr lang="en-US" sz="2000" dirty="0">
                <a:solidFill>
                  <a:schemeClr val="tx2"/>
                </a:solidFill>
                <a:latin typeface="+mj-lt"/>
                <a:cs typeface="Tahoma" pitchFamily="34" charset="0"/>
              </a:rPr>
              <a:t>Tennessee </a:t>
            </a:r>
            <a:r>
              <a:rPr lang="en-US" sz="2000" dirty="0" smtClean="0">
                <a:solidFill>
                  <a:schemeClr val="tx2"/>
                </a:solidFill>
                <a:latin typeface="+mj-lt"/>
                <a:cs typeface="Tahoma" pitchFamily="34" charset="0"/>
              </a:rPr>
              <a:t>Department </a:t>
            </a:r>
            <a:r>
              <a:rPr lang="en-US" sz="2000" dirty="0">
                <a:solidFill>
                  <a:schemeClr val="tx2"/>
                </a:solidFill>
                <a:latin typeface="+mj-lt"/>
                <a:cs typeface="Tahoma" pitchFamily="34" charset="0"/>
              </a:rPr>
              <a:t>of</a:t>
            </a:r>
          </a:p>
          <a:p>
            <a:pPr marL="0" indent="0" algn="ctr">
              <a:lnSpc>
                <a:spcPct val="80000"/>
              </a:lnSpc>
              <a:spcBef>
                <a:spcPct val="0"/>
              </a:spcBef>
              <a:buFont typeface="Wingdings" pitchFamily="2" charset="2"/>
              <a:buNone/>
            </a:pPr>
            <a:r>
              <a:rPr lang="en-US" sz="2000" dirty="0">
                <a:solidFill>
                  <a:schemeClr val="tx2"/>
                </a:solidFill>
                <a:latin typeface="+mj-lt"/>
                <a:cs typeface="Tahoma" pitchFamily="34" charset="0"/>
              </a:rPr>
              <a:t>Intellectual and Developmental </a:t>
            </a:r>
            <a:r>
              <a:rPr lang="en-US" sz="2000" smtClean="0">
                <a:solidFill>
                  <a:schemeClr val="tx2"/>
                </a:solidFill>
                <a:latin typeface="+mj-lt"/>
                <a:cs typeface="Tahoma" pitchFamily="34" charset="0"/>
              </a:rPr>
              <a:t>Disabilities </a:t>
            </a:r>
            <a:r>
              <a:rPr lang="en-US" sz="800" b="1" smtClean="0">
                <a:solidFill>
                  <a:schemeClr val="tx2"/>
                </a:solidFill>
                <a:latin typeface="+mn-lt"/>
                <a:cs typeface="Tahoma" pitchFamily="34" charset="0"/>
              </a:rPr>
              <a:t>(2019)</a:t>
            </a:r>
            <a:endParaRPr lang="en-US" sz="800" b="1" dirty="0">
              <a:solidFill>
                <a:schemeClr val="tx2"/>
              </a:solidFill>
              <a:latin typeface="+mn-lt"/>
              <a:cs typeface="Tahoma" pitchFamily="34" charset="0"/>
            </a:endParaRPr>
          </a:p>
        </p:txBody>
      </p:sp>
      <p:pic>
        <p:nvPicPr>
          <p:cNvPr id="4" name="Picture 1"/>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7748262" y="5410200"/>
            <a:ext cx="824238"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dd01178\AppData\Local\Microsoft\Windows\Temporary Internet Files\Content.IE5\HDOXP158\Scale_of_justice_gold[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4345" y="2209800"/>
            <a:ext cx="2616854" cy="16764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C0DB9421-5248-4408-9336-18C15CC2BE05}" type="slidenum">
              <a:rPr lang="en-US" sz="800" smtClean="0"/>
              <a:pPr/>
              <a:t>1</a:t>
            </a:fld>
            <a:endParaRPr lang="en-US" sz="800" dirty="0"/>
          </a:p>
        </p:txBody>
      </p:sp>
      <p:pic>
        <p:nvPicPr>
          <p:cNvPr id="2" name="Picture 1"/>
          <p:cNvPicPr>
            <a:picLocks noChangeAspect="1"/>
          </p:cNvPicPr>
          <p:nvPr/>
        </p:nvPicPr>
        <p:blipFill>
          <a:blip r:embed="rId5"/>
          <a:stretch>
            <a:fillRect/>
          </a:stretch>
        </p:blipFill>
        <p:spPr>
          <a:xfrm>
            <a:off x="6600293" y="5410200"/>
            <a:ext cx="2334157" cy="62842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457200"/>
            <a:ext cx="7162800" cy="3000821"/>
          </a:xfrm>
          <a:prstGeom prst="rect">
            <a:avLst/>
          </a:prstGeom>
        </p:spPr>
        <p:txBody>
          <a:bodyPr wrap="square">
            <a:spAutoFit/>
          </a:bodyPr>
          <a:lstStyle/>
          <a:p>
            <a:r>
              <a:rPr lang="en-US" dirty="0" smtClean="0">
                <a:latin typeface="+mj-lt"/>
              </a:rPr>
              <a:t>              DIDD </a:t>
            </a:r>
            <a:r>
              <a:rPr lang="en-US" dirty="0">
                <a:latin typeface="+mj-lt"/>
              </a:rPr>
              <a:t>Service Provider Responsibilities - Individual Rights </a:t>
            </a:r>
          </a:p>
          <a:p>
            <a:endParaRPr lang="en-US" dirty="0" smtClean="0">
              <a:latin typeface="+mj-lt"/>
            </a:endParaRPr>
          </a:p>
          <a:p>
            <a:pPr>
              <a:lnSpc>
                <a:spcPct val="150000"/>
              </a:lnSpc>
            </a:pPr>
            <a:r>
              <a:rPr lang="en-US" dirty="0" smtClean="0"/>
              <a:t>In </a:t>
            </a:r>
            <a:r>
              <a:rPr lang="en-US" dirty="0"/>
              <a:t>addition to honoring individual rights and assisting people to exercise their rights, providers have a responsibility to help people understand that along with rights come responsibilities.  </a:t>
            </a:r>
            <a:endParaRPr lang="en-US" dirty="0" smtClean="0"/>
          </a:p>
          <a:p>
            <a:endParaRPr lang="en-US" dirty="0"/>
          </a:p>
          <a:p>
            <a:pPr>
              <a:lnSpc>
                <a:spcPct val="150000"/>
              </a:lnSpc>
            </a:pPr>
            <a:r>
              <a:rPr lang="en-US" dirty="0" smtClean="0"/>
              <a:t>To </a:t>
            </a:r>
            <a:r>
              <a:rPr lang="en-US" dirty="0"/>
              <a:t>fully participate in community life, people must be assisted in learning what is expected of them when certain choices are made. </a:t>
            </a:r>
          </a:p>
        </p:txBody>
      </p:sp>
      <p:pic>
        <p:nvPicPr>
          <p:cNvPr id="4098" name="Picture 2" descr="C:\Users\dd01178\AppData\Local\Microsoft\Windows\Temporary Internet Files\Content.IE5\HBOF8BAH\ist2_3622913-make-your-choi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512692"/>
            <a:ext cx="2895600" cy="20574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0DB9421-5248-4408-9336-18C15CC2BE05}" type="slidenum">
              <a:rPr lang="en-US" sz="900" smtClean="0"/>
              <a:pPr/>
              <a:t>10</a:t>
            </a:fld>
            <a:endParaRPr lang="en-US" sz="900" dirty="0"/>
          </a:p>
        </p:txBody>
      </p:sp>
      <p:pic>
        <p:nvPicPr>
          <p:cNvPr id="3" name="Picture 2"/>
          <p:cNvPicPr>
            <a:picLocks noChangeAspect="1"/>
          </p:cNvPicPr>
          <p:nvPr/>
        </p:nvPicPr>
        <p:blipFill>
          <a:blip r:embed="rId3"/>
          <a:stretch>
            <a:fillRect/>
          </a:stretch>
        </p:blipFill>
        <p:spPr>
          <a:xfrm>
            <a:off x="742950" y="5570092"/>
            <a:ext cx="2228850" cy="600075"/>
          </a:xfrm>
          <a:prstGeom prst="rect">
            <a:avLst/>
          </a:prstGeom>
        </p:spPr>
      </p:pic>
    </p:spTree>
    <p:extLst>
      <p:ext uri="{BB962C8B-B14F-4D97-AF65-F5344CB8AC3E}">
        <p14:creationId xmlns:p14="http://schemas.microsoft.com/office/powerpoint/2010/main" val="2039487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533400"/>
            <a:ext cx="6705600" cy="6571030"/>
          </a:xfrm>
          <a:prstGeom prst="rect">
            <a:avLst/>
          </a:prstGeom>
        </p:spPr>
        <p:txBody>
          <a:bodyPr wrap="square">
            <a:spAutoFit/>
          </a:bodyPr>
          <a:lstStyle/>
          <a:p>
            <a:r>
              <a:rPr lang="en-US" dirty="0" smtClean="0">
                <a:latin typeface="+mj-lt"/>
              </a:rPr>
              <a:t>        DIDD </a:t>
            </a:r>
            <a:r>
              <a:rPr lang="en-US" dirty="0">
                <a:latin typeface="+mj-lt"/>
              </a:rPr>
              <a:t>Service Provider Responsibilities - Individual Rights </a:t>
            </a:r>
          </a:p>
          <a:p>
            <a:endParaRPr lang="en-US" dirty="0" smtClean="0"/>
          </a:p>
          <a:p>
            <a:pPr>
              <a:lnSpc>
                <a:spcPct val="150000"/>
              </a:lnSpc>
            </a:pPr>
            <a:r>
              <a:rPr lang="en-US" dirty="0" smtClean="0"/>
              <a:t>Human </a:t>
            </a:r>
            <a:r>
              <a:rPr lang="en-US" dirty="0"/>
              <a:t>Rights </a:t>
            </a:r>
            <a:r>
              <a:rPr lang="en-US" dirty="0" smtClean="0"/>
              <a:t>Committee (HRC) ensures </a:t>
            </a:r>
            <a:r>
              <a:rPr lang="en-US" dirty="0"/>
              <a:t>that human and civil rights of persons receiving </a:t>
            </a:r>
            <a:r>
              <a:rPr lang="en-US" dirty="0" smtClean="0"/>
              <a:t> DIDD services are </a:t>
            </a:r>
            <a:r>
              <a:rPr lang="en-US" dirty="0"/>
              <a:t>not violated</a:t>
            </a:r>
            <a:r>
              <a:rPr lang="en-US" dirty="0" smtClean="0"/>
              <a:t>.  Functions of a HRC may include, but is not limited to, the following: </a:t>
            </a:r>
          </a:p>
          <a:p>
            <a:endParaRPr lang="en-US" sz="1000" dirty="0" smtClean="0"/>
          </a:p>
          <a:p>
            <a:pPr marL="285750" indent="-285750">
              <a:buClr>
                <a:srgbClr val="0066FF"/>
              </a:buClr>
              <a:buFont typeface="Wingdings" pitchFamily="2" charset="2"/>
              <a:buChar char="v"/>
            </a:pPr>
            <a:r>
              <a:rPr lang="en-US" dirty="0" smtClean="0"/>
              <a:t>Serve </a:t>
            </a:r>
            <a:r>
              <a:rPr lang="en-US" dirty="0"/>
              <a:t>as </a:t>
            </a:r>
            <a:r>
              <a:rPr lang="en-US" dirty="0" smtClean="0"/>
              <a:t>an advisory committee to a service provider executive director or a </a:t>
            </a:r>
            <a:r>
              <a:rPr lang="en-US" dirty="0"/>
              <a:t>DIDD regional </a:t>
            </a:r>
            <a:r>
              <a:rPr lang="en-US" dirty="0" smtClean="0"/>
              <a:t>director; </a:t>
            </a:r>
          </a:p>
          <a:p>
            <a:pPr>
              <a:buClr>
                <a:srgbClr val="0066FF"/>
              </a:buClr>
            </a:pPr>
            <a:endParaRPr lang="en-US" sz="800" dirty="0"/>
          </a:p>
          <a:p>
            <a:pPr marL="285750" indent="-285750">
              <a:buClr>
                <a:srgbClr val="0066FF"/>
              </a:buClr>
              <a:buFont typeface="Wingdings" pitchFamily="2" charset="2"/>
              <a:buChar char="v"/>
            </a:pPr>
            <a:r>
              <a:rPr lang="en-US" dirty="0" smtClean="0"/>
              <a:t>Approve </a:t>
            </a:r>
            <a:r>
              <a:rPr lang="en-US" dirty="0"/>
              <a:t>restrictions (with the informed consent of the person supported and/or their legal representative</a:t>
            </a:r>
            <a:r>
              <a:rPr lang="en-US" dirty="0" smtClean="0"/>
              <a:t>);</a:t>
            </a:r>
          </a:p>
          <a:p>
            <a:pPr>
              <a:buClr>
                <a:srgbClr val="0066FF"/>
              </a:buClr>
            </a:pPr>
            <a:endParaRPr lang="en-US" sz="800" dirty="0" smtClean="0"/>
          </a:p>
          <a:p>
            <a:pPr marL="285750" indent="-285750">
              <a:buClr>
                <a:srgbClr val="0066FF"/>
              </a:buClr>
              <a:buFont typeface="Wingdings" pitchFamily="2" charset="2"/>
              <a:buChar char="v"/>
            </a:pPr>
            <a:r>
              <a:rPr lang="en-US" dirty="0" smtClean="0"/>
              <a:t>Ensure </a:t>
            </a:r>
            <a:r>
              <a:rPr lang="en-US" dirty="0"/>
              <a:t>that rights limitations are temporary in nature and that they occur in very specifically defined </a:t>
            </a:r>
            <a:r>
              <a:rPr lang="en-US" dirty="0" smtClean="0"/>
              <a:t>situations; </a:t>
            </a:r>
          </a:p>
          <a:p>
            <a:pPr>
              <a:buClr>
                <a:srgbClr val="0066FF"/>
              </a:buClr>
            </a:pPr>
            <a:endParaRPr lang="en-US" sz="800" dirty="0"/>
          </a:p>
          <a:p>
            <a:pPr marL="285750" indent="-285750">
              <a:buClr>
                <a:srgbClr val="0066FF"/>
              </a:buClr>
              <a:buFont typeface="Wingdings" pitchFamily="2" charset="2"/>
              <a:buChar char="v"/>
            </a:pPr>
            <a:r>
              <a:rPr lang="en-US" dirty="0" smtClean="0"/>
              <a:t>Review </a:t>
            </a:r>
            <a:r>
              <a:rPr lang="en-US" dirty="0"/>
              <a:t>behavior support plans (BSPs) that include restricted interventions and other restrictive actions for potential human rights </a:t>
            </a:r>
            <a:r>
              <a:rPr lang="en-US" dirty="0" smtClean="0"/>
              <a:t>violations;</a:t>
            </a:r>
            <a:endParaRPr lang="en-US" dirty="0"/>
          </a:p>
          <a:p>
            <a:pPr>
              <a:lnSpc>
                <a:spcPct val="150000"/>
              </a:lnSpc>
            </a:pPr>
            <a:endParaRPr lang="en-US" dirty="0" smtClean="0"/>
          </a:p>
          <a:p>
            <a:pPr>
              <a:lnSpc>
                <a:spcPct val="150000"/>
              </a:lnSpc>
            </a:pPr>
            <a:endParaRPr lang="en-US" dirty="0"/>
          </a:p>
          <a:p>
            <a:pPr>
              <a:lnSpc>
                <a:spcPct val="150000"/>
              </a:lnSpc>
            </a:pPr>
            <a:r>
              <a:rPr lang="en-US" dirty="0" smtClean="0"/>
              <a:t>      </a:t>
            </a:r>
          </a:p>
        </p:txBody>
      </p:sp>
      <p:sp>
        <p:nvSpPr>
          <p:cNvPr id="4" name="Slide Number Placeholder 3"/>
          <p:cNvSpPr>
            <a:spLocks noGrp="1"/>
          </p:cNvSpPr>
          <p:nvPr>
            <p:ph type="sldNum" sz="quarter" idx="12"/>
          </p:nvPr>
        </p:nvSpPr>
        <p:spPr/>
        <p:txBody>
          <a:bodyPr/>
          <a:lstStyle/>
          <a:p>
            <a:fld id="{C0DB9421-5248-4408-9336-18C15CC2BE05}" type="slidenum">
              <a:rPr lang="en-US" sz="900" smtClean="0"/>
              <a:pPr/>
              <a:t>11</a:t>
            </a:fld>
            <a:endParaRPr lang="en-US" sz="900" dirty="0"/>
          </a:p>
        </p:txBody>
      </p:sp>
    </p:spTree>
    <p:extLst>
      <p:ext uri="{BB962C8B-B14F-4D97-AF65-F5344CB8AC3E}">
        <p14:creationId xmlns:p14="http://schemas.microsoft.com/office/powerpoint/2010/main" val="1433500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609600"/>
            <a:ext cx="6629400" cy="5478423"/>
          </a:xfrm>
          <a:prstGeom prst="rect">
            <a:avLst/>
          </a:prstGeom>
        </p:spPr>
        <p:txBody>
          <a:bodyPr wrap="square">
            <a:spAutoFit/>
          </a:bodyPr>
          <a:lstStyle/>
          <a:p>
            <a:r>
              <a:rPr lang="en-US" dirty="0" smtClean="0">
                <a:latin typeface="+mj-lt"/>
                <a:cs typeface="Arial" pitchFamily="34" charset="0"/>
              </a:rPr>
              <a:t>           DIDD </a:t>
            </a:r>
            <a:r>
              <a:rPr lang="en-US" dirty="0">
                <a:latin typeface="+mj-lt"/>
                <a:cs typeface="Arial" pitchFamily="34" charset="0"/>
              </a:rPr>
              <a:t>Service Provider Responsibilities - Individual </a:t>
            </a:r>
            <a:r>
              <a:rPr lang="en-US" dirty="0" smtClean="0">
                <a:latin typeface="+mj-lt"/>
                <a:cs typeface="Arial" pitchFamily="34" charset="0"/>
              </a:rPr>
              <a:t>Rights</a:t>
            </a:r>
          </a:p>
          <a:p>
            <a:endParaRPr lang="en-US" dirty="0">
              <a:latin typeface="+mj-lt"/>
              <a:cs typeface="Arial" pitchFamily="34" charset="0"/>
            </a:endParaRPr>
          </a:p>
          <a:p>
            <a:endParaRPr lang="en-US" b="1" dirty="0" smtClean="0"/>
          </a:p>
          <a:p>
            <a:pPr marL="285750" indent="-285750">
              <a:buClr>
                <a:srgbClr val="0066FF"/>
              </a:buClr>
              <a:buFont typeface="Wingdings" pitchFamily="2" charset="2"/>
              <a:buChar char="v"/>
            </a:pPr>
            <a:r>
              <a:rPr lang="en-US" dirty="0"/>
              <a:t>Review and make recommendations regarding complaints received pertaining to potential human rights </a:t>
            </a:r>
            <a:r>
              <a:rPr lang="en-US" dirty="0" smtClean="0"/>
              <a:t>violations;</a:t>
            </a:r>
          </a:p>
          <a:p>
            <a:pPr>
              <a:buClr>
                <a:srgbClr val="0066FF"/>
              </a:buClr>
            </a:pPr>
            <a:endParaRPr lang="en-US" sz="800" dirty="0" smtClean="0"/>
          </a:p>
          <a:p>
            <a:pPr marL="285750" indent="-285750">
              <a:buClr>
                <a:srgbClr val="0066FF"/>
              </a:buClr>
              <a:buFont typeface="Wingdings" pitchFamily="2" charset="2"/>
              <a:buChar char="v"/>
            </a:pPr>
            <a:r>
              <a:rPr lang="en-US" dirty="0" smtClean="0"/>
              <a:t>Provide </a:t>
            </a:r>
            <a:r>
              <a:rPr lang="en-US" dirty="0"/>
              <a:t>technical assistance to providers regarding policies or procedures affecting the rights of an individual or the ability of  an individual to exercise their </a:t>
            </a:r>
            <a:r>
              <a:rPr lang="en-US" dirty="0" smtClean="0"/>
              <a:t>rights; and </a:t>
            </a:r>
          </a:p>
          <a:p>
            <a:pPr>
              <a:buClr>
                <a:srgbClr val="0066FF"/>
              </a:buClr>
            </a:pPr>
            <a:endParaRPr lang="en-US" sz="800" dirty="0" smtClean="0"/>
          </a:p>
          <a:p>
            <a:pPr marL="285750" indent="-285750">
              <a:buClr>
                <a:srgbClr val="0066FF"/>
              </a:buClr>
              <a:buFont typeface="Wingdings" pitchFamily="2" charset="2"/>
              <a:buChar char="v"/>
            </a:pPr>
            <a:r>
              <a:rPr lang="en-US" dirty="0" smtClean="0"/>
              <a:t>Review </a:t>
            </a:r>
            <a:r>
              <a:rPr lang="en-US" dirty="0"/>
              <a:t>and make recommendations regarding research proposals or academic projects involving individuals receiving services through DIDD to ensure that implementation of the proposal or project will not result in human rights violations</a:t>
            </a:r>
            <a:r>
              <a:rPr lang="en-US" dirty="0" smtClean="0"/>
              <a:t>.</a:t>
            </a:r>
            <a:r>
              <a:rPr lang="en-US" dirty="0"/>
              <a:t> (Regional </a:t>
            </a:r>
            <a:r>
              <a:rPr lang="en-US" dirty="0" smtClean="0"/>
              <a:t>HRCs Only</a:t>
            </a:r>
            <a:r>
              <a:rPr lang="en-US" dirty="0"/>
              <a:t>)</a:t>
            </a:r>
          </a:p>
          <a:p>
            <a:pPr marL="285750" indent="-285750">
              <a:buFont typeface="Wingdings" pitchFamily="2" charset="2"/>
              <a:buChar char="v"/>
            </a:pPr>
            <a:endParaRPr lang="en-US" b="1" dirty="0"/>
          </a:p>
          <a:p>
            <a:endParaRPr lang="en-US" b="1" dirty="0" smtClean="0"/>
          </a:p>
          <a:p>
            <a:endParaRPr lang="en-US" b="1" dirty="0"/>
          </a:p>
          <a:p>
            <a:r>
              <a:rPr lang="en-US" b="1" dirty="0" smtClean="0"/>
              <a:t> </a:t>
            </a:r>
            <a:endParaRPr lang="en-US" b="1" dirty="0"/>
          </a:p>
          <a:p>
            <a:endParaRPr lang="en-US" dirty="0"/>
          </a:p>
        </p:txBody>
      </p:sp>
      <p:sp>
        <p:nvSpPr>
          <p:cNvPr id="4" name="Slide Number Placeholder 3"/>
          <p:cNvSpPr>
            <a:spLocks noGrp="1"/>
          </p:cNvSpPr>
          <p:nvPr>
            <p:ph type="sldNum" sz="quarter" idx="12"/>
          </p:nvPr>
        </p:nvSpPr>
        <p:spPr/>
        <p:txBody>
          <a:bodyPr/>
          <a:lstStyle/>
          <a:p>
            <a:fld id="{C0DB9421-5248-4408-9336-18C15CC2BE05}" type="slidenum">
              <a:rPr lang="en-US" sz="900" smtClean="0"/>
              <a:pPr/>
              <a:t>12</a:t>
            </a:fld>
            <a:endParaRPr lang="en-US" sz="900" dirty="0"/>
          </a:p>
        </p:txBody>
      </p:sp>
      <p:pic>
        <p:nvPicPr>
          <p:cNvPr id="3" name="Picture 2"/>
          <p:cNvPicPr>
            <a:picLocks noChangeAspect="1"/>
          </p:cNvPicPr>
          <p:nvPr/>
        </p:nvPicPr>
        <p:blipFill>
          <a:blip r:embed="rId2"/>
          <a:stretch>
            <a:fillRect/>
          </a:stretch>
        </p:blipFill>
        <p:spPr>
          <a:xfrm>
            <a:off x="762000" y="5570092"/>
            <a:ext cx="2228850" cy="600075"/>
          </a:xfrm>
          <a:prstGeom prst="rect">
            <a:avLst/>
          </a:prstGeom>
        </p:spPr>
      </p:pic>
    </p:spTree>
    <p:extLst>
      <p:ext uri="{BB962C8B-B14F-4D97-AF65-F5344CB8AC3E}">
        <p14:creationId xmlns:p14="http://schemas.microsoft.com/office/powerpoint/2010/main" val="669961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685800"/>
            <a:ext cx="7010400" cy="2723823"/>
          </a:xfrm>
          <a:prstGeom prst="rect">
            <a:avLst/>
          </a:prstGeom>
        </p:spPr>
        <p:txBody>
          <a:bodyPr wrap="square">
            <a:spAutoFit/>
          </a:bodyPr>
          <a:lstStyle/>
          <a:p>
            <a:r>
              <a:rPr lang="en-US" dirty="0">
                <a:latin typeface="+mj-lt"/>
              </a:rPr>
              <a:t>DIDD Service Provider Responsibilities - Individual Rights </a:t>
            </a:r>
          </a:p>
          <a:p>
            <a:endParaRPr lang="en-US" dirty="0">
              <a:latin typeface="+mj-lt"/>
            </a:endParaRPr>
          </a:p>
          <a:p>
            <a:pPr>
              <a:lnSpc>
                <a:spcPct val="150000"/>
              </a:lnSpc>
            </a:pPr>
            <a:r>
              <a:rPr lang="en-US" dirty="0" smtClean="0"/>
              <a:t>Service </a:t>
            </a:r>
            <a:r>
              <a:rPr lang="en-US" dirty="0"/>
              <a:t>provider executive directors, or their designee, are responsible for ensuring HRC chairpersons and committee members receive training prior to participating in a HRC meeting and shall be responsible for scheduling and tracking on-going HRC training. </a:t>
            </a:r>
          </a:p>
        </p:txBody>
      </p:sp>
      <p:pic>
        <p:nvPicPr>
          <p:cNvPr id="7170" name="Picture 2" descr="C:\Users\dd01178\AppData\Local\Microsoft\Windows\Temporary Internet Files\Content.IE5\K16QQY7O\Train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3154777"/>
            <a:ext cx="2819399" cy="253279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C0DB9421-5248-4408-9336-18C15CC2BE05}" type="slidenum">
              <a:rPr lang="en-US" sz="900" smtClean="0"/>
              <a:pPr/>
              <a:t>13</a:t>
            </a:fld>
            <a:endParaRPr lang="en-US" sz="900" dirty="0"/>
          </a:p>
        </p:txBody>
      </p:sp>
      <p:pic>
        <p:nvPicPr>
          <p:cNvPr id="2" name="Picture 1"/>
          <p:cNvPicPr>
            <a:picLocks noChangeAspect="1"/>
          </p:cNvPicPr>
          <p:nvPr/>
        </p:nvPicPr>
        <p:blipFill>
          <a:blip r:embed="rId3"/>
          <a:stretch>
            <a:fillRect/>
          </a:stretch>
        </p:blipFill>
        <p:spPr>
          <a:xfrm>
            <a:off x="762000" y="5570092"/>
            <a:ext cx="2228850" cy="600075"/>
          </a:xfrm>
          <a:prstGeom prst="rect">
            <a:avLst/>
          </a:prstGeom>
        </p:spPr>
      </p:pic>
    </p:spTree>
    <p:extLst>
      <p:ext uri="{BB962C8B-B14F-4D97-AF65-F5344CB8AC3E}">
        <p14:creationId xmlns:p14="http://schemas.microsoft.com/office/powerpoint/2010/main" val="1873292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a:xfrm>
            <a:off x="2209800" y="1143000"/>
            <a:ext cx="5410200" cy="377825"/>
          </a:xfrm>
        </p:spPr>
        <p:txBody>
          <a:bodyPr wrap="square" lIns="0" tIns="0" rIns="0" bIns="0" anchor="t">
            <a:spAutoFit/>
          </a:bodyPr>
          <a:lstStyle/>
          <a:p>
            <a:r>
              <a:rPr lang="en-US" sz="2400" dirty="0" smtClean="0">
                <a:solidFill>
                  <a:srgbClr val="10100A"/>
                </a:solidFill>
              </a:rPr>
              <a:t>           Federal </a:t>
            </a:r>
            <a:r>
              <a:rPr lang="en-US" sz="2400" dirty="0">
                <a:solidFill>
                  <a:srgbClr val="10100A"/>
                </a:solidFill>
              </a:rPr>
              <a:t>Regulations Assurances </a:t>
            </a:r>
          </a:p>
        </p:txBody>
      </p:sp>
      <p:sp>
        <p:nvSpPr>
          <p:cNvPr id="16386" name="Text Placeholder 2"/>
          <p:cNvSpPr>
            <a:spLocks noGrp="1"/>
          </p:cNvSpPr>
          <p:nvPr>
            <p:ph type="body" idx="4294967295"/>
          </p:nvPr>
        </p:nvSpPr>
        <p:spPr>
          <a:xfrm>
            <a:off x="990600" y="1923697"/>
            <a:ext cx="7543800" cy="1195199"/>
          </a:xfrm>
        </p:spPr>
        <p:txBody>
          <a:bodyPr wrap="square" lIns="0" tIns="0" rIns="0" bIns="0">
            <a:spAutoFit/>
          </a:bodyPr>
          <a:lstStyle/>
          <a:p>
            <a:pPr marL="0" indent="0">
              <a:lnSpc>
                <a:spcPct val="150000"/>
              </a:lnSpc>
              <a:spcBef>
                <a:spcPct val="0"/>
              </a:spcBef>
              <a:buNone/>
            </a:pPr>
            <a:r>
              <a:rPr lang="en-US" sz="1800" dirty="0">
                <a:solidFill>
                  <a:srgbClr val="10100A"/>
                </a:solidFill>
                <a:latin typeface="Arial" pitchFamily="34" charset="0"/>
                <a:cs typeface="Arial" pitchFamily="34" charset="0"/>
              </a:rPr>
              <a:t>Recipients of federal financial assistance must sign an assurance agreement with respect to non-discrimination prior to receiving federal financial assistance.</a:t>
            </a:r>
          </a:p>
        </p:txBody>
      </p:sp>
      <p:pic>
        <p:nvPicPr>
          <p:cNvPr id="5127" name="Picture 7" descr="C:\Users\dd01178\AppData\Local\Microsoft\Windows\Temporary Internet Files\Content.IE5\HDOXP158\0511-0809-0703-4604_Signing_a_Contract_Clip_Art_clipart_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8198" y="3280119"/>
            <a:ext cx="2348604" cy="212875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C0DB9421-5248-4408-9336-18C15CC2BE05}" type="slidenum">
              <a:rPr lang="en-US" sz="900" smtClean="0"/>
              <a:pPr/>
              <a:t>14</a:t>
            </a:fld>
            <a:endParaRPr lang="en-US" sz="900" dirty="0"/>
          </a:p>
        </p:txBody>
      </p:sp>
      <p:pic>
        <p:nvPicPr>
          <p:cNvPr id="2" name="Picture 1"/>
          <p:cNvPicPr>
            <a:picLocks noChangeAspect="1"/>
          </p:cNvPicPr>
          <p:nvPr/>
        </p:nvPicPr>
        <p:blipFill>
          <a:blip r:embed="rId3"/>
          <a:stretch>
            <a:fillRect/>
          </a:stretch>
        </p:blipFill>
        <p:spPr>
          <a:xfrm>
            <a:off x="762000" y="5570092"/>
            <a:ext cx="2228850" cy="60007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idx="4294967295"/>
          </p:nvPr>
        </p:nvSpPr>
        <p:spPr>
          <a:xfrm>
            <a:off x="2743200" y="762000"/>
            <a:ext cx="2971800" cy="377825"/>
          </a:xfrm>
        </p:spPr>
        <p:txBody>
          <a:bodyPr wrap="square" lIns="0" tIns="0" rIns="0" bIns="0" anchor="t">
            <a:spAutoFit/>
          </a:bodyPr>
          <a:lstStyle/>
          <a:p>
            <a:r>
              <a:rPr lang="en-US" sz="2400" dirty="0" smtClean="0">
                <a:solidFill>
                  <a:srgbClr val="10100A"/>
                </a:solidFill>
              </a:rPr>
              <a:t>         Civil </a:t>
            </a:r>
            <a:r>
              <a:rPr lang="en-US" sz="2400" dirty="0">
                <a:solidFill>
                  <a:srgbClr val="10100A"/>
                </a:solidFill>
              </a:rPr>
              <a:t>Rights Laws</a:t>
            </a:r>
          </a:p>
        </p:txBody>
      </p:sp>
      <p:sp>
        <p:nvSpPr>
          <p:cNvPr id="3" name="Text Placeholder 2"/>
          <p:cNvSpPr>
            <a:spLocks noGrp="1"/>
          </p:cNvSpPr>
          <p:nvPr>
            <p:ph type="body" idx="4294967295"/>
          </p:nvPr>
        </p:nvSpPr>
        <p:spPr>
          <a:xfrm>
            <a:off x="762000" y="1791816"/>
            <a:ext cx="7750946" cy="4385816"/>
          </a:xfrm>
        </p:spPr>
        <p:txBody>
          <a:bodyPr wrap="square" lIns="0" tIns="0" rIns="0" bIns="0">
            <a:spAutoFit/>
          </a:bodyPr>
          <a:lstStyle/>
          <a:p>
            <a:pPr marL="0" lvl="5" indent="0">
              <a:spcBef>
                <a:spcPct val="0"/>
              </a:spcBef>
              <a:buNone/>
            </a:pPr>
            <a:r>
              <a:rPr lang="en-US" sz="1800" dirty="0" smtClean="0">
                <a:solidFill>
                  <a:srgbClr val="10100A"/>
                </a:solidFill>
                <a:latin typeface="Arial" pitchFamily="34" charset="0"/>
                <a:cs typeface="Arial" pitchFamily="34" charset="0"/>
              </a:rPr>
              <a:t>Agencies </a:t>
            </a:r>
            <a:r>
              <a:rPr lang="en-US" sz="1800" dirty="0">
                <a:solidFill>
                  <a:srgbClr val="10100A"/>
                </a:solidFill>
                <a:latin typeface="Arial" pitchFamily="34" charset="0"/>
                <a:cs typeface="Arial" pitchFamily="34" charset="0"/>
              </a:rPr>
              <a:t>receiving federal financial assistance must comply with certain Federal civil rights laws. Federal civil rights laws prohibit certain types of discrimination. </a:t>
            </a:r>
          </a:p>
          <a:p>
            <a:pPr marL="274320" lvl="5" indent="-274320">
              <a:spcBef>
                <a:spcPct val="0"/>
              </a:spcBef>
              <a:buFontTx/>
              <a:buAutoNum type="arabicParenBoth"/>
            </a:pPr>
            <a:endParaRPr lang="en-US" sz="1800" b="1" i="1" u="sng" dirty="0" smtClean="0">
              <a:solidFill>
                <a:srgbClr val="10100A"/>
              </a:solidFill>
              <a:latin typeface="Arial" pitchFamily="34" charset="0"/>
              <a:cs typeface="Arial" pitchFamily="34" charset="0"/>
            </a:endParaRPr>
          </a:p>
          <a:p>
            <a:pPr marL="458788" indent="-458788">
              <a:spcBef>
                <a:spcPct val="0"/>
              </a:spcBef>
              <a:spcAft>
                <a:spcPts val="600"/>
              </a:spcAft>
              <a:buFontTx/>
              <a:buAutoNum type="arabicParenBoth"/>
            </a:pPr>
            <a:r>
              <a:rPr lang="en-US" sz="1800" b="1" dirty="0">
                <a:latin typeface="Arial" pitchFamily="34" charset="0"/>
                <a:cs typeface="Arial" pitchFamily="34" charset="0"/>
              </a:rPr>
              <a:t>Title VII of the Civil Rights Act of 1964</a:t>
            </a:r>
            <a:r>
              <a:rPr lang="en-US" sz="1800" dirty="0">
                <a:latin typeface="Arial" pitchFamily="34" charset="0"/>
                <a:cs typeface="Arial" pitchFamily="34" charset="0"/>
              </a:rPr>
              <a:t>, prohibits </a:t>
            </a:r>
            <a:r>
              <a:rPr lang="en-US" sz="1800" dirty="0" smtClean="0">
                <a:latin typeface="Arial" pitchFamily="34" charset="0"/>
                <a:cs typeface="Arial" pitchFamily="34" charset="0"/>
              </a:rPr>
              <a:t>discrimination in </a:t>
            </a:r>
            <a:r>
              <a:rPr lang="en-US" sz="1800" dirty="0">
                <a:latin typeface="Arial" pitchFamily="34" charset="0"/>
                <a:cs typeface="Arial" pitchFamily="34" charset="0"/>
              </a:rPr>
              <a:t>employment;</a:t>
            </a:r>
          </a:p>
          <a:p>
            <a:pPr marL="458788" indent="-458788">
              <a:spcBef>
                <a:spcPct val="0"/>
              </a:spcBef>
              <a:spcAft>
                <a:spcPts val="600"/>
              </a:spcAft>
              <a:buFontTx/>
              <a:buAutoNum type="arabicParenBoth"/>
            </a:pPr>
            <a:r>
              <a:rPr lang="en-US" sz="1800" b="1" dirty="0">
                <a:latin typeface="Arial" pitchFamily="34" charset="0"/>
                <a:cs typeface="Arial" pitchFamily="34" charset="0"/>
              </a:rPr>
              <a:t>Subtitle A of Title II of the Americans with Disabilities Act </a:t>
            </a:r>
            <a:r>
              <a:rPr lang="en-US" sz="1800" b="1" dirty="0" smtClean="0">
                <a:latin typeface="Arial" pitchFamily="34" charset="0"/>
                <a:cs typeface="Arial" pitchFamily="34" charset="0"/>
              </a:rPr>
              <a:t>and</a:t>
            </a:r>
            <a:r>
              <a:rPr lang="en-US" sz="1800" dirty="0" smtClean="0">
                <a:latin typeface="Arial" pitchFamily="34" charset="0"/>
                <a:cs typeface="Arial" pitchFamily="34" charset="0"/>
              </a:rPr>
              <a:t> </a:t>
            </a:r>
            <a:r>
              <a:rPr lang="en-US" sz="1800" b="1" dirty="0" smtClean="0">
                <a:latin typeface="Arial" pitchFamily="34" charset="0"/>
                <a:cs typeface="Arial" pitchFamily="34" charset="0"/>
              </a:rPr>
              <a:t>Section 504 of the Rehabilitation Act of 1973, </a:t>
            </a:r>
            <a:r>
              <a:rPr lang="en-US" sz="1800" dirty="0" smtClean="0">
                <a:latin typeface="Arial" pitchFamily="34" charset="0"/>
                <a:cs typeface="Arial" pitchFamily="34" charset="0"/>
              </a:rPr>
              <a:t>both regulations prohibit discrimination against otherwise qualified people on the basis of disability; </a:t>
            </a:r>
            <a:endParaRPr lang="en-US" sz="1800" dirty="0">
              <a:latin typeface="Arial" pitchFamily="34" charset="0"/>
              <a:cs typeface="Arial" pitchFamily="34" charset="0"/>
            </a:endParaRPr>
          </a:p>
          <a:p>
            <a:pPr marL="458788" indent="-458788">
              <a:spcBef>
                <a:spcPct val="0"/>
              </a:spcBef>
              <a:spcAft>
                <a:spcPts val="600"/>
              </a:spcAft>
              <a:buFontTx/>
              <a:buAutoNum type="arabicParenBoth"/>
            </a:pPr>
            <a:r>
              <a:rPr lang="en-US" sz="1800" b="1" dirty="0">
                <a:latin typeface="Arial" pitchFamily="34" charset="0"/>
                <a:cs typeface="Arial" pitchFamily="34" charset="0"/>
              </a:rPr>
              <a:t>Section 508 of the Rehabilitation Act of 1973</a:t>
            </a:r>
            <a:r>
              <a:rPr lang="en-US" sz="1800" dirty="0">
                <a:latin typeface="Arial" pitchFamily="34" charset="0"/>
                <a:cs typeface="Arial" pitchFamily="34" charset="0"/>
              </a:rPr>
              <a:t>, prohibits discrimination on the basis of disability in electronic information and technology in federally-assisted programs and activities. </a:t>
            </a:r>
          </a:p>
          <a:p>
            <a:pPr marL="458788" indent="-458788">
              <a:spcBef>
                <a:spcPct val="0"/>
              </a:spcBef>
              <a:spcAft>
                <a:spcPts val="600"/>
              </a:spcAft>
              <a:buFontTx/>
              <a:buAutoNum type="arabicParenBoth"/>
            </a:pPr>
            <a:r>
              <a:rPr lang="en-US" sz="1800" b="1" dirty="0">
                <a:latin typeface="Arial" pitchFamily="34" charset="0"/>
                <a:cs typeface="Arial" pitchFamily="34" charset="0"/>
              </a:rPr>
              <a:t>Title VI of the Civil Rights Act of 1964, </a:t>
            </a:r>
            <a:r>
              <a:rPr lang="en-US" sz="1800" dirty="0">
                <a:latin typeface="Arial" pitchFamily="34" charset="0"/>
                <a:cs typeface="Arial" pitchFamily="34" charset="0"/>
              </a:rPr>
              <a:t>prohibits discrimination on the basis of race, color, or national </a:t>
            </a:r>
            <a:r>
              <a:rPr lang="en-US" sz="1800" dirty="0" smtClean="0">
                <a:latin typeface="Arial" pitchFamily="34" charset="0"/>
                <a:cs typeface="Arial" pitchFamily="34" charset="0"/>
              </a:rPr>
              <a:t>origin. </a:t>
            </a:r>
            <a:endParaRPr lang="en-US" sz="1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C0DB9421-5248-4408-9336-18C15CC2BE05}" type="slidenum">
              <a:rPr lang="en-US" sz="900" smtClean="0"/>
              <a:pPr/>
              <a:t>15</a:t>
            </a:fld>
            <a:endParaRPr lang="en-US" sz="900" dirty="0"/>
          </a:p>
        </p:txBody>
      </p:sp>
      <p:pic>
        <p:nvPicPr>
          <p:cNvPr id="5" name="Picture 2" descr="C:\Program Files\Microsoft Office\MEDIA\CAGCAT10\j030084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814513" cy="152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a:xfrm>
            <a:off x="2209800" y="1143000"/>
            <a:ext cx="5334000" cy="369332"/>
          </a:xfrm>
        </p:spPr>
        <p:txBody>
          <a:bodyPr wrap="square" lIns="0" tIns="0" rIns="0" bIns="0" anchor="t">
            <a:spAutoFit/>
          </a:bodyPr>
          <a:lstStyle/>
          <a:p>
            <a:r>
              <a:rPr lang="en-US" sz="2400" dirty="0" smtClean="0">
                <a:solidFill>
                  <a:srgbClr val="10100A"/>
                </a:solidFill>
              </a:rPr>
              <a:t>         Title VI of Civil Rights Act of 1964</a:t>
            </a:r>
            <a:endParaRPr lang="en-US" sz="2400" dirty="0">
              <a:solidFill>
                <a:srgbClr val="10100A"/>
              </a:solidFill>
            </a:endParaRPr>
          </a:p>
        </p:txBody>
      </p:sp>
      <p:sp>
        <p:nvSpPr>
          <p:cNvPr id="18434" name="Text Placeholder 2"/>
          <p:cNvSpPr>
            <a:spLocks noGrp="1"/>
          </p:cNvSpPr>
          <p:nvPr>
            <p:ph type="body" idx="4294967295"/>
          </p:nvPr>
        </p:nvSpPr>
        <p:spPr>
          <a:xfrm>
            <a:off x="1752600" y="1953529"/>
            <a:ext cx="6934200" cy="3323987"/>
          </a:xfrm>
        </p:spPr>
        <p:txBody>
          <a:bodyPr wrap="square" lIns="0" tIns="0" rIns="0" bIns="0">
            <a:spAutoFit/>
          </a:bodyPr>
          <a:lstStyle/>
          <a:p>
            <a:pPr marL="0" indent="0">
              <a:lnSpc>
                <a:spcPct val="150000"/>
              </a:lnSpc>
              <a:spcBef>
                <a:spcPct val="0"/>
              </a:spcBef>
              <a:buNone/>
            </a:pPr>
            <a:r>
              <a:rPr lang="en-US" sz="2000" dirty="0">
                <a:solidFill>
                  <a:srgbClr val="10100A"/>
                </a:solidFill>
                <a:latin typeface="Arial" pitchFamily="34" charset="0"/>
                <a:cs typeface="Arial" pitchFamily="34" charset="0"/>
              </a:rPr>
              <a:t>“No person in the United States shall on the basis of race, color or national origin, be excluded from participation in, be denied benefits of, or be subjected to discrimination under any program or activity receiving Federal financial assistance.”</a:t>
            </a:r>
          </a:p>
          <a:p>
            <a:pPr>
              <a:lnSpc>
                <a:spcPct val="150000"/>
              </a:lnSpc>
              <a:spcBef>
                <a:spcPct val="0"/>
              </a:spcBef>
            </a:pPr>
            <a:endParaRPr lang="en-US" sz="3600" dirty="0">
              <a:solidFill>
                <a:srgbClr val="10100A"/>
              </a:solidFill>
              <a:latin typeface="Arial" pitchFamily="34" charset="0"/>
              <a:cs typeface="Arial" pitchFamily="34" charset="0"/>
            </a:endParaRPr>
          </a:p>
          <a:p>
            <a:pPr marL="0" indent="0" algn="r">
              <a:spcBef>
                <a:spcPct val="0"/>
              </a:spcBef>
              <a:buNone/>
            </a:pPr>
            <a:r>
              <a:rPr lang="fr-FR" sz="1200" dirty="0"/>
              <a:t>42 U.S.C. § 2000d et </a:t>
            </a:r>
            <a:r>
              <a:rPr lang="fr-FR" sz="1200" dirty="0" err="1"/>
              <a:t>seq</a:t>
            </a:r>
            <a:r>
              <a:rPr lang="fr-FR" sz="1200" dirty="0" smtClean="0"/>
              <a:t>.,</a:t>
            </a:r>
            <a:endParaRPr lang="en-US" sz="1200" dirty="0">
              <a:solidFill>
                <a:srgbClr val="10100A"/>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C0DB9421-5248-4408-9336-18C15CC2BE05}" type="slidenum">
              <a:rPr lang="en-US" sz="900" smtClean="0"/>
              <a:pPr/>
              <a:t>16</a:t>
            </a:fld>
            <a:endParaRPr lang="en-US" sz="900" dirty="0"/>
          </a:p>
        </p:txBody>
      </p:sp>
      <p:pic>
        <p:nvPicPr>
          <p:cNvPr id="2" name="Picture 1"/>
          <p:cNvPicPr>
            <a:picLocks noChangeAspect="1"/>
          </p:cNvPicPr>
          <p:nvPr/>
        </p:nvPicPr>
        <p:blipFill>
          <a:blip r:embed="rId2"/>
          <a:stretch>
            <a:fillRect/>
          </a:stretch>
        </p:blipFill>
        <p:spPr>
          <a:xfrm>
            <a:off x="762000" y="5570092"/>
            <a:ext cx="2228850" cy="60007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30214"/>
            <a:ext cx="7010400" cy="3416320"/>
          </a:xfrm>
          <a:prstGeom prst="rect">
            <a:avLst/>
          </a:prstGeom>
        </p:spPr>
        <p:txBody>
          <a:bodyPr wrap="square">
            <a:spAutoFit/>
          </a:bodyPr>
          <a:lstStyle/>
          <a:p>
            <a:pPr>
              <a:lnSpc>
                <a:spcPct val="150000"/>
              </a:lnSpc>
            </a:pPr>
            <a:r>
              <a:rPr lang="en-US" dirty="0" smtClean="0">
                <a:solidFill>
                  <a:srgbClr val="10100A"/>
                </a:solidFill>
              </a:rPr>
              <a:t>                             </a:t>
            </a:r>
            <a:r>
              <a:rPr lang="en-US" dirty="0" smtClean="0">
                <a:solidFill>
                  <a:srgbClr val="10100A"/>
                </a:solidFill>
                <a:latin typeface="+mj-lt"/>
              </a:rPr>
              <a:t>Title </a:t>
            </a:r>
            <a:r>
              <a:rPr lang="en-US" dirty="0">
                <a:solidFill>
                  <a:srgbClr val="10100A"/>
                </a:solidFill>
                <a:latin typeface="+mj-lt"/>
              </a:rPr>
              <a:t>VI of Civil Rights Act of 1964 </a:t>
            </a:r>
            <a:endParaRPr lang="en-US" dirty="0" smtClean="0">
              <a:latin typeface="+mj-lt"/>
            </a:endParaRPr>
          </a:p>
          <a:p>
            <a:pPr>
              <a:lnSpc>
                <a:spcPct val="150000"/>
              </a:lnSpc>
            </a:pPr>
            <a:endParaRPr lang="en-US" dirty="0" smtClean="0"/>
          </a:p>
          <a:p>
            <a:pPr>
              <a:lnSpc>
                <a:spcPct val="150000"/>
              </a:lnSpc>
            </a:pPr>
            <a:r>
              <a:rPr lang="en-US" dirty="0" smtClean="0"/>
              <a:t>Title </a:t>
            </a:r>
            <a:r>
              <a:rPr lang="en-US" dirty="0"/>
              <a:t>VI was included in the Civil Rights Act of 1964 to establish a national policy of nondiscrimination. </a:t>
            </a:r>
            <a:endParaRPr lang="en-US" dirty="0" smtClean="0"/>
          </a:p>
          <a:p>
            <a:pPr>
              <a:lnSpc>
                <a:spcPct val="150000"/>
              </a:lnSpc>
            </a:pPr>
            <a:endParaRPr lang="en-US" dirty="0" smtClean="0"/>
          </a:p>
          <a:p>
            <a:pPr>
              <a:lnSpc>
                <a:spcPct val="150000"/>
              </a:lnSpc>
            </a:pPr>
            <a:r>
              <a:rPr lang="en-US" dirty="0" smtClean="0"/>
              <a:t>The </a:t>
            </a:r>
            <a:r>
              <a:rPr lang="en-US" dirty="0"/>
              <a:t>State Attorney General of Tennessee on May 28, 1992 issued opinion no. 92.47 to give state agencies and their </a:t>
            </a:r>
            <a:r>
              <a:rPr lang="en-US" dirty="0" smtClean="0"/>
              <a:t>sub-recipients </a:t>
            </a:r>
            <a:r>
              <a:rPr lang="en-US" dirty="0"/>
              <a:t>general information concerning the federal law.</a:t>
            </a:r>
          </a:p>
        </p:txBody>
      </p:sp>
      <p:sp>
        <p:nvSpPr>
          <p:cNvPr id="3" name="AutoShape 2" descr="State Seal of Tennessee"/>
          <p:cNvSpPr>
            <a:spLocks noChangeAspect="1" noChangeArrowheads="1"/>
          </p:cNvSpPr>
          <p:nvPr/>
        </p:nvSpPr>
        <p:spPr bwMode="auto">
          <a:xfrm>
            <a:off x="155575" y="-388938"/>
            <a:ext cx="819150" cy="819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State Seal of Tennessee"/>
          <p:cNvSpPr>
            <a:spLocks noChangeAspect="1" noChangeArrowheads="1"/>
          </p:cNvSpPr>
          <p:nvPr/>
        </p:nvSpPr>
        <p:spPr bwMode="auto">
          <a:xfrm>
            <a:off x="307975" y="-236538"/>
            <a:ext cx="819150" cy="819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8" name="Picture 6" descr="State seal of Tennesse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2136" y="3962399"/>
            <a:ext cx="1623263" cy="171787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C0DB9421-5248-4408-9336-18C15CC2BE05}" type="slidenum">
              <a:rPr lang="en-US" sz="900" smtClean="0"/>
              <a:pPr/>
              <a:t>17</a:t>
            </a:fld>
            <a:endParaRPr lang="en-US" sz="900" dirty="0"/>
          </a:p>
        </p:txBody>
      </p:sp>
      <p:pic>
        <p:nvPicPr>
          <p:cNvPr id="5" name="Picture 4"/>
          <p:cNvPicPr>
            <a:picLocks noChangeAspect="1"/>
          </p:cNvPicPr>
          <p:nvPr/>
        </p:nvPicPr>
        <p:blipFill>
          <a:blip r:embed="rId3"/>
          <a:stretch>
            <a:fillRect/>
          </a:stretch>
        </p:blipFill>
        <p:spPr>
          <a:xfrm>
            <a:off x="807720" y="5570092"/>
            <a:ext cx="2228850" cy="600075"/>
          </a:xfrm>
          <a:prstGeom prst="rect">
            <a:avLst/>
          </a:prstGeom>
        </p:spPr>
      </p:pic>
    </p:spTree>
    <p:extLst>
      <p:ext uri="{BB962C8B-B14F-4D97-AF65-F5344CB8AC3E}">
        <p14:creationId xmlns:p14="http://schemas.microsoft.com/office/powerpoint/2010/main" val="3929781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DB9421-5248-4408-9336-18C15CC2BE05}" type="slidenum">
              <a:rPr lang="en-US" sz="900" smtClean="0"/>
              <a:pPr/>
              <a:t>18</a:t>
            </a:fld>
            <a:endParaRPr lang="en-US" sz="900" dirty="0"/>
          </a:p>
        </p:txBody>
      </p:sp>
      <p:sp>
        <p:nvSpPr>
          <p:cNvPr id="3" name="Rectangle 2"/>
          <p:cNvSpPr/>
          <p:nvPr/>
        </p:nvSpPr>
        <p:spPr>
          <a:xfrm>
            <a:off x="838200" y="533401"/>
            <a:ext cx="7239000" cy="5724644"/>
          </a:xfrm>
          <a:prstGeom prst="rect">
            <a:avLst/>
          </a:prstGeom>
        </p:spPr>
        <p:txBody>
          <a:bodyPr wrap="square">
            <a:spAutoFit/>
          </a:bodyPr>
          <a:lstStyle/>
          <a:p>
            <a:pPr>
              <a:lnSpc>
                <a:spcPct val="150000"/>
              </a:lnSpc>
            </a:pPr>
            <a:r>
              <a:rPr lang="en-US" sz="2400" dirty="0" smtClean="0">
                <a:solidFill>
                  <a:srgbClr val="10100A"/>
                </a:solidFill>
                <a:latin typeface="+mj-lt"/>
              </a:rPr>
              <a:t>               </a:t>
            </a:r>
          </a:p>
          <a:p>
            <a:pPr>
              <a:lnSpc>
                <a:spcPct val="150000"/>
              </a:lnSpc>
            </a:pPr>
            <a:r>
              <a:rPr lang="en-US" sz="2400" dirty="0">
                <a:solidFill>
                  <a:srgbClr val="10100A"/>
                </a:solidFill>
                <a:latin typeface="+mj-lt"/>
              </a:rPr>
              <a:t>	</a:t>
            </a:r>
            <a:r>
              <a:rPr lang="en-US" sz="2400" dirty="0" smtClean="0">
                <a:solidFill>
                  <a:srgbClr val="10100A"/>
                </a:solidFill>
                <a:latin typeface="+mj-lt"/>
              </a:rPr>
              <a:t> Title </a:t>
            </a:r>
            <a:r>
              <a:rPr lang="en-US" sz="2400" dirty="0">
                <a:solidFill>
                  <a:srgbClr val="10100A"/>
                </a:solidFill>
                <a:latin typeface="+mj-lt"/>
              </a:rPr>
              <a:t>VI of Civil Rights Act of 1964 </a:t>
            </a:r>
            <a:endParaRPr lang="en-US" sz="2400" dirty="0" smtClean="0">
              <a:solidFill>
                <a:srgbClr val="10100A"/>
              </a:solidFill>
              <a:latin typeface="+mj-lt"/>
            </a:endParaRPr>
          </a:p>
          <a:p>
            <a:pPr>
              <a:lnSpc>
                <a:spcPct val="150000"/>
              </a:lnSpc>
            </a:pPr>
            <a:endParaRPr lang="en-US" sz="2400" dirty="0">
              <a:solidFill>
                <a:srgbClr val="10100A"/>
              </a:solidFill>
              <a:latin typeface="+mj-lt"/>
            </a:endParaRPr>
          </a:p>
          <a:p>
            <a:pPr>
              <a:lnSpc>
                <a:spcPct val="150000"/>
              </a:lnSpc>
            </a:pPr>
            <a:r>
              <a:rPr lang="en-US" sz="2000" u="sng" dirty="0" smtClean="0">
                <a:solidFill>
                  <a:srgbClr val="10100A"/>
                </a:solidFill>
                <a:latin typeface="Arial" pitchFamily="34" charset="0"/>
                <a:cs typeface="Arial" pitchFamily="34" charset="0"/>
              </a:rPr>
              <a:t>Tennessee Attorney General’s Opinion</a:t>
            </a:r>
            <a:r>
              <a:rPr lang="en-US" sz="2000" dirty="0" smtClean="0">
                <a:solidFill>
                  <a:srgbClr val="10100A"/>
                </a:solidFill>
                <a:latin typeface="Arial" pitchFamily="34" charset="0"/>
                <a:cs typeface="Arial" pitchFamily="34" charset="0"/>
              </a:rPr>
              <a:t>:   </a:t>
            </a:r>
            <a:r>
              <a:rPr lang="en-US" sz="2000" dirty="0">
                <a:solidFill>
                  <a:srgbClr val="10100A"/>
                </a:solidFill>
                <a:latin typeface="Arial" pitchFamily="34" charset="0"/>
                <a:cs typeface="Arial" pitchFamily="34" charset="0"/>
              </a:rPr>
              <a:t>Agencies or corporations which receive federal financial assistance are subject to the restrictions of Title VI of the Civil Rights Act of 1964 and the Civil Rights Restoration Act of 1987.</a:t>
            </a:r>
          </a:p>
          <a:p>
            <a:pPr>
              <a:lnSpc>
                <a:spcPct val="150000"/>
              </a:lnSpc>
            </a:pPr>
            <a:endParaRPr lang="en-US" sz="2000" dirty="0" smtClean="0">
              <a:solidFill>
                <a:srgbClr val="10100A"/>
              </a:solidFill>
              <a:latin typeface="Arial" pitchFamily="34" charset="0"/>
              <a:cs typeface="Arial" pitchFamily="34" charset="0"/>
            </a:endParaRPr>
          </a:p>
          <a:p>
            <a:pPr>
              <a:lnSpc>
                <a:spcPct val="150000"/>
              </a:lnSpc>
            </a:pPr>
            <a:endParaRPr lang="en-US" sz="2400" dirty="0">
              <a:solidFill>
                <a:srgbClr val="10100A"/>
              </a:solidFill>
              <a:latin typeface="+mj-lt"/>
            </a:endParaRPr>
          </a:p>
          <a:p>
            <a:pPr>
              <a:lnSpc>
                <a:spcPct val="150000"/>
              </a:lnSpc>
            </a:pPr>
            <a:endParaRPr lang="en-US" sz="2400" dirty="0" smtClean="0">
              <a:solidFill>
                <a:srgbClr val="10100A"/>
              </a:solidFill>
              <a:latin typeface="+mj-lt"/>
            </a:endParaRPr>
          </a:p>
          <a:p>
            <a:pPr>
              <a:lnSpc>
                <a:spcPct val="150000"/>
              </a:lnSpc>
            </a:pPr>
            <a:endParaRPr lang="en-US" sz="2400" dirty="0">
              <a:latin typeface="+mj-lt"/>
            </a:endParaRPr>
          </a:p>
        </p:txBody>
      </p:sp>
      <p:pic>
        <p:nvPicPr>
          <p:cNvPr id="4" name="Picture 3" descr="Civil Law vs Criminal Law"/>
          <p:cNvPicPr>
            <a:picLocks noChangeAspect="1" noChangeArrowheads="1"/>
          </p:cNvPicPr>
          <p:nvPr/>
        </p:nvPicPr>
        <p:blipFill>
          <a:blip r:embed="rId2"/>
          <a:srcRect/>
          <a:stretch>
            <a:fillRect/>
          </a:stretch>
        </p:blipFill>
        <p:spPr bwMode="auto">
          <a:xfrm>
            <a:off x="7200900" y="685800"/>
            <a:ext cx="1600200" cy="914400"/>
          </a:xfrm>
          <a:prstGeom prst="rect">
            <a:avLst/>
          </a:prstGeom>
          <a:noFill/>
          <a:ln w="9525">
            <a:noFill/>
            <a:miter lim="800000"/>
            <a:headEnd/>
            <a:tailEnd/>
          </a:ln>
        </p:spPr>
      </p:pic>
      <p:pic>
        <p:nvPicPr>
          <p:cNvPr id="5" name="Picture 4"/>
          <p:cNvPicPr>
            <a:picLocks noChangeAspect="1"/>
          </p:cNvPicPr>
          <p:nvPr/>
        </p:nvPicPr>
        <p:blipFill>
          <a:blip r:embed="rId3"/>
          <a:stretch>
            <a:fillRect/>
          </a:stretch>
        </p:blipFill>
        <p:spPr>
          <a:xfrm>
            <a:off x="838200" y="5570092"/>
            <a:ext cx="2228850" cy="600075"/>
          </a:xfrm>
          <a:prstGeom prst="rect">
            <a:avLst/>
          </a:prstGeom>
        </p:spPr>
      </p:pic>
    </p:spTree>
    <p:extLst>
      <p:ext uri="{BB962C8B-B14F-4D97-AF65-F5344CB8AC3E}">
        <p14:creationId xmlns:p14="http://schemas.microsoft.com/office/powerpoint/2010/main" val="21373957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a:xfrm>
            <a:off x="2895600" y="1095375"/>
            <a:ext cx="4267200" cy="369332"/>
          </a:xfrm>
        </p:spPr>
        <p:txBody>
          <a:bodyPr wrap="square" lIns="0" tIns="0" rIns="0" bIns="0" anchor="t">
            <a:spAutoFit/>
          </a:bodyPr>
          <a:lstStyle/>
          <a:p>
            <a:r>
              <a:rPr lang="en-US" sz="2400" dirty="0" smtClean="0">
                <a:solidFill>
                  <a:srgbClr val="10100A"/>
                </a:solidFill>
              </a:rPr>
              <a:t>        Title VI Prohibited </a:t>
            </a:r>
            <a:r>
              <a:rPr lang="en-US" sz="2400" dirty="0">
                <a:solidFill>
                  <a:srgbClr val="10100A"/>
                </a:solidFill>
              </a:rPr>
              <a:t>Practices</a:t>
            </a:r>
          </a:p>
        </p:txBody>
      </p:sp>
      <p:sp>
        <p:nvSpPr>
          <p:cNvPr id="19458" name="Text Placeholder 2"/>
          <p:cNvSpPr>
            <a:spLocks noGrp="1"/>
          </p:cNvSpPr>
          <p:nvPr>
            <p:ph type="body" idx="4294967295"/>
          </p:nvPr>
        </p:nvSpPr>
        <p:spPr>
          <a:xfrm>
            <a:off x="2514600" y="1752600"/>
            <a:ext cx="5638799" cy="3231654"/>
          </a:xfrm>
        </p:spPr>
        <p:txBody>
          <a:bodyPr wrap="square" lIns="0" tIns="0" rIns="0" bIns="0">
            <a:spAutoFit/>
          </a:bodyPr>
          <a:lstStyle/>
          <a:p>
            <a:pPr marL="458788" indent="-458788">
              <a:spcBef>
                <a:spcPct val="0"/>
              </a:spcBef>
              <a:spcAft>
                <a:spcPts val="600"/>
              </a:spcAft>
              <a:buFont typeface="Wingdings" pitchFamily="2" charset="2"/>
              <a:buChar char="v"/>
            </a:pPr>
            <a:r>
              <a:rPr lang="en-US" sz="2000" dirty="0">
                <a:solidFill>
                  <a:srgbClr val="10100A"/>
                </a:solidFill>
                <a:latin typeface="Arial" pitchFamily="34" charset="0"/>
                <a:cs typeface="Arial" pitchFamily="34" charset="0"/>
              </a:rPr>
              <a:t>Denial of any individual, any services, opportunities, or other benefits for which that individual is otherwise </a:t>
            </a:r>
            <a:r>
              <a:rPr lang="en-US" sz="2000" dirty="0" smtClean="0">
                <a:solidFill>
                  <a:srgbClr val="10100A"/>
                </a:solidFill>
                <a:latin typeface="Arial" pitchFamily="34" charset="0"/>
                <a:cs typeface="Arial" pitchFamily="34" charset="0"/>
              </a:rPr>
              <a:t>qualified.</a:t>
            </a:r>
            <a:endParaRPr lang="en-US" sz="2000" dirty="0">
              <a:solidFill>
                <a:srgbClr val="10100A"/>
              </a:solidFill>
              <a:latin typeface="Arial" pitchFamily="34" charset="0"/>
              <a:cs typeface="Arial" pitchFamily="34" charset="0"/>
            </a:endParaRPr>
          </a:p>
          <a:p>
            <a:pPr marL="458788" indent="-458788">
              <a:spcBef>
                <a:spcPct val="0"/>
              </a:spcBef>
              <a:spcAft>
                <a:spcPts val="600"/>
              </a:spcAft>
              <a:buFont typeface="Wingdings" pitchFamily="2" charset="2"/>
              <a:buChar char="v"/>
            </a:pPr>
            <a:r>
              <a:rPr lang="en-US" sz="2000" dirty="0">
                <a:solidFill>
                  <a:srgbClr val="10100A"/>
                </a:solidFill>
                <a:latin typeface="Arial" pitchFamily="34" charset="0"/>
                <a:cs typeface="Arial" pitchFamily="34" charset="0"/>
              </a:rPr>
              <a:t>Provide any individual with any service, or other benefit, which is different or is provided in a different manner from that which is provided to others in a </a:t>
            </a:r>
            <a:r>
              <a:rPr lang="en-US" sz="2000" dirty="0" smtClean="0">
                <a:solidFill>
                  <a:srgbClr val="10100A"/>
                </a:solidFill>
                <a:latin typeface="Arial" pitchFamily="34" charset="0"/>
                <a:cs typeface="Arial" pitchFamily="34" charset="0"/>
              </a:rPr>
              <a:t>program.</a:t>
            </a:r>
            <a:endParaRPr lang="en-US" sz="2000" dirty="0">
              <a:solidFill>
                <a:srgbClr val="10100A"/>
              </a:solidFill>
              <a:latin typeface="Arial" pitchFamily="34" charset="0"/>
              <a:cs typeface="Arial" pitchFamily="34" charset="0"/>
            </a:endParaRPr>
          </a:p>
          <a:p>
            <a:pPr marL="458788" indent="-458788">
              <a:spcBef>
                <a:spcPct val="0"/>
              </a:spcBef>
              <a:spcAft>
                <a:spcPts val="600"/>
              </a:spcAft>
              <a:buFont typeface="Wingdings" pitchFamily="2" charset="2"/>
              <a:buChar char="v"/>
            </a:pPr>
            <a:r>
              <a:rPr lang="en-US" sz="2000" dirty="0">
                <a:solidFill>
                  <a:srgbClr val="10100A"/>
                </a:solidFill>
                <a:latin typeface="Arial" pitchFamily="34" charset="0"/>
                <a:cs typeface="Arial" pitchFamily="34" charset="0"/>
              </a:rPr>
              <a:t>Subject any individual to segregated or separate treatment in any manner related to his receipt of </a:t>
            </a:r>
            <a:r>
              <a:rPr lang="en-US" sz="2000" dirty="0" smtClean="0">
                <a:solidFill>
                  <a:srgbClr val="10100A"/>
                </a:solidFill>
                <a:latin typeface="Arial" pitchFamily="34" charset="0"/>
                <a:cs typeface="Arial" pitchFamily="34" charset="0"/>
              </a:rPr>
              <a:t>service.</a:t>
            </a:r>
            <a:endParaRPr lang="en-US" sz="2000" dirty="0">
              <a:solidFill>
                <a:srgbClr val="10100A"/>
              </a:solidFill>
              <a:latin typeface="Arial" pitchFamily="34" charset="0"/>
              <a:cs typeface="Arial" pitchFamily="34" charset="0"/>
            </a:endParaRPr>
          </a:p>
        </p:txBody>
      </p:sp>
      <p:pic>
        <p:nvPicPr>
          <p:cNvPr id="19459" name="Picture 3"/>
          <p:cNvPicPr>
            <a:picLocks noChangeAspect="1"/>
          </p:cNvPicPr>
          <p:nvPr/>
        </p:nvPicPr>
        <p:blipFill>
          <a:blip r:embed="rId2"/>
          <a:srcRect/>
          <a:stretch>
            <a:fillRect/>
          </a:stretch>
        </p:blipFill>
        <p:spPr bwMode="auto">
          <a:xfrm>
            <a:off x="990600" y="1752600"/>
            <a:ext cx="1352550" cy="2874716"/>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C0DB9421-5248-4408-9336-18C15CC2BE05}" type="slidenum">
              <a:rPr lang="en-US" sz="900" smtClean="0"/>
              <a:pPr/>
              <a:t>19</a:t>
            </a:fld>
            <a:endParaRPr lang="en-US" sz="900" dirty="0"/>
          </a:p>
        </p:txBody>
      </p:sp>
      <p:pic>
        <p:nvPicPr>
          <p:cNvPr id="2" name="Picture 1"/>
          <p:cNvPicPr>
            <a:picLocks noChangeAspect="1"/>
          </p:cNvPicPr>
          <p:nvPr/>
        </p:nvPicPr>
        <p:blipFill>
          <a:blip r:embed="rId3"/>
          <a:stretch>
            <a:fillRect/>
          </a:stretch>
        </p:blipFill>
        <p:spPr>
          <a:xfrm>
            <a:off x="762000" y="5570092"/>
            <a:ext cx="2228850" cy="60007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idx="4294967295"/>
          </p:nvPr>
        </p:nvSpPr>
        <p:spPr>
          <a:xfrm>
            <a:off x="3276600" y="1676400"/>
            <a:ext cx="1676400" cy="369332"/>
          </a:xfrm>
        </p:spPr>
        <p:txBody>
          <a:bodyPr wrap="square" lIns="0" tIns="0" rIns="0" bIns="0" anchor="t">
            <a:spAutoFit/>
          </a:bodyPr>
          <a:lstStyle/>
          <a:p>
            <a:pPr algn="ctr"/>
            <a:r>
              <a:rPr lang="en-US" sz="2400" b="0" dirty="0" smtClean="0">
                <a:solidFill>
                  <a:srgbClr val="10100A"/>
                </a:solidFill>
              </a:rPr>
              <a:t>Goal</a:t>
            </a:r>
            <a:endParaRPr lang="en-US" sz="2400" b="0" dirty="0">
              <a:solidFill>
                <a:srgbClr val="10100A"/>
              </a:solidFill>
            </a:endParaRPr>
          </a:p>
        </p:txBody>
      </p:sp>
      <p:sp>
        <p:nvSpPr>
          <p:cNvPr id="9218" name="Subtitle 2"/>
          <p:cNvSpPr>
            <a:spLocks noGrp="1"/>
          </p:cNvSpPr>
          <p:nvPr>
            <p:ph type="subTitle" idx="4294967295"/>
          </p:nvPr>
        </p:nvSpPr>
        <p:spPr>
          <a:xfrm>
            <a:off x="1143000" y="2399531"/>
            <a:ext cx="6553200" cy="1231106"/>
          </a:xfrm>
        </p:spPr>
        <p:txBody>
          <a:bodyPr wrap="square" lIns="0" tIns="0" rIns="0" bIns="0">
            <a:spAutoFit/>
          </a:bodyPr>
          <a:lstStyle/>
          <a:p>
            <a:pPr marL="0" indent="0">
              <a:spcBef>
                <a:spcPct val="0"/>
              </a:spcBef>
              <a:buFont typeface="Wingdings" pitchFamily="2" charset="2"/>
              <a:buNone/>
            </a:pPr>
            <a:r>
              <a:rPr lang="en-US" sz="2000" dirty="0">
                <a:solidFill>
                  <a:srgbClr val="10100A"/>
                </a:solidFill>
                <a:latin typeface="Arial" pitchFamily="34" charset="0"/>
                <a:cs typeface="Arial" pitchFamily="34" charset="0"/>
              </a:rPr>
              <a:t>To </a:t>
            </a:r>
            <a:r>
              <a:rPr lang="en-US" sz="2000" dirty="0" smtClean="0">
                <a:solidFill>
                  <a:srgbClr val="10100A"/>
                </a:solidFill>
                <a:latin typeface="Arial" pitchFamily="34" charset="0"/>
                <a:cs typeface="Arial" pitchFamily="34" charset="0"/>
              </a:rPr>
              <a:t>protect human and civil </a:t>
            </a:r>
            <a:r>
              <a:rPr lang="en-US" sz="2000" dirty="0">
                <a:solidFill>
                  <a:srgbClr val="10100A"/>
                </a:solidFill>
                <a:latin typeface="Arial" pitchFamily="34" charset="0"/>
                <a:cs typeface="Arial" pitchFamily="34" charset="0"/>
              </a:rPr>
              <a:t>rights of individuals </a:t>
            </a:r>
            <a:r>
              <a:rPr lang="en-US" sz="2000" dirty="0" smtClean="0">
                <a:solidFill>
                  <a:srgbClr val="10100A"/>
                </a:solidFill>
                <a:latin typeface="Arial" pitchFamily="34" charset="0"/>
                <a:cs typeface="Arial" pitchFamily="34" charset="0"/>
              </a:rPr>
              <a:t>receiving DIDD </a:t>
            </a:r>
            <a:r>
              <a:rPr lang="en-US" sz="2000" dirty="0">
                <a:solidFill>
                  <a:srgbClr val="10100A"/>
                </a:solidFill>
                <a:latin typeface="Arial" pitchFamily="34" charset="0"/>
                <a:cs typeface="Arial" pitchFamily="34" charset="0"/>
              </a:rPr>
              <a:t>services and to ensure equal access to programs, activities, and services regardless of race, color, </a:t>
            </a:r>
            <a:r>
              <a:rPr lang="en-US" sz="2000" dirty="0" smtClean="0">
                <a:solidFill>
                  <a:srgbClr val="10100A"/>
                </a:solidFill>
                <a:latin typeface="Arial" pitchFamily="34" charset="0"/>
                <a:cs typeface="Arial" pitchFamily="34" charset="0"/>
              </a:rPr>
              <a:t>sex, disability, age or </a:t>
            </a:r>
            <a:r>
              <a:rPr lang="en-US" sz="2000" dirty="0">
                <a:solidFill>
                  <a:srgbClr val="10100A"/>
                </a:solidFill>
                <a:latin typeface="Arial" pitchFamily="34" charset="0"/>
                <a:cs typeface="Arial" pitchFamily="34" charset="0"/>
              </a:rPr>
              <a:t>national origin.</a:t>
            </a:r>
          </a:p>
        </p:txBody>
      </p:sp>
      <p:sp>
        <p:nvSpPr>
          <p:cNvPr id="3" name="Slide Number Placeholder 2"/>
          <p:cNvSpPr>
            <a:spLocks noGrp="1"/>
          </p:cNvSpPr>
          <p:nvPr>
            <p:ph type="sldNum" sz="quarter" idx="12"/>
          </p:nvPr>
        </p:nvSpPr>
        <p:spPr/>
        <p:txBody>
          <a:bodyPr/>
          <a:lstStyle/>
          <a:p>
            <a:fld id="{C0DB9421-5248-4408-9336-18C15CC2BE05}" type="slidenum">
              <a:rPr lang="en-US" sz="900" smtClean="0"/>
              <a:pPr/>
              <a:t>2</a:t>
            </a:fld>
            <a:endParaRPr lang="en-US" sz="900" dirty="0"/>
          </a:p>
        </p:txBody>
      </p:sp>
      <p:pic>
        <p:nvPicPr>
          <p:cNvPr id="1026" name="Picture 2" descr="C:\Users\dd01178\AppData\Local\Microsoft\Windows\Temporary Internet Files\Content.IE5\HBOF8BAH\truthinaction[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5700" y="853050"/>
            <a:ext cx="990599" cy="9905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762000" y="5570092"/>
            <a:ext cx="2228850" cy="60007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a:xfrm>
            <a:off x="3124200" y="1295400"/>
            <a:ext cx="3810000" cy="377825"/>
          </a:xfrm>
        </p:spPr>
        <p:txBody>
          <a:bodyPr wrap="square" lIns="0" tIns="0" rIns="0" bIns="0" anchor="t">
            <a:spAutoFit/>
          </a:bodyPr>
          <a:lstStyle/>
          <a:p>
            <a:r>
              <a:rPr lang="en-US" sz="2400" dirty="0" smtClean="0">
                <a:solidFill>
                  <a:srgbClr val="10100A"/>
                </a:solidFill>
              </a:rPr>
              <a:t> Title VI Prohibited </a:t>
            </a:r>
            <a:r>
              <a:rPr lang="en-US" sz="2400" dirty="0">
                <a:solidFill>
                  <a:srgbClr val="10100A"/>
                </a:solidFill>
              </a:rPr>
              <a:t>Practices</a:t>
            </a:r>
          </a:p>
        </p:txBody>
      </p:sp>
      <p:sp>
        <p:nvSpPr>
          <p:cNvPr id="20482" name="Text Placeholder 2"/>
          <p:cNvSpPr>
            <a:spLocks noGrp="1"/>
          </p:cNvSpPr>
          <p:nvPr>
            <p:ph type="body" idx="4294967295"/>
          </p:nvPr>
        </p:nvSpPr>
        <p:spPr>
          <a:xfrm>
            <a:off x="2590801" y="2150493"/>
            <a:ext cx="5867400" cy="3231654"/>
          </a:xfrm>
        </p:spPr>
        <p:txBody>
          <a:bodyPr wrap="square" lIns="0" tIns="0" rIns="0" bIns="0">
            <a:spAutoFit/>
          </a:bodyPr>
          <a:lstStyle/>
          <a:p>
            <a:pPr marL="458788" indent="-458788">
              <a:spcBef>
                <a:spcPct val="0"/>
              </a:spcBef>
              <a:spcAft>
                <a:spcPts val="600"/>
              </a:spcAft>
              <a:buFont typeface="Wingdings" pitchFamily="2" charset="2"/>
              <a:buChar char="v"/>
            </a:pPr>
            <a:r>
              <a:rPr lang="en-US" sz="2000" dirty="0">
                <a:solidFill>
                  <a:srgbClr val="10100A"/>
                </a:solidFill>
                <a:latin typeface="Arial" pitchFamily="34" charset="0"/>
                <a:cs typeface="Arial" pitchFamily="34" charset="0"/>
              </a:rPr>
              <a:t>Restrict an individual in any way in the employment of services, facilities or any other advantage, privilege or other benefit provided to others under the </a:t>
            </a:r>
            <a:r>
              <a:rPr lang="en-US" sz="2000" dirty="0" smtClean="0">
                <a:solidFill>
                  <a:srgbClr val="10100A"/>
                </a:solidFill>
                <a:latin typeface="Arial" pitchFamily="34" charset="0"/>
                <a:cs typeface="Arial" pitchFamily="34" charset="0"/>
              </a:rPr>
              <a:t>program.</a:t>
            </a:r>
            <a:endParaRPr lang="en-US" sz="2000" dirty="0">
              <a:solidFill>
                <a:srgbClr val="10100A"/>
              </a:solidFill>
              <a:latin typeface="Arial" pitchFamily="34" charset="0"/>
              <a:cs typeface="Arial" pitchFamily="34" charset="0"/>
            </a:endParaRPr>
          </a:p>
          <a:p>
            <a:pPr marL="458788" indent="-458788">
              <a:spcBef>
                <a:spcPct val="0"/>
              </a:spcBef>
              <a:spcAft>
                <a:spcPts val="600"/>
              </a:spcAft>
              <a:buFont typeface="Wingdings" pitchFamily="2" charset="2"/>
              <a:buChar char="v"/>
            </a:pPr>
            <a:r>
              <a:rPr lang="en-US" sz="2000" dirty="0">
                <a:solidFill>
                  <a:srgbClr val="10100A"/>
                </a:solidFill>
                <a:latin typeface="Arial" pitchFamily="34" charset="0"/>
                <a:cs typeface="Arial" pitchFamily="34" charset="0"/>
              </a:rPr>
              <a:t>Adopt methods of administration which would limit participation by any group of recipients or subject them to </a:t>
            </a:r>
            <a:r>
              <a:rPr lang="en-US" sz="2000" dirty="0" smtClean="0">
                <a:solidFill>
                  <a:srgbClr val="10100A"/>
                </a:solidFill>
                <a:latin typeface="Arial" pitchFamily="34" charset="0"/>
                <a:cs typeface="Arial" pitchFamily="34" charset="0"/>
              </a:rPr>
              <a:t>discrimination.</a:t>
            </a:r>
            <a:endParaRPr lang="en-US" sz="2000" dirty="0">
              <a:solidFill>
                <a:srgbClr val="10100A"/>
              </a:solidFill>
              <a:latin typeface="Arial" pitchFamily="34" charset="0"/>
              <a:cs typeface="Arial" pitchFamily="34" charset="0"/>
            </a:endParaRPr>
          </a:p>
          <a:p>
            <a:pPr marL="458788" indent="-458788">
              <a:spcBef>
                <a:spcPct val="0"/>
              </a:spcBef>
              <a:spcAft>
                <a:spcPts val="600"/>
              </a:spcAft>
              <a:buFont typeface="Wingdings" pitchFamily="2" charset="2"/>
              <a:buChar char="v"/>
            </a:pPr>
            <a:r>
              <a:rPr lang="en-US" sz="2000" dirty="0">
                <a:solidFill>
                  <a:srgbClr val="10100A"/>
                </a:solidFill>
                <a:latin typeface="Arial" pitchFamily="34" charset="0"/>
                <a:cs typeface="Arial" pitchFamily="34" charset="0"/>
              </a:rPr>
              <a:t>Address an individual in a manner that denotes inferiority because of race, color or national origin.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05000"/>
            <a:ext cx="1354137" cy="287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C0DB9421-5248-4408-9336-18C15CC2BE05}" type="slidenum">
              <a:rPr lang="en-US" sz="900" smtClean="0"/>
              <a:pPr/>
              <a:t>20</a:t>
            </a:fld>
            <a:endParaRPr lang="en-US" sz="900" dirty="0"/>
          </a:p>
        </p:txBody>
      </p:sp>
      <p:pic>
        <p:nvPicPr>
          <p:cNvPr id="2" name="Picture 1"/>
          <p:cNvPicPr>
            <a:picLocks noChangeAspect="1"/>
          </p:cNvPicPr>
          <p:nvPr/>
        </p:nvPicPr>
        <p:blipFill>
          <a:blip r:embed="rId3"/>
          <a:stretch>
            <a:fillRect/>
          </a:stretch>
        </p:blipFill>
        <p:spPr>
          <a:xfrm>
            <a:off x="762000" y="5570092"/>
            <a:ext cx="2228850" cy="60007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a:xfrm>
            <a:off x="2209800" y="1219200"/>
            <a:ext cx="6629400" cy="377825"/>
          </a:xfrm>
        </p:spPr>
        <p:txBody>
          <a:bodyPr wrap="square" lIns="0" tIns="0" rIns="0" bIns="0" anchor="t">
            <a:spAutoFit/>
          </a:bodyPr>
          <a:lstStyle/>
          <a:p>
            <a:r>
              <a:rPr lang="en-US" sz="2400" dirty="0">
                <a:solidFill>
                  <a:srgbClr val="10100A"/>
                </a:solidFill>
                <a:latin typeface="Arial" pitchFamily="34" charset="0"/>
                <a:cs typeface="Arial" pitchFamily="34" charset="0"/>
              </a:rPr>
              <a:t>Title VI does not apply to:</a:t>
            </a:r>
          </a:p>
        </p:txBody>
      </p:sp>
      <p:sp>
        <p:nvSpPr>
          <p:cNvPr id="21506" name="Text Placeholder 2"/>
          <p:cNvSpPr>
            <a:spLocks noGrp="1"/>
          </p:cNvSpPr>
          <p:nvPr>
            <p:ph type="body" idx="4294967295"/>
          </p:nvPr>
        </p:nvSpPr>
        <p:spPr>
          <a:xfrm>
            <a:off x="1295400" y="2214910"/>
            <a:ext cx="6096000" cy="1846659"/>
          </a:xfrm>
        </p:spPr>
        <p:txBody>
          <a:bodyPr wrap="square" lIns="0" tIns="0" rIns="0" bIns="0">
            <a:spAutoFit/>
          </a:bodyPr>
          <a:lstStyle/>
          <a:p>
            <a:pPr marL="457200" indent="-457200">
              <a:spcBef>
                <a:spcPct val="0"/>
              </a:spcBef>
              <a:spcAft>
                <a:spcPts val="1200"/>
              </a:spcAft>
              <a:buFont typeface="Calibri" pitchFamily="34" charset="0"/>
              <a:buAutoNum type="arabicPeriod"/>
            </a:pPr>
            <a:r>
              <a:rPr lang="en-US" sz="2000" dirty="0">
                <a:solidFill>
                  <a:srgbClr val="10100A"/>
                </a:solidFill>
                <a:latin typeface="Arial" pitchFamily="34" charset="0"/>
                <a:cs typeface="Arial" pitchFamily="34" charset="0"/>
              </a:rPr>
              <a:t>Employment, except where the purpose of the federal assistance is to provide employment.</a:t>
            </a:r>
          </a:p>
          <a:p>
            <a:pPr marL="457200" indent="-457200">
              <a:spcBef>
                <a:spcPct val="0"/>
              </a:spcBef>
              <a:spcAft>
                <a:spcPts val="1200"/>
              </a:spcAft>
              <a:buFont typeface="Calibri" pitchFamily="34" charset="0"/>
              <a:buAutoNum type="arabicPeriod"/>
            </a:pPr>
            <a:r>
              <a:rPr lang="en-US" sz="2000" dirty="0">
                <a:solidFill>
                  <a:srgbClr val="10100A"/>
                </a:solidFill>
                <a:latin typeface="Arial" pitchFamily="34" charset="0"/>
                <a:cs typeface="Arial" pitchFamily="34" charset="0"/>
              </a:rPr>
              <a:t>Relief for discrimination based on age, sex, geographical locale or wealth.</a:t>
            </a:r>
          </a:p>
          <a:p>
            <a:pPr marL="457200" indent="-457200">
              <a:spcBef>
                <a:spcPct val="0"/>
              </a:spcBef>
              <a:spcAft>
                <a:spcPts val="1200"/>
              </a:spcAft>
              <a:buFont typeface="Calibri" pitchFamily="34" charset="0"/>
              <a:buAutoNum type="arabicPeriod"/>
            </a:pPr>
            <a:r>
              <a:rPr lang="en-US" sz="2000" dirty="0">
                <a:solidFill>
                  <a:srgbClr val="10100A"/>
                </a:solidFill>
                <a:latin typeface="Arial" pitchFamily="34" charset="0"/>
                <a:cs typeface="Arial" pitchFamily="34" charset="0"/>
              </a:rPr>
              <a:t>Direct benefit programs such as Social Security</a:t>
            </a:r>
            <a:r>
              <a:rPr lang="en-US" sz="2000" dirty="0">
                <a:solidFill>
                  <a:srgbClr val="10100A"/>
                </a:solidFill>
                <a:latin typeface="+mn-lt"/>
                <a:cs typeface="Tahoma" pitchFamily="34" charset="0"/>
              </a:rPr>
              <a:t>.</a:t>
            </a:r>
          </a:p>
        </p:txBody>
      </p:sp>
      <p:sp>
        <p:nvSpPr>
          <p:cNvPr id="3" name="Slide Number Placeholder 2"/>
          <p:cNvSpPr>
            <a:spLocks noGrp="1"/>
          </p:cNvSpPr>
          <p:nvPr>
            <p:ph type="sldNum" sz="quarter" idx="12"/>
          </p:nvPr>
        </p:nvSpPr>
        <p:spPr/>
        <p:txBody>
          <a:bodyPr/>
          <a:lstStyle/>
          <a:p>
            <a:fld id="{C0DB9421-5248-4408-9336-18C15CC2BE05}" type="slidenum">
              <a:rPr lang="en-US" sz="900" smtClean="0"/>
              <a:pPr/>
              <a:t>21</a:t>
            </a:fld>
            <a:endParaRPr lang="en-US" sz="900" dirty="0"/>
          </a:p>
        </p:txBody>
      </p:sp>
      <p:pic>
        <p:nvPicPr>
          <p:cNvPr id="2" name="Picture 1"/>
          <p:cNvPicPr>
            <a:picLocks noChangeAspect="1"/>
          </p:cNvPicPr>
          <p:nvPr/>
        </p:nvPicPr>
        <p:blipFill>
          <a:blip r:embed="rId2"/>
          <a:stretch>
            <a:fillRect/>
          </a:stretch>
        </p:blipFill>
        <p:spPr>
          <a:xfrm>
            <a:off x="762000" y="5570092"/>
            <a:ext cx="2228850" cy="60007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762000" y="612687"/>
            <a:ext cx="7848600" cy="4001095"/>
          </a:xfrm>
        </p:spPr>
        <p:txBody>
          <a:bodyPr wrap="square" lIns="0" tIns="0" rIns="0" bIns="0">
            <a:spAutoFit/>
          </a:bodyPr>
          <a:lstStyle/>
          <a:p>
            <a:pPr marL="0" indent="0">
              <a:spcBef>
                <a:spcPct val="0"/>
              </a:spcBef>
              <a:buNone/>
            </a:pPr>
            <a:r>
              <a:rPr lang="en-US" b="1" dirty="0" smtClean="0">
                <a:solidFill>
                  <a:srgbClr val="10100A"/>
                </a:solidFill>
              </a:rPr>
              <a:t>              </a:t>
            </a:r>
            <a:r>
              <a:rPr lang="en-US" dirty="0" smtClean="0">
                <a:solidFill>
                  <a:srgbClr val="10100A"/>
                </a:solidFill>
                <a:latin typeface="+mj-lt"/>
              </a:rPr>
              <a:t>Title VI</a:t>
            </a:r>
            <a:r>
              <a:rPr lang="en-US" dirty="0" smtClean="0">
                <a:solidFill>
                  <a:srgbClr val="10100A"/>
                </a:solidFill>
                <a:latin typeface="+mj-lt"/>
                <a:cs typeface="Arial" pitchFamily="34" charset="0"/>
              </a:rPr>
              <a:t> Limited English Proficiency (LEP)</a:t>
            </a:r>
          </a:p>
          <a:p>
            <a:pPr marL="0" indent="0">
              <a:spcBef>
                <a:spcPct val="0"/>
              </a:spcBef>
              <a:buNone/>
            </a:pPr>
            <a:endParaRPr lang="en-US" sz="2000" b="1" dirty="0" smtClean="0">
              <a:solidFill>
                <a:srgbClr val="10100A"/>
              </a:solidFill>
              <a:latin typeface="Arial" pitchFamily="34" charset="0"/>
              <a:cs typeface="Arial" pitchFamily="34" charset="0"/>
            </a:endParaRPr>
          </a:p>
          <a:p>
            <a:pPr marL="0" indent="0">
              <a:lnSpc>
                <a:spcPct val="150000"/>
              </a:lnSpc>
              <a:spcBef>
                <a:spcPct val="0"/>
              </a:spcBef>
              <a:buNone/>
            </a:pPr>
            <a:r>
              <a:rPr lang="en-US" sz="2000" dirty="0" smtClean="0">
                <a:solidFill>
                  <a:srgbClr val="10100A"/>
                </a:solidFill>
                <a:latin typeface="Arial" pitchFamily="34" charset="0"/>
                <a:cs typeface="Arial" pitchFamily="34" charset="0"/>
              </a:rPr>
              <a:t>Recipients </a:t>
            </a:r>
            <a:r>
              <a:rPr lang="en-US" sz="2000" dirty="0">
                <a:solidFill>
                  <a:srgbClr val="10100A"/>
                </a:solidFill>
                <a:latin typeface="Arial" pitchFamily="34" charset="0"/>
                <a:cs typeface="Arial" pitchFamily="34" charset="0"/>
              </a:rPr>
              <a:t>of federal financial assistance must assure that they provide meaningful access to waiver services by Limited English Proficient persons in accordance with:</a:t>
            </a:r>
          </a:p>
          <a:p>
            <a:pPr>
              <a:lnSpc>
                <a:spcPct val="150000"/>
              </a:lnSpc>
              <a:spcBef>
                <a:spcPct val="0"/>
              </a:spcBef>
            </a:pPr>
            <a:endParaRPr lang="en-US" sz="2000" dirty="0">
              <a:solidFill>
                <a:srgbClr val="10100A"/>
              </a:solidFill>
              <a:latin typeface="Arial" pitchFamily="34" charset="0"/>
              <a:cs typeface="Arial" pitchFamily="34" charset="0"/>
            </a:endParaRPr>
          </a:p>
          <a:p>
            <a:pPr lvl="1">
              <a:spcBef>
                <a:spcPct val="0"/>
              </a:spcBef>
              <a:buFontTx/>
              <a:buAutoNum type="alphaLcParenBoth"/>
            </a:pPr>
            <a:r>
              <a:rPr lang="en-US" sz="1600" dirty="0" smtClean="0">
                <a:solidFill>
                  <a:srgbClr val="10100A"/>
                </a:solidFill>
                <a:latin typeface="Arial" pitchFamily="34" charset="0"/>
                <a:cs typeface="Arial" pitchFamily="34" charset="0"/>
              </a:rPr>
              <a:t>Presidential Executive Order 13166 of August 11, 2000 (65 FR50121) and</a:t>
            </a:r>
            <a:endParaRPr lang="en-US" sz="1600" dirty="0">
              <a:solidFill>
                <a:srgbClr val="10100A"/>
              </a:solidFill>
              <a:latin typeface="Arial" pitchFamily="34" charset="0"/>
              <a:cs typeface="Arial" pitchFamily="34" charset="0"/>
            </a:endParaRPr>
          </a:p>
          <a:p>
            <a:pPr lvl="1">
              <a:spcBef>
                <a:spcPct val="0"/>
              </a:spcBef>
              <a:buFontTx/>
              <a:buAutoNum type="alphaLcParenBoth"/>
            </a:pPr>
            <a:endParaRPr lang="en-US" sz="1600" dirty="0">
              <a:solidFill>
                <a:srgbClr val="10100A"/>
              </a:solidFill>
              <a:latin typeface="Arial" pitchFamily="34" charset="0"/>
              <a:cs typeface="Arial" pitchFamily="34" charset="0"/>
            </a:endParaRPr>
          </a:p>
          <a:p>
            <a:pPr lvl="1">
              <a:spcBef>
                <a:spcPct val="0"/>
              </a:spcBef>
              <a:buFontTx/>
              <a:buAutoNum type="alphaLcParenBoth"/>
            </a:pPr>
            <a:r>
              <a:rPr lang="en-US" sz="1600" dirty="0">
                <a:solidFill>
                  <a:srgbClr val="10100A"/>
                </a:solidFill>
                <a:latin typeface="Arial" pitchFamily="34" charset="0"/>
                <a:cs typeface="Arial" pitchFamily="34" charset="0"/>
              </a:rPr>
              <a:t>Department of Health and Human Services “Guidance to Federal Financial Assistance Recipients Regarding Title VI Prohibition Against National Origin Discrimination Affecting Limited English Proficient Persons</a:t>
            </a:r>
            <a:r>
              <a:rPr lang="en-US" sz="1600" dirty="0">
                <a:solidFill>
                  <a:srgbClr val="10100A"/>
                </a:solidFill>
                <a:latin typeface="+mn-lt"/>
                <a:cs typeface="Tahoma" pitchFamily="34" charset="0"/>
              </a:rPr>
              <a:t>” (68 FR </a:t>
            </a:r>
            <a:r>
              <a:rPr lang="en-US" sz="1600" dirty="0" smtClean="0">
                <a:solidFill>
                  <a:srgbClr val="10100A"/>
                </a:solidFill>
                <a:latin typeface="+mn-lt"/>
                <a:cs typeface="Tahoma" pitchFamily="34" charset="0"/>
              </a:rPr>
              <a:t>47311-August </a:t>
            </a:r>
            <a:r>
              <a:rPr lang="en-US" sz="1600" dirty="0">
                <a:solidFill>
                  <a:srgbClr val="10100A"/>
                </a:solidFill>
                <a:latin typeface="+mn-lt"/>
                <a:cs typeface="Tahoma" pitchFamily="34" charset="0"/>
              </a:rPr>
              <a:t>8, 2003</a:t>
            </a:r>
            <a:r>
              <a:rPr lang="en-US" sz="1600" dirty="0" smtClean="0">
                <a:solidFill>
                  <a:srgbClr val="10100A"/>
                </a:solidFill>
                <a:latin typeface="+mn-lt"/>
                <a:cs typeface="Tahoma" pitchFamily="34" charset="0"/>
              </a:rPr>
              <a:t>).</a:t>
            </a:r>
            <a:endParaRPr lang="en-US" sz="1600" dirty="0">
              <a:solidFill>
                <a:srgbClr val="10100A"/>
              </a:solidFill>
              <a:latin typeface="+mn-lt"/>
              <a:cs typeface="Tahoma" pitchFamily="34" charset="0"/>
            </a:endParaRPr>
          </a:p>
        </p:txBody>
      </p:sp>
      <p:sp>
        <p:nvSpPr>
          <p:cNvPr id="4" name="Slide Number Placeholder 3"/>
          <p:cNvSpPr>
            <a:spLocks noGrp="1"/>
          </p:cNvSpPr>
          <p:nvPr>
            <p:ph type="sldNum" sz="quarter" idx="12"/>
          </p:nvPr>
        </p:nvSpPr>
        <p:spPr/>
        <p:txBody>
          <a:bodyPr/>
          <a:lstStyle/>
          <a:p>
            <a:fld id="{C0DB9421-5248-4408-9336-18C15CC2BE05}" type="slidenum">
              <a:rPr lang="en-US" sz="900" smtClean="0"/>
              <a:pPr/>
              <a:t>22</a:t>
            </a:fld>
            <a:endParaRPr lang="en-US" sz="900" dirty="0"/>
          </a:p>
        </p:txBody>
      </p:sp>
      <p:pic>
        <p:nvPicPr>
          <p:cNvPr id="2" name="Picture 1"/>
          <p:cNvPicPr>
            <a:picLocks noChangeAspect="1"/>
          </p:cNvPicPr>
          <p:nvPr/>
        </p:nvPicPr>
        <p:blipFill>
          <a:blip r:embed="rId2"/>
          <a:stretch>
            <a:fillRect/>
          </a:stretch>
        </p:blipFill>
        <p:spPr>
          <a:xfrm>
            <a:off x="762000" y="5570092"/>
            <a:ext cx="2228850" cy="60007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a:xfrm>
            <a:off x="1143000" y="838200"/>
            <a:ext cx="6705600" cy="369332"/>
          </a:xfrm>
        </p:spPr>
        <p:txBody>
          <a:bodyPr wrap="square" lIns="0" tIns="0" rIns="0" bIns="0" anchor="t">
            <a:spAutoFit/>
          </a:bodyPr>
          <a:lstStyle/>
          <a:p>
            <a:r>
              <a:rPr lang="en-US" sz="2400" dirty="0" smtClean="0">
                <a:solidFill>
                  <a:srgbClr val="10100A"/>
                </a:solidFill>
              </a:rPr>
              <a:t>DIDD  and DIDD Service Provider Title </a:t>
            </a:r>
            <a:r>
              <a:rPr lang="en-US" sz="2400" dirty="0">
                <a:solidFill>
                  <a:srgbClr val="10100A"/>
                </a:solidFill>
              </a:rPr>
              <a:t>VI Compliance</a:t>
            </a:r>
          </a:p>
        </p:txBody>
      </p:sp>
      <p:sp>
        <p:nvSpPr>
          <p:cNvPr id="23554" name="Text Placeholder 2"/>
          <p:cNvSpPr>
            <a:spLocks noGrp="1"/>
          </p:cNvSpPr>
          <p:nvPr>
            <p:ph type="body" idx="4294967295"/>
          </p:nvPr>
        </p:nvSpPr>
        <p:spPr>
          <a:xfrm>
            <a:off x="1143000" y="1560399"/>
            <a:ext cx="5181600" cy="1846659"/>
          </a:xfrm>
        </p:spPr>
        <p:txBody>
          <a:bodyPr wrap="square" lIns="0" tIns="0" rIns="0" bIns="0">
            <a:spAutoFit/>
          </a:bodyPr>
          <a:lstStyle/>
          <a:p>
            <a:pPr marL="0" indent="0">
              <a:spcBef>
                <a:spcPct val="0"/>
              </a:spcBef>
              <a:spcAft>
                <a:spcPts val="600"/>
              </a:spcAft>
              <a:buNone/>
            </a:pPr>
            <a:r>
              <a:rPr lang="en-US" sz="2000" dirty="0">
                <a:solidFill>
                  <a:srgbClr val="10100A"/>
                </a:solidFill>
                <a:latin typeface="Arial" pitchFamily="34" charset="0"/>
                <a:cs typeface="Arial" pitchFamily="34" charset="0"/>
              </a:rPr>
              <a:t>DIDD must submit an annual Title VI compliance report and implementation plan to the </a:t>
            </a:r>
            <a:r>
              <a:rPr lang="en-US" sz="2000" dirty="0" smtClean="0">
                <a:solidFill>
                  <a:srgbClr val="10100A"/>
                </a:solidFill>
                <a:latin typeface="Arial" pitchFamily="34" charset="0"/>
                <a:cs typeface="Arial" pitchFamily="34" charset="0"/>
              </a:rPr>
              <a:t>Tennessee Human Rights Commission </a:t>
            </a:r>
            <a:r>
              <a:rPr lang="en-US" sz="2000" dirty="0">
                <a:solidFill>
                  <a:srgbClr val="10100A"/>
                </a:solidFill>
                <a:latin typeface="Arial" pitchFamily="34" charset="0"/>
                <a:cs typeface="Arial" pitchFamily="34" charset="0"/>
              </a:rPr>
              <a:t>pursuant to the requirements of </a:t>
            </a:r>
            <a:r>
              <a:rPr lang="en-US" sz="2000" dirty="0">
                <a:latin typeface="Arial" pitchFamily="34" charset="0"/>
                <a:cs typeface="Arial" pitchFamily="34" charset="0"/>
              </a:rPr>
              <a:t>Tennessee Code Annotated </a:t>
            </a:r>
            <a:r>
              <a:rPr lang="en-US" sz="2000" dirty="0" smtClean="0">
                <a:latin typeface="Arial" pitchFamily="34" charset="0"/>
                <a:cs typeface="Arial" pitchFamily="34" charset="0"/>
              </a:rPr>
              <a:t>(TCA) Sections </a:t>
            </a:r>
            <a:r>
              <a:rPr lang="en-US" sz="2000" dirty="0">
                <a:latin typeface="Arial" pitchFamily="34" charset="0"/>
                <a:cs typeface="Arial" pitchFamily="34" charset="0"/>
              </a:rPr>
              <a:t>4-21-901 through </a:t>
            </a:r>
            <a:r>
              <a:rPr lang="en-US" sz="2000" dirty="0" smtClean="0">
                <a:latin typeface="Arial" pitchFamily="34" charset="0"/>
                <a:cs typeface="Arial" pitchFamily="34" charset="0"/>
              </a:rPr>
              <a:t>4-21-905. </a:t>
            </a:r>
            <a:r>
              <a:rPr lang="en-US" sz="2000" dirty="0" smtClean="0">
                <a:solidFill>
                  <a:srgbClr val="10100A"/>
                </a:solidFill>
                <a:latin typeface="Arial" pitchFamily="34" charset="0"/>
                <a:cs typeface="Arial" pitchFamily="34" charset="0"/>
              </a:rPr>
              <a:t>The </a:t>
            </a:r>
            <a:r>
              <a:rPr lang="en-US" sz="2000" dirty="0">
                <a:solidFill>
                  <a:srgbClr val="10100A"/>
                </a:solidFill>
                <a:latin typeface="Arial" pitchFamily="34" charset="0"/>
                <a:cs typeface="Arial" pitchFamily="34" charset="0"/>
              </a:rPr>
              <a:t>plan includes:</a:t>
            </a:r>
          </a:p>
        </p:txBody>
      </p:sp>
      <p:sp>
        <p:nvSpPr>
          <p:cNvPr id="23555" name="TextBox 3"/>
          <p:cNvSpPr txBox="1">
            <a:spLocks noChangeArrowheads="1"/>
          </p:cNvSpPr>
          <p:nvPr/>
        </p:nvSpPr>
        <p:spPr bwMode="auto">
          <a:xfrm>
            <a:off x="1143000" y="3611412"/>
            <a:ext cx="5715000" cy="1754326"/>
          </a:xfrm>
          <a:prstGeom prst="rect">
            <a:avLst/>
          </a:prstGeom>
          <a:noFill/>
          <a:ln w="9525">
            <a:noFill/>
            <a:miter lim="800000"/>
            <a:headEnd/>
            <a:tailEnd/>
          </a:ln>
        </p:spPr>
        <p:txBody>
          <a:bodyPr wrap="square">
            <a:spAutoFit/>
          </a:bodyPr>
          <a:lstStyle/>
          <a:p>
            <a:pPr marL="458788" indent="-458788">
              <a:buFont typeface="Wingdings" pitchFamily="2" charset="2"/>
              <a:buChar char="v"/>
            </a:pPr>
            <a:r>
              <a:rPr lang="en-US" dirty="0" smtClean="0">
                <a:latin typeface="Arial" pitchFamily="34" charset="0"/>
                <a:cs typeface="Arial" pitchFamily="34" charset="0"/>
              </a:rPr>
              <a:t>DIDD’s and DIDD service providers’ efforts </a:t>
            </a:r>
            <a:r>
              <a:rPr lang="en-US" dirty="0">
                <a:latin typeface="Arial" pitchFamily="34" charset="0"/>
                <a:cs typeface="Arial" pitchFamily="34" charset="0"/>
              </a:rPr>
              <a:t>to comply with Title </a:t>
            </a:r>
            <a:r>
              <a:rPr lang="en-US" dirty="0" smtClean="0">
                <a:latin typeface="Arial" pitchFamily="34" charset="0"/>
                <a:cs typeface="Arial" pitchFamily="34" charset="0"/>
              </a:rPr>
              <a:t>VI;</a:t>
            </a:r>
            <a:endParaRPr lang="en-US" dirty="0">
              <a:latin typeface="Arial" pitchFamily="34" charset="0"/>
              <a:cs typeface="Arial" pitchFamily="34" charset="0"/>
            </a:endParaRPr>
          </a:p>
          <a:p>
            <a:pPr marL="458788" indent="-458788">
              <a:buFont typeface="Wingdings" pitchFamily="2" charset="2"/>
              <a:buChar char="v"/>
            </a:pPr>
            <a:r>
              <a:rPr lang="en-US" dirty="0">
                <a:latin typeface="Arial" pitchFamily="34" charset="0"/>
                <a:cs typeface="Arial" pitchFamily="34" charset="0"/>
              </a:rPr>
              <a:t>Plan of Action to comply with Title VI through policies, procedures, and monitoring </a:t>
            </a:r>
            <a:r>
              <a:rPr lang="en-US" dirty="0" smtClean="0">
                <a:latin typeface="Arial" pitchFamily="34" charset="0"/>
                <a:cs typeface="Arial" pitchFamily="34" charset="0"/>
              </a:rPr>
              <a:t>processes;</a:t>
            </a:r>
            <a:endParaRPr lang="en-US" dirty="0">
              <a:latin typeface="Arial" pitchFamily="34" charset="0"/>
              <a:cs typeface="Arial" pitchFamily="34" charset="0"/>
            </a:endParaRPr>
          </a:p>
          <a:p>
            <a:pPr marL="458788" indent="-458788">
              <a:buFont typeface="Wingdings" pitchFamily="2" charset="2"/>
              <a:buChar char="v"/>
            </a:pPr>
            <a:r>
              <a:rPr lang="en-US" dirty="0">
                <a:latin typeface="Arial" pitchFamily="34" charset="0"/>
                <a:cs typeface="Arial" pitchFamily="34" charset="0"/>
              </a:rPr>
              <a:t>Status report on previous year’s </a:t>
            </a:r>
            <a:r>
              <a:rPr lang="en-US" dirty="0" smtClean="0">
                <a:latin typeface="Arial" pitchFamily="34" charset="0"/>
                <a:cs typeface="Arial" pitchFamily="34" charset="0"/>
              </a:rPr>
              <a:t>plan; and</a:t>
            </a:r>
            <a:endParaRPr lang="en-US" dirty="0">
              <a:latin typeface="Arial" pitchFamily="34" charset="0"/>
              <a:cs typeface="Arial" pitchFamily="34" charset="0"/>
            </a:endParaRPr>
          </a:p>
          <a:p>
            <a:pPr marL="458788" indent="-458788">
              <a:buFont typeface="Wingdings" pitchFamily="2" charset="2"/>
              <a:buChar char="v"/>
            </a:pPr>
            <a:r>
              <a:rPr lang="en-US" dirty="0">
                <a:latin typeface="Arial" pitchFamily="34" charset="0"/>
                <a:cs typeface="Arial" pitchFamily="34" charset="0"/>
              </a:rPr>
              <a:t>Goals and </a:t>
            </a:r>
            <a:r>
              <a:rPr lang="en-US" dirty="0" smtClean="0">
                <a:latin typeface="Arial" pitchFamily="34" charset="0"/>
                <a:cs typeface="Arial" pitchFamily="34" charset="0"/>
              </a:rPr>
              <a:t>Objectives.</a:t>
            </a:r>
            <a:endParaRPr lang="en-US" dirty="0">
              <a:latin typeface="Arial" pitchFamily="34" charset="0"/>
              <a:cs typeface="Arial" pitchFamily="34" charset="0"/>
            </a:endParaRPr>
          </a:p>
        </p:txBody>
      </p:sp>
      <p:pic>
        <p:nvPicPr>
          <p:cNvPr id="23556" name="Picture 4"/>
          <p:cNvPicPr>
            <a:picLocks noChangeAspect="1"/>
          </p:cNvPicPr>
          <p:nvPr/>
        </p:nvPicPr>
        <p:blipFill>
          <a:blip r:embed="rId2"/>
          <a:srcRect/>
          <a:stretch>
            <a:fillRect/>
          </a:stretch>
        </p:blipFill>
        <p:spPr bwMode="auto">
          <a:xfrm>
            <a:off x="6735082" y="2261366"/>
            <a:ext cx="1679575" cy="2780936"/>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C0DB9421-5248-4408-9336-18C15CC2BE05}" type="slidenum">
              <a:rPr lang="en-US" sz="900" smtClean="0"/>
              <a:pPr/>
              <a:t>23</a:t>
            </a:fld>
            <a:endParaRPr lang="en-US" sz="900" dirty="0"/>
          </a:p>
        </p:txBody>
      </p:sp>
      <p:pic>
        <p:nvPicPr>
          <p:cNvPr id="2" name="Picture 1"/>
          <p:cNvPicPr>
            <a:picLocks noChangeAspect="1"/>
          </p:cNvPicPr>
          <p:nvPr/>
        </p:nvPicPr>
        <p:blipFill>
          <a:blip r:embed="rId3"/>
          <a:stretch>
            <a:fillRect/>
          </a:stretch>
        </p:blipFill>
        <p:spPr>
          <a:xfrm>
            <a:off x="762000" y="5570092"/>
            <a:ext cx="2228850" cy="60007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a:xfrm>
            <a:off x="2865438" y="1042988"/>
            <a:ext cx="6278562" cy="377825"/>
          </a:xfrm>
        </p:spPr>
        <p:txBody>
          <a:bodyPr wrap="square" lIns="0" tIns="0" rIns="0" bIns="0" anchor="t">
            <a:spAutoFit/>
          </a:bodyPr>
          <a:lstStyle/>
          <a:p>
            <a:r>
              <a:rPr lang="en-US" sz="2400" dirty="0">
                <a:solidFill>
                  <a:srgbClr val="10100A"/>
                </a:solidFill>
              </a:rPr>
              <a:t>DIDD Service Provider Responsibilities</a:t>
            </a:r>
          </a:p>
        </p:txBody>
      </p:sp>
      <p:sp>
        <p:nvSpPr>
          <p:cNvPr id="3" name="Text Placeholder 2"/>
          <p:cNvSpPr>
            <a:spLocks noGrp="1"/>
          </p:cNvSpPr>
          <p:nvPr>
            <p:ph type="body" idx="4294967295"/>
          </p:nvPr>
        </p:nvSpPr>
        <p:spPr>
          <a:xfrm>
            <a:off x="914400" y="1996497"/>
            <a:ext cx="7467600" cy="3385542"/>
          </a:xfrm>
        </p:spPr>
        <p:txBody>
          <a:bodyPr wrap="square" lIns="0" tIns="0" rIns="0" bIns="0">
            <a:spAutoFit/>
          </a:bodyPr>
          <a:lstStyle/>
          <a:p>
            <a:pPr marL="458788" indent="-458788">
              <a:spcBef>
                <a:spcPct val="0"/>
              </a:spcBef>
              <a:buFont typeface="Wingdings" pitchFamily="2" charset="2"/>
              <a:buChar char="v"/>
            </a:pPr>
            <a:r>
              <a:rPr lang="en-US" sz="2000" dirty="0">
                <a:solidFill>
                  <a:srgbClr val="10100A"/>
                </a:solidFill>
                <a:latin typeface="Arial" pitchFamily="34" charset="0"/>
                <a:cs typeface="Arial" pitchFamily="34" charset="0"/>
              </a:rPr>
              <a:t>Designate a Title VI </a:t>
            </a:r>
            <a:r>
              <a:rPr lang="en-US" sz="2000" dirty="0" smtClean="0">
                <a:solidFill>
                  <a:srgbClr val="10100A"/>
                </a:solidFill>
                <a:latin typeface="Arial" pitchFamily="34" charset="0"/>
                <a:cs typeface="Arial" pitchFamily="34" charset="0"/>
              </a:rPr>
              <a:t>Coordinator.</a:t>
            </a:r>
            <a:endParaRPr lang="en-US" sz="2000" dirty="0">
              <a:solidFill>
                <a:srgbClr val="10100A"/>
              </a:solidFill>
              <a:latin typeface="Arial" pitchFamily="34" charset="0"/>
              <a:cs typeface="Arial" pitchFamily="34" charset="0"/>
            </a:endParaRPr>
          </a:p>
          <a:p>
            <a:pPr marL="458788" indent="-458788">
              <a:spcBef>
                <a:spcPct val="0"/>
              </a:spcBef>
            </a:pPr>
            <a:endParaRPr lang="en-US" sz="2000" dirty="0">
              <a:solidFill>
                <a:srgbClr val="10100A"/>
              </a:solidFill>
              <a:latin typeface="Arial" pitchFamily="34" charset="0"/>
              <a:cs typeface="Arial" pitchFamily="34" charset="0"/>
            </a:endParaRPr>
          </a:p>
          <a:p>
            <a:pPr marL="458788" indent="-458788">
              <a:spcBef>
                <a:spcPct val="0"/>
              </a:spcBef>
              <a:buFont typeface="Wingdings" pitchFamily="2" charset="2"/>
              <a:buChar char="v"/>
            </a:pPr>
            <a:r>
              <a:rPr lang="en-US" sz="2000" dirty="0">
                <a:solidFill>
                  <a:srgbClr val="10100A"/>
                </a:solidFill>
                <a:latin typeface="Arial" pitchFamily="34" charset="0"/>
                <a:cs typeface="Arial" pitchFamily="34" charset="0"/>
              </a:rPr>
              <a:t>Develop Policies and Procedures to </a:t>
            </a:r>
            <a:r>
              <a:rPr lang="en-US" sz="2000" dirty="0" smtClean="0">
                <a:solidFill>
                  <a:srgbClr val="10100A"/>
                </a:solidFill>
                <a:latin typeface="Arial" pitchFamily="34" charset="0"/>
                <a:cs typeface="Arial" pitchFamily="34" charset="0"/>
              </a:rPr>
              <a:t>include at a minimum:</a:t>
            </a:r>
            <a:endParaRPr lang="en-US" sz="2000" dirty="0">
              <a:solidFill>
                <a:srgbClr val="10100A"/>
              </a:solidFill>
              <a:latin typeface="Arial" pitchFamily="34" charset="0"/>
              <a:cs typeface="Arial" pitchFamily="34" charset="0"/>
            </a:endParaRPr>
          </a:p>
          <a:p>
            <a:pPr marL="458788" indent="-458788">
              <a:spcBef>
                <a:spcPct val="0"/>
              </a:spcBef>
            </a:pPr>
            <a:endParaRPr lang="en-US" sz="2000" dirty="0">
              <a:solidFill>
                <a:srgbClr val="10100A"/>
              </a:solidFill>
              <a:latin typeface="Arial" pitchFamily="34" charset="0"/>
              <a:cs typeface="Arial" pitchFamily="34" charset="0"/>
            </a:endParaRPr>
          </a:p>
          <a:p>
            <a:pPr marL="800100" lvl="1" indent="-342900">
              <a:spcBef>
                <a:spcPct val="0"/>
              </a:spcBef>
              <a:buFont typeface="Wingdings" pitchFamily="2" charset="2"/>
              <a:buChar char="ü"/>
            </a:pPr>
            <a:r>
              <a:rPr lang="en-US" sz="2000" dirty="0">
                <a:solidFill>
                  <a:srgbClr val="000000"/>
                </a:solidFill>
                <a:latin typeface="Arial" pitchFamily="34" charset="0"/>
                <a:cs typeface="Arial" pitchFamily="34" charset="0"/>
              </a:rPr>
              <a:t>How employees are trained on Title VI</a:t>
            </a:r>
          </a:p>
          <a:p>
            <a:pPr marL="800100" lvl="1" indent="-342900">
              <a:spcBef>
                <a:spcPct val="0"/>
              </a:spcBef>
              <a:buFont typeface="Wingdings" pitchFamily="2" charset="2"/>
              <a:buChar char="ü"/>
            </a:pPr>
            <a:r>
              <a:rPr lang="en-US" sz="2000" dirty="0">
                <a:solidFill>
                  <a:srgbClr val="000000"/>
                </a:solidFill>
                <a:latin typeface="Arial" pitchFamily="34" charset="0"/>
                <a:cs typeface="Arial" pitchFamily="34" charset="0"/>
              </a:rPr>
              <a:t>How individuals receiving services are notified of their rights under Title VI</a:t>
            </a:r>
          </a:p>
          <a:p>
            <a:pPr marL="800100" lvl="1" indent="-342900">
              <a:spcBef>
                <a:spcPct val="0"/>
              </a:spcBef>
              <a:buFont typeface="Wingdings" pitchFamily="2" charset="2"/>
              <a:buChar char="ü"/>
            </a:pPr>
            <a:r>
              <a:rPr lang="en-US" sz="2000" dirty="0" smtClean="0">
                <a:solidFill>
                  <a:srgbClr val="000000"/>
                </a:solidFill>
                <a:latin typeface="Arial" pitchFamily="34" charset="0"/>
                <a:cs typeface="Arial" pitchFamily="34" charset="0"/>
              </a:rPr>
              <a:t>Title VI Compliant </a:t>
            </a:r>
            <a:r>
              <a:rPr lang="en-US" sz="2000" dirty="0">
                <a:solidFill>
                  <a:srgbClr val="000000"/>
                </a:solidFill>
                <a:latin typeface="Arial" pitchFamily="34" charset="0"/>
                <a:cs typeface="Arial" pitchFamily="34" charset="0"/>
              </a:rPr>
              <a:t>Procedures</a:t>
            </a:r>
          </a:p>
          <a:p>
            <a:pPr marL="0" indent="0">
              <a:spcBef>
                <a:spcPct val="0"/>
              </a:spcBef>
              <a:buNone/>
            </a:pPr>
            <a:endParaRPr lang="en-US" sz="2000" dirty="0" smtClean="0">
              <a:solidFill>
                <a:srgbClr val="10100A"/>
              </a:solidFill>
              <a:latin typeface="Arial" pitchFamily="34" charset="0"/>
              <a:cs typeface="Arial" pitchFamily="34" charset="0"/>
            </a:endParaRPr>
          </a:p>
          <a:p>
            <a:pPr marL="458788" indent="-458788">
              <a:spcBef>
                <a:spcPct val="0"/>
              </a:spcBef>
              <a:buFont typeface="Wingdings" pitchFamily="2" charset="2"/>
              <a:buChar char="v"/>
            </a:pPr>
            <a:r>
              <a:rPr lang="en-US" sz="2000" dirty="0" smtClean="0">
                <a:solidFill>
                  <a:srgbClr val="10100A"/>
                </a:solidFill>
                <a:latin typeface="Arial" pitchFamily="34" charset="0"/>
                <a:cs typeface="Arial" pitchFamily="34" charset="0"/>
              </a:rPr>
              <a:t>Ensure </a:t>
            </a:r>
            <a:r>
              <a:rPr lang="en-US" sz="2000" dirty="0">
                <a:solidFill>
                  <a:srgbClr val="10100A"/>
                </a:solidFill>
                <a:latin typeface="Arial" pitchFamily="34" charset="0"/>
                <a:cs typeface="Arial" pitchFamily="34" charset="0"/>
              </a:rPr>
              <a:t>that </a:t>
            </a:r>
            <a:r>
              <a:rPr lang="en-US" sz="2000" dirty="0" smtClean="0">
                <a:solidFill>
                  <a:srgbClr val="10100A"/>
                </a:solidFill>
                <a:latin typeface="Arial" pitchFamily="34" charset="0"/>
                <a:cs typeface="Arial" pitchFamily="34" charset="0"/>
              </a:rPr>
              <a:t>individuals </a:t>
            </a:r>
            <a:r>
              <a:rPr lang="en-US" sz="2000" dirty="0">
                <a:solidFill>
                  <a:srgbClr val="10100A"/>
                </a:solidFill>
                <a:latin typeface="Arial" pitchFamily="34" charset="0"/>
                <a:cs typeface="Arial" pitchFamily="34" charset="0"/>
              </a:rPr>
              <a:t>with Limited English Proficiency (</a:t>
            </a:r>
            <a:r>
              <a:rPr lang="en-US" sz="2000" dirty="0" smtClean="0">
                <a:solidFill>
                  <a:srgbClr val="10100A"/>
                </a:solidFill>
                <a:latin typeface="Arial" pitchFamily="34" charset="0"/>
                <a:cs typeface="Arial" pitchFamily="34" charset="0"/>
              </a:rPr>
              <a:t>LEP) </a:t>
            </a:r>
            <a:r>
              <a:rPr lang="en-US" sz="2000" dirty="0">
                <a:solidFill>
                  <a:srgbClr val="10100A"/>
                </a:solidFill>
                <a:latin typeface="Arial" pitchFamily="34" charset="0"/>
                <a:cs typeface="Arial" pitchFamily="34" charset="0"/>
              </a:rPr>
              <a:t>have meaningful access.</a:t>
            </a:r>
          </a:p>
        </p:txBody>
      </p:sp>
      <p:pic>
        <p:nvPicPr>
          <p:cNvPr id="24579" name="Picture 3"/>
          <p:cNvPicPr>
            <a:picLocks noChangeAspect="1"/>
          </p:cNvPicPr>
          <p:nvPr/>
        </p:nvPicPr>
        <p:blipFill>
          <a:blip r:embed="rId2"/>
          <a:srcRect/>
          <a:stretch>
            <a:fillRect/>
          </a:stretch>
        </p:blipFill>
        <p:spPr bwMode="auto">
          <a:xfrm>
            <a:off x="914400" y="628462"/>
            <a:ext cx="1158875" cy="120668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C0DB9421-5248-4408-9336-18C15CC2BE05}" type="slidenum">
              <a:rPr lang="en-US" sz="900" smtClean="0"/>
              <a:pPr/>
              <a:t>24</a:t>
            </a:fld>
            <a:endParaRPr lang="en-US" sz="900" dirty="0"/>
          </a:p>
        </p:txBody>
      </p:sp>
      <p:pic>
        <p:nvPicPr>
          <p:cNvPr id="2" name="Picture 1"/>
          <p:cNvPicPr>
            <a:picLocks noChangeAspect="1"/>
          </p:cNvPicPr>
          <p:nvPr/>
        </p:nvPicPr>
        <p:blipFill>
          <a:blip r:embed="rId3"/>
          <a:stretch>
            <a:fillRect/>
          </a:stretch>
        </p:blipFill>
        <p:spPr>
          <a:xfrm>
            <a:off x="762000" y="5595639"/>
            <a:ext cx="2228850" cy="60007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a:xfrm>
            <a:off x="3200400" y="838200"/>
            <a:ext cx="2819400" cy="377825"/>
          </a:xfrm>
        </p:spPr>
        <p:txBody>
          <a:bodyPr wrap="square" lIns="0" tIns="0" rIns="0" bIns="0" anchor="t">
            <a:spAutoFit/>
          </a:bodyPr>
          <a:lstStyle/>
          <a:p>
            <a:r>
              <a:rPr lang="en-US" sz="2400" dirty="0">
                <a:solidFill>
                  <a:srgbClr val="10100A"/>
                </a:solidFill>
              </a:rPr>
              <a:t>Meaningful Access</a:t>
            </a:r>
          </a:p>
        </p:txBody>
      </p:sp>
      <p:sp>
        <p:nvSpPr>
          <p:cNvPr id="25602" name="Text Placeholder 2"/>
          <p:cNvSpPr>
            <a:spLocks noGrp="1"/>
          </p:cNvSpPr>
          <p:nvPr>
            <p:ph type="body" idx="4294967295"/>
          </p:nvPr>
        </p:nvSpPr>
        <p:spPr>
          <a:xfrm>
            <a:off x="1066800" y="1828800"/>
            <a:ext cx="5638800" cy="2062103"/>
          </a:xfrm>
        </p:spPr>
        <p:txBody>
          <a:bodyPr wrap="square" lIns="0" tIns="0" rIns="0" bIns="0">
            <a:spAutoFit/>
          </a:bodyPr>
          <a:lstStyle/>
          <a:p>
            <a:pPr marL="458788" indent="-458788">
              <a:spcBef>
                <a:spcPct val="0"/>
              </a:spcBef>
              <a:spcAft>
                <a:spcPts val="1200"/>
              </a:spcAft>
              <a:buFont typeface="Wingdings" pitchFamily="2" charset="2"/>
              <a:buChar char="v"/>
            </a:pPr>
            <a:r>
              <a:rPr lang="en-US" sz="2000" dirty="0">
                <a:solidFill>
                  <a:srgbClr val="10100A"/>
                </a:solidFill>
                <a:latin typeface="Arial" pitchFamily="34" charset="0"/>
                <a:cs typeface="Arial" pitchFamily="34" charset="0"/>
              </a:rPr>
              <a:t>Do LEP individuals receive:</a:t>
            </a:r>
          </a:p>
          <a:p>
            <a:pPr marL="914400" lvl="1" indent="-457200">
              <a:spcBef>
                <a:spcPct val="0"/>
              </a:spcBef>
              <a:buFont typeface="Calibri" pitchFamily="34" charset="0"/>
              <a:buChar char="◊"/>
            </a:pPr>
            <a:r>
              <a:rPr lang="en-US" sz="1800" dirty="0">
                <a:solidFill>
                  <a:srgbClr val="000000"/>
                </a:solidFill>
                <a:latin typeface="Arial" pitchFamily="34" charset="0"/>
                <a:cs typeface="Arial" pitchFamily="34" charset="0"/>
              </a:rPr>
              <a:t>Adequate information?</a:t>
            </a:r>
          </a:p>
          <a:p>
            <a:pPr marL="914400" lvl="1" indent="-457200">
              <a:spcBef>
                <a:spcPct val="0"/>
              </a:spcBef>
              <a:spcAft>
                <a:spcPts val="1200"/>
              </a:spcAft>
              <a:buFont typeface="Calibri" pitchFamily="34" charset="0"/>
              <a:buChar char="◊"/>
            </a:pPr>
            <a:r>
              <a:rPr lang="en-US" sz="1800" dirty="0">
                <a:solidFill>
                  <a:srgbClr val="000000"/>
                </a:solidFill>
                <a:latin typeface="Arial" pitchFamily="34" charset="0"/>
                <a:cs typeface="Arial" pitchFamily="34" charset="0"/>
              </a:rPr>
              <a:t>Receive services/benefits for which they are eligible?</a:t>
            </a:r>
          </a:p>
          <a:p>
            <a:pPr marL="458788" indent="-458788">
              <a:spcBef>
                <a:spcPct val="0"/>
              </a:spcBef>
              <a:buFont typeface="Wingdings" pitchFamily="2" charset="2"/>
              <a:buChar char="v"/>
            </a:pPr>
            <a:r>
              <a:rPr lang="en-US" sz="2000" dirty="0">
                <a:solidFill>
                  <a:srgbClr val="10100A"/>
                </a:solidFill>
                <a:latin typeface="Arial" pitchFamily="34" charset="0"/>
                <a:cs typeface="Arial" pitchFamily="34" charset="0"/>
              </a:rPr>
              <a:t>Are LEP individuals able to communicate relevant circumstances of their situation?</a:t>
            </a:r>
          </a:p>
        </p:txBody>
      </p:sp>
      <p:pic>
        <p:nvPicPr>
          <p:cNvPr id="25603" name="Picture 3"/>
          <p:cNvPicPr>
            <a:picLocks noChangeAspect="1"/>
          </p:cNvPicPr>
          <p:nvPr/>
        </p:nvPicPr>
        <p:blipFill>
          <a:blip r:embed="rId2"/>
          <a:srcRect/>
          <a:stretch>
            <a:fillRect/>
          </a:stretch>
        </p:blipFill>
        <p:spPr bwMode="auto">
          <a:xfrm>
            <a:off x="6248400" y="2965590"/>
            <a:ext cx="1905000" cy="2730687"/>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C0DB9421-5248-4408-9336-18C15CC2BE05}" type="slidenum">
              <a:rPr lang="en-US" sz="900" smtClean="0"/>
              <a:pPr/>
              <a:t>25</a:t>
            </a:fld>
            <a:endParaRPr lang="en-US" sz="900" dirty="0"/>
          </a:p>
        </p:txBody>
      </p:sp>
      <p:pic>
        <p:nvPicPr>
          <p:cNvPr id="2" name="Picture 1"/>
          <p:cNvPicPr>
            <a:picLocks noChangeAspect="1"/>
          </p:cNvPicPr>
          <p:nvPr/>
        </p:nvPicPr>
        <p:blipFill>
          <a:blip r:embed="rId3"/>
          <a:stretch>
            <a:fillRect/>
          </a:stretch>
        </p:blipFill>
        <p:spPr>
          <a:xfrm>
            <a:off x="762000" y="5570092"/>
            <a:ext cx="2228850" cy="60007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a:xfrm>
            <a:off x="838200" y="1143000"/>
            <a:ext cx="7391400" cy="369332"/>
          </a:xfrm>
        </p:spPr>
        <p:txBody>
          <a:bodyPr wrap="square" lIns="0" tIns="0" rIns="0" bIns="0" anchor="t">
            <a:spAutoFit/>
          </a:bodyPr>
          <a:lstStyle/>
          <a:p>
            <a:r>
              <a:rPr lang="en-US" sz="2400" dirty="0">
                <a:solidFill>
                  <a:srgbClr val="10100A"/>
                </a:solidFill>
              </a:rPr>
              <a:t>Five Elements of Effective Language </a:t>
            </a:r>
            <a:r>
              <a:rPr lang="en-US" sz="2400" dirty="0" smtClean="0">
                <a:solidFill>
                  <a:srgbClr val="10100A"/>
                </a:solidFill>
              </a:rPr>
              <a:t>Assistance Programs</a:t>
            </a:r>
            <a:endParaRPr lang="en-US" sz="2400" dirty="0">
              <a:solidFill>
                <a:srgbClr val="10100A"/>
              </a:solidFill>
            </a:endParaRPr>
          </a:p>
        </p:txBody>
      </p:sp>
      <p:sp>
        <p:nvSpPr>
          <p:cNvPr id="26626" name="Text Placeholder 2"/>
          <p:cNvSpPr>
            <a:spLocks noGrp="1"/>
          </p:cNvSpPr>
          <p:nvPr>
            <p:ph type="body" idx="4294967295"/>
          </p:nvPr>
        </p:nvSpPr>
        <p:spPr>
          <a:xfrm>
            <a:off x="1066800" y="2138800"/>
            <a:ext cx="5257800" cy="2769989"/>
          </a:xfrm>
        </p:spPr>
        <p:txBody>
          <a:bodyPr wrap="square" lIns="0" tIns="0" rIns="0" bIns="0">
            <a:spAutoFit/>
          </a:bodyPr>
          <a:lstStyle/>
          <a:p>
            <a:pPr>
              <a:spcBef>
                <a:spcPct val="0"/>
              </a:spcBef>
              <a:spcAft>
                <a:spcPts val="1200"/>
              </a:spcAft>
              <a:buFont typeface="Wingdings" pitchFamily="2" charset="2"/>
              <a:buChar char="q"/>
            </a:pPr>
            <a:r>
              <a:rPr lang="en-US" sz="2000" dirty="0">
                <a:solidFill>
                  <a:srgbClr val="10100A"/>
                </a:solidFill>
                <a:latin typeface="Tahoma" pitchFamily="34" charset="0"/>
                <a:cs typeface="Tahoma" pitchFamily="34" charset="0"/>
              </a:rPr>
              <a:t>Identify language </a:t>
            </a:r>
            <a:r>
              <a:rPr lang="en-US" sz="2000" dirty="0" smtClean="0">
                <a:solidFill>
                  <a:srgbClr val="10100A"/>
                </a:solidFill>
                <a:latin typeface="Tahoma" pitchFamily="34" charset="0"/>
                <a:cs typeface="Tahoma" pitchFamily="34" charset="0"/>
              </a:rPr>
              <a:t>needs,</a:t>
            </a:r>
            <a:endParaRPr lang="en-US" sz="2000" dirty="0">
              <a:solidFill>
                <a:srgbClr val="10100A"/>
              </a:solidFill>
              <a:latin typeface="Tahoma" pitchFamily="34" charset="0"/>
              <a:cs typeface="Tahoma" pitchFamily="34" charset="0"/>
            </a:endParaRPr>
          </a:p>
          <a:p>
            <a:pPr>
              <a:spcBef>
                <a:spcPct val="0"/>
              </a:spcBef>
              <a:spcAft>
                <a:spcPts val="1200"/>
              </a:spcAft>
              <a:buFont typeface="Wingdings" pitchFamily="2" charset="2"/>
              <a:buChar char="q"/>
            </a:pPr>
            <a:r>
              <a:rPr lang="en-US" sz="2000" dirty="0">
                <a:solidFill>
                  <a:srgbClr val="10100A"/>
                </a:solidFill>
                <a:latin typeface="Tahoma" pitchFamily="34" charset="0"/>
                <a:cs typeface="Tahoma" pitchFamily="34" charset="0"/>
              </a:rPr>
              <a:t>Develop and implement written policies and procedures for how language assistance will be </a:t>
            </a:r>
            <a:r>
              <a:rPr lang="en-US" sz="2000" dirty="0" smtClean="0">
                <a:solidFill>
                  <a:srgbClr val="10100A"/>
                </a:solidFill>
                <a:latin typeface="Tahoma" pitchFamily="34" charset="0"/>
                <a:cs typeface="Tahoma" pitchFamily="34" charset="0"/>
              </a:rPr>
              <a:t>provided,</a:t>
            </a:r>
            <a:endParaRPr lang="en-US" sz="2000" dirty="0">
              <a:solidFill>
                <a:srgbClr val="10100A"/>
              </a:solidFill>
              <a:latin typeface="Tahoma" pitchFamily="34" charset="0"/>
              <a:cs typeface="Tahoma" pitchFamily="34" charset="0"/>
            </a:endParaRPr>
          </a:p>
          <a:p>
            <a:pPr>
              <a:spcBef>
                <a:spcPct val="0"/>
              </a:spcBef>
              <a:spcAft>
                <a:spcPts val="1200"/>
              </a:spcAft>
              <a:buFont typeface="Wingdings" pitchFamily="2" charset="2"/>
              <a:buChar char="q"/>
            </a:pPr>
            <a:r>
              <a:rPr lang="en-US" sz="2000" dirty="0">
                <a:solidFill>
                  <a:srgbClr val="10100A"/>
                </a:solidFill>
                <a:latin typeface="Tahoma" pitchFamily="34" charset="0"/>
                <a:cs typeface="Tahoma" pitchFamily="34" charset="0"/>
              </a:rPr>
              <a:t>Train </a:t>
            </a:r>
            <a:r>
              <a:rPr lang="en-US" sz="2000" dirty="0" smtClean="0">
                <a:solidFill>
                  <a:srgbClr val="10100A"/>
                </a:solidFill>
                <a:latin typeface="Tahoma" pitchFamily="34" charset="0"/>
                <a:cs typeface="Tahoma" pitchFamily="34" charset="0"/>
              </a:rPr>
              <a:t>staff,</a:t>
            </a:r>
            <a:endParaRPr lang="en-US" sz="2000" dirty="0">
              <a:solidFill>
                <a:srgbClr val="10100A"/>
              </a:solidFill>
              <a:latin typeface="Tahoma" pitchFamily="34" charset="0"/>
              <a:cs typeface="Tahoma" pitchFamily="34" charset="0"/>
            </a:endParaRPr>
          </a:p>
          <a:p>
            <a:pPr>
              <a:spcBef>
                <a:spcPct val="0"/>
              </a:spcBef>
              <a:spcAft>
                <a:spcPts val="1200"/>
              </a:spcAft>
              <a:buFont typeface="Wingdings" pitchFamily="2" charset="2"/>
              <a:buChar char="q"/>
            </a:pPr>
            <a:r>
              <a:rPr lang="en-US" sz="2000" dirty="0">
                <a:solidFill>
                  <a:srgbClr val="10100A"/>
                </a:solidFill>
                <a:latin typeface="Tahoma" pitchFamily="34" charset="0"/>
                <a:cs typeface="Tahoma" pitchFamily="34" charset="0"/>
              </a:rPr>
              <a:t>Provide notice to LEP </a:t>
            </a:r>
            <a:r>
              <a:rPr lang="en-US" sz="2000" dirty="0" smtClean="0">
                <a:solidFill>
                  <a:srgbClr val="10100A"/>
                </a:solidFill>
                <a:latin typeface="Tahoma" pitchFamily="34" charset="0"/>
                <a:cs typeface="Tahoma" pitchFamily="34" charset="0"/>
              </a:rPr>
              <a:t>persons, and</a:t>
            </a:r>
            <a:endParaRPr lang="en-US" sz="2000" dirty="0">
              <a:solidFill>
                <a:srgbClr val="10100A"/>
              </a:solidFill>
              <a:latin typeface="Tahoma" pitchFamily="34" charset="0"/>
              <a:cs typeface="Tahoma" pitchFamily="34" charset="0"/>
            </a:endParaRPr>
          </a:p>
          <a:p>
            <a:pPr>
              <a:spcBef>
                <a:spcPct val="0"/>
              </a:spcBef>
              <a:spcAft>
                <a:spcPts val="1200"/>
              </a:spcAft>
              <a:buFont typeface="Wingdings" pitchFamily="2" charset="2"/>
              <a:buChar char="q"/>
            </a:pPr>
            <a:r>
              <a:rPr lang="en-US" sz="2000" dirty="0">
                <a:solidFill>
                  <a:srgbClr val="10100A"/>
                </a:solidFill>
                <a:latin typeface="Tahoma" pitchFamily="34" charset="0"/>
                <a:cs typeface="Tahoma" pitchFamily="34" charset="0"/>
              </a:rPr>
              <a:t>Monitor </a:t>
            </a:r>
            <a:r>
              <a:rPr lang="en-US" sz="2000" dirty="0" smtClean="0">
                <a:solidFill>
                  <a:srgbClr val="10100A"/>
                </a:solidFill>
                <a:latin typeface="Tahoma" pitchFamily="34" charset="0"/>
                <a:cs typeface="Tahoma" pitchFamily="34" charset="0"/>
              </a:rPr>
              <a:t>vigilantly.</a:t>
            </a:r>
            <a:endParaRPr lang="en-US" sz="2000" dirty="0">
              <a:solidFill>
                <a:srgbClr val="10100A"/>
              </a:solidFill>
              <a:latin typeface="Tahoma" pitchFamily="34" charset="0"/>
              <a:cs typeface="Tahoma" pitchFamily="34" charset="0"/>
            </a:endParaRPr>
          </a:p>
        </p:txBody>
      </p:sp>
      <p:pic>
        <p:nvPicPr>
          <p:cNvPr id="26627" name="Picture 4"/>
          <p:cNvPicPr>
            <a:picLocks noChangeAspect="1"/>
          </p:cNvPicPr>
          <p:nvPr/>
        </p:nvPicPr>
        <p:blipFill>
          <a:blip r:embed="rId2"/>
          <a:srcRect/>
          <a:stretch>
            <a:fillRect/>
          </a:stretch>
        </p:blipFill>
        <p:spPr bwMode="auto">
          <a:xfrm>
            <a:off x="6512794" y="2438400"/>
            <a:ext cx="2188376" cy="268090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C0DB9421-5248-4408-9336-18C15CC2BE05}" type="slidenum">
              <a:rPr lang="en-US" sz="900" smtClean="0"/>
              <a:pPr/>
              <a:t>26</a:t>
            </a:fld>
            <a:endParaRPr lang="en-US" sz="900" dirty="0"/>
          </a:p>
        </p:txBody>
      </p:sp>
      <p:pic>
        <p:nvPicPr>
          <p:cNvPr id="2" name="Picture 1"/>
          <p:cNvPicPr>
            <a:picLocks noChangeAspect="1"/>
          </p:cNvPicPr>
          <p:nvPr/>
        </p:nvPicPr>
        <p:blipFill>
          <a:blip r:embed="rId3"/>
          <a:stretch>
            <a:fillRect/>
          </a:stretch>
        </p:blipFill>
        <p:spPr>
          <a:xfrm>
            <a:off x="762000" y="5570092"/>
            <a:ext cx="2228850" cy="60007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idx="4294967295"/>
          </p:nvPr>
        </p:nvSpPr>
        <p:spPr>
          <a:xfrm>
            <a:off x="2133600" y="762000"/>
            <a:ext cx="5002213" cy="369332"/>
          </a:xfrm>
        </p:spPr>
        <p:txBody>
          <a:bodyPr wrap="square" lIns="0" tIns="0" rIns="0" bIns="0" anchor="t">
            <a:spAutoFit/>
          </a:bodyPr>
          <a:lstStyle/>
          <a:p>
            <a:r>
              <a:rPr lang="en-US" sz="2400" dirty="0" smtClean="0">
                <a:solidFill>
                  <a:srgbClr val="10100A"/>
                </a:solidFill>
              </a:rPr>
              <a:t>                       Title </a:t>
            </a:r>
            <a:r>
              <a:rPr lang="en-US" sz="2400" dirty="0">
                <a:solidFill>
                  <a:srgbClr val="10100A"/>
                </a:solidFill>
              </a:rPr>
              <a:t>VI Self-Survey</a:t>
            </a:r>
          </a:p>
        </p:txBody>
      </p:sp>
      <p:sp>
        <p:nvSpPr>
          <p:cNvPr id="3" name="Text Placeholder 2"/>
          <p:cNvSpPr>
            <a:spLocks noGrp="1"/>
          </p:cNvSpPr>
          <p:nvPr>
            <p:ph type="body" idx="4294967295"/>
          </p:nvPr>
        </p:nvSpPr>
        <p:spPr>
          <a:xfrm>
            <a:off x="2895600" y="1544128"/>
            <a:ext cx="3962400" cy="3176319"/>
          </a:xfrm>
          <a:noFill/>
          <a:ln/>
        </p:spPr>
        <p:txBody>
          <a:bodyPr wrap="square" lIns="0" tIns="0" rIns="0" bIns="0">
            <a:spAutoFit/>
          </a:bodyPr>
          <a:lstStyle/>
          <a:p>
            <a:pPr marL="0" indent="0" fontAlgn="auto">
              <a:lnSpc>
                <a:spcPct val="150000"/>
              </a:lnSpc>
              <a:spcBef>
                <a:spcPts val="0"/>
              </a:spcBef>
              <a:spcAft>
                <a:spcPts val="0"/>
              </a:spcAft>
              <a:buClrTx/>
              <a:buSzTx/>
              <a:buNone/>
              <a:defRPr/>
            </a:pPr>
            <a:r>
              <a:rPr lang="en-US" sz="2000" dirty="0">
                <a:effectLst>
                  <a:innerShdw blurRad="63500" dist="50800" dir="18900000">
                    <a:prstClr val="black">
                      <a:alpha val="50000"/>
                    </a:prstClr>
                  </a:innerShdw>
                </a:effectLst>
                <a:latin typeface="Arial" pitchFamily="34" charset="0"/>
                <a:cs typeface="Arial" pitchFamily="34" charset="0"/>
              </a:rPr>
              <a:t>DIDD Service Providers </a:t>
            </a:r>
            <a:r>
              <a:rPr lang="en-US" sz="2000" dirty="0" smtClean="0">
                <a:effectLst>
                  <a:innerShdw blurRad="63500" dist="50800" dir="18900000">
                    <a:prstClr val="black">
                      <a:alpha val="50000"/>
                    </a:prstClr>
                  </a:innerShdw>
                </a:effectLst>
                <a:latin typeface="Arial" pitchFamily="34" charset="0"/>
                <a:cs typeface="Arial" pitchFamily="34" charset="0"/>
              </a:rPr>
              <a:t>are required to submit an annual </a:t>
            </a:r>
            <a:r>
              <a:rPr lang="en-US" sz="2000" dirty="0">
                <a:effectLst>
                  <a:innerShdw blurRad="63500" dist="50800" dir="18900000">
                    <a:prstClr val="black">
                      <a:alpha val="50000"/>
                    </a:prstClr>
                  </a:innerShdw>
                </a:effectLst>
                <a:latin typeface="Arial" pitchFamily="34" charset="0"/>
                <a:cs typeface="Arial" pitchFamily="34" charset="0"/>
              </a:rPr>
              <a:t>Title VI Self-Surveys to DIDD Office of Civil Rights by August </a:t>
            </a:r>
            <a:r>
              <a:rPr lang="en-US" sz="2000" dirty="0" smtClean="0">
                <a:effectLst>
                  <a:innerShdw blurRad="63500" dist="50800" dir="18900000">
                    <a:prstClr val="black">
                      <a:alpha val="50000"/>
                    </a:prstClr>
                  </a:innerShdw>
                </a:effectLst>
                <a:latin typeface="Arial" pitchFamily="34" charset="0"/>
                <a:cs typeface="Arial" pitchFamily="34" charset="0"/>
              </a:rPr>
              <a:t>1</a:t>
            </a:r>
            <a:r>
              <a:rPr lang="en-US" sz="2000" baseline="30000" dirty="0" smtClean="0">
                <a:effectLst>
                  <a:innerShdw blurRad="63500" dist="50800" dir="18900000">
                    <a:prstClr val="black">
                      <a:alpha val="50000"/>
                    </a:prstClr>
                  </a:innerShdw>
                </a:effectLst>
                <a:latin typeface="Arial" pitchFamily="34" charset="0"/>
                <a:cs typeface="Arial" pitchFamily="34" charset="0"/>
              </a:rPr>
              <a:t>th</a:t>
            </a:r>
            <a:r>
              <a:rPr lang="en-US" sz="2000" dirty="0" smtClean="0">
                <a:effectLst>
                  <a:innerShdw blurRad="63500" dist="50800" dir="18900000">
                    <a:prstClr val="black">
                      <a:alpha val="50000"/>
                    </a:prstClr>
                  </a:innerShdw>
                </a:effectLst>
                <a:latin typeface="Arial" pitchFamily="34" charset="0"/>
                <a:cs typeface="Arial" pitchFamily="34" charset="0"/>
              </a:rPr>
              <a:t> </a:t>
            </a:r>
            <a:r>
              <a:rPr lang="en-US" sz="2000" dirty="0">
                <a:effectLst>
                  <a:innerShdw blurRad="63500" dist="50800" dir="18900000">
                    <a:prstClr val="black">
                      <a:alpha val="50000"/>
                    </a:prstClr>
                  </a:innerShdw>
                </a:effectLst>
                <a:latin typeface="Arial" pitchFamily="34" charset="0"/>
                <a:cs typeface="Arial" pitchFamily="34" charset="0"/>
              </a:rPr>
              <a:t>of each year. The reporting period shall cover the most recent full </a:t>
            </a:r>
            <a:r>
              <a:rPr lang="en-US" sz="2000" dirty="0" smtClean="0">
                <a:effectLst>
                  <a:innerShdw blurRad="63500" dist="50800" dir="18900000">
                    <a:prstClr val="black">
                      <a:alpha val="50000"/>
                    </a:prstClr>
                  </a:innerShdw>
                </a:effectLst>
                <a:latin typeface="Arial" pitchFamily="34" charset="0"/>
                <a:cs typeface="Arial" pitchFamily="34" charset="0"/>
              </a:rPr>
              <a:t>Fiscal Year </a:t>
            </a:r>
            <a:r>
              <a:rPr lang="en-US" sz="2000" dirty="0">
                <a:effectLst>
                  <a:innerShdw blurRad="63500" dist="50800" dir="18900000">
                    <a:prstClr val="black">
                      <a:alpha val="50000"/>
                    </a:prstClr>
                  </a:innerShdw>
                </a:effectLst>
                <a:latin typeface="Arial" pitchFamily="34" charset="0"/>
                <a:cs typeface="Arial" pitchFamily="34" charset="0"/>
              </a:rPr>
              <a:t>(July 1-June 30).</a:t>
            </a:r>
          </a:p>
        </p:txBody>
      </p:sp>
      <p:pic>
        <p:nvPicPr>
          <p:cNvPr id="27651" name="Picture 3"/>
          <p:cNvPicPr>
            <a:picLocks noChangeAspect="1"/>
          </p:cNvPicPr>
          <p:nvPr/>
        </p:nvPicPr>
        <p:blipFill>
          <a:blip r:embed="rId2"/>
          <a:srcRect/>
          <a:stretch>
            <a:fillRect/>
          </a:stretch>
        </p:blipFill>
        <p:spPr bwMode="auto">
          <a:xfrm>
            <a:off x="613321" y="2057400"/>
            <a:ext cx="2398212" cy="2398212"/>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C0DB9421-5248-4408-9336-18C15CC2BE05}" type="slidenum">
              <a:rPr lang="en-US" sz="900" smtClean="0"/>
              <a:pPr/>
              <a:t>27</a:t>
            </a:fld>
            <a:endParaRPr lang="en-US" sz="900" dirty="0"/>
          </a:p>
        </p:txBody>
      </p:sp>
      <p:pic>
        <p:nvPicPr>
          <p:cNvPr id="2" name="Picture 1"/>
          <p:cNvPicPr>
            <a:picLocks noChangeAspect="1"/>
          </p:cNvPicPr>
          <p:nvPr/>
        </p:nvPicPr>
        <p:blipFill>
          <a:blip r:embed="rId3"/>
          <a:stretch>
            <a:fillRect/>
          </a:stretch>
        </p:blipFill>
        <p:spPr>
          <a:xfrm>
            <a:off x="801733" y="5570092"/>
            <a:ext cx="2228850" cy="60007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a:xfrm>
            <a:off x="1143000" y="685800"/>
            <a:ext cx="8001000" cy="369332"/>
          </a:xfrm>
        </p:spPr>
        <p:txBody>
          <a:bodyPr wrap="square" lIns="0" tIns="0" rIns="0" bIns="0" anchor="t">
            <a:spAutoFit/>
          </a:bodyPr>
          <a:lstStyle/>
          <a:p>
            <a:r>
              <a:rPr lang="en-US" sz="2400" dirty="0" smtClean="0">
                <a:solidFill>
                  <a:srgbClr val="10100A"/>
                </a:solidFill>
              </a:rPr>
              <a:t>                                                  Title </a:t>
            </a:r>
            <a:r>
              <a:rPr lang="en-US" sz="2400" dirty="0">
                <a:solidFill>
                  <a:srgbClr val="10100A"/>
                </a:solidFill>
              </a:rPr>
              <a:t>VI Self-Survey</a:t>
            </a:r>
          </a:p>
        </p:txBody>
      </p:sp>
      <p:sp>
        <p:nvSpPr>
          <p:cNvPr id="28674" name="Text Placeholder 2"/>
          <p:cNvSpPr>
            <a:spLocks noGrp="1"/>
          </p:cNvSpPr>
          <p:nvPr>
            <p:ph type="body" idx="4294967295"/>
          </p:nvPr>
        </p:nvSpPr>
        <p:spPr>
          <a:xfrm>
            <a:off x="2743201" y="1656950"/>
            <a:ext cx="4800600" cy="2662267"/>
          </a:xfrm>
        </p:spPr>
        <p:txBody>
          <a:bodyPr wrap="square" lIns="0" tIns="0" rIns="0" bIns="0">
            <a:spAutoFit/>
          </a:bodyPr>
          <a:lstStyle/>
          <a:p>
            <a:pPr>
              <a:spcBef>
                <a:spcPct val="0"/>
              </a:spcBef>
              <a:spcAft>
                <a:spcPts val="600"/>
              </a:spcAft>
              <a:buFont typeface="Wingdings" pitchFamily="2" charset="2"/>
              <a:buChar char="§"/>
            </a:pPr>
            <a:r>
              <a:rPr lang="en-US" sz="2000" dirty="0">
                <a:solidFill>
                  <a:srgbClr val="10100A"/>
                </a:solidFill>
                <a:latin typeface="Arial" pitchFamily="34" charset="0"/>
                <a:cs typeface="Arial" pitchFamily="34" charset="0"/>
              </a:rPr>
              <a:t>Submitted </a:t>
            </a:r>
            <a:r>
              <a:rPr lang="en-US" sz="2000" dirty="0" smtClean="0">
                <a:solidFill>
                  <a:srgbClr val="10100A"/>
                </a:solidFill>
                <a:latin typeface="Arial" pitchFamily="34" charset="0"/>
                <a:cs typeface="Arial" pitchFamily="34" charset="0"/>
              </a:rPr>
              <a:t>annually;</a:t>
            </a:r>
            <a:endParaRPr lang="en-US" sz="2000" dirty="0">
              <a:solidFill>
                <a:srgbClr val="10100A"/>
              </a:solidFill>
              <a:latin typeface="Arial" pitchFamily="34" charset="0"/>
              <a:cs typeface="Arial" pitchFamily="34" charset="0"/>
            </a:endParaRPr>
          </a:p>
          <a:p>
            <a:pPr marL="857250" lvl="2" indent="0">
              <a:spcBef>
                <a:spcPct val="0"/>
              </a:spcBef>
              <a:spcAft>
                <a:spcPts val="600"/>
              </a:spcAft>
              <a:buNone/>
            </a:pPr>
            <a:r>
              <a:rPr lang="en-US" sz="1800" dirty="0">
                <a:solidFill>
                  <a:srgbClr val="000000"/>
                </a:solidFill>
                <a:latin typeface="Arial" pitchFamily="34" charset="0"/>
                <a:cs typeface="Arial" pitchFamily="34" charset="0"/>
              </a:rPr>
              <a:t>Survey period: July 1</a:t>
            </a:r>
            <a:r>
              <a:rPr lang="en-US" sz="1800" baseline="30000" dirty="0">
                <a:solidFill>
                  <a:srgbClr val="000000"/>
                </a:solidFill>
                <a:latin typeface="Arial" pitchFamily="34" charset="0"/>
                <a:cs typeface="Arial" pitchFamily="34" charset="0"/>
              </a:rPr>
              <a:t>st</a:t>
            </a:r>
            <a:r>
              <a:rPr lang="en-US" sz="1800" dirty="0">
                <a:solidFill>
                  <a:srgbClr val="000000"/>
                </a:solidFill>
                <a:latin typeface="Arial" pitchFamily="34" charset="0"/>
                <a:cs typeface="Arial" pitchFamily="34" charset="0"/>
              </a:rPr>
              <a:t> – June 30</a:t>
            </a:r>
            <a:r>
              <a:rPr lang="en-US" sz="1800" baseline="30000" dirty="0">
                <a:solidFill>
                  <a:srgbClr val="000000"/>
                </a:solidFill>
                <a:latin typeface="Arial" pitchFamily="34" charset="0"/>
                <a:cs typeface="Arial" pitchFamily="34" charset="0"/>
              </a:rPr>
              <a:t>th</a:t>
            </a:r>
            <a:endParaRPr lang="en-US" sz="1800" dirty="0">
              <a:solidFill>
                <a:srgbClr val="000000"/>
              </a:solidFill>
              <a:latin typeface="Arial" pitchFamily="34" charset="0"/>
              <a:cs typeface="Arial" pitchFamily="34" charset="0"/>
            </a:endParaRPr>
          </a:p>
          <a:p>
            <a:pPr>
              <a:spcBef>
                <a:spcPct val="0"/>
              </a:spcBef>
              <a:spcAft>
                <a:spcPts val="600"/>
              </a:spcAft>
              <a:buFont typeface="Wingdings" pitchFamily="2" charset="2"/>
              <a:buChar char="§"/>
            </a:pPr>
            <a:r>
              <a:rPr lang="en-US" sz="2000" dirty="0" smtClean="0">
                <a:solidFill>
                  <a:srgbClr val="10100A"/>
                </a:solidFill>
                <a:latin typeface="Arial" pitchFamily="34" charset="0"/>
                <a:cs typeface="Arial" pitchFamily="34" charset="0"/>
              </a:rPr>
              <a:t>Cover agency Title VI activities, beneficiaries demographics, </a:t>
            </a:r>
            <a:r>
              <a:rPr lang="en-US" sz="2000" dirty="0">
                <a:solidFill>
                  <a:srgbClr val="10100A"/>
                </a:solidFill>
                <a:latin typeface="Arial" pitchFamily="34" charset="0"/>
                <a:cs typeface="Arial" pitchFamily="34" charset="0"/>
              </a:rPr>
              <a:t>policies and procedures, </a:t>
            </a:r>
            <a:r>
              <a:rPr lang="en-US" sz="2000" dirty="0" smtClean="0">
                <a:solidFill>
                  <a:srgbClr val="10100A"/>
                </a:solidFill>
                <a:latin typeface="Arial" pitchFamily="34" charset="0"/>
                <a:cs typeface="Arial" pitchFamily="34" charset="0"/>
              </a:rPr>
              <a:t> </a:t>
            </a:r>
            <a:r>
              <a:rPr lang="en-US" sz="2000" dirty="0">
                <a:solidFill>
                  <a:srgbClr val="10100A"/>
                </a:solidFill>
                <a:latin typeface="Arial" pitchFamily="34" charset="0"/>
                <a:cs typeface="Arial" pitchFamily="34" charset="0"/>
              </a:rPr>
              <a:t>training of staff, LEP activities and notification of individuals receiving </a:t>
            </a:r>
            <a:r>
              <a:rPr lang="en-US" sz="2000" dirty="0" smtClean="0">
                <a:solidFill>
                  <a:srgbClr val="10100A"/>
                </a:solidFill>
                <a:latin typeface="Arial" pitchFamily="34" charset="0"/>
                <a:cs typeface="Arial" pitchFamily="34" charset="0"/>
              </a:rPr>
              <a:t>services; and</a:t>
            </a:r>
            <a:endParaRPr lang="en-US" sz="2000" dirty="0">
              <a:solidFill>
                <a:srgbClr val="10100A"/>
              </a:solidFill>
              <a:latin typeface="Arial" pitchFamily="34" charset="0"/>
              <a:cs typeface="Arial" pitchFamily="34" charset="0"/>
            </a:endParaRPr>
          </a:p>
          <a:p>
            <a:pPr>
              <a:spcBef>
                <a:spcPct val="0"/>
              </a:spcBef>
              <a:buFont typeface="Wingdings" pitchFamily="2" charset="2"/>
              <a:buChar char="§"/>
            </a:pPr>
            <a:r>
              <a:rPr lang="en-US" sz="2000" dirty="0">
                <a:solidFill>
                  <a:srgbClr val="10100A"/>
                </a:solidFill>
                <a:latin typeface="Arial" pitchFamily="34" charset="0"/>
                <a:cs typeface="Arial" pitchFamily="34" charset="0"/>
              </a:rPr>
              <a:t>Consequences for non-compliance.</a:t>
            </a:r>
          </a:p>
        </p:txBody>
      </p:sp>
      <p:pic>
        <p:nvPicPr>
          <p:cNvPr id="28675" name="Picture 3"/>
          <p:cNvPicPr>
            <a:picLocks noChangeAspect="1"/>
          </p:cNvPicPr>
          <p:nvPr/>
        </p:nvPicPr>
        <p:blipFill>
          <a:blip r:embed="rId2"/>
          <a:srcRect/>
          <a:stretch>
            <a:fillRect/>
          </a:stretch>
        </p:blipFill>
        <p:spPr bwMode="auto">
          <a:xfrm>
            <a:off x="1066800" y="2667000"/>
            <a:ext cx="1763713" cy="3477822"/>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C0DB9421-5248-4408-9336-18C15CC2BE05}" type="slidenum">
              <a:rPr lang="en-US" sz="900" smtClean="0"/>
              <a:pPr/>
              <a:t>28</a:t>
            </a:fld>
            <a:endParaRPr lang="en-US" sz="900" dirty="0"/>
          </a:p>
        </p:txBody>
      </p:sp>
      <p:pic>
        <p:nvPicPr>
          <p:cNvPr id="2" name="Picture 1"/>
          <p:cNvPicPr>
            <a:picLocks noChangeAspect="1"/>
          </p:cNvPicPr>
          <p:nvPr/>
        </p:nvPicPr>
        <p:blipFill>
          <a:blip r:embed="rId3"/>
          <a:stretch>
            <a:fillRect/>
          </a:stretch>
        </p:blipFill>
        <p:spPr>
          <a:xfrm>
            <a:off x="762000" y="5570092"/>
            <a:ext cx="2228850" cy="60007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idx="4294967295"/>
          </p:nvPr>
        </p:nvSpPr>
        <p:spPr>
          <a:xfrm>
            <a:off x="2514600" y="762000"/>
            <a:ext cx="3810000" cy="369332"/>
          </a:xfrm>
        </p:spPr>
        <p:txBody>
          <a:bodyPr wrap="square" lIns="0" tIns="0" rIns="0" bIns="0" anchor="t">
            <a:spAutoFit/>
          </a:bodyPr>
          <a:lstStyle/>
          <a:p>
            <a:r>
              <a:rPr lang="en-US" sz="2400" dirty="0" smtClean="0">
                <a:solidFill>
                  <a:srgbClr val="10100A"/>
                </a:solidFill>
              </a:rPr>
              <a:t>                       On-Site </a:t>
            </a:r>
            <a:r>
              <a:rPr lang="en-US" sz="2400" dirty="0">
                <a:solidFill>
                  <a:srgbClr val="10100A"/>
                </a:solidFill>
              </a:rPr>
              <a:t>Monitoring</a:t>
            </a:r>
          </a:p>
        </p:txBody>
      </p:sp>
      <p:sp>
        <p:nvSpPr>
          <p:cNvPr id="3" name="Text Placeholder 2"/>
          <p:cNvSpPr>
            <a:spLocks noGrp="1"/>
          </p:cNvSpPr>
          <p:nvPr>
            <p:ph type="body" idx="4294967295"/>
          </p:nvPr>
        </p:nvSpPr>
        <p:spPr>
          <a:xfrm>
            <a:off x="2590800" y="1790684"/>
            <a:ext cx="5867400" cy="2508379"/>
          </a:xfrm>
        </p:spPr>
        <p:txBody>
          <a:bodyPr wrap="square" lIns="0" tIns="0" rIns="0" bIns="0">
            <a:spAutoFit/>
          </a:bodyPr>
          <a:lstStyle/>
          <a:p>
            <a:pPr marL="0" indent="0" algn="ctr">
              <a:spcBef>
                <a:spcPct val="0"/>
              </a:spcBef>
              <a:buNone/>
            </a:pPr>
            <a:r>
              <a:rPr lang="en-US" sz="2000" dirty="0">
                <a:solidFill>
                  <a:srgbClr val="10100A"/>
                </a:solidFill>
                <a:latin typeface="Arial" pitchFamily="34" charset="0"/>
                <a:cs typeface="Arial" pitchFamily="34" charset="0"/>
              </a:rPr>
              <a:t>Conducted annually by DIDD auditors:</a:t>
            </a:r>
          </a:p>
          <a:p>
            <a:pPr>
              <a:spcBef>
                <a:spcPct val="0"/>
              </a:spcBef>
            </a:pPr>
            <a:endParaRPr lang="en-US" sz="2000" dirty="0">
              <a:solidFill>
                <a:srgbClr val="10100A"/>
              </a:solidFill>
              <a:latin typeface="Arial" pitchFamily="34" charset="0"/>
              <a:cs typeface="Arial" pitchFamily="34" charset="0"/>
            </a:endParaRPr>
          </a:p>
          <a:p>
            <a:pPr lvl="1">
              <a:spcBef>
                <a:spcPct val="0"/>
              </a:spcBef>
              <a:spcAft>
                <a:spcPts val="600"/>
              </a:spcAft>
              <a:buFont typeface="Wingdings" pitchFamily="2" charset="2"/>
              <a:buChar char="§"/>
            </a:pPr>
            <a:r>
              <a:rPr lang="en-US" sz="1800" dirty="0">
                <a:solidFill>
                  <a:srgbClr val="10100A"/>
                </a:solidFill>
                <a:latin typeface="Arial" pitchFamily="34" charset="0"/>
                <a:cs typeface="Arial" pitchFamily="34" charset="0"/>
              </a:rPr>
              <a:t>Review personnel records for Title VI orientation and annual training;</a:t>
            </a:r>
          </a:p>
          <a:p>
            <a:pPr lvl="1">
              <a:spcBef>
                <a:spcPct val="0"/>
              </a:spcBef>
              <a:spcAft>
                <a:spcPts val="600"/>
              </a:spcAft>
              <a:buFont typeface="Wingdings" pitchFamily="2" charset="2"/>
              <a:buChar char="§"/>
            </a:pPr>
            <a:r>
              <a:rPr lang="en-US" sz="1800" dirty="0">
                <a:solidFill>
                  <a:srgbClr val="10100A"/>
                </a:solidFill>
                <a:latin typeface="Arial" pitchFamily="34" charset="0"/>
                <a:cs typeface="Arial" pitchFamily="34" charset="0"/>
              </a:rPr>
              <a:t>Title VI notification to individuals receiving services or their legal representative;</a:t>
            </a:r>
          </a:p>
          <a:p>
            <a:pPr lvl="1">
              <a:spcBef>
                <a:spcPct val="0"/>
              </a:spcBef>
              <a:spcAft>
                <a:spcPts val="600"/>
              </a:spcAft>
              <a:buFont typeface="Wingdings" pitchFamily="2" charset="2"/>
              <a:buChar char="§"/>
            </a:pPr>
            <a:r>
              <a:rPr lang="en-US" sz="1800" dirty="0">
                <a:solidFill>
                  <a:srgbClr val="10100A"/>
                </a:solidFill>
                <a:latin typeface="Arial" pitchFamily="34" charset="0"/>
                <a:cs typeface="Arial" pitchFamily="34" charset="0"/>
              </a:rPr>
              <a:t>Title VI </a:t>
            </a:r>
            <a:r>
              <a:rPr lang="en-US" sz="1800" dirty="0" smtClean="0">
                <a:solidFill>
                  <a:srgbClr val="10100A"/>
                </a:solidFill>
                <a:latin typeface="Arial" pitchFamily="34" charset="0"/>
                <a:cs typeface="Arial" pitchFamily="34" charset="0"/>
              </a:rPr>
              <a:t>poster; and</a:t>
            </a:r>
            <a:endParaRPr lang="en-US" sz="1800" dirty="0">
              <a:solidFill>
                <a:srgbClr val="10100A"/>
              </a:solidFill>
              <a:latin typeface="Arial" pitchFamily="34" charset="0"/>
              <a:cs typeface="Arial" pitchFamily="34" charset="0"/>
            </a:endParaRPr>
          </a:p>
          <a:p>
            <a:pPr lvl="1">
              <a:spcBef>
                <a:spcPct val="0"/>
              </a:spcBef>
              <a:buFont typeface="Wingdings" pitchFamily="2" charset="2"/>
              <a:buChar char="§"/>
            </a:pPr>
            <a:r>
              <a:rPr lang="en-US" sz="1800" dirty="0">
                <a:solidFill>
                  <a:srgbClr val="10100A"/>
                </a:solidFill>
                <a:latin typeface="Arial" pitchFamily="34" charset="0"/>
                <a:cs typeface="Arial" pitchFamily="34" charset="0"/>
              </a:rPr>
              <a:t>Review for evidence of complaints.</a:t>
            </a:r>
          </a:p>
        </p:txBody>
      </p:sp>
      <p:pic>
        <p:nvPicPr>
          <p:cNvPr id="29699" name="Picture 3"/>
          <p:cNvPicPr>
            <a:picLocks noChangeAspect="1"/>
          </p:cNvPicPr>
          <p:nvPr/>
        </p:nvPicPr>
        <p:blipFill>
          <a:blip r:embed="rId2"/>
          <a:srcRect/>
          <a:stretch>
            <a:fillRect/>
          </a:stretch>
        </p:blipFill>
        <p:spPr bwMode="auto">
          <a:xfrm>
            <a:off x="990600" y="2323772"/>
            <a:ext cx="1851025" cy="3696028"/>
          </a:xfrm>
          <a:prstGeom prst="rect">
            <a:avLst/>
          </a:prstGeom>
          <a:noFill/>
          <a:ln w="9525">
            <a:noFill/>
            <a:miter lim="800000"/>
            <a:headEnd/>
            <a:tailEnd/>
          </a:ln>
        </p:spPr>
      </p:pic>
      <p:sp>
        <p:nvSpPr>
          <p:cNvPr id="4" name="Slide Number Placeholder 3"/>
          <p:cNvSpPr>
            <a:spLocks noGrp="1"/>
          </p:cNvSpPr>
          <p:nvPr>
            <p:ph type="sldNum" sz="quarter" idx="12"/>
          </p:nvPr>
        </p:nvSpPr>
        <p:spPr>
          <a:xfrm>
            <a:off x="7848600" y="5791200"/>
            <a:ext cx="762000" cy="365125"/>
          </a:xfrm>
        </p:spPr>
        <p:txBody>
          <a:bodyPr/>
          <a:lstStyle/>
          <a:p>
            <a:fld id="{C0DB9421-5248-4408-9336-18C15CC2BE05}" type="slidenum">
              <a:rPr lang="en-US" sz="900" smtClean="0"/>
              <a:pPr/>
              <a:t>29</a:t>
            </a:fld>
            <a:endParaRPr lang="en-US" sz="900" dirty="0"/>
          </a:p>
        </p:txBody>
      </p:sp>
      <p:pic>
        <p:nvPicPr>
          <p:cNvPr id="2" name="Picture 1"/>
          <p:cNvPicPr>
            <a:picLocks noChangeAspect="1"/>
          </p:cNvPicPr>
          <p:nvPr/>
        </p:nvPicPr>
        <p:blipFill>
          <a:blip r:embed="rId3"/>
          <a:stretch>
            <a:fillRect/>
          </a:stretch>
        </p:blipFill>
        <p:spPr>
          <a:xfrm>
            <a:off x="801687" y="5556250"/>
            <a:ext cx="2228850" cy="60007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idx="4294967295"/>
          </p:nvPr>
        </p:nvSpPr>
        <p:spPr>
          <a:xfrm>
            <a:off x="3124200" y="990600"/>
            <a:ext cx="2667000" cy="377825"/>
          </a:xfrm>
        </p:spPr>
        <p:txBody>
          <a:bodyPr wrap="square" lIns="0" tIns="0" rIns="0" bIns="0" anchor="t">
            <a:spAutoFit/>
          </a:bodyPr>
          <a:lstStyle/>
          <a:p>
            <a:r>
              <a:rPr lang="en-US" sz="2400" dirty="0" smtClean="0">
                <a:solidFill>
                  <a:srgbClr val="10100A"/>
                </a:solidFill>
              </a:rPr>
              <a:t>             Objectives</a:t>
            </a:r>
            <a:endParaRPr lang="en-US" sz="2400" dirty="0">
              <a:solidFill>
                <a:srgbClr val="10100A"/>
              </a:solidFill>
            </a:endParaRPr>
          </a:p>
        </p:txBody>
      </p:sp>
      <p:sp>
        <p:nvSpPr>
          <p:cNvPr id="10242" name="Text Placeholder 2"/>
          <p:cNvSpPr>
            <a:spLocks noGrp="1"/>
          </p:cNvSpPr>
          <p:nvPr>
            <p:ph type="body" idx="4294967295"/>
          </p:nvPr>
        </p:nvSpPr>
        <p:spPr>
          <a:xfrm>
            <a:off x="990600" y="1524000"/>
            <a:ext cx="1981200" cy="307777"/>
          </a:xfrm>
        </p:spPr>
        <p:txBody>
          <a:bodyPr wrap="square" lIns="0" tIns="0" rIns="0" bIns="0">
            <a:spAutoFit/>
          </a:bodyPr>
          <a:lstStyle/>
          <a:p>
            <a:pPr marL="0" indent="0">
              <a:spcBef>
                <a:spcPct val="0"/>
              </a:spcBef>
              <a:buNone/>
            </a:pPr>
            <a:r>
              <a:rPr lang="en-US" sz="2000" dirty="0">
                <a:solidFill>
                  <a:srgbClr val="10100A"/>
                </a:solidFill>
                <a:latin typeface="Arial" panose="020B0604020202020204" pitchFamily="34" charset="0"/>
                <a:cs typeface="Arial" panose="020B0604020202020204" pitchFamily="34" charset="0"/>
              </a:rPr>
              <a:t>Participants will</a:t>
            </a:r>
            <a:r>
              <a:rPr lang="en-US" sz="2000" dirty="0" smtClean="0">
                <a:solidFill>
                  <a:srgbClr val="10100A"/>
                </a:solidFill>
                <a:latin typeface="+mn-lt"/>
                <a:cs typeface="Tahoma" pitchFamily="34" charset="0"/>
              </a:rPr>
              <a:t>:  </a:t>
            </a:r>
            <a:endParaRPr lang="en-US" sz="2000" dirty="0">
              <a:solidFill>
                <a:srgbClr val="10100A"/>
              </a:solidFill>
              <a:latin typeface="+mn-lt"/>
              <a:cs typeface="Tahoma" pitchFamily="34" charset="0"/>
            </a:endParaRPr>
          </a:p>
        </p:txBody>
      </p:sp>
      <p:sp>
        <p:nvSpPr>
          <p:cNvPr id="10243" name="TextBox 3"/>
          <p:cNvSpPr txBox="1">
            <a:spLocks noChangeArrowheads="1"/>
          </p:cNvSpPr>
          <p:nvPr/>
        </p:nvSpPr>
        <p:spPr bwMode="auto">
          <a:xfrm>
            <a:off x="685800" y="2028548"/>
            <a:ext cx="7753149" cy="3323987"/>
          </a:xfrm>
          <a:prstGeom prst="rect">
            <a:avLst/>
          </a:prstGeom>
          <a:noFill/>
          <a:ln w="9525">
            <a:noFill/>
            <a:miter lim="800000"/>
            <a:headEnd/>
            <a:tailEnd/>
          </a:ln>
        </p:spPr>
        <p:txBody>
          <a:bodyPr wrap="square">
            <a:spAutoFit/>
          </a:bodyPr>
          <a:lstStyle/>
          <a:p>
            <a:pPr marL="458788" indent="-458788">
              <a:spcAft>
                <a:spcPts val="600"/>
              </a:spcAft>
              <a:buFont typeface="Wingdings" pitchFamily="2" charset="2"/>
              <a:buChar char="v"/>
            </a:pPr>
            <a:r>
              <a:rPr lang="en-US" dirty="0" smtClean="0">
                <a:solidFill>
                  <a:srgbClr val="000000"/>
                </a:solidFill>
                <a:latin typeface="Arial" pitchFamily="34" charset="0"/>
                <a:cs typeface="Arial" pitchFamily="34" charset="0"/>
              </a:rPr>
              <a:t>Become familiar with </a:t>
            </a:r>
            <a:r>
              <a:rPr lang="en-US" dirty="0">
                <a:solidFill>
                  <a:srgbClr val="000000"/>
                </a:solidFill>
                <a:latin typeface="Arial" pitchFamily="34" charset="0"/>
                <a:cs typeface="Arial" pitchFamily="34" charset="0"/>
              </a:rPr>
              <a:t>the </a:t>
            </a:r>
            <a:r>
              <a:rPr lang="en-US" dirty="0" smtClean="0">
                <a:solidFill>
                  <a:srgbClr val="000000"/>
                </a:solidFill>
                <a:latin typeface="Arial" pitchFamily="34" charset="0"/>
                <a:cs typeface="Arial" pitchFamily="34" charset="0"/>
              </a:rPr>
              <a:t>rights of individuals receiving DIDD services,</a:t>
            </a:r>
            <a:endParaRPr lang="en-US" dirty="0">
              <a:solidFill>
                <a:srgbClr val="000000"/>
              </a:solidFill>
              <a:latin typeface="Arial" pitchFamily="34" charset="0"/>
              <a:cs typeface="Arial" pitchFamily="34" charset="0"/>
            </a:endParaRPr>
          </a:p>
          <a:p>
            <a:pPr marL="458788" indent="-458788">
              <a:spcAft>
                <a:spcPts val="600"/>
              </a:spcAft>
              <a:buFont typeface="Wingdings" pitchFamily="2" charset="2"/>
              <a:buChar char="v"/>
            </a:pPr>
            <a:r>
              <a:rPr lang="en-US" dirty="0">
                <a:solidFill>
                  <a:srgbClr val="000000"/>
                </a:solidFill>
                <a:latin typeface="Arial" pitchFamily="34" charset="0"/>
                <a:cs typeface="Arial" pitchFamily="34" charset="0"/>
              </a:rPr>
              <a:t>Be aware of DIDD service providers’ human and civil rights compliance responsibilities </a:t>
            </a:r>
            <a:endParaRPr lang="en-US" dirty="0" smtClean="0">
              <a:solidFill>
                <a:srgbClr val="000000"/>
              </a:solidFill>
              <a:latin typeface="Arial" pitchFamily="34" charset="0"/>
              <a:cs typeface="Arial" pitchFamily="34" charset="0"/>
            </a:endParaRPr>
          </a:p>
          <a:p>
            <a:pPr marL="458788" indent="-458788">
              <a:spcAft>
                <a:spcPts val="600"/>
              </a:spcAft>
              <a:buFont typeface="Wingdings" pitchFamily="2" charset="2"/>
              <a:buChar char="v"/>
            </a:pPr>
            <a:r>
              <a:rPr lang="en-US" dirty="0">
                <a:solidFill>
                  <a:srgbClr val="000000"/>
                </a:solidFill>
                <a:latin typeface="Arial" pitchFamily="34" charset="0"/>
                <a:cs typeface="Arial" pitchFamily="34" charset="0"/>
              </a:rPr>
              <a:t>Review federal civil rights </a:t>
            </a:r>
            <a:r>
              <a:rPr lang="en-US" dirty="0" smtClean="0">
                <a:solidFill>
                  <a:srgbClr val="000000"/>
                </a:solidFill>
                <a:latin typeface="Arial" pitchFamily="34" charset="0"/>
                <a:cs typeface="Arial" pitchFamily="34" charset="0"/>
              </a:rPr>
              <a:t>laws,</a:t>
            </a:r>
          </a:p>
          <a:p>
            <a:pPr marL="458788" indent="-458788">
              <a:spcAft>
                <a:spcPts val="600"/>
              </a:spcAft>
              <a:buFont typeface="Wingdings" pitchFamily="2" charset="2"/>
              <a:buChar char="v"/>
            </a:pPr>
            <a:r>
              <a:rPr lang="en-US" dirty="0" smtClean="0">
                <a:solidFill>
                  <a:srgbClr val="000000"/>
                </a:solidFill>
                <a:latin typeface="Arial" pitchFamily="34" charset="0"/>
                <a:cs typeface="Arial" pitchFamily="34" charset="0"/>
              </a:rPr>
              <a:t>Understand DIDD’s and DIDD service providers’ role in ensuring </a:t>
            </a:r>
            <a:r>
              <a:rPr lang="en-US" dirty="0">
                <a:solidFill>
                  <a:srgbClr val="000000"/>
                </a:solidFill>
                <a:latin typeface="Arial" pitchFamily="34" charset="0"/>
                <a:cs typeface="Arial" pitchFamily="34" charset="0"/>
              </a:rPr>
              <a:t>Title VI compliance</a:t>
            </a:r>
            <a:r>
              <a:rPr lang="en-US" dirty="0" smtClean="0">
                <a:solidFill>
                  <a:srgbClr val="000000"/>
                </a:solidFill>
                <a:latin typeface="Arial" pitchFamily="34" charset="0"/>
                <a:cs typeface="Arial" pitchFamily="34" charset="0"/>
              </a:rPr>
              <a:t>,</a:t>
            </a:r>
          </a:p>
          <a:p>
            <a:pPr marL="458788" indent="-458788">
              <a:spcAft>
                <a:spcPts val="600"/>
              </a:spcAft>
              <a:buFont typeface="Wingdings" pitchFamily="2" charset="2"/>
              <a:buChar char="v"/>
            </a:pPr>
            <a:r>
              <a:rPr lang="en-US" dirty="0" smtClean="0">
                <a:solidFill>
                  <a:srgbClr val="000000"/>
                </a:solidFill>
                <a:latin typeface="Arial" pitchFamily="34" charset="0"/>
                <a:cs typeface="Arial" pitchFamily="34" charset="0"/>
              </a:rPr>
              <a:t>Recognize Title </a:t>
            </a:r>
            <a:r>
              <a:rPr lang="en-US" dirty="0">
                <a:solidFill>
                  <a:srgbClr val="000000"/>
                </a:solidFill>
                <a:latin typeface="Arial" pitchFamily="34" charset="0"/>
                <a:cs typeface="Arial" pitchFamily="34" charset="0"/>
              </a:rPr>
              <a:t>VI </a:t>
            </a:r>
            <a:r>
              <a:rPr lang="en-US" dirty="0" smtClean="0">
                <a:solidFill>
                  <a:srgbClr val="000000"/>
                </a:solidFill>
                <a:latin typeface="Arial" pitchFamily="34" charset="0"/>
                <a:cs typeface="Arial" pitchFamily="34" charset="0"/>
              </a:rPr>
              <a:t>prohibited practices,</a:t>
            </a:r>
            <a:endParaRPr lang="en-US" dirty="0">
              <a:solidFill>
                <a:srgbClr val="000000"/>
              </a:solidFill>
              <a:latin typeface="Arial" pitchFamily="34" charset="0"/>
              <a:cs typeface="Arial" pitchFamily="34" charset="0"/>
            </a:endParaRPr>
          </a:p>
          <a:p>
            <a:pPr marL="458788" indent="-458788">
              <a:spcAft>
                <a:spcPts val="600"/>
              </a:spcAft>
              <a:buFont typeface="Wingdings" pitchFamily="2" charset="2"/>
              <a:buChar char="v"/>
            </a:pPr>
            <a:r>
              <a:rPr lang="en-US" dirty="0" smtClean="0">
                <a:solidFill>
                  <a:srgbClr val="000000"/>
                </a:solidFill>
                <a:latin typeface="Arial" pitchFamily="34" charset="0"/>
                <a:cs typeface="Arial" pitchFamily="34" charset="0"/>
              </a:rPr>
              <a:t>Identify DIDD </a:t>
            </a:r>
            <a:r>
              <a:rPr lang="en-US" dirty="0">
                <a:solidFill>
                  <a:srgbClr val="000000"/>
                </a:solidFill>
                <a:latin typeface="Arial" pitchFamily="34" charset="0"/>
                <a:cs typeface="Arial" pitchFamily="34" charset="0"/>
              </a:rPr>
              <a:t>service provider’s </a:t>
            </a:r>
            <a:r>
              <a:rPr lang="en-US" dirty="0" smtClean="0">
                <a:solidFill>
                  <a:srgbClr val="000000"/>
                </a:solidFill>
                <a:latin typeface="Arial" pitchFamily="34" charset="0"/>
                <a:cs typeface="Arial" pitchFamily="34" charset="0"/>
              </a:rPr>
              <a:t>Title VI and LEP responsibilities,</a:t>
            </a:r>
            <a:endParaRPr lang="en-US" dirty="0">
              <a:solidFill>
                <a:srgbClr val="000000"/>
              </a:solidFill>
              <a:latin typeface="Arial" pitchFamily="34" charset="0"/>
              <a:cs typeface="Arial" pitchFamily="34" charset="0"/>
            </a:endParaRPr>
          </a:p>
          <a:p>
            <a:pPr marL="458788" indent="-458788">
              <a:spcAft>
                <a:spcPts val="600"/>
              </a:spcAft>
              <a:buFont typeface="Wingdings" pitchFamily="2" charset="2"/>
              <a:buChar char="v"/>
            </a:pPr>
            <a:r>
              <a:rPr lang="en-US" dirty="0" smtClean="0">
                <a:solidFill>
                  <a:srgbClr val="000000"/>
                </a:solidFill>
                <a:latin typeface="Arial" pitchFamily="34" charset="0"/>
                <a:cs typeface="Arial" pitchFamily="34" charset="0"/>
              </a:rPr>
              <a:t>Know </a:t>
            </a:r>
            <a:r>
              <a:rPr lang="en-US" dirty="0">
                <a:solidFill>
                  <a:srgbClr val="000000"/>
                </a:solidFill>
                <a:latin typeface="Arial" pitchFamily="34" charset="0"/>
                <a:cs typeface="Arial" pitchFamily="34" charset="0"/>
              </a:rPr>
              <a:t>where to </a:t>
            </a:r>
            <a:r>
              <a:rPr lang="en-US" dirty="0" smtClean="0">
                <a:solidFill>
                  <a:srgbClr val="000000"/>
                </a:solidFill>
                <a:latin typeface="Arial" pitchFamily="34" charset="0"/>
                <a:cs typeface="Arial" pitchFamily="34" charset="0"/>
              </a:rPr>
              <a:t>obtain technical assistance for Title VI and other civil rights related laws, and</a:t>
            </a:r>
            <a:endParaRPr lang="en-US" dirty="0">
              <a:solidFill>
                <a:srgbClr val="000000"/>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C0DB9421-5248-4408-9336-18C15CC2BE05}" type="slidenum">
              <a:rPr lang="en-US" sz="900" smtClean="0"/>
              <a:pPr/>
              <a:t>3</a:t>
            </a:fld>
            <a:endParaRPr lang="en-US" sz="900" dirty="0"/>
          </a:p>
        </p:txBody>
      </p:sp>
      <p:pic>
        <p:nvPicPr>
          <p:cNvPr id="2" name="Picture 1"/>
          <p:cNvPicPr>
            <a:picLocks noChangeAspect="1"/>
          </p:cNvPicPr>
          <p:nvPr/>
        </p:nvPicPr>
        <p:blipFill>
          <a:blip r:embed="rId2"/>
          <a:stretch>
            <a:fillRect/>
          </a:stretch>
        </p:blipFill>
        <p:spPr>
          <a:xfrm>
            <a:off x="742950" y="5570092"/>
            <a:ext cx="2228850" cy="60007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762000" y="414006"/>
            <a:ext cx="4648200" cy="6706451"/>
          </a:xfrm>
        </p:spPr>
        <p:txBody>
          <a:bodyPr wrap="square" lIns="0" tIns="0" rIns="0" bIns="0">
            <a:spAutoFit/>
          </a:bodyPr>
          <a:lstStyle/>
          <a:p>
            <a:pPr marL="452437" indent="0">
              <a:spcBef>
                <a:spcPct val="0"/>
              </a:spcBef>
              <a:buNone/>
            </a:pPr>
            <a:r>
              <a:rPr lang="en-US" sz="1200" dirty="0" smtClean="0">
                <a:solidFill>
                  <a:srgbClr val="10100A"/>
                </a:solidFill>
                <a:latin typeface="Arial" pitchFamily="34" charset="0"/>
                <a:cs typeface="Arial" pitchFamily="34" charset="0"/>
              </a:rPr>
              <a:t>For assistance with Title VI complaint process, training, supplies or resources, please contact DIDD Regional Title VI Coordinators:</a:t>
            </a:r>
            <a:endParaRPr lang="en-US" sz="1200" dirty="0">
              <a:solidFill>
                <a:srgbClr val="10100A"/>
              </a:solidFill>
              <a:latin typeface="Arial" pitchFamily="34" charset="0"/>
              <a:cs typeface="Arial" pitchFamily="34" charset="0"/>
            </a:endParaRPr>
          </a:p>
          <a:p>
            <a:pPr marL="0" indent="0">
              <a:buNone/>
            </a:pPr>
            <a:r>
              <a:rPr lang="en-US" sz="1200" b="1" dirty="0">
                <a:latin typeface="Arial" pitchFamily="34" charset="0"/>
                <a:cs typeface="Arial" pitchFamily="34" charset="0"/>
              </a:rPr>
              <a:t> </a:t>
            </a:r>
            <a:r>
              <a:rPr lang="en-US" sz="1200" b="1" dirty="0" smtClean="0">
                <a:latin typeface="Arial" pitchFamily="34" charset="0"/>
                <a:cs typeface="Arial" pitchFamily="34" charset="0"/>
              </a:rPr>
              <a:t>             </a:t>
            </a:r>
          </a:p>
          <a:p>
            <a:pPr marL="0" indent="0">
              <a:buNone/>
            </a:pPr>
            <a:r>
              <a:rPr lang="en-US" sz="1200" b="1" dirty="0">
                <a:latin typeface="Arial" pitchFamily="34" charset="0"/>
                <a:cs typeface="Arial" pitchFamily="34" charset="0"/>
              </a:rPr>
              <a:t> </a:t>
            </a:r>
            <a:r>
              <a:rPr lang="en-US" sz="1200" b="1" dirty="0" smtClean="0">
                <a:latin typeface="Arial" pitchFamily="34" charset="0"/>
                <a:cs typeface="Arial" pitchFamily="34" charset="0"/>
              </a:rPr>
              <a:t>             EAST </a:t>
            </a:r>
            <a:r>
              <a:rPr lang="en-US" sz="1200" b="1" dirty="0">
                <a:latin typeface="Arial" pitchFamily="34" charset="0"/>
                <a:cs typeface="Arial" pitchFamily="34" charset="0"/>
              </a:rPr>
              <a:t>REGION</a:t>
            </a:r>
          </a:p>
          <a:p>
            <a:pPr marL="0" indent="0">
              <a:buNone/>
            </a:pPr>
            <a:r>
              <a:rPr lang="en-US" sz="1200" b="1" dirty="0">
                <a:latin typeface="Arial" pitchFamily="34" charset="0"/>
                <a:cs typeface="Arial" pitchFamily="34" charset="0"/>
              </a:rPr>
              <a:t> </a:t>
            </a:r>
            <a:r>
              <a:rPr lang="en-US" sz="1200" b="1" dirty="0" smtClean="0">
                <a:latin typeface="Arial" pitchFamily="34" charset="0"/>
                <a:cs typeface="Arial" pitchFamily="34" charset="0"/>
              </a:rPr>
              <a:t>             Tammy Green, </a:t>
            </a:r>
            <a:r>
              <a:rPr lang="en-US" sz="1200" b="1" dirty="0">
                <a:latin typeface="Arial" pitchFamily="34" charset="0"/>
                <a:cs typeface="Arial" pitchFamily="34" charset="0"/>
              </a:rPr>
              <a:t>Compliance Director-East</a:t>
            </a:r>
            <a:r>
              <a:rPr lang="en-US" sz="1200" dirty="0">
                <a:latin typeface="Arial" pitchFamily="34" charset="0"/>
                <a:cs typeface="Arial" pitchFamily="34" charset="0"/>
              </a:rPr>
              <a:t/>
            </a:r>
            <a:br>
              <a:rPr lang="en-US" sz="1200" dirty="0">
                <a:latin typeface="Arial" pitchFamily="34" charset="0"/>
                <a:cs typeface="Arial" pitchFamily="34" charset="0"/>
              </a:rPr>
            </a:br>
            <a:r>
              <a:rPr lang="en-US" sz="1200" dirty="0">
                <a:latin typeface="Arial" pitchFamily="34" charset="0"/>
                <a:cs typeface="Arial" pitchFamily="34" charset="0"/>
              </a:rPr>
              <a:t> </a:t>
            </a:r>
            <a:r>
              <a:rPr lang="en-US" sz="1200" dirty="0" smtClean="0">
                <a:latin typeface="Arial" pitchFamily="34" charset="0"/>
                <a:cs typeface="Arial" pitchFamily="34" charset="0"/>
              </a:rPr>
              <a:t>              East </a:t>
            </a:r>
            <a:r>
              <a:rPr lang="en-US" sz="1200" dirty="0">
                <a:latin typeface="Arial" pitchFamily="34" charset="0"/>
                <a:cs typeface="Arial" pitchFamily="34" charset="0"/>
              </a:rPr>
              <a:t>Regional Office-Greeneville </a:t>
            </a:r>
            <a:br>
              <a:rPr lang="en-US" sz="1200" dirty="0">
                <a:latin typeface="Arial" pitchFamily="34" charset="0"/>
                <a:cs typeface="Arial" pitchFamily="34" charset="0"/>
              </a:rPr>
            </a:br>
            <a:r>
              <a:rPr lang="en-US" sz="1200" dirty="0" smtClean="0">
                <a:latin typeface="Arial" pitchFamily="34" charset="0"/>
                <a:cs typeface="Arial" pitchFamily="34" charset="0"/>
              </a:rPr>
              <a:t>               P.O</a:t>
            </a:r>
            <a:r>
              <a:rPr lang="en-US" sz="1200" dirty="0">
                <a:latin typeface="Arial" pitchFamily="34" charset="0"/>
                <a:cs typeface="Arial" pitchFamily="34" charset="0"/>
              </a:rPr>
              <a:t>. Box 130</a:t>
            </a:r>
            <a:br>
              <a:rPr lang="en-US" sz="1200" dirty="0">
                <a:latin typeface="Arial" pitchFamily="34" charset="0"/>
                <a:cs typeface="Arial" pitchFamily="34" charset="0"/>
              </a:rPr>
            </a:br>
            <a:r>
              <a:rPr lang="en-US" sz="1200" dirty="0" smtClean="0">
                <a:latin typeface="Arial" pitchFamily="34" charset="0"/>
                <a:cs typeface="Arial" pitchFamily="34" charset="0"/>
              </a:rPr>
              <a:t>               Afton </a:t>
            </a:r>
            <a:r>
              <a:rPr lang="en-US" sz="1200" dirty="0">
                <a:latin typeface="Arial" pitchFamily="34" charset="0"/>
                <a:cs typeface="Arial" pitchFamily="34" charset="0"/>
              </a:rPr>
              <a:t>TN 37616-0130</a:t>
            </a:r>
            <a:br>
              <a:rPr lang="en-US" sz="1200" dirty="0">
                <a:latin typeface="Arial" pitchFamily="34" charset="0"/>
                <a:cs typeface="Arial" pitchFamily="34" charset="0"/>
              </a:rPr>
            </a:br>
            <a:r>
              <a:rPr lang="en-US" sz="1200" dirty="0" smtClean="0">
                <a:latin typeface="Arial" pitchFamily="34" charset="0"/>
                <a:cs typeface="Arial" pitchFamily="34" charset="0"/>
              </a:rPr>
              <a:t>               (423) 787-6491 </a:t>
            </a:r>
            <a:br>
              <a:rPr lang="en-US" sz="1200" dirty="0" smtClean="0">
                <a:latin typeface="Arial" pitchFamily="34" charset="0"/>
                <a:cs typeface="Arial" pitchFamily="34" charset="0"/>
              </a:rPr>
            </a:br>
            <a:r>
              <a:rPr lang="en-US" sz="1200" dirty="0" smtClean="0">
                <a:latin typeface="Arial" pitchFamily="34" charset="0"/>
                <a:cs typeface="Arial" pitchFamily="34" charset="0"/>
              </a:rPr>
              <a:t>               </a:t>
            </a:r>
            <a:r>
              <a:rPr lang="en-US" sz="1200" u="sng" dirty="0" smtClean="0">
                <a:latin typeface="Arial" pitchFamily="34" charset="0"/>
                <a:cs typeface="Arial" pitchFamily="34" charset="0"/>
              </a:rPr>
              <a:t>tammy.r.green@tn.gov</a:t>
            </a:r>
          </a:p>
          <a:p>
            <a:pPr marL="0" indent="0">
              <a:buNone/>
            </a:pPr>
            <a:r>
              <a:rPr lang="en-US" sz="1200" dirty="0">
                <a:latin typeface="Arial" pitchFamily="34" charset="0"/>
                <a:cs typeface="Arial" pitchFamily="34" charset="0"/>
              </a:rPr>
              <a:t/>
            </a:r>
            <a:br>
              <a:rPr lang="en-US" sz="1200" dirty="0">
                <a:latin typeface="Arial" pitchFamily="34" charset="0"/>
                <a:cs typeface="Arial" pitchFamily="34" charset="0"/>
              </a:rPr>
            </a:br>
            <a:r>
              <a:rPr lang="en-US" sz="1200" dirty="0" smtClean="0">
                <a:latin typeface="Arial" pitchFamily="34" charset="0"/>
                <a:cs typeface="Arial" pitchFamily="34" charset="0"/>
              </a:rPr>
              <a:t>              </a:t>
            </a:r>
            <a:r>
              <a:rPr lang="en-US" sz="1200" b="1" dirty="0" smtClean="0">
                <a:latin typeface="Arial" pitchFamily="34" charset="0"/>
                <a:cs typeface="Arial" pitchFamily="34" charset="0"/>
              </a:rPr>
              <a:t>MIDDLE </a:t>
            </a:r>
            <a:r>
              <a:rPr lang="en-US" sz="1200" b="1" dirty="0">
                <a:latin typeface="Arial" pitchFamily="34" charset="0"/>
                <a:cs typeface="Arial" pitchFamily="34" charset="0"/>
              </a:rPr>
              <a:t>REGION</a:t>
            </a:r>
          </a:p>
          <a:p>
            <a:pPr marL="0" indent="0">
              <a:buNone/>
            </a:pPr>
            <a:r>
              <a:rPr lang="en-US" sz="1200" b="1" dirty="0" smtClean="0">
                <a:latin typeface="Arial" pitchFamily="34" charset="0"/>
                <a:cs typeface="Arial" pitchFamily="34" charset="0"/>
              </a:rPr>
              <a:t>              Gladys Harris, Dev Services Regional Monitor</a:t>
            </a:r>
            <a:r>
              <a:rPr lang="en-US" sz="1200" dirty="0">
                <a:latin typeface="Arial" pitchFamily="34" charset="0"/>
                <a:cs typeface="Arial" pitchFamily="34" charset="0"/>
              </a:rPr>
              <a:t/>
            </a:r>
            <a:br>
              <a:rPr lang="en-US" sz="1200" dirty="0">
                <a:latin typeface="Arial" pitchFamily="34" charset="0"/>
                <a:cs typeface="Arial" pitchFamily="34" charset="0"/>
              </a:rPr>
            </a:br>
            <a:r>
              <a:rPr lang="en-US" sz="1200" dirty="0" smtClean="0">
                <a:latin typeface="Arial" pitchFamily="34" charset="0"/>
                <a:cs typeface="Arial" pitchFamily="34" charset="0"/>
              </a:rPr>
              <a:t>               291 </a:t>
            </a:r>
            <a:r>
              <a:rPr lang="en-US" sz="1200" dirty="0">
                <a:latin typeface="Arial" pitchFamily="34" charset="0"/>
                <a:cs typeface="Arial" pitchFamily="34" charset="0"/>
              </a:rPr>
              <a:t>Stewarts Ferry Pike</a:t>
            </a:r>
            <a:br>
              <a:rPr lang="en-US" sz="1200" dirty="0">
                <a:latin typeface="Arial" pitchFamily="34" charset="0"/>
                <a:cs typeface="Arial" pitchFamily="34" charset="0"/>
              </a:rPr>
            </a:br>
            <a:r>
              <a:rPr lang="en-US" sz="1200" dirty="0" smtClean="0">
                <a:latin typeface="Arial" pitchFamily="34" charset="0"/>
                <a:cs typeface="Arial" pitchFamily="34" charset="0"/>
              </a:rPr>
              <a:t>               Nashville</a:t>
            </a:r>
            <a:r>
              <a:rPr lang="en-US" sz="1200" dirty="0">
                <a:latin typeface="Arial" pitchFamily="34" charset="0"/>
                <a:cs typeface="Arial" pitchFamily="34" charset="0"/>
              </a:rPr>
              <a:t>, TN 37214</a:t>
            </a:r>
            <a:br>
              <a:rPr lang="en-US" sz="1200" dirty="0">
                <a:latin typeface="Arial" pitchFamily="34" charset="0"/>
                <a:cs typeface="Arial" pitchFamily="34" charset="0"/>
              </a:rPr>
            </a:br>
            <a:r>
              <a:rPr lang="en-US" sz="1200" dirty="0" smtClean="0">
                <a:latin typeface="Arial" pitchFamily="34" charset="0"/>
                <a:cs typeface="Arial" pitchFamily="34" charset="0"/>
              </a:rPr>
              <a:t>               (</a:t>
            </a:r>
            <a:r>
              <a:rPr lang="en-US" sz="1200" dirty="0">
                <a:latin typeface="Arial" pitchFamily="34" charset="0"/>
                <a:cs typeface="Arial" pitchFamily="34" charset="0"/>
              </a:rPr>
              <a:t>615) </a:t>
            </a:r>
            <a:r>
              <a:rPr lang="en-US" sz="1200" dirty="0" smtClean="0">
                <a:latin typeface="Arial" pitchFamily="34" charset="0"/>
                <a:cs typeface="Arial" pitchFamily="34" charset="0"/>
              </a:rPr>
              <a:t>231-5428 </a:t>
            </a:r>
            <a:r>
              <a:rPr lang="en-US" sz="1200" dirty="0">
                <a:latin typeface="Arial" pitchFamily="34" charset="0"/>
                <a:cs typeface="Arial" pitchFamily="34" charset="0"/>
              </a:rPr>
              <a:t/>
            </a:r>
            <a:br>
              <a:rPr lang="en-US" sz="1200" dirty="0">
                <a:latin typeface="Arial" pitchFamily="34" charset="0"/>
                <a:cs typeface="Arial" pitchFamily="34" charset="0"/>
              </a:rPr>
            </a:br>
            <a:r>
              <a:rPr lang="en-US" sz="1200" dirty="0" smtClean="0">
                <a:latin typeface="Arial" pitchFamily="34" charset="0"/>
                <a:cs typeface="Arial" pitchFamily="34" charset="0"/>
              </a:rPr>
              <a:t>               </a:t>
            </a:r>
            <a:r>
              <a:rPr lang="en-US" sz="1200" u="sng" dirty="0">
                <a:latin typeface="Arial" pitchFamily="34" charset="0"/>
                <a:cs typeface="Arial" pitchFamily="34" charset="0"/>
              </a:rPr>
              <a:t>g</a:t>
            </a:r>
            <a:r>
              <a:rPr lang="en-US" sz="1200" u="sng" dirty="0" smtClean="0">
                <a:latin typeface="Arial" pitchFamily="34" charset="0"/>
                <a:cs typeface="Arial" pitchFamily="34" charset="0"/>
              </a:rPr>
              <a:t>ladys.harris@tn.gov</a:t>
            </a:r>
          </a:p>
          <a:p>
            <a:pPr marL="0" indent="0">
              <a:buNone/>
            </a:pPr>
            <a:r>
              <a:rPr lang="en-US" sz="1200" b="1" dirty="0" smtClean="0">
                <a:latin typeface="Arial" pitchFamily="34" charset="0"/>
                <a:cs typeface="Arial" pitchFamily="34" charset="0"/>
              </a:rPr>
              <a:t>            </a:t>
            </a:r>
          </a:p>
          <a:p>
            <a:pPr marL="0" indent="0">
              <a:buNone/>
            </a:pPr>
            <a:r>
              <a:rPr lang="en-US" sz="1200" b="1" dirty="0" smtClean="0">
                <a:latin typeface="Arial" pitchFamily="34" charset="0"/>
                <a:cs typeface="Arial" pitchFamily="34" charset="0"/>
              </a:rPr>
              <a:t>                WEST </a:t>
            </a:r>
            <a:r>
              <a:rPr lang="en-US" sz="1200" b="1" dirty="0">
                <a:latin typeface="Arial" pitchFamily="34" charset="0"/>
                <a:cs typeface="Arial" pitchFamily="34" charset="0"/>
              </a:rPr>
              <a:t>REGION</a:t>
            </a:r>
          </a:p>
          <a:p>
            <a:pPr marL="320040" lvl="1" indent="0">
              <a:spcBef>
                <a:spcPts val="0"/>
              </a:spcBef>
              <a:buNone/>
            </a:pPr>
            <a:r>
              <a:rPr lang="en-US" sz="1200" b="1" dirty="0">
                <a:latin typeface="Arial" pitchFamily="34" charset="0"/>
                <a:cs typeface="Arial" pitchFamily="34" charset="0"/>
              </a:rPr>
              <a:t> </a:t>
            </a:r>
            <a:r>
              <a:rPr lang="en-US" sz="1200" b="1" dirty="0" smtClean="0">
                <a:latin typeface="Arial" pitchFamily="34" charset="0"/>
                <a:cs typeface="Arial" pitchFamily="34" charset="0"/>
              </a:rPr>
              <a:t>       Janet </a:t>
            </a:r>
            <a:r>
              <a:rPr lang="en-US" sz="1200" b="1" dirty="0">
                <a:latin typeface="Arial" pitchFamily="34" charset="0"/>
                <a:cs typeface="Arial" pitchFamily="34" charset="0"/>
              </a:rPr>
              <a:t>Neihoff, </a:t>
            </a:r>
            <a:r>
              <a:rPr lang="en-US" sz="1200" b="1" dirty="0" smtClean="0">
                <a:latin typeface="Arial" pitchFamily="34" charset="0"/>
                <a:cs typeface="Arial" pitchFamily="34" charset="0"/>
              </a:rPr>
              <a:t>RN, Program Director</a:t>
            </a:r>
            <a:r>
              <a:rPr lang="en-US" sz="1200" dirty="0">
                <a:latin typeface="Arial" pitchFamily="34" charset="0"/>
                <a:cs typeface="Arial" pitchFamily="34" charset="0"/>
              </a:rPr>
              <a:t/>
            </a:r>
            <a:br>
              <a:rPr lang="en-US" sz="1200" dirty="0">
                <a:latin typeface="Arial" pitchFamily="34" charset="0"/>
                <a:cs typeface="Arial" pitchFamily="34" charset="0"/>
              </a:rPr>
            </a:br>
            <a:r>
              <a:rPr lang="en-US" sz="1200" dirty="0" smtClean="0">
                <a:latin typeface="Arial" pitchFamily="34" charset="0"/>
                <a:cs typeface="Arial" pitchFamily="34" charset="0"/>
              </a:rPr>
              <a:t>         Protection from Harm, WTRO</a:t>
            </a:r>
            <a:r>
              <a:rPr lang="en-US" sz="1200" dirty="0">
                <a:latin typeface="Arial" pitchFamily="34" charset="0"/>
                <a:cs typeface="Arial" pitchFamily="34" charset="0"/>
              </a:rPr>
              <a:t/>
            </a:r>
            <a:br>
              <a:rPr lang="en-US" sz="1200" dirty="0">
                <a:latin typeface="Arial" pitchFamily="34" charset="0"/>
                <a:cs typeface="Arial" pitchFamily="34" charset="0"/>
              </a:rPr>
            </a:br>
            <a:r>
              <a:rPr lang="en-US" sz="1200" dirty="0" smtClean="0">
                <a:latin typeface="Arial" pitchFamily="34" charset="0"/>
                <a:cs typeface="Arial" pitchFamily="34" charset="0"/>
              </a:rPr>
              <a:t>         225 </a:t>
            </a:r>
            <a:r>
              <a:rPr lang="en-US" sz="1200" dirty="0">
                <a:latin typeface="Arial" pitchFamily="34" charset="0"/>
                <a:cs typeface="Arial" pitchFamily="34" charset="0"/>
              </a:rPr>
              <a:t>Dr. Martin Luther King Jr. Drive</a:t>
            </a:r>
            <a:br>
              <a:rPr lang="en-US" sz="1200" dirty="0">
                <a:latin typeface="Arial" pitchFamily="34" charset="0"/>
                <a:cs typeface="Arial" pitchFamily="34" charset="0"/>
              </a:rPr>
            </a:br>
            <a:r>
              <a:rPr lang="en-US" sz="1200" dirty="0" smtClean="0">
                <a:latin typeface="Arial" pitchFamily="34" charset="0"/>
                <a:cs typeface="Arial" pitchFamily="34" charset="0"/>
              </a:rPr>
              <a:t>         Fourth </a:t>
            </a:r>
            <a:r>
              <a:rPr lang="en-US" sz="1200" dirty="0">
                <a:latin typeface="Arial" pitchFamily="34" charset="0"/>
                <a:cs typeface="Arial" pitchFamily="34" charset="0"/>
              </a:rPr>
              <a:t>Floor, Tower B</a:t>
            </a:r>
            <a:br>
              <a:rPr lang="en-US" sz="1200" dirty="0">
                <a:latin typeface="Arial" pitchFamily="34" charset="0"/>
                <a:cs typeface="Arial" pitchFamily="34" charset="0"/>
              </a:rPr>
            </a:br>
            <a:r>
              <a:rPr lang="en-US" sz="1200" dirty="0" smtClean="0">
                <a:latin typeface="Arial" pitchFamily="34" charset="0"/>
                <a:cs typeface="Arial" pitchFamily="34" charset="0"/>
              </a:rPr>
              <a:t>         Jackson</a:t>
            </a:r>
            <a:r>
              <a:rPr lang="en-US" sz="1200" dirty="0">
                <a:latin typeface="Arial" pitchFamily="34" charset="0"/>
                <a:cs typeface="Arial" pitchFamily="34" charset="0"/>
              </a:rPr>
              <a:t>, TN 38301</a:t>
            </a:r>
            <a:br>
              <a:rPr lang="en-US" sz="1200" dirty="0">
                <a:latin typeface="Arial" pitchFamily="34" charset="0"/>
                <a:cs typeface="Arial" pitchFamily="34" charset="0"/>
              </a:rPr>
            </a:br>
            <a:r>
              <a:rPr lang="en-US" sz="1200" dirty="0" smtClean="0">
                <a:latin typeface="Arial" pitchFamily="34" charset="0"/>
                <a:cs typeface="Arial" pitchFamily="34" charset="0"/>
              </a:rPr>
              <a:t>         (731) 423-5889-desk</a:t>
            </a:r>
            <a:r>
              <a:rPr lang="en-US" sz="1200" dirty="0">
                <a:latin typeface="Arial" pitchFamily="34" charset="0"/>
                <a:cs typeface="Arial" pitchFamily="34" charset="0"/>
              </a:rPr>
              <a:t/>
            </a:r>
            <a:br>
              <a:rPr lang="en-US" sz="1200" dirty="0">
                <a:latin typeface="Arial" pitchFamily="34" charset="0"/>
                <a:cs typeface="Arial" pitchFamily="34" charset="0"/>
              </a:rPr>
            </a:br>
            <a:r>
              <a:rPr lang="en-US" sz="1200" dirty="0" smtClean="0">
                <a:latin typeface="Arial" pitchFamily="34" charset="0"/>
                <a:cs typeface="Arial" pitchFamily="34" charset="0"/>
              </a:rPr>
              <a:t>         (731) 217-4088-cell</a:t>
            </a:r>
            <a:r>
              <a:rPr lang="en-US" sz="1200" dirty="0">
                <a:latin typeface="Arial" pitchFamily="34" charset="0"/>
                <a:cs typeface="Arial" pitchFamily="34" charset="0"/>
              </a:rPr>
              <a:t/>
            </a:r>
            <a:br>
              <a:rPr lang="en-US" sz="1200" dirty="0">
                <a:latin typeface="Arial" pitchFamily="34" charset="0"/>
                <a:cs typeface="Arial" pitchFamily="34" charset="0"/>
              </a:rPr>
            </a:br>
            <a:r>
              <a:rPr lang="en-US" sz="1200" dirty="0" smtClean="0">
                <a:latin typeface="Arial" pitchFamily="34" charset="0"/>
                <a:cs typeface="Arial" pitchFamily="34" charset="0"/>
              </a:rPr>
              <a:t>         (731) 426-067</a:t>
            </a:r>
          </a:p>
          <a:p>
            <a:pPr marL="320040" lvl="1" indent="0">
              <a:spcBef>
                <a:spcPts val="0"/>
              </a:spcBef>
              <a:buNone/>
            </a:pPr>
            <a:r>
              <a:rPr lang="en-US" sz="1200" dirty="0" smtClean="0">
                <a:latin typeface="Arial" pitchFamily="34" charset="0"/>
                <a:cs typeface="Arial" pitchFamily="34" charset="0"/>
              </a:rPr>
              <a:t>         </a:t>
            </a:r>
            <a:r>
              <a:rPr lang="en-US" sz="1200" u="sng" dirty="0" smtClean="0">
                <a:latin typeface="Arial" pitchFamily="34" charset="0"/>
                <a:cs typeface="Arial" pitchFamily="34" charset="0"/>
              </a:rPr>
              <a:t>janet.neihoff@tn.gov</a:t>
            </a:r>
          </a:p>
          <a:p>
            <a:pPr marL="461963" indent="0">
              <a:spcBef>
                <a:spcPct val="0"/>
              </a:spcBef>
              <a:spcAft>
                <a:spcPts val="600"/>
              </a:spcAft>
              <a:buFont typeface="Wingdings" pitchFamily="2" charset="2"/>
              <a:buNone/>
            </a:pPr>
            <a:endParaRPr lang="en-US" sz="1200" b="1" u="sng" dirty="0" smtClean="0">
              <a:solidFill>
                <a:srgbClr val="10100A"/>
              </a:solidFill>
              <a:latin typeface="Arial" pitchFamily="34" charset="0"/>
              <a:cs typeface="Arial" pitchFamily="34" charset="0"/>
            </a:endParaRPr>
          </a:p>
          <a:p>
            <a:pPr marL="461963" indent="0">
              <a:spcBef>
                <a:spcPct val="0"/>
              </a:spcBef>
              <a:spcAft>
                <a:spcPts val="600"/>
              </a:spcAft>
              <a:buFont typeface="Wingdings" pitchFamily="2" charset="2"/>
              <a:buNone/>
            </a:pPr>
            <a:endParaRPr lang="en-US" sz="1200" b="1" u="sng" dirty="0">
              <a:solidFill>
                <a:srgbClr val="10100A"/>
              </a:solidFill>
              <a:latin typeface="Arial" pitchFamily="34" charset="0"/>
              <a:cs typeface="Arial" pitchFamily="34" charset="0"/>
            </a:endParaRPr>
          </a:p>
          <a:p>
            <a:pPr marL="461963" indent="0">
              <a:spcBef>
                <a:spcPct val="0"/>
              </a:spcBef>
              <a:spcAft>
                <a:spcPts val="600"/>
              </a:spcAft>
              <a:buFont typeface="Wingdings" pitchFamily="2" charset="2"/>
              <a:buNone/>
            </a:pPr>
            <a:endParaRPr lang="en-US" sz="1000" b="1" u="sng" dirty="0" smtClean="0">
              <a:solidFill>
                <a:srgbClr val="10100A"/>
              </a:solidFill>
              <a:cs typeface="Tahoma" pitchFamily="34" charset="0"/>
            </a:endParaRPr>
          </a:p>
          <a:p>
            <a:pPr marL="461963" indent="0">
              <a:spcBef>
                <a:spcPct val="0"/>
              </a:spcBef>
              <a:spcAft>
                <a:spcPts val="600"/>
              </a:spcAft>
              <a:buFont typeface="Wingdings" pitchFamily="2" charset="2"/>
              <a:buNone/>
            </a:pPr>
            <a:endParaRPr lang="en-US" sz="1000" b="1" u="sng" dirty="0">
              <a:solidFill>
                <a:srgbClr val="10100A"/>
              </a:solidFill>
              <a:cs typeface="Tahoma" pitchFamily="34" charset="0"/>
            </a:endParaRPr>
          </a:p>
        </p:txBody>
      </p:sp>
      <p:pic>
        <p:nvPicPr>
          <p:cNvPr id="9222" name="Picture 6" descr="C:\Users\dd01178\AppData\Local\Microsoft\Windows\Temporary Internet Files\Content.IE5\HBOF8BAH\ContactUs-1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286000"/>
            <a:ext cx="2409825" cy="16065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0DB9421-5248-4408-9336-18C15CC2BE05}" type="slidenum">
              <a:rPr lang="en-US" sz="900" smtClean="0"/>
              <a:pPr/>
              <a:t>30</a:t>
            </a:fld>
            <a:endParaRPr lang="en-US" sz="900" dirty="0"/>
          </a:p>
        </p:txBody>
      </p:sp>
      <p:pic>
        <p:nvPicPr>
          <p:cNvPr id="2" name="Picture 1"/>
          <p:cNvPicPr>
            <a:picLocks noChangeAspect="1"/>
          </p:cNvPicPr>
          <p:nvPr/>
        </p:nvPicPr>
        <p:blipFill>
          <a:blip r:embed="rId3"/>
          <a:stretch>
            <a:fillRect/>
          </a:stretch>
        </p:blipFill>
        <p:spPr>
          <a:xfrm>
            <a:off x="6186487" y="424892"/>
            <a:ext cx="2228850" cy="60007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dd01178\AppData\Local\Microsoft\Windows\Temporary Internet Files\Content.IE5\B083RFKD\questions_graphi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752600"/>
            <a:ext cx="2857500" cy="28479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95400" y="1142999"/>
            <a:ext cx="2743200" cy="5109091"/>
          </a:xfrm>
          <a:prstGeom prst="rect">
            <a:avLst/>
          </a:prstGeom>
        </p:spPr>
        <p:txBody>
          <a:bodyPr wrap="square">
            <a:spAutoFit/>
          </a:bodyPr>
          <a:lstStyle/>
          <a:p>
            <a:r>
              <a:rPr lang="en-US" sz="1600" u="sng" dirty="0" smtClean="0"/>
              <a:t>You may also contact</a:t>
            </a:r>
            <a:r>
              <a:rPr lang="en-US" sz="1600" dirty="0" smtClean="0"/>
              <a:t>:</a:t>
            </a:r>
          </a:p>
          <a:p>
            <a:endParaRPr lang="en-US" sz="1600" dirty="0"/>
          </a:p>
          <a:p>
            <a:r>
              <a:rPr lang="en-US" sz="1600" b="1" dirty="0"/>
              <a:t>Dr. Vickey Coleman </a:t>
            </a:r>
            <a:endParaRPr lang="en-US" sz="1600" dirty="0"/>
          </a:p>
          <a:p>
            <a:r>
              <a:rPr lang="en-US" sz="1600" dirty="0"/>
              <a:t>Office of the Commissioner</a:t>
            </a:r>
          </a:p>
          <a:p>
            <a:r>
              <a:rPr lang="en-US" sz="1600" dirty="0"/>
              <a:t>Director, Office of Civil Rights and Customer-Focused </a:t>
            </a:r>
            <a:r>
              <a:rPr lang="en-US" sz="1600" dirty="0" smtClean="0"/>
              <a:t>Services, </a:t>
            </a:r>
            <a:r>
              <a:rPr lang="en-US" sz="1600" dirty="0" smtClean="0"/>
              <a:t>Rule </a:t>
            </a:r>
            <a:r>
              <a:rPr lang="en-US" sz="1600" dirty="0"/>
              <a:t>31 Listed General Civil </a:t>
            </a:r>
            <a:r>
              <a:rPr lang="en-US" sz="1600" dirty="0" smtClean="0"/>
              <a:t>Mediator,</a:t>
            </a:r>
            <a:endParaRPr lang="en-US" sz="1600" dirty="0"/>
          </a:p>
          <a:p>
            <a:r>
              <a:rPr lang="en-US" sz="1600" dirty="0" smtClean="0"/>
              <a:t>DIDD Office of Civil Rights</a:t>
            </a:r>
          </a:p>
          <a:p>
            <a:r>
              <a:rPr lang="en-US" sz="1600" dirty="0" smtClean="0"/>
              <a:t>UBS Tower - 8</a:t>
            </a:r>
            <a:r>
              <a:rPr lang="en-US" sz="1600" baseline="30000" dirty="0" smtClean="0"/>
              <a:t>th</a:t>
            </a:r>
            <a:r>
              <a:rPr lang="en-US" sz="1600" dirty="0" smtClean="0"/>
              <a:t> floor</a:t>
            </a:r>
          </a:p>
          <a:p>
            <a:r>
              <a:rPr lang="en-US" sz="1600" dirty="0" smtClean="0"/>
              <a:t>315 Deaderick Street</a:t>
            </a:r>
          </a:p>
          <a:p>
            <a:r>
              <a:rPr lang="en-US" sz="1600" dirty="0" smtClean="0"/>
              <a:t>Nashville, TN 37243</a:t>
            </a:r>
          </a:p>
          <a:p>
            <a:r>
              <a:rPr lang="en-US" sz="1600" u="sng" dirty="0">
                <a:hlinkClick r:id="rId3"/>
              </a:rPr>
              <a:t>vickey.coleman@tn.gov</a:t>
            </a:r>
            <a:endParaRPr lang="en-US" sz="1600" dirty="0" smtClean="0"/>
          </a:p>
          <a:p>
            <a:r>
              <a:rPr lang="en-US" sz="1600" dirty="0" smtClean="0"/>
              <a:t>(901) 356-6324</a:t>
            </a:r>
            <a:endParaRPr lang="en-US" sz="1600" dirty="0"/>
          </a:p>
          <a:p>
            <a:endParaRPr lang="en-US" sz="1600" u="sng" dirty="0" smtClean="0"/>
          </a:p>
          <a:p>
            <a:endParaRPr lang="en-US" sz="1600" dirty="0"/>
          </a:p>
          <a:p>
            <a:endParaRPr lang="en-US" dirty="0" smtClean="0"/>
          </a:p>
          <a:p>
            <a:endParaRPr lang="en-US" dirty="0"/>
          </a:p>
          <a:p>
            <a:endParaRPr lang="en-US" dirty="0"/>
          </a:p>
        </p:txBody>
      </p:sp>
      <p:sp>
        <p:nvSpPr>
          <p:cNvPr id="6" name="Slide Number Placeholder 5"/>
          <p:cNvSpPr>
            <a:spLocks noGrp="1"/>
          </p:cNvSpPr>
          <p:nvPr>
            <p:ph type="sldNum" sz="quarter" idx="12"/>
          </p:nvPr>
        </p:nvSpPr>
        <p:spPr/>
        <p:txBody>
          <a:bodyPr/>
          <a:lstStyle/>
          <a:p>
            <a:fld id="{C0DB9421-5248-4408-9336-18C15CC2BE05}" type="slidenum">
              <a:rPr lang="en-US" sz="900" smtClean="0"/>
              <a:pPr/>
              <a:t>31</a:t>
            </a:fld>
            <a:endParaRPr lang="en-US" sz="900" dirty="0"/>
          </a:p>
        </p:txBody>
      </p:sp>
      <p:pic>
        <p:nvPicPr>
          <p:cNvPr id="4" name="Picture 3"/>
          <p:cNvPicPr>
            <a:picLocks noChangeAspect="1"/>
          </p:cNvPicPr>
          <p:nvPr/>
        </p:nvPicPr>
        <p:blipFill>
          <a:blip r:embed="rId4"/>
          <a:stretch>
            <a:fillRect/>
          </a:stretch>
        </p:blipFill>
        <p:spPr>
          <a:xfrm>
            <a:off x="790303" y="5548671"/>
            <a:ext cx="2228850" cy="600075"/>
          </a:xfrm>
          <a:prstGeom prst="rect">
            <a:avLst/>
          </a:prstGeom>
        </p:spPr>
      </p:pic>
    </p:spTree>
    <p:extLst>
      <p:ext uri="{BB962C8B-B14F-4D97-AF65-F5344CB8AC3E}">
        <p14:creationId xmlns:p14="http://schemas.microsoft.com/office/powerpoint/2010/main" val="1231576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914400"/>
            <a:ext cx="6400800" cy="6186309"/>
          </a:xfrm>
          <a:prstGeom prst="rect">
            <a:avLst/>
          </a:prstGeom>
        </p:spPr>
        <p:txBody>
          <a:bodyPr wrap="square">
            <a:spAutoFit/>
          </a:bodyPr>
          <a:lstStyle/>
          <a:p>
            <a:pPr>
              <a:lnSpc>
                <a:spcPct val="150000"/>
              </a:lnSpc>
            </a:pPr>
            <a:r>
              <a:rPr lang="en-US" dirty="0" smtClean="0"/>
              <a:t>All </a:t>
            </a:r>
            <a:r>
              <a:rPr lang="en-US" dirty="0"/>
              <a:t>individuals receiving services through the Department of Intellectual and Developmental </a:t>
            </a:r>
            <a:r>
              <a:rPr lang="en-US" dirty="0" smtClean="0"/>
              <a:t>Disabilities (DIDD) </a:t>
            </a:r>
            <a:r>
              <a:rPr lang="en-US" dirty="0"/>
              <a:t>have the same </a:t>
            </a:r>
            <a:r>
              <a:rPr lang="en-US" dirty="0" smtClean="0"/>
              <a:t>human and civil </a:t>
            </a:r>
            <a:r>
              <a:rPr lang="en-US" dirty="0"/>
              <a:t>rights as all </a:t>
            </a:r>
            <a:r>
              <a:rPr lang="en-US" dirty="0" smtClean="0"/>
              <a:t>people, </a:t>
            </a:r>
            <a:r>
              <a:rPr lang="en-US" dirty="0"/>
              <a:t>unless their rights have been limited by court order or law.  People do not give up their rights when they accept services from </a:t>
            </a:r>
            <a:r>
              <a:rPr lang="en-US" dirty="0" smtClean="0"/>
              <a:t>DIDD.</a:t>
            </a:r>
            <a:r>
              <a:rPr lang="en-US" b="1" dirty="0"/>
              <a:t> </a:t>
            </a:r>
            <a:endParaRPr lang="en-US" b="1" dirty="0" smtClean="0"/>
          </a:p>
          <a:p>
            <a:pPr>
              <a:lnSpc>
                <a:spcPct val="150000"/>
              </a:lnSpc>
            </a:pPr>
            <a:endParaRPr lang="en-US" b="1" dirty="0"/>
          </a:p>
          <a:p>
            <a:endParaRPr lang="en-US" b="1" dirty="0" smtClean="0"/>
          </a:p>
          <a:p>
            <a:endParaRPr lang="en-US" b="1" dirty="0"/>
          </a:p>
          <a:p>
            <a:endParaRPr lang="en-US" b="1" dirty="0" smtClean="0"/>
          </a:p>
          <a:p>
            <a:endParaRPr lang="en-US" b="1" dirty="0"/>
          </a:p>
          <a:p>
            <a:r>
              <a:rPr lang="en-US" b="1" dirty="0" smtClean="0"/>
              <a:t>               </a:t>
            </a:r>
          </a:p>
          <a:p>
            <a:r>
              <a:rPr lang="en-US" b="1" dirty="0"/>
              <a:t> </a:t>
            </a:r>
            <a:r>
              <a:rPr lang="en-US" b="1" dirty="0" smtClean="0"/>
              <a:t>                    Tennessee Code Annotated (TCA)</a:t>
            </a:r>
          </a:p>
          <a:p>
            <a:endParaRPr lang="en-US" b="1" dirty="0" smtClean="0"/>
          </a:p>
          <a:p>
            <a:r>
              <a:rPr lang="en-US" b="1" dirty="0" smtClean="0"/>
              <a:t>TCA </a:t>
            </a:r>
            <a:r>
              <a:rPr lang="en-US" b="1" dirty="0"/>
              <a:t>33-3-101.  Rights of persons under this title are equal to those of other persons except as limited by this title. </a:t>
            </a:r>
            <a:r>
              <a:rPr lang="en-US" dirty="0"/>
              <a:t/>
            </a:r>
            <a:br>
              <a:rPr lang="en-US" dirty="0"/>
            </a:br>
            <a:r>
              <a:rPr lang="en-US" dirty="0"/>
              <a:t/>
            </a:r>
            <a:br>
              <a:rPr lang="en-US" dirty="0"/>
            </a:br>
            <a:endParaRPr lang="en-US" dirty="0"/>
          </a:p>
          <a:p>
            <a:endParaRPr lang="en-US" dirty="0"/>
          </a:p>
        </p:txBody>
      </p:sp>
      <p:pic>
        <p:nvPicPr>
          <p:cNvPr id="10244" name="Picture 4" descr="C:\Users\dd01178\AppData\Local\Microsoft\Windows\Temporary Internet Files\Content.IE5\HDOXP158\IJRC-campaign-palm-e135267215872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8989" y="3048000"/>
            <a:ext cx="1021222" cy="136588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C0DB9421-5248-4408-9336-18C15CC2BE05}" type="slidenum">
              <a:rPr lang="en-US" sz="900" smtClean="0"/>
              <a:pPr/>
              <a:t>4</a:t>
            </a:fld>
            <a:endParaRPr lang="en-US" sz="900" dirty="0"/>
          </a:p>
        </p:txBody>
      </p:sp>
    </p:spTree>
    <p:extLst>
      <p:ext uri="{BB962C8B-B14F-4D97-AF65-F5344CB8AC3E}">
        <p14:creationId xmlns:p14="http://schemas.microsoft.com/office/powerpoint/2010/main" val="2124596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idx="4294967295"/>
          </p:nvPr>
        </p:nvSpPr>
        <p:spPr>
          <a:xfrm>
            <a:off x="1524000" y="762000"/>
            <a:ext cx="7620000" cy="369332"/>
          </a:xfrm>
        </p:spPr>
        <p:txBody>
          <a:bodyPr wrap="square" lIns="0" tIns="0" rIns="0" bIns="0" anchor="t">
            <a:spAutoFit/>
          </a:bodyPr>
          <a:lstStyle/>
          <a:p>
            <a:r>
              <a:rPr lang="en-US" sz="2400" dirty="0" smtClean="0">
                <a:solidFill>
                  <a:srgbClr val="10100A"/>
                </a:solidFill>
              </a:rPr>
              <a:t>                                 Human </a:t>
            </a:r>
            <a:r>
              <a:rPr lang="en-US" sz="2400" dirty="0">
                <a:solidFill>
                  <a:srgbClr val="10100A"/>
                </a:solidFill>
              </a:rPr>
              <a:t>Rights</a:t>
            </a:r>
          </a:p>
        </p:txBody>
      </p:sp>
      <p:sp>
        <p:nvSpPr>
          <p:cNvPr id="11266" name="Text Placeholder 2"/>
          <p:cNvSpPr>
            <a:spLocks noGrp="1"/>
          </p:cNvSpPr>
          <p:nvPr>
            <p:ph type="body" idx="4294967295"/>
          </p:nvPr>
        </p:nvSpPr>
        <p:spPr>
          <a:xfrm>
            <a:off x="1600200" y="1525478"/>
            <a:ext cx="6172200" cy="2308324"/>
          </a:xfrm>
        </p:spPr>
        <p:txBody>
          <a:bodyPr wrap="square" lIns="0" tIns="0" rIns="0" bIns="0">
            <a:spAutoFit/>
          </a:bodyPr>
          <a:lstStyle/>
          <a:p>
            <a:pPr marL="0" indent="0">
              <a:lnSpc>
                <a:spcPct val="150000"/>
              </a:lnSpc>
              <a:spcBef>
                <a:spcPct val="0"/>
              </a:spcBef>
              <a:buNone/>
            </a:pPr>
            <a:r>
              <a:rPr lang="en-US" sz="2000" dirty="0">
                <a:solidFill>
                  <a:srgbClr val="10100A"/>
                </a:solidFill>
                <a:latin typeface="Arial" pitchFamily="34" charset="0"/>
                <a:cs typeface="Arial" pitchFamily="34" charset="0"/>
              </a:rPr>
              <a:t>Human Rights are innate rights and freedoms to which all humans are entitled. These rights include the right to life, liberty, equality, and the pursuit of happiness.  Human Rights also refer to basic respect and dignity that should be afforded to each individual.</a:t>
            </a:r>
          </a:p>
        </p:txBody>
      </p:sp>
      <p:sp>
        <p:nvSpPr>
          <p:cNvPr id="11267" name="TextBox 3"/>
          <p:cNvSpPr txBox="1">
            <a:spLocks noChangeArrowheads="1"/>
          </p:cNvSpPr>
          <p:nvPr/>
        </p:nvSpPr>
        <p:spPr bwMode="auto">
          <a:xfrm>
            <a:off x="2819400" y="4701466"/>
            <a:ext cx="5029200" cy="338554"/>
          </a:xfrm>
          <a:prstGeom prst="rect">
            <a:avLst/>
          </a:prstGeom>
          <a:noFill/>
          <a:ln w="9525">
            <a:noFill/>
            <a:miter lim="800000"/>
            <a:headEnd/>
            <a:tailEnd/>
          </a:ln>
        </p:spPr>
        <p:txBody>
          <a:bodyPr wrap="square">
            <a:spAutoFit/>
          </a:bodyPr>
          <a:lstStyle/>
          <a:p>
            <a:r>
              <a:rPr lang="en-US" sz="1600" i="1" dirty="0">
                <a:latin typeface="Arial" panose="020B0604020202020204" pitchFamily="34" charset="0"/>
                <a:cs typeface="Arial" panose="020B0604020202020204" pitchFamily="34" charset="0"/>
              </a:rPr>
              <a:t>(US </a:t>
            </a:r>
            <a:r>
              <a:rPr lang="en-US" sz="1600" i="1" dirty="0" smtClean="0">
                <a:latin typeface="Arial" panose="020B0604020202020204" pitchFamily="34" charset="0"/>
                <a:cs typeface="Arial" panose="020B0604020202020204" pitchFamily="34" charset="0"/>
              </a:rPr>
              <a:t>Constitution and </a:t>
            </a:r>
            <a:r>
              <a:rPr lang="en-US" sz="1600" i="1" dirty="0">
                <a:latin typeface="Arial" panose="020B0604020202020204" pitchFamily="34" charset="0"/>
                <a:cs typeface="Arial" panose="020B0604020202020204" pitchFamily="34" charset="0"/>
              </a:rPr>
              <a:t>Declaration of </a:t>
            </a:r>
            <a:r>
              <a:rPr lang="en-US" sz="1600" i="1" dirty="0" smtClean="0">
                <a:latin typeface="Arial" panose="020B0604020202020204" pitchFamily="34" charset="0"/>
                <a:cs typeface="Arial" panose="020B0604020202020204" pitchFamily="34" charset="0"/>
              </a:rPr>
              <a:t>Human Rights) </a:t>
            </a:r>
            <a:endParaRPr lang="en-US" sz="1600" i="1" dirty="0">
              <a:latin typeface="Arial" panose="020B0604020202020204" pitchFamily="34" charset="0"/>
              <a:cs typeface="Arial" panose="020B0604020202020204" pitchFamily="34" charset="0"/>
            </a:endParaRPr>
          </a:p>
        </p:txBody>
      </p:sp>
      <p:pic>
        <p:nvPicPr>
          <p:cNvPr id="5" name="Picture 9" descr="th?id=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869" y="3991802"/>
            <a:ext cx="1567111" cy="138847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C0DB9421-5248-4408-9336-18C15CC2BE05}" type="slidenum">
              <a:rPr lang="en-US" sz="900" smtClean="0"/>
              <a:pPr/>
              <a:t>5</a:t>
            </a:fld>
            <a:endParaRPr lang="en-US" sz="900" dirty="0"/>
          </a:p>
        </p:txBody>
      </p:sp>
      <p:pic>
        <p:nvPicPr>
          <p:cNvPr id="3" name="Picture 2"/>
          <p:cNvPicPr>
            <a:picLocks noChangeAspect="1"/>
          </p:cNvPicPr>
          <p:nvPr/>
        </p:nvPicPr>
        <p:blipFill>
          <a:blip r:embed="rId3"/>
          <a:stretch>
            <a:fillRect/>
          </a:stretch>
        </p:blipFill>
        <p:spPr>
          <a:xfrm>
            <a:off x="762000" y="5569131"/>
            <a:ext cx="2228850" cy="60007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idx="4294967295"/>
          </p:nvPr>
        </p:nvSpPr>
        <p:spPr>
          <a:xfrm>
            <a:off x="2971800" y="685800"/>
            <a:ext cx="3200400" cy="369332"/>
          </a:xfrm>
        </p:spPr>
        <p:txBody>
          <a:bodyPr wrap="square" lIns="0" tIns="0" rIns="0" bIns="0" anchor="t">
            <a:spAutoFit/>
          </a:bodyPr>
          <a:lstStyle/>
          <a:p>
            <a:r>
              <a:rPr lang="en-US" sz="2400" dirty="0" smtClean="0">
                <a:solidFill>
                  <a:srgbClr val="10100A"/>
                </a:solidFill>
              </a:rPr>
              <a:t>                  Civil </a:t>
            </a:r>
            <a:r>
              <a:rPr lang="en-US" sz="2400" dirty="0">
                <a:solidFill>
                  <a:srgbClr val="10100A"/>
                </a:solidFill>
              </a:rPr>
              <a:t>Rights</a:t>
            </a:r>
          </a:p>
        </p:txBody>
      </p:sp>
      <p:sp>
        <p:nvSpPr>
          <p:cNvPr id="12290" name="Text Placeholder 2"/>
          <p:cNvSpPr>
            <a:spLocks noGrp="1"/>
          </p:cNvSpPr>
          <p:nvPr>
            <p:ph type="body" idx="4294967295"/>
          </p:nvPr>
        </p:nvSpPr>
        <p:spPr>
          <a:xfrm>
            <a:off x="1524000" y="1295400"/>
            <a:ext cx="6248400" cy="3693319"/>
          </a:xfrm>
        </p:spPr>
        <p:txBody>
          <a:bodyPr wrap="square" lIns="0" tIns="0" rIns="0" bIns="0">
            <a:spAutoFit/>
          </a:bodyPr>
          <a:lstStyle/>
          <a:p>
            <a:pPr marL="112713" indent="3175">
              <a:lnSpc>
                <a:spcPct val="150000"/>
              </a:lnSpc>
              <a:spcBef>
                <a:spcPct val="0"/>
              </a:spcBef>
              <a:buFont typeface="Wingdings" pitchFamily="2" charset="2"/>
              <a:buNone/>
            </a:pPr>
            <a:r>
              <a:rPr lang="en-US" sz="2000" dirty="0" smtClean="0">
                <a:solidFill>
                  <a:srgbClr val="10100A"/>
                </a:solidFill>
                <a:latin typeface="Arial" pitchFamily="34" charset="0"/>
                <a:cs typeface="Arial" pitchFamily="34" charset="0"/>
              </a:rPr>
              <a:t>Civil </a:t>
            </a:r>
            <a:r>
              <a:rPr lang="en-US" sz="2000" dirty="0">
                <a:solidFill>
                  <a:srgbClr val="10100A"/>
                </a:solidFill>
                <a:latin typeface="Arial" pitchFamily="34" charset="0"/>
                <a:cs typeface="Arial" pitchFamily="34" charset="0"/>
              </a:rPr>
              <a:t>rights are enforceable rights or privileges, which if interfered with by another gives rise to an action for injury.  Examples of civil rights are freedom of speech, press, and assembly; the right to vote; freedom from involuntary servitude; and the right to equality in public places. Discrimination occurs when the civil rights of an individual are denied or interfered with because of their membership in a particular group or class.</a:t>
            </a:r>
          </a:p>
        </p:txBody>
      </p:sp>
      <p:sp>
        <p:nvSpPr>
          <p:cNvPr id="3" name="Slide Number Placeholder 2"/>
          <p:cNvSpPr>
            <a:spLocks noGrp="1"/>
          </p:cNvSpPr>
          <p:nvPr>
            <p:ph type="sldNum" sz="quarter" idx="12"/>
          </p:nvPr>
        </p:nvSpPr>
        <p:spPr/>
        <p:txBody>
          <a:bodyPr/>
          <a:lstStyle/>
          <a:p>
            <a:fld id="{C0DB9421-5248-4408-9336-18C15CC2BE05}" type="slidenum">
              <a:rPr lang="en-US" sz="900" smtClean="0"/>
              <a:pPr/>
              <a:t>6</a:t>
            </a:fld>
            <a:endParaRPr lang="en-US" sz="900" dirty="0"/>
          </a:p>
        </p:txBody>
      </p:sp>
      <p:pic>
        <p:nvPicPr>
          <p:cNvPr id="2" name="Picture 1"/>
          <p:cNvPicPr>
            <a:picLocks noChangeAspect="1"/>
          </p:cNvPicPr>
          <p:nvPr/>
        </p:nvPicPr>
        <p:blipFill>
          <a:blip r:embed="rId2"/>
          <a:stretch>
            <a:fillRect/>
          </a:stretch>
        </p:blipFill>
        <p:spPr>
          <a:xfrm>
            <a:off x="773430" y="5570092"/>
            <a:ext cx="2228850" cy="60007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609600"/>
            <a:ext cx="6858000" cy="3416320"/>
          </a:xfrm>
          <a:prstGeom prst="rect">
            <a:avLst/>
          </a:prstGeom>
        </p:spPr>
        <p:txBody>
          <a:bodyPr wrap="square">
            <a:spAutoFit/>
          </a:bodyPr>
          <a:lstStyle/>
          <a:p>
            <a:pPr>
              <a:lnSpc>
                <a:spcPct val="150000"/>
              </a:lnSpc>
            </a:pPr>
            <a:r>
              <a:rPr lang="en-US" dirty="0" smtClean="0">
                <a:latin typeface="+mj-lt"/>
              </a:rPr>
              <a:t>DIDD Service Provider Responsibilities - Individual Rights </a:t>
            </a:r>
          </a:p>
          <a:p>
            <a:pPr>
              <a:lnSpc>
                <a:spcPct val="150000"/>
              </a:lnSpc>
            </a:pPr>
            <a:r>
              <a:rPr lang="en-US" dirty="0" smtClean="0"/>
              <a:t> </a:t>
            </a:r>
          </a:p>
          <a:p>
            <a:pPr>
              <a:lnSpc>
                <a:spcPct val="150000"/>
              </a:lnSpc>
            </a:pPr>
            <a:r>
              <a:rPr lang="en-US" dirty="0" smtClean="0"/>
              <a:t>When </a:t>
            </a:r>
            <a:r>
              <a:rPr lang="en-US" dirty="0"/>
              <a:t>a </a:t>
            </a:r>
            <a:r>
              <a:rPr lang="en-US" dirty="0" smtClean="0"/>
              <a:t>DIDD service provider </a:t>
            </a:r>
            <a:r>
              <a:rPr lang="en-US" dirty="0"/>
              <a:t>agrees to render services to a person, the provider is in essence making a promise to honor the individual’s rights </a:t>
            </a:r>
            <a:r>
              <a:rPr lang="en-US" dirty="0" smtClean="0"/>
              <a:t>and </a:t>
            </a:r>
            <a:r>
              <a:rPr lang="en-US" dirty="0"/>
              <a:t>provide services in a way that is in the best interests of that individual. </a:t>
            </a:r>
            <a:endParaRPr lang="en-US" dirty="0" smtClean="0"/>
          </a:p>
          <a:p>
            <a:pPr>
              <a:lnSpc>
                <a:spcPct val="150000"/>
              </a:lnSpc>
            </a:pPr>
            <a:endParaRPr lang="en-US" dirty="0"/>
          </a:p>
          <a:p>
            <a:pPr>
              <a:lnSpc>
                <a:spcPct val="150000"/>
              </a:lnSpc>
            </a:pPr>
            <a:endParaRPr lang="en-US" dirty="0"/>
          </a:p>
        </p:txBody>
      </p:sp>
      <p:pic>
        <p:nvPicPr>
          <p:cNvPr id="3075" name="Picture 3" descr="C:\Users\dd01178\AppData\Local\Microsoft\Windows\Temporary Internet Files\Content.IE5\HBOF8BAH\Civil%20Rights%20-%20clip%20art%20pic[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524797"/>
            <a:ext cx="2667000" cy="203780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7696200" y="5380036"/>
            <a:ext cx="762000" cy="365125"/>
          </a:xfrm>
        </p:spPr>
        <p:txBody>
          <a:bodyPr/>
          <a:lstStyle/>
          <a:p>
            <a:r>
              <a:rPr lang="en-US" sz="900" dirty="0" smtClean="0"/>
              <a:t>7</a:t>
            </a:r>
            <a:endParaRPr lang="en-US" sz="900" dirty="0"/>
          </a:p>
        </p:txBody>
      </p:sp>
      <p:pic>
        <p:nvPicPr>
          <p:cNvPr id="3" name="Picture 2"/>
          <p:cNvPicPr>
            <a:picLocks noChangeAspect="1"/>
          </p:cNvPicPr>
          <p:nvPr/>
        </p:nvPicPr>
        <p:blipFill>
          <a:blip r:embed="rId3"/>
          <a:stretch>
            <a:fillRect/>
          </a:stretch>
        </p:blipFill>
        <p:spPr>
          <a:xfrm>
            <a:off x="838200" y="5562598"/>
            <a:ext cx="2228850" cy="600075"/>
          </a:xfrm>
          <a:prstGeom prst="rect">
            <a:avLst/>
          </a:prstGeom>
        </p:spPr>
      </p:pic>
    </p:spTree>
    <p:extLst>
      <p:ext uri="{BB962C8B-B14F-4D97-AF65-F5344CB8AC3E}">
        <p14:creationId xmlns:p14="http://schemas.microsoft.com/office/powerpoint/2010/main" val="1322741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5526" y="609601"/>
            <a:ext cx="6934200" cy="3416320"/>
          </a:xfrm>
          <a:prstGeom prst="rect">
            <a:avLst/>
          </a:prstGeom>
        </p:spPr>
        <p:txBody>
          <a:bodyPr wrap="square">
            <a:spAutoFit/>
          </a:bodyPr>
          <a:lstStyle/>
          <a:p>
            <a:pPr>
              <a:lnSpc>
                <a:spcPct val="150000"/>
              </a:lnSpc>
            </a:pPr>
            <a:r>
              <a:rPr lang="en-US" dirty="0">
                <a:latin typeface="+mj-lt"/>
              </a:rPr>
              <a:t>DIDD Service Provider Responsibilities - Individual Rights </a:t>
            </a:r>
          </a:p>
          <a:p>
            <a:pPr>
              <a:lnSpc>
                <a:spcPct val="150000"/>
              </a:lnSpc>
            </a:pPr>
            <a:r>
              <a:rPr lang="en-US" dirty="0"/>
              <a:t> </a:t>
            </a:r>
            <a:endParaRPr lang="en-US" sz="1200" dirty="0" smtClean="0"/>
          </a:p>
          <a:p>
            <a:pPr>
              <a:lnSpc>
                <a:spcPct val="150000"/>
              </a:lnSpc>
            </a:pPr>
            <a:r>
              <a:rPr lang="en-US" dirty="0" smtClean="0"/>
              <a:t>All </a:t>
            </a:r>
            <a:r>
              <a:rPr lang="en-US" dirty="0"/>
              <a:t>staff employed by the </a:t>
            </a:r>
            <a:r>
              <a:rPr lang="en-US" dirty="0" smtClean="0"/>
              <a:t>service provider </a:t>
            </a:r>
            <a:r>
              <a:rPr lang="en-US" dirty="0"/>
              <a:t>to directly provide or oversee services, </a:t>
            </a:r>
            <a:r>
              <a:rPr lang="en-US" dirty="0" smtClean="0"/>
              <a:t>have </a:t>
            </a:r>
            <a:r>
              <a:rPr lang="en-US" dirty="0"/>
              <a:t>a role in contributing to the overall quality of services and in assuring that people are treated fairly and respectfully.  This includes respecting the rights, lifestyle and/or personal beliefs of the person supported and supporting the person’s choices to the extent possible. </a:t>
            </a:r>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1526" y="4030659"/>
            <a:ext cx="2362200" cy="202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a:xfrm>
            <a:off x="7620000" y="5715000"/>
            <a:ext cx="762000" cy="337693"/>
          </a:xfrm>
        </p:spPr>
        <p:txBody>
          <a:bodyPr/>
          <a:lstStyle/>
          <a:p>
            <a:fld id="{C0DB9421-5248-4408-9336-18C15CC2BE05}" type="slidenum">
              <a:rPr lang="en-US" sz="900" smtClean="0"/>
              <a:pPr/>
              <a:t>8</a:t>
            </a:fld>
            <a:endParaRPr lang="en-US" sz="900" dirty="0"/>
          </a:p>
        </p:txBody>
      </p:sp>
      <p:pic>
        <p:nvPicPr>
          <p:cNvPr id="3" name="Picture 2"/>
          <p:cNvPicPr>
            <a:picLocks noChangeAspect="1"/>
          </p:cNvPicPr>
          <p:nvPr/>
        </p:nvPicPr>
        <p:blipFill>
          <a:blip r:embed="rId3"/>
          <a:stretch>
            <a:fillRect/>
          </a:stretch>
        </p:blipFill>
        <p:spPr>
          <a:xfrm>
            <a:off x="838200" y="5569416"/>
            <a:ext cx="2228850" cy="600075"/>
          </a:xfrm>
          <a:prstGeom prst="rect">
            <a:avLst/>
          </a:prstGeom>
        </p:spPr>
      </p:pic>
    </p:spTree>
    <p:extLst>
      <p:ext uri="{BB962C8B-B14F-4D97-AF65-F5344CB8AC3E}">
        <p14:creationId xmlns:p14="http://schemas.microsoft.com/office/powerpoint/2010/main" val="1183957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914400"/>
            <a:ext cx="7010400" cy="4878259"/>
          </a:xfrm>
          <a:prstGeom prst="rect">
            <a:avLst/>
          </a:prstGeom>
        </p:spPr>
        <p:txBody>
          <a:bodyPr wrap="square">
            <a:spAutoFit/>
          </a:bodyPr>
          <a:lstStyle/>
          <a:p>
            <a:pPr>
              <a:lnSpc>
                <a:spcPct val="150000"/>
              </a:lnSpc>
            </a:pPr>
            <a:endParaRPr lang="en-US" sz="800" dirty="0" smtClean="0"/>
          </a:p>
          <a:p>
            <a:pPr>
              <a:lnSpc>
                <a:spcPct val="150000"/>
              </a:lnSpc>
            </a:pPr>
            <a:r>
              <a:rPr lang="en-US" dirty="0" smtClean="0"/>
              <a:t>DIDD service providers</a:t>
            </a:r>
            <a:r>
              <a:rPr lang="en-US" b="1" dirty="0" smtClean="0"/>
              <a:t> </a:t>
            </a:r>
            <a:r>
              <a:rPr lang="en-US" dirty="0"/>
              <a:t>must ensure that their staff have a basic understanding of individual rights and how to honor those rights while providing services. </a:t>
            </a:r>
            <a:endParaRPr lang="en-US" dirty="0" smtClean="0"/>
          </a:p>
          <a:p>
            <a:endParaRPr lang="en-US" sz="1000" dirty="0"/>
          </a:p>
          <a:p>
            <a:pPr>
              <a:lnSpc>
                <a:spcPct val="150000"/>
              </a:lnSpc>
            </a:pPr>
            <a:r>
              <a:rPr lang="en-US" dirty="0" smtClean="0"/>
              <a:t>This </a:t>
            </a:r>
            <a:r>
              <a:rPr lang="en-US" dirty="0"/>
              <a:t>is generally accomplished through a combination of training, </a:t>
            </a:r>
            <a:r>
              <a:rPr lang="en-US" dirty="0" smtClean="0"/>
              <a:t>mentoring, </a:t>
            </a:r>
            <a:r>
              <a:rPr lang="en-US" dirty="0"/>
              <a:t>providing adequate staff </a:t>
            </a:r>
            <a:r>
              <a:rPr lang="en-US" dirty="0" smtClean="0"/>
              <a:t>oversight, </a:t>
            </a:r>
            <a:r>
              <a:rPr lang="en-US" dirty="0"/>
              <a:t>and guided by provider policy</a:t>
            </a:r>
            <a:r>
              <a:rPr lang="en-US" dirty="0" smtClean="0"/>
              <a:t>. Staff </a:t>
            </a:r>
            <a:r>
              <a:rPr lang="en-US" dirty="0"/>
              <a:t>should </a:t>
            </a:r>
            <a:r>
              <a:rPr lang="en-US" dirty="0" smtClean="0"/>
              <a:t>receive, at a minimum, the following training: </a:t>
            </a:r>
          </a:p>
          <a:p>
            <a:endParaRPr lang="en-US" sz="1000" dirty="0" smtClean="0"/>
          </a:p>
          <a:p>
            <a:pPr marL="285750" indent="-285750">
              <a:buFont typeface="Wingdings" pitchFamily="2" charset="2"/>
              <a:buChar char="ü"/>
            </a:pPr>
            <a:r>
              <a:rPr lang="en-US" dirty="0" smtClean="0"/>
              <a:t>Recognizing and respecting </a:t>
            </a:r>
            <a:r>
              <a:rPr lang="en-US" dirty="0"/>
              <a:t>people's </a:t>
            </a:r>
            <a:r>
              <a:rPr lang="en-US" dirty="0" smtClean="0"/>
              <a:t>rights;</a:t>
            </a:r>
          </a:p>
          <a:p>
            <a:pPr marL="285750" indent="-285750">
              <a:buFont typeface="Wingdings" pitchFamily="2" charset="2"/>
              <a:buChar char="ü"/>
            </a:pPr>
            <a:r>
              <a:rPr lang="en-US" dirty="0" smtClean="0"/>
              <a:t>Honoring </a:t>
            </a:r>
            <a:r>
              <a:rPr lang="en-US" dirty="0"/>
              <a:t>preferences in </a:t>
            </a:r>
            <a:r>
              <a:rPr lang="en-US" dirty="0" smtClean="0"/>
              <a:t>regard to how </a:t>
            </a:r>
            <a:r>
              <a:rPr lang="en-US" dirty="0"/>
              <a:t>people choose </a:t>
            </a:r>
            <a:r>
              <a:rPr lang="en-US" dirty="0" smtClean="0"/>
              <a:t>to   exercise </a:t>
            </a:r>
            <a:r>
              <a:rPr lang="en-US" dirty="0"/>
              <a:t>their rights, and </a:t>
            </a:r>
            <a:endParaRPr lang="en-US" dirty="0" smtClean="0"/>
          </a:p>
          <a:p>
            <a:pPr marL="285750" indent="-285750">
              <a:buFont typeface="Wingdings" pitchFamily="2" charset="2"/>
              <a:buChar char="ü"/>
            </a:pPr>
            <a:r>
              <a:rPr lang="en-US" dirty="0" smtClean="0"/>
              <a:t>Due </a:t>
            </a:r>
            <a:r>
              <a:rPr lang="en-US" dirty="0"/>
              <a:t>process procedures for placing </a:t>
            </a:r>
            <a:r>
              <a:rPr lang="en-US" dirty="0" smtClean="0"/>
              <a:t>limitations or restrictions </a:t>
            </a:r>
            <a:r>
              <a:rPr lang="en-US" dirty="0"/>
              <a:t>on  </a:t>
            </a:r>
            <a:r>
              <a:rPr lang="en-US" dirty="0" smtClean="0"/>
              <a:t>      a </a:t>
            </a:r>
            <a:r>
              <a:rPr lang="en-US" dirty="0"/>
              <a:t>person's rights.</a:t>
            </a:r>
          </a:p>
        </p:txBody>
      </p:sp>
      <p:sp>
        <p:nvSpPr>
          <p:cNvPr id="3" name="Rectangle 2"/>
          <p:cNvSpPr/>
          <p:nvPr/>
        </p:nvSpPr>
        <p:spPr>
          <a:xfrm>
            <a:off x="990600" y="457200"/>
            <a:ext cx="7162800" cy="451855"/>
          </a:xfrm>
          <a:prstGeom prst="rect">
            <a:avLst/>
          </a:prstGeom>
        </p:spPr>
        <p:txBody>
          <a:bodyPr wrap="square">
            <a:spAutoFit/>
          </a:bodyPr>
          <a:lstStyle/>
          <a:p>
            <a:pPr>
              <a:lnSpc>
                <a:spcPct val="150000"/>
              </a:lnSpc>
            </a:pPr>
            <a:r>
              <a:rPr lang="en-US" dirty="0" smtClean="0">
                <a:latin typeface="+mj-lt"/>
              </a:rPr>
              <a:t>                   DIDD </a:t>
            </a:r>
            <a:r>
              <a:rPr lang="en-US" dirty="0">
                <a:latin typeface="+mj-lt"/>
              </a:rPr>
              <a:t>Service Provider Responsibilities - Individual Rights </a:t>
            </a:r>
          </a:p>
        </p:txBody>
      </p:sp>
      <p:sp>
        <p:nvSpPr>
          <p:cNvPr id="5" name="Slide Number Placeholder 4"/>
          <p:cNvSpPr>
            <a:spLocks noGrp="1"/>
          </p:cNvSpPr>
          <p:nvPr>
            <p:ph type="sldNum" sz="quarter" idx="12"/>
          </p:nvPr>
        </p:nvSpPr>
        <p:spPr/>
        <p:txBody>
          <a:bodyPr/>
          <a:lstStyle/>
          <a:p>
            <a:fld id="{C0DB9421-5248-4408-9336-18C15CC2BE05}" type="slidenum">
              <a:rPr lang="en-US" sz="900" smtClean="0"/>
              <a:pPr/>
              <a:t>9</a:t>
            </a:fld>
            <a:endParaRPr lang="en-US" sz="900" dirty="0"/>
          </a:p>
        </p:txBody>
      </p:sp>
    </p:spTree>
    <p:extLst>
      <p:ext uri="{BB962C8B-B14F-4D97-AF65-F5344CB8AC3E}">
        <p14:creationId xmlns:p14="http://schemas.microsoft.com/office/powerpoint/2010/main" val="23430245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Service Provider Orientation       Title VI and Individual Rights Training  Civil Rights Act of 1964&amp;quot;&quot;/&gt;&lt;property id=&quot;20307&quot; value=&quot;256&quot;/&gt;&lt;/object&gt;&lt;object type=&quot;3&quot; unique_id=&quot;10004&quot;&gt;&lt;property id=&quot;20148&quot; value=&quot;5&quot;/&gt;&lt;property id=&quot;20300&quot; value=&quot;Slide 2 - &amp;quot;Goal&amp;quot;&quot;/&gt;&lt;property id=&quot;20307&quot; value=&quot;257&quot;/&gt;&lt;/object&gt;&lt;object type=&quot;3&quot; unique_id=&quot;10005&quot;&gt;&lt;property id=&quot;20148&quot; value=&quot;5&quot;/&gt;&lt;property id=&quot;20300&quot; value=&quot;Slide 3 - &amp;quot;             Objectives&amp;quot;&quot;/&gt;&lt;property id=&quot;20307&quot; value=&quot;258&quot;/&gt;&lt;/object&gt;&lt;object type=&quot;3&quot; unique_id=&quot;10006&quot;&gt;&lt;property id=&quot;20148&quot; value=&quot;5&quot;/&gt;&lt;property id=&quot;20300&quot; value=&quot;Slide 4&quot;/&gt;&lt;property id=&quot;20307&quot; value=&quot;282&quot;/&gt;&lt;/object&gt;&lt;object type=&quot;3&quot; unique_id=&quot;10007&quot;&gt;&lt;property id=&quot;20148&quot; value=&quot;5&quot;/&gt;&lt;property id=&quot;20300&quot; value=&quot;Slide 5 - &amp;quot;                                 Human Rights&amp;quot;&quot;/&gt;&lt;property id=&quot;20307&quot; value=&quot;259&quot;/&gt;&lt;/object&gt;&lt;object type=&quot;3&quot; unique_id=&quot;10008&quot;&gt;&lt;property id=&quot;20148&quot; value=&quot;5&quot;/&gt;&lt;property id=&quot;20300&quot; value=&quot;Slide 6 - &amp;quot;                  Civil Rights&amp;quot;&quot;/&gt;&lt;property id=&quot;20307&quot; value=&quot;260&quot;/&gt;&lt;/object&gt;&lt;object type=&quot;3&quot; unique_id=&quot;10009&quot;&gt;&lt;property id=&quot;20148&quot; value=&quot;5&quot;/&gt;&lt;property id=&quot;20300&quot; value=&quot;Slide 7&quot;/&gt;&lt;property id=&quot;20307&quot; value=&quot;287&quot;/&gt;&lt;/object&gt;&lt;object type=&quot;3&quot; unique_id=&quot;10010&quot;&gt;&lt;property id=&quot;20148&quot; value=&quot;5&quot;/&gt;&lt;property id=&quot;20300&quot; value=&quot;Slide 8&quot;/&gt;&lt;property id=&quot;20307&quot; value=&quot;288&quot;/&gt;&lt;/object&gt;&lt;object type=&quot;3&quot; unique_id=&quot;10011&quot;&gt;&lt;property id=&quot;20148&quot; value=&quot;5&quot;/&gt;&lt;property id=&quot;20300&quot; value=&quot;Slide 9&quot;/&gt;&lt;property id=&quot;20307&quot; value=&quot;284&quot;/&gt;&lt;/object&gt;&lt;object type=&quot;3&quot; unique_id=&quot;10012&quot;&gt;&lt;property id=&quot;20148&quot; value=&quot;5&quot;/&gt;&lt;property id=&quot;20300&quot; value=&quot;Slide 10&quot;/&gt;&lt;property id=&quot;20307&quot; value=&quot;289&quot;/&gt;&lt;/object&gt;&lt;object type=&quot;3&quot; unique_id=&quot;10013&quot;&gt;&lt;property id=&quot;20148&quot; value=&quot;5&quot;/&gt;&lt;property id=&quot;20300&quot; value=&quot;Slide 11&quot;/&gt;&lt;property id=&quot;20307&quot; value=&quot;285&quot;/&gt;&lt;/object&gt;&lt;object type=&quot;3&quot; unique_id=&quot;10014&quot;&gt;&lt;property id=&quot;20148&quot; value=&quot;5&quot;/&gt;&lt;property id=&quot;20300&quot; value=&quot;Slide 12&quot;/&gt;&lt;property id=&quot;20307&quot; value=&quot;286&quot;/&gt;&lt;/object&gt;&lt;object type=&quot;3&quot; unique_id=&quot;10015&quot;&gt;&lt;property id=&quot;20148&quot; value=&quot;5&quot;/&gt;&lt;property id=&quot;20300&quot; value=&quot;Slide 13&quot;/&gt;&lt;property id=&quot;20307&quot; value=&quot;283&quot;/&gt;&lt;/object&gt;&lt;object type=&quot;3&quot; unique_id=&quot;10016&quot;&gt;&lt;property id=&quot;20148&quot; value=&quot;5&quot;/&gt;&lt;property id=&quot;20300&quot; value=&quot;Slide 14 - &amp;quot;           Federal Regulations Assurances &amp;quot;&quot;/&gt;&lt;property id=&quot;20307&quot; value=&quot;264&quot;/&gt;&lt;/object&gt;&lt;object type=&quot;3&quot; unique_id=&quot;10017&quot;&gt;&lt;property id=&quot;20148&quot; value=&quot;5&quot;/&gt;&lt;property id=&quot;20300&quot; value=&quot;Slide 15 - &amp;quot;         Civil Rights Laws&amp;quot;&quot;/&gt;&lt;property id=&quot;20307&quot; value=&quot;261&quot;/&gt;&lt;/object&gt;&lt;object type=&quot;3&quot; unique_id=&quot;10018&quot;&gt;&lt;property id=&quot;20148&quot; value=&quot;5&quot;/&gt;&lt;property id=&quot;20300&quot; value=&quot;Slide 16 - &amp;quot;         Title VI of Civil Rights Act of 1964&amp;quot;&quot;/&gt;&lt;property id=&quot;20307&quot; value=&quot;266&quot;/&gt;&lt;/object&gt;&lt;object type=&quot;3&quot; unique_id=&quot;10019&quot;&gt;&lt;property id=&quot;20148&quot; value=&quot;5&quot;/&gt;&lt;property id=&quot;20300&quot; value=&quot;Slide 17&quot;/&gt;&lt;property id=&quot;20307&quot; value=&quot;281&quot;/&gt;&lt;/object&gt;&lt;object type=&quot;3&quot; unique_id=&quot;10020&quot;&gt;&lt;property id=&quot;20148&quot; value=&quot;5&quot;/&gt;&lt;property id=&quot;20300&quot; value=&quot;Slide 18&quot;/&gt;&lt;property id=&quot;20307&quot; value=&quot;291&quot;/&gt;&lt;/object&gt;&lt;object type=&quot;3&quot; unique_id=&quot;10021&quot;&gt;&lt;property id=&quot;20148&quot; value=&quot;5&quot;/&gt;&lt;property id=&quot;20300&quot; value=&quot;Slide 19 - &amp;quot;        Title VI Prohibited Practices&amp;quot;&quot;/&gt;&lt;property id=&quot;20307&quot; value=&quot;267&quot;/&gt;&lt;/object&gt;&lt;object type=&quot;3&quot; unique_id=&quot;10022&quot;&gt;&lt;property id=&quot;20148&quot; value=&quot;5&quot;/&gt;&lt;property id=&quot;20300&quot; value=&quot;Slide 20 - &amp;quot; Title VI Prohibited Practices&amp;quot;&quot;/&gt;&lt;property id=&quot;20307&quot; value=&quot;269&quot;/&gt;&lt;/object&gt;&lt;object type=&quot;3&quot; unique_id=&quot;10023&quot;&gt;&lt;property id=&quot;20148&quot; value=&quot;5&quot;/&gt;&lt;property id=&quot;20300&quot; value=&quot;Slide 21 - &amp;quot;Title VI does not apply to:&amp;quot;&quot;/&gt;&lt;property id=&quot;20307&quot; value=&quot;270&quot;/&gt;&lt;/object&gt;&lt;object type=&quot;3&quot; unique_id=&quot;10024&quot;&gt;&lt;property id=&quot;20148&quot; value=&quot;5&quot;/&gt;&lt;property id=&quot;20300&quot; value=&quot;Slide 22&quot;/&gt;&lt;property id=&quot;20307&quot; value=&quot;265&quot;/&gt;&lt;/object&gt;&lt;object type=&quot;3&quot; unique_id=&quot;10025&quot;&gt;&lt;property id=&quot;20148&quot; value=&quot;5&quot;/&gt;&lt;property id=&quot;20300&quot; value=&quot;Slide 23 - &amp;quot;DIDD  and DIDD Service Provider Title VI Compliance&amp;quot;&quot;/&gt;&lt;property id=&quot;20307&quot; value=&quot;272&quot;/&gt;&lt;/object&gt;&lt;object type=&quot;3&quot; unique_id=&quot;10026&quot;&gt;&lt;property id=&quot;20148&quot; value=&quot;5&quot;/&gt;&lt;property id=&quot;20300&quot; value=&quot;Slide 24 - &amp;quot;DIDD Service Provider Responsibilities&amp;quot;&quot;/&gt;&lt;property id=&quot;20307&quot; value=&quot;273&quot;/&gt;&lt;/object&gt;&lt;object type=&quot;3&quot; unique_id=&quot;10027&quot;&gt;&lt;property id=&quot;20148&quot; value=&quot;5&quot;/&gt;&lt;property id=&quot;20300&quot; value=&quot;Slide 25 - &amp;quot;Meaningful Access&amp;quot;&quot;/&gt;&lt;property id=&quot;20307&quot; value=&quot;274&quot;/&gt;&lt;/object&gt;&lt;object type=&quot;3&quot; unique_id=&quot;10028&quot;&gt;&lt;property id=&quot;20148&quot; value=&quot;5&quot;/&gt;&lt;property id=&quot;20300&quot; value=&quot;Slide 26 - &amp;quot;Five Elements of Effective Language Assistance Programs&amp;quot;&quot;/&gt;&lt;property id=&quot;20307&quot; value=&quot;275&quot;/&gt;&lt;/object&gt;&lt;object type=&quot;3&quot; unique_id=&quot;10029&quot;&gt;&lt;property id=&quot;20148&quot; value=&quot;5&quot;/&gt;&lt;property id=&quot;20300&quot; value=&quot;Slide 27 - &amp;quot;                       Title VI Self-Survey&amp;quot;&quot;/&gt;&lt;property id=&quot;20307&quot; value=&quot;276&quot;/&gt;&lt;/object&gt;&lt;object type=&quot;3&quot; unique_id=&quot;10030&quot;&gt;&lt;property id=&quot;20148&quot; value=&quot;5&quot;/&gt;&lt;property id=&quot;20300&quot; value=&quot;Slide 28 - &amp;quot;                                                  Title VI Self-Survey&amp;quot;&quot;/&gt;&lt;property id=&quot;20307&quot; value=&quot;277&quot;/&gt;&lt;/object&gt;&lt;object type=&quot;3&quot; unique_id=&quot;10031&quot;&gt;&lt;property id=&quot;20148&quot; value=&quot;5&quot;/&gt;&lt;property id=&quot;20300&quot; value=&quot;Slide 29 - &amp;quot;                       On-Site Monitoring&amp;quot;&quot;/&gt;&lt;property id=&quot;20307&quot; value=&quot;278&quot;/&gt;&lt;/object&gt;&lt;object type=&quot;3&quot; unique_id=&quot;10032&quot;&gt;&lt;property id=&quot;20148&quot; value=&quot;5&quot;/&gt;&lt;property id=&quot;20300&quot; value=&quot;Slide 30&quot;/&gt;&lt;property id=&quot;20307&quot; value=&quot;279&quot;/&gt;&lt;/object&gt;&lt;object type=&quot;3&quot; unique_id=&quot;10033&quot;&gt;&lt;property id=&quot;20148&quot; value=&quot;5&quot;/&gt;&lt;property id=&quot;20300&quot; value=&quot;Slide 31&quot;/&gt;&lt;property id=&quot;20307&quot; value=&quot;290&quot;/&gt;&lt;/object&gt;&lt;/object&gt;&lt;object type=&quot;8&quot; unique_id=&quot;10066&quot;&gt;&lt;/object&gt;&lt;/object&gt;&lt;/database&gt;"/>
  <p:tag name="MMPROD_NEXTUNIQUEID" val="10009"/>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22ac9106-333f-4aef-af0e-a726fcbc66d5">DIDD-264-22400</_dlc_DocId>
    <_dlc_DocIdUrl xmlns="22ac9106-333f-4aef-af0e-a726fcbc66d5">
      <Url>https://sp.didd.tn.gov/sites/didd/ProviderRecruiting/_layouts/DocIdRedir.aspx?ID=DIDD-264-22400</Url>
      <Description>DIDD-264-22400</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5F69DF2A99E614AB2D7FD16B4344FB3" ma:contentTypeVersion="2" ma:contentTypeDescription="Create a new document." ma:contentTypeScope="" ma:versionID="8da342b8e6b6fe627cd5e4b905a96241">
  <xsd:schema xmlns:xsd="http://www.w3.org/2001/XMLSchema" xmlns:xs="http://www.w3.org/2001/XMLSchema" xmlns:p="http://schemas.microsoft.com/office/2006/metadata/properties" xmlns:ns2="22ac9106-333f-4aef-af0e-a726fcbc66d5" targetNamespace="http://schemas.microsoft.com/office/2006/metadata/properties" ma:root="true" ma:fieldsID="a7bd5a39767f7d267a06c9fd0296babc" ns2:_="">
    <xsd:import namespace="22ac9106-333f-4aef-af0e-a726fcbc66d5"/>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ac9106-333f-4aef-af0e-a726fcbc66d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737C03-5221-42ED-B794-2FCC0531EFEC}">
  <ds:schemaRefs>
    <ds:schemaRef ds:uri="http://purl.org/dc/dcmitype/"/>
    <ds:schemaRef ds:uri="http://schemas.microsoft.com/office/infopath/2007/PartnerControls"/>
    <ds:schemaRef ds:uri="http://purl.org/dc/elements/1.1/"/>
    <ds:schemaRef ds:uri="22ac9106-333f-4aef-af0e-a726fcbc66d5"/>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B5AAF5E-6934-4A3F-9F64-F685E488DD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ac9106-333f-4aef-af0e-a726fcbc66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232630-34EA-45A1-9F37-73659095F28C}">
  <ds:schemaRefs>
    <ds:schemaRef ds:uri="http://schemas.microsoft.com/sharepoint/events"/>
  </ds:schemaRefs>
</ds:datastoreItem>
</file>

<file path=customXml/itemProps4.xml><?xml version="1.0" encoding="utf-8"?>
<ds:datastoreItem xmlns:ds="http://schemas.openxmlformats.org/officeDocument/2006/customXml" ds:itemID="{F54A5D4B-2354-4195-97D4-180EE3C752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Newsprint</Template>
  <TotalTime>981</TotalTime>
  <Words>1888</Words>
  <Application>Microsoft Office PowerPoint</Application>
  <PresentationFormat>On-screen Show (4:3)</PresentationFormat>
  <Paragraphs>221</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Impact</vt:lpstr>
      <vt:lpstr>Tahoma</vt:lpstr>
      <vt:lpstr>Times New Roman</vt:lpstr>
      <vt:lpstr>Wingdings</vt:lpstr>
      <vt:lpstr>NewsPrint</vt:lpstr>
      <vt:lpstr>Service Provider Orientation       Title VI and Individual Rights Training  Civil Rights Act of 1964</vt:lpstr>
      <vt:lpstr>Goal</vt:lpstr>
      <vt:lpstr>             Objectives</vt:lpstr>
      <vt:lpstr>PowerPoint Presentation</vt:lpstr>
      <vt:lpstr>                                 Human Rights</vt:lpstr>
      <vt:lpstr>                  Civil Rights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Federal Regulations Assurances </vt:lpstr>
      <vt:lpstr>         Civil Rights Laws</vt:lpstr>
      <vt:lpstr>         Title VI of Civil Rights Act of 1964</vt:lpstr>
      <vt:lpstr>PowerPoint Presentation</vt:lpstr>
      <vt:lpstr>PowerPoint Presentation</vt:lpstr>
      <vt:lpstr>        Title VI Prohibited Practices</vt:lpstr>
      <vt:lpstr> Title VI Prohibited Practices</vt:lpstr>
      <vt:lpstr>Title VI does not apply to:</vt:lpstr>
      <vt:lpstr>PowerPoint Presentation</vt:lpstr>
      <vt:lpstr>DIDD  and DIDD Service Provider Title VI Compliance</vt:lpstr>
      <vt:lpstr>DIDD Service Provider Responsibilities</vt:lpstr>
      <vt:lpstr>Meaningful Access</vt:lpstr>
      <vt:lpstr>Five Elements of Effective Language Assistance Programs</vt:lpstr>
      <vt:lpstr>                       Title VI Self-Survey</vt:lpstr>
      <vt:lpstr>                                                  Title VI Self-Survey</vt:lpstr>
      <vt:lpstr>                       On-Site Monitoring</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Provider Title VI Training  Civil Rights Act of 1964</dc:title>
  <dc:creator>Annie Bernard</dc:creator>
  <cp:lastModifiedBy>Joyce Munda</cp:lastModifiedBy>
  <cp:revision>157</cp:revision>
  <dcterms:created xsi:type="dcterms:W3CDTF">2014-05-02T18:02:12Z</dcterms:created>
  <dcterms:modified xsi:type="dcterms:W3CDTF">2019-05-13T16:01:39Z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0x01010095F69DF2A99E614AB2D7FD16B4344FB3</vt:lpwstr>
  </property>
  <property fmtid="{D5CDD505-2E9C-101B-9397-08002B2CF9AE}" pid="3" name="_dlc_DocIdItemGuid">
    <vt:lpwstr>65401506-92ca-4d0d-bf1e-39df63222dde</vt:lpwstr>
  </property>
</Properties>
</file>