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17"/>
  </p:notesMasterIdLst>
  <p:handoutMasterIdLst>
    <p:handoutMasterId r:id="rId18"/>
  </p:handoutMasterIdLst>
  <p:sldIdLst>
    <p:sldId id="256" r:id="rId2"/>
    <p:sldId id="298" r:id="rId3"/>
    <p:sldId id="300" r:id="rId4"/>
    <p:sldId id="333" r:id="rId5"/>
    <p:sldId id="302" r:id="rId6"/>
    <p:sldId id="303" r:id="rId7"/>
    <p:sldId id="304" r:id="rId8"/>
    <p:sldId id="305" r:id="rId9"/>
    <p:sldId id="334" r:id="rId10"/>
    <p:sldId id="335" r:id="rId11"/>
    <p:sldId id="306" r:id="rId12"/>
    <p:sldId id="293" r:id="rId13"/>
    <p:sldId id="310" r:id="rId14"/>
    <p:sldId id="265"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FF0000"/>
    <a:srgbClr val="CCE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83555" autoAdjust="0"/>
  </p:normalViewPr>
  <p:slideViewPr>
    <p:cSldViewPr>
      <p:cViewPr varScale="1">
        <p:scale>
          <a:sx n="81" d="100"/>
          <a:sy n="81" d="100"/>
        </p:scale>
        <p:origin x="90" y="3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2"/>
    </p:cViewPr>
  </p:sorterViewPr>
  <p:notesViewPr>
    <p:cSldViewPr>
      <p:cViewPr>
        <p:scale>
          <a:sx n="100" d="100"/>
          <a:sy n="100" d="100"/>
        </p:scale>
        <p:origin x="-864"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89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89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89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D4452C3-681A-4B6E-8AC7-69706D992E63}" type="slidenum">
              <a:rPr lang="en-US" altLang="en-US"/>
              <a:pPr/>
              <a:t>‹#›</a:t>
            </a:fld>
            <a:endParaRPr lang="en-US" altLang="en-US"/>
          </a:p>
        </p:txBody>
      </p:sp>
    </p:spTree>
    <p:extLst>
      <p:ext uri="{BB962C8B-B14F-4D97-AF65-F5344CB8AC3E}">
        <p14:creationId xmlns:p14="http://schemas.microsoft.com/office/powerpoint/2010/main" val="3810463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990646C-44F4-4FF1-915F-DBE4BDDB14FD}" type="slidenum">
              <a:rPr lang="en-US" altLang="en-US"/>
              <a:pPr/>
              <a:t>‹#›</a:t>
            </a:fld>
            <a:endParaRPr lang="en-US" altLang="en-US"/>
          </a:p>
        </p:txBody>
      </p:sp>
    </p:spTree>
    <p:extLst>
      <p:ext uri="{BB962C8B-B14F-4D97-AF65-F5344CB8AC3E}">
        <p14:creationId xmlns:p14="http://schemas.microsoft.com/office/powerpoint/2010/main" val="613408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77E49A4-CFE9-4C03-8713-584A5FA1472C}" type="slidenum">
              <a:rPr lang="en-US" altLang="en-US"/>
              <a:pPr eaLnBrk="1" hangingPunct="1">
                <a:spcBef>
                  <a:spcPct val="0"/>
                </a:spcBef>
              </a:pPr>
              <a:t>1</a:t>
            </a:fld>
            <a:endParaRPr lang="en-US" alt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78068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B463B96-60C9-4C01-AA4E-653C709F8A10}" type="slidenum">
              <a:rPr lang="en-US" altLang="en-US"/>
              <a:pPr eaLnBrk="1" hangingPunct="1">
                <a:spcBef>
                  <a:spcPct val="0"/>
                </a:spcBef>
              </a:pPr>
              <a:t>10</a:t>
            </a:fld>
            <a:endParaRPr lang="en-US" alt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z="1300" b="1" smtClean="0">
              <a:latin typeface="Arial" panose="020B0604020202020204" pitchFamily="34" charset="0"/>
            </a:endParaRPr>
          </a:p>
        </p:txBody>
      </p:sp>
    </p:spTree>
    <p:extLst>
      <p:ext uri="{BB962C8B-B14F-4D97-AF65-F5344CB8AC3E}">
        <p14:creationId xmlns:p14="http://schemas.microsoft.com/office/powerpoint/2010/main" val="1746515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281700-E792-4094-A9CB-D92FB6060C67}" type="slidenum">
              <a:rPr lang="en-US" altLang="en-US"/>
              <a:pPr eaLnBrk="1" hangingPunct="1">
                <a:spcBef>
                  <a:spcPct val="0"/>
                </a:spcBef>
              </a:pPr>
              <a:t>11</a:t>
            </a:fld>
            <a:endParaRPr lang="en-US" alt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89419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5FFF164-97EC-465A-A75D-955358A340DC}" type="slidenum">
              <a:rPr lang="en-US" altLang="en-US"/>
              <a:pPr eaLnBrk="1" hangingPunct="1">
                <a:spcBef>
                  <a:spcPct val="0"/>
                </a:spcBef>
              </a:pPr>
              <a:t>12</a:t>
            </a:fld>
            <a:endParaRPr lang="en-US" alt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z="1600" b="1" smtClean="0">
              <a:latin typeface="Comic Sans MS" panose="030F0702030302020204" pitchFamily="66" charset="0"/>
            </a:endParaRPr>
          </a:p>
        </p:txBody>
      </p:sp>
    </p:spTree>
    <p:extLst>
      <p:ext uri="{BB962C8B-B14F-4D97-AF65-F5344CB8AC3E}">
        <p14:creationId xmlns:p14="http://schemas.microsoft.com/office/powerpoint/2010/main" val="4125900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BE8FC30-C10A-4E0E-9F56-000CED1255DD}" type="slidenum">
              <a:rPr lang="en-US" altLang="en-US"/>
              <a:pPr eaLnBrk="1" hangingPunct="1">
                <a:spcBef>
                  <a:spcPct val="0"/>
                </a:spcBef>
              </a:pPr>
              <a:t>13</a:t>
            </a:fld>
            <a:endParaRPr lang="en-US" alt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z="1300" smtClean="0">
              <a:latin typeface="Arial" panose="020B0604020202020204" pitchFamily="34" charset="0"/>
            </a:endParaRPr>
          </a:p>
        </p:txBody>
      </p:sp>
    </p:spTree>
    <p:extLst>
      <p:ext uri="{BB962C8B-B14F-4D97-AF65-F5344CB8AC3E}">
        <p14:creationId xmlns:p14="http://schemas.microsoft.com/office/powerpoint/2010/main" val="2214459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B278ECD-10D6-495F-A2E6-328C0F3B2C8A}" type="slidenum">
              <a:rPr lang="en-US" altLang="en-US"/>
              <a:pPr eaLnBrk="1" hangingPunct="1">
                <a:spcBef>
                  <a:spcPct val="0"/>
                </a:spcBef>
              </a:pPr>
              <a:t>14</a:t>
            </a:fld>
            <a:endParaRPr lang="en-US" alt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18661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BBD4835-D8DB-46F4-8775-1FA9FB8A3A48}" type="slidenum">
              <a:rPr lang="en-US" altLang="en-US"/>
              <a:pPr eaLnBrk="1" hangingPunct="1">
                <a:spcBef>
                  <a:spcPct val="0"/>
                </a:spcBef>
              </a:pPr>
              <a:t>15</a:t>
            </a:fld>
            <a:endParaRPr lang="en-US" alt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The End! </a:t>
            </a:r>
          </a:p>
        </p:txBody>
      </p:sp>
    </p:spTree>
    <p:extLst>
      <p:ext uri="{BB962C8B-B14F-4D97-AF65-F5344CB8AC3E}">
        <p14:creationId xmlns:p14="http://schemas.microsoft.com/office/powerpoint/2010/main" val="293487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4F7F4B0-F4EA-4CAB-A177-64382AC58DC5}" type="slidenum">
              <a:rPr lang="en-US" altLang="en-US"/>
              <a:pPr eaLnBrk="1" hangingPunct="1">
                <a:spcBef>
                  <a:spcPct val="0"/>
                </a:spcBef>
              </a:pPr>
              <a:t>2</a:t>
            </a:fld>
            <a:endParaRPr lang="en-US" altLang="en-US"/>
          </a:p>
        </p:txBody>
      </p:sp>
      <p:sp>
        <p:nvSpPr>
          <p:cNvPr id="41987" name="Rectangle 2"/>
          <p:cNvSpPr>
            <a:spLocks noRot="1" noChangeArrowheads="1" noTextEdit="1"/>
          </p:cNvSpPr>
          <p:nvPr>
            <p:ph type="sldImg"/>
          </p:nvPr>
        </p:nvSpPr>
        <p:spPr>
          <a:xfrm>
            <a:off x="1143000" y="684213"/>
            <a:ext cx="4573588" cy="3430587"/>
          </a:xfrm>
          <a:ln/>
        </p:spPr>
      </p:sp>
      <p:sp>
        <p:nvSpPr>
          <p:cNvPr id="41988" name="Rectangle 3"/>
          <p:cNvSpPr>
            <a:spLocks noGrp="1" noChangeArrowheads="1"/>
          </p:cNvSpPr>
          <p:nvPr>
            <p:ph type="body" idx="1"/>
          </p:nvPr>
        </p:nvSpPr>
        <p:spPr>
          <a:xfrm>
            <a:off x="914400" y="4343400"/>
            <a:ext cx="5029200" cy="4116388"/>
          </a:xfrm>
          <a:noFill/>
        </p:spPr>
        <p:txBody>
          <a:bodyPr/>
          <a:lstStyle/>
          <a:p>
            <a:pPr eaLnBrk="1" hangingPunct="1">
              <a:lnSpc>
                <a:spcPct val="90000"/>
              </a:lnSpc>
            </a:pPr>
            <a:r>
              <a:rPr lang="en-US" altLang="en-US" sz="1300" b="1" dirty="0" smtClean="0">
                <a:latin typeface="Arial" panose="020B0604020202020204" pitchFamily="34" charset="0"/>
              </a:rPr>
              <a:t>Grier has been an ongoing case for over 30 years.  </a:t>
            </a:r>
          </a:p>
          <a:p>
            <a:pPr eaLnBrk="1" hangingPunct="1">
              <a:lnSpc>
                <a:spcPct val="90000"/>
              </a:lnSpc>
            </a:pPr>
            <a:endParaRPr lang="en-US" altLang="en-US" sz="1300" b="1" dirty="0" smtClean="0">
              <a:latin typeface="Arial" panose="020B0604020202020204" pitchFamily="34" charset="0"/>
            </a:endParaRPr>
          </a:p>
          <a:p>
            <a:pPr eaLnBrk="1" hangingPunct="1">
              <a:lnSpc>
                <a:spcPct val="90000"/>
              </a:lnSpc>
            </a:pPr>
            <a:r>
              <a:rPr lang="en-US" altLang="en-US" sz="1300" b="1" dirty="0" smtClean="0">
                <a:latin typeface="Arial" panose="020B0604020202020204" pitchFamily="34" charset="0"/>
              </a:rPr>
              <a:t>1979 - Daniels v. White</a:t>
            </a:r>
            <a:r>
              <a:rPr lang="en-US" altLang="en-US" b="1" dirty="0" smtClean="0">
                <a:latin typeface="Arial" panose="020B0604020202020204" pitchFamily="34" charset="0"/>
              </a:rPr>
              <a:t> -</a:t>
            </a:r>
            <a:r>
              <a:rPr lang="en-US" altLang="en-US" dirty="0" smtClean="0">
                <a:latin typeface="Arial" panose="020B0604020202020204" pitchFamily="34" charset="0"/>
              </a:rPr>
              <a:t>Grier began as a Federal class action law suit which was filed in U.S. District Court on behalf of present and future Medicaid recipients under the name </a:t>
            </a:r>
            <a:r>
              <a:rPr lang="en-US" altLang="en-US" b="1" i="1" dirty="0" smtClean="0">
                <a:latin typeface="Arial" panose="020B0604020202020204" pitchFamily="34" charset="0"/>
              </a:rPr>
              <a:t>Daniels v. White</a:t>
            </a:r>
            <a:r>
              <a:rPr lang="en-US" altLang="en-US" dirty="0" smtClean="0">
                <a:latin typeface="Arial" panose="020B0604020202020204" pitchFamily="34" charset="0"/>
              </a:rPr>
              <a:t>.  It claimed that Tennessee’s Medicaid Program violated the requirements of the Medicaid Act &amp; the Due Process clause of the 14th Amendment. The original Plaintiffs asserted that Tennessee’s Medicaid Program failed to provide them with adequate notice and procedural protection upon denial of their claims. </a:t>
            </a:r>
          </a:p>
          <a:p>
            <a:pPr eaLnBrk="1" hangingPunct="1">
              <a:lnSpc>
                <a:spcPct val="90000"/>
              </a:lnSpc>
            </a:pPr>
            <a:endParaRPr lang="en-US" altLang="en-US" dirty="0" smtClean="0">
              <a:latin typeface="Arial" panose="020B0604020202020204" pitchFamily="34" charset="0"/>
            </a:endParaRPr>
          </a:p>
          <a:p>
            <a:pPr eaLnBrk="1" hangingPunct="1">
              <a:lnSpc>
                <a:spcPct val="90000"/>
              </a:lnSpc>
            </a:pPr>
            <a:r>
              <a:rPr lang="en-US" altLang="en-US" dirty="0" smtClean="0">
                <a:latin typeface="Arial" panose="020B0604020202020204" pitchFamily="34" charset="0"/>
              </a:rPr>
              <a:t>Over the course of the next several decades, the parties attempted to resolve their disputes through various consent decrees and revisions to those decrees. The first decree was entered into in 1986, then another in 1992.</a:t>
            </a:r>
          </a:p>
          <a:p>
            <a:pPr eaLnBrk="1" hangingPunct="1">
              <a:lnSpc>
                <a:spcPct val="90000"/>
              </a:lnSpc>
            </a:pPr>
            <a:endParaRPr lang="en-US" altLang="en-US" dirty="0" smtClean="0">
              <a:latin typeface="Arial" panose="020B0604020202020204" pitchFamily="34" charset="0"/>
            </a:endParaRPr>
          </a:p>
          <a:p>
            <a:pPr eaLnBrk="1" hangingPunct="1">
              <a:lnSpc>
                <a:spcPct val="90000"/>
              </a:lnSpc>
            </a:pPr>
            <a:endParaRPr lang="en-US" altLang="en-US" dirty="0" smtClean="0">
              <a:latin typeface="Arial" panose="020B0604020202020204" pitchFamily="34" charset="0"/>
            </a:endParaRPr>
          </a:p>
          <a:p>
            <a:pPr eaLnBrk="1" hangingPunct="1">
              <a:lnSpc>
                <a:spcPct val="90000"/>
              </a:lnSpc>
            </a:pPr>
            <a:r>
              <a:rPr lang="en-US" altLang="en-US" sz="1400" b="1" dirty="0" smtClean="0">
                <a:latin typeface="Arial" panose="020B0604020202020204" pitchFamily="34" charset="0"/>
              </a:rPr>
              <a:t>1994 – TennCare</a:t>
            </a:r>
            <a:r>
              <a:rPr lang="en-US" altLang="en-US" b="1" dirty="0" smtClean="0">
                <a:latin typeface="Arial" panose="020B0604020202020204" pitchFamily="34" charset="0"/>
              </a:rPr>
              <a:t> </a:t>
            </a:r>
            <a:r>
              <a:rPr lang="en-US" altLang="en-US" dirty="0" smtClean="0">
                <a:latin typeface="Arial" panose="020B0604020202020204" pitchFamily="34" charset="0"/>
              </a:rPr>
              <a:t>– in January 1994,Tennessee converted its traditional Medicaid fee-for-service program to a managed care model known as TennCare. Instead of directly purchasing medical services for eligible individuals, TennCare contracts with MCCs to provide healthcare to TennCare enrollees.</a:t>
            </a:r>
          </a:p>
          <a:p>
            <a:pPr eaLnBrk="1" hangingPunct="1">
              <a:lnSpc>
                <a:spcPct val="90000"/>
              </a:lnSpc>
            </a:pPr>
            <a:endParaRPr lang="en-US" altLang="en-US" dirty="0" smtClean="0">
              <a:latin typeface="Arial" panose="020B0604020202020204" pitchFamily="34" charset="0"/>
            </a:endParaRPr>
          </a:p>
          <a:p>
            <a:pPr eaLnBrk="1" hangingPunct="1">
              <a:lnSpc>
                <a:spcPct val="90000"/>
              </a:lnSpc>
            </a:pPr>
            <a:r>
              <a:rPr lang="en-US" altLang="en-US" b="1" dirty="0" smtClean="0">
                <a:latin typeface="Arial" panose="020B0604020202020204" pitchFamily="34" charset="0"/>
              </a:rPr>
              <a:t>August 1, 2000 -</a:t>
            </a:r>
            <a:r>
              <a:rPr lang="en-US" altLang="en-US" dirty="0" smtClean="0">
                <a:latin typeface="Arial" panose="020B0604020202020204" pitchFamily="34" charset="0"/>
              </a:rPr>
              <a:t>On October 26, 1999,  the Grier Revised Consent Decree was entered as the result of a settlement conference. It became effective on August 1, 2000 after there was some clarification of some terms and technical errors. Revisions were made to the decree since then which modified and clarified the appeal process. </a:t>
            </a:r>
          </a:p>
          <a:p>
            <a:pPr eaLnBrk="1" hangingPunct="1">
              <a:lnSpc>
                <a:spcPct val="90000"/>
              </a:lnSpc>
            </a:pPr>
            <a:endParaRPr lang="en-US" altLang="en-US" b="1" dirty="0" smtClean="0">
              <a:latin typeface="Arial" panose="020B0604020202020204" pitchFamily="34" charset="0"/>
            </a:endParaRPr>
          </a:p>
          <a:p>
            <a:pPr eaLnBrk="1" hangingPunct="1">
              <a:lnSpc>
                <a:spcPct val="90000"/>
              </a:lnSpc>
            </a:pPr>
            <a:r>
              <a:rPr lang="en-US" altLang="en-US" b="1" dirty="0" smtClean="0">
                <a:latin typeface="Arial" panose="020B0604020202020204" pitchFamily="34" charset="0"/>
              </a:rPr>
              <a:t>In March 2003, negotiations were entered to revise the 2000 consent decree. In October, 2003 the district court finally approved and entered the Revised Consent Decree. According to the court, the 2003 Consent Decree contained the strongest due process protections.  This decree also stated that the State would continue to have primary responsibility for monitoring and compliance of the decree.</a:t>
            </a:r>
          </a:p>
        </p:txBody>
      </p:sp>
    </p:spTree>
    <p:extLst>
      <p:ext uri="{BB962C8B-B14F-4D97-AF65-F5344CB8AC3E}">
        <p14:creationId xmlns:p14="http://schemas.microsoft.com/office/powerpoint/2010/main" val="2426017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31B6802-1A92-49EA-8758-B34E76A7A8FC}" type="slidenum">
              <a:rPr lang="en-US" altLang="en-US"/>
              <a:pPr eaLnBrk="1" hangingPunct="1">
                <a:spcBef>
                  <a:spcPct val="0"/>
                </a:spcBef>
              </a:pPr>
              <a:t>3</a:t>
            </a:fld>
            <a:endParaRPr lang="en-US" altLang="en-US"/>
          </a:p>
        </p:txBody>
      </p:sp>
      <p:sp>
        <p:nvSpPr>
          <p:cNvPr id="43011" name="Rectangle 2"/>
          <p:cNvSpPr>
            <a:spLocks noRot="1" noChangeArrowheads="1" noTextEdit="1"/>
          </p:cNvSpPr>
          <p:nvPr>
            <p:ph type="sldImg"/>
          </p:nvPr>
        </p:nvSpPr>
        <p:spPr>
          <a:xfrm>
            <a:off x="1143000" y="684213"/>
            <a:ext cx="4573588" cy="3430587"/>
          </a:xfrm>
          <a:ln/>
        </p:spPr>
      </p:sp>
      <p:sp>
        <p:nvSpPr>
          <p:cNvPr id="43012" name="Rectangle 3"/>
          <p:cNvSpPr>
            <a:spLocks noGrp="1" noChangeArrowheads="1"/>
          </p:cNvSpPr>
          <p:nvPr>
            <p:ph type="body" idx="1"/>
          </p:nvPr>
        </p:nvSpPr>
        <p:spPr>
          <a:xfrm>
            <a:off x="914400" y="4343400"/>
            <a:ext cx="5029200" cy="4116388"/>
          </a:xfrm>
          <a:noFill/>
        </p:spPr>
        <p:txBody>
          <a:bodyPr/>
          <a:lstStyle/>
          <a:p>
            <a:pPr eaLnBrk="1" hangingPunct="1"/>
            <a:endParaRPr lang="en-US" altLang="en-US" sz="1300" b="1" smtClean="0">
              <a:latin typeface="Arial" panose="020B0604020202020204" pitchFamily="34" charset="0"/>
            </a:endParaRPr>
          </a:p>
        </p:txBody>
      </p:sp>
    </p:spTree>
    <p:extLst>
      <p:ext uri="{BB962C8B-B14F-4D97-AF65-F5344CB8AC3E}">
        <p14:creationId xmlns:p14="http://schemas.microsoft.com/office/powerpoint/2010/main" val="919762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E28EA46-F41A-41AD-B5D5-0D74B780CB4E}" type="slidenum">
              <a:rPr lang="en-US" altLang="en-US"/>
              <a:pPr eaLnBrk="1" hangingPunct="1">
                <a:spcBef>
                  <a:spcPct val="0"/>
                </a:spcBef>
              </a:pPr>
              <a:t>4</a:t>
            </a:fld>
            <a:endParaRPr lang="en-US" alt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12292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703A073-EB5C-45B6-B921-E56A889652E5}" type="slidenum">
              <a:rPr lang="en-US" altLang="en-US"/>
              <a:pPr eaLnBrk="1" hangingPunct="1">
                <a:spcBef>
                  <a:spcPct val="0"/>
                </a:spcBef>
              </a:pPr>
              <a:t>5</a:t>
            </a:fld>
            <a:endParaRPr lang="en-US" altLang="en-US"/>
          </a:p>
        </p:txBody>
      </p:sp>
      <p:sp>
        <p:nvSpPr>
          <p:cNvPr id="45059" name="Rectangle 2"/>
          <p:cNvSpPr>
            <a:spLocks noRot="1" noChangeArrowheads="1" noTextEdit="1"/>
          </p:cNvSpPr>
          <p:nvPr>
            <p:ph type="sldImg"/>
          </p:nvPr>
        </p:nvSpPr>
        <p:spPr>
          <a:xfrm>
            <a:off x="1143000" y="684213"/>
            <a:ext cx="4573588" cy="3430587"/>
          </a:xfrm>
          <a:ln/>
        </p:spPr>
      </p:sp>
      <p:sp>
        <p:nvSpPr>
          <p:cNvPr id="45060" name="Rectangle 3"/>
          <p:cNvSpPr>
            <a:spLocks noGrp="1" noChangeArrowheads="1"/>
          </p:cNvSpPr>
          <p:nvPr>
            <p:ph type="body" idx="1"/>
          </p:nvPr>
        </p:nvSpPr>
        <p:spPr>
          <a:xfrm>
            <a:off x="914400" y="4343400"/>
            <a:ext cx="5029200" cy="4116388"/>
          </a:xfrm>
          <a:noFill/>
        </p:spPr>
        <p:txBody>
          <a:bodyPr/>
          <a:lstStyle/>
          <a:p>
            <a:pPr eaLnBrk="1" hangingPunct="1"/>
            <a:endParaRPr lang="en-US" altLang="en-US" sz="1300" dirty="0" smtClean="0">
              <a:latin typeface="Arial" panose="020B0604020202020204" pitchFamily="34" charset="0"/>
            </a:endParaRPr>
          </a:p>
        </p:txBody>
      </p:sp>
    </p:spTree>
    <p:extLst>
      <p:ext uri="{BB962C8B-B14F-4D97-AF65-F5344CB8AC3E}">
        <p14:creationId xmlns:p14="http://schemas.microsoft.com/office/powerpoint/2010/main" val="2329581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F53E680-31D8-4842-9082-52B3EB9D5FE1}" type="slidenum">
              <a:rPr lang="en-US" altLang="en-US"/>
              <a:pPr eaLnBrk="1" hangingPunct="1">
                <a:spcBef>
                  <a:spcPct val="0"/>
                </a:spcBef>
              </a:pPr>
              <a:t>6</a:t>
            </a:fld>
            <a:endParaRPr lang="en-US" altLang="en-US"/>
          </a:p>
        </p:txBody>
      </p:sp>
      <p:sp>
        <p:nvSpPr>
          <p:cNvPr id="46083" name="Rectangle 2"/>
          <p:cNvSpPr>
            <a:spLocks noRot="1" noChangeArrowheads="1" noTextEdit="1"/>
          </p:cNvSpPr>
          <p:nvPr>
            <p:ph type="sldImg"/>
          </p:nvPr>
        </p:nvSpPr>
        <p:spPr>
          <a:xfrm>
            <a:off x="1143000" y="684213"/>
            <a:ext cx="4573588" cy="3430587"/>
          </a:xfrm>
          <a:ln/>
        </p:spPr>
      </p:sp>
      <p:sp>
        <p:nvSpPr>
          <p:cNvPr id="46084" name="Rectangle 3"/>
          <p:cNvSpPr>
            <a:spLocks noGrp="1" noChangeArrowheads="1"/>
          </p:cNvSpPr>
          <p:nvPr>
            <p:ph type="body" idx="1"/>
          </p:nvPr>
        </p:nvSpPr>
        <p:spPr>
          <a:xfrm>
            <a:off x="914400" y="4343400"/>
            <a:ext cx="5029200" cy="4116388"/>
          </a:xfrm>
          <a:noFill/>
        </p:spPr>
        <p:txBody>
          <a:bodyPr/>
          <a:lstStyle/>
          <a:p>
            <a:pPr eaLnBrk="1" hangingPunct="1"/>
            <a:endParaRPr lang="en-US" altLang="en-US" sz="1100" b="1" smtClean="0">
              <a:latin typeface="Arial" panose="020B0604020202020204" pitchFamily="34" charset="0"/>
            </a:endParaRPr>
          </a:p>
        </p:txBody>
      </p:sp>
    </p:spTree>
    <p:extLst>
      <p:ext uri="{BB962C8B-B14F-4D97-AF65-F5344CB8AC3E}">
        <p14:creationId xmlns:p14="http://schemas.microsoft.com/office/powerpoint/2010/main" val="49054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6B29E7A-6A91-498D-9330-FACA4203DBC1}" type="slidenum">
              <a:rPr lang="en-US" altLang="en-US"/>
              <a:pPr eaLnBrk="1" hangingPunct="1">
                <a:spcBef>
                  <a:spcPct val="0"/>
                </a:spcBef>
              </a:pPr>
              <a:t>7</a:t>
            </a:fld>
            <a:endParaRPr lang="en-US" alt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b="1" smtClean="0">
              <a:latin typeface="Arial" panose="020B0604020202020204" pitchFamily="34" charset="0"/>
            </a:endParaRPr>
          </a:p>
        </p:txBody>
      </p:sp>
    </p:spTree>
    <p:extLst>
      <p:ext uri="{BB962C8B-B14F-4D97-AF65-F5344CB8AC3E}">
        <p14:creationId xmlns:p14="http://schemas.microsoft.com/office/powerpoint/2010/main" val="2287552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B24A5C0-B369-4085-9CA0-B2AE8CF32E46}" type="slidenum">
              <a:rPr lang="en-US" altLang="en-US"/>
              <a:pPr eaLnBrk="1" hangingPunct="1">
                <a:spcBef>
                  <a:spcPct val="0"/>
                </a:spcBef>
              </a:pPr>
              <a:t>8</a:t>
            </a:fld>
            <a:endParaRPr lang="en-US" alt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z="1300" b="1" smtClean="0">
              <a:latin typeface="Arial" panose="020B0604020202020204" pitchFamily="34" charset="0"/>
            </a:endParaRPr>
          </a:p>
        </p:txBody>
      </p:sp>
    </p:spTree>
    <p:extLst>
      <p:ext uri="{BB962C8B-B14F-4D97-AF65-F5344CB8AC3E}">
        <p14:creationId xmlns:p14="http://schemas.microsoft.com/office/powerpoint/2010/main" val="3772338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DB4390E-3CBD-4171-B396-5FB0133F6A7D}" type="slidenum">
              <a:rPr lang="en-US" altLang="en-US"/>
              <a:pPr eaLnBrk="1" hangingPunct="1">
                <a:spcBef>
                  <a:spcPct val="0"/>
                </a:spcBef>
              </a:pPr>
              <a:t>9</a:t>
            </a:fld>
            <a:endParaRPr lang="en-US" alt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sz="1300" b="1" smtClean="0">
              <a:latin typeface="Arial" panose="020B0604020202020204" pitchFamily="34" charset="0"/>
            </a:endParaRPr>
          </a:p>
        </p:txBody>
      </p:sp>
    </p:spTree>
    <p:extLst>
      <p:ext uri="{BB962C8B-B14F-4D97-AF65-F5344CB8AC3E}">
        <p14:creationId xmlns:p14="http://schemas.microsoft.com/office/powerpoint/2010/main" val="1314393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5" name="Rectangle 4"/>
          <p:cNvSpPr/>
          <p:nvPr/>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524000"/>
            <a:ext cx="723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smtClean="0"/>
              <a:t>Click to edit Master text styles</a:t>
            </a:r>
          </a:p>
        </p:txBody>
      </p:sp>
      <p:sp>
        <p:nvSpPr>
          <p:cNvPr id="8" name="Text Placeholder 11"/>
          <p:cNvSpPr>
            <a:spLocks noGrp="1"/>
          </p:cNvSpPr>
          <p:nvPr>
            <p:ph type="body" sz="quarter" idx="1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59266419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9CE5DAFD-A6DF-43F5-B173-145CB5D6B5E3}" type="slidenum">
              <a:rPr lang="en-US" altLang="en-US"/>
              <a:pPr/>
              <a:t>‹#›</a:t>
            </a:fld>
            <a:endParaRPr lang="en-US" altLang="en-US"/>
          </a:p>
        </p:txBody>
      </p:sp>
    </p:spTree>
    <p:extLst>
      <p:ext uri="{BB962C8B-B14F-4D97-AF65-F5344CB8AC3E}">
        <p14:creationId xmlns:p14="http://schemas.microsoft.com/office/powerpoint/2010/main" val="18385331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7D6F01BC-EA33-49BC-85A8-4058BC6A0E3A}" type="slidenum">
              <a:rPr lang="en-US" altLang="en-US"/>
              <a:pPr/>
              <a:t>‹#›</a:t>
            </a:fld>
            <a:endParaRPr lang="en-US" altLang="en-US"/>
          </a:p>
        </p:txBody>
      </p:sp>
    </p:spTree>
    <p:extLst>
      <p:ext uri="{BB962C8B-B14F-4D97-AF65-F5344CB8AC3E}">
        <p14:creationId xmlns:p14="http://schemas.microsoft.com/office/powerpoint/2010/main" val="178142584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5" name="Rectangle 4"/>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4"/>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10" name="Slide Number Placeholder 5"/>
          <p:cNvSpPr>
            <a:spLocks noGrp="1"/>
          </p:cNvSpPr>
          <p:nvPr>
            <p:ph type="sldNum" sz="quarter" idx="15"/>
          </p:nvPr>
        </p:nvSpPr>
        <p:spPr>
          <a:xfrm>
            <a:off x="6858000" y="6375400"/>
            <a:ext cx="2133600" cy="365125"/>
          </a:xfrm>
        </p:spPr>
        <p:txBody>
          <a:bodyPr/>
          <a:lstStyle>
            <a:lvl1pPr>
              <a:defRPr>
                <a:solidFill>
                  <a:schemeClr val="tx2"/>
                </a:solidFill>
              </a:defRPr>
            </a:lvl1pPr>
          </a:lstStyle>
          <a:p>
            <a:fld id="{FFA08C29-6EDA-49A0-99E4-E3CBA48B453C}" type="slidenum">
              <a:rPr lang="en-US" altLang="en-US"/>
              <a:pPr/>
              <a:t>‹#›</a:t>
            </a:fld>
            <a:endParaRPr lang="en-US" altLang="en-US"/>
          </a:p>
        </p:txBody>
      </p:sp>
    </p:spTree>
    <p:extLst>
      <p:ext uri="{BB962C8B-B14F-4D97-AF65-F5344CB8AC3E}">
        <p14:creationId xmlns:p14="http://schemas.microsoft.com/office/powerpoint/2010/main" val="338763451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934954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48927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 Orange">
    <p:bg>
      <p:bgPr>
        <a:solidFill>
          <a:srgbClr val="E8772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178953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390873"/>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 Gray">
    <p:bg>
      <p:bgPr>
        <a:solidFill>
          <a:srgbClr val="E0E0E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02517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mn-cs"/>
              </a:defRPr>
            </a:lvl1pPr>
          </a:lstStyle>
          <a:p>
            <a:pPr>
              <a:defRPr/>
            </a:pPr>
            <a:endParaRPr lang="en-US" altLang="en-US"/>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fld id="{84AC6C04-D1D9-4F51-9CE4-EA3D5BFB2947}" type="slidenum">
              <a:rPr lang="en-US" altLang="en-US"/>
              <a:pPr/>
              <a:t>‹#›</a:t>
            </a:fld>
            <a:endParaRPr lang="en-US" altLang="en-US"/>
          </a:p>
        </p:txBody>
      </p:sp>
    </p:spTree>
    <p:extLst>
      <p:ext uri="{BB962C8B-B14F-4D97-AF65-F5344CB8AC3E}">
        <p14:creationId xmlns:p14="http://schemas.microsoft.com/office/powerpoint/2010/main" val="13059908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125" y="320675"/>
            <a:ext cx="405447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6"/>
          <p:cNvSpPr>
            <a:spLocks noGrp="1"/>
          </p:cNvSpPr>
          <p:nvPr>
            <p:ph type="pic" sz="quarter" idx="10"/>
          </p:nvPr>
        </p:nvSpPr>
        <p:spPr>
          <a:xfrm>
            <a:off x="4572000" y="0"/>
            <a:ext cx="4572000" cy="6858000"/>
          </a:xfrm>
        </p:spPr>
        <p:txBody>
          <a:bodyPr rtlCol="0">
            <a:normAutofit/>
          </a:bodyPr>
          <a:lstStyle>
            <a:lvl1pPr marL="0" indent="0">
              <a:buNone/>
              <a:defRPr/>
            </a:lvl1pPr>
          </a:lstStyle>
          <a:p>
            <a:pPr lvl="0"/>
            <a:r>
              <a:rPr lang="en-US" noProof="0" smtClean="0"/>
              <a:t>Click icon to add picture</a:t>
            </a:r>
            <a:endParaRPr lang="en-US" noProof="0"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smtClean="0"/>
              <a:t>Click to edit Master text styles</a:t>
            </a:r>
          </a:p>
          <a:p>
            <a:pPr lvl="1"/>
            <a:r>
              <a:rPr lang="en-US" smtClean="0"/>
              <a:t>Second level</a:t>
            </a:r>
          </a:p>
        </p:txBody>
      </p:sp>
      <p:sp>
        <p:nvSpPr>
          <p:cNvPr id="14" name="Text Placeholder 13"/>
          <p:cNvSpPr>
            <a:spLocks noGrp="1"/>
          </p:cNvSpPr>
          <p:nvPr>
            <p:ph type="body" sz="quarter" idx="12"/>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smtClean="0"/>
              <a:t>Click to edit Master text styles</a:t>
            </a:r>
          </a:p>
        </p:txBody>
      </p:sp>
    </p:spTree>
    <p:extLst>
      <p:ext uri="{BB962C8B-B14F-4D97-AF65-F5344CB8AC3E}">
        <p14:creationId xmlns:p14="http://schemas.microsoft.com/office/powerpoint/2010/main" val="228054725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3" name="Rectangle 2"/>
          <p:cNvSpPr/>
          <p:nvPr/>
        </p:nvSpPr>
        <p:spPr>
          <a:xfrm>
            <a:off x="2590800" y="3875088"/>
            <a:ext cx="6553200" cy="22399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 name="Picture 7"/>
          <p:cNvPicPr>
            <a:picLocks noChangeAspect="1"/>
          </p:cNvPicPr>
          <p:nvPr/>
        </p:nvPicPr>
        <p:blipFill>
          <a:blip r:embed="rId2">
            <a:extLst>
              <a:ext uri="{28A0092B-C50C-407E-A947-70E740481C1C}">
                <a14:useLocalDpi xmlns:a14="http://schemas.microsoft.com/office/drawing/2010/main" val="0"/>
              </a:ext>
            </a:extLst>
          </a:blip>
          <a:srcRect l="15509" t="13397" r="9549" b="13397"/>
          <a:stretch>
            <a:fillRect/>
          </a:stretch>
        </p:blipFill>
        <p:spPr bwMode="auto">
          <a:xfrm>
            <a:off x="152400" y="3767138"/>
            <a:ext cx="2514600" cy="24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82731572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667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5783221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8"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6A662841-305F-40A4-8958-62BAB9537A9A}" type="slidenum">
              <a:rPr lang="en-US" altLang="en-US"/>
              <a:pPr/>
              <a:t>‹#›</a:t>
            </a:fld>
            <a:endParaRPr lang="en-US" altLang="en-US"/>
          </a:p>
        </p:txBody>
      </p:sp>
    </p:spTree>
    <p:extLst>
      <p:ext uri="{BB962C8B-B14F-4D97-AF65-F5344CB8AC3E}">
        <p14:creationId xmlns:p14="http://schemas.microsoft.com/office/powerpoint/2010/main" val="95236641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D717CF6C-BA8C-48D6-9DA5-4B5C3198880D}" type="slidenum">
              <a:rPr lang="en-US" altLang="en-US"/>
              <a:pPr/>
              <a:t>‹#›</a:t>
            </a:fld>
            <a:endParaRPr lang="en-US" altLang="en-US"/>
          </a:p>
        </p:txBody>
      </p:sp>
    </p:spTree>
    <p:extLst>
      <p:ext uri="{BB962C8B-B14F-4D97-AF65-F5344CB8AC3E}">
        <p14:creationId xmlns:p14="http://schemas.microsoft.com/office/powerpoint/2010/main" val="109214801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AB68CADC-6873-46F0-A64C-E8AFBFD9641C}" type="slidenum">
              <a:rPr lang="en-US" altLang="en-US"/>
              <a:pPr/>
              <a:t>‹#›</a:t>
            </a:fld>
            <a:endParaRPr lang="en-US" altLang="en-US"/>
          </a:p>
        </p:txBody>
      </p:sp>
    </p:spTree>
    <p:extLst>
      <p:ext uri="{BB962C8B-B14F-4D97-AF65-F5344CB8AC3E}">
        <p14:creationId xmlns:p14="http://schemas.microsoft.com/office/powerpoint/2010/main" val="77443187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5B5F1DD1-5A1D-4C4D-8E14-F121456EB291}" type="slidenum">
              <a:rPr lang="en-US" altLang="en-US"/>
              <a:pPr/>
              <a:t>‹#›</a:t>
            </a:fld>
            <a:endParaRPr lang="en-US" altLang="en-US"/>
          </a:p>
        </p:txBody>
      </p:sp>
    </p:spTree>
    <p:extLst>
      <p:ext uri="{BB962C8B-B14F-4D97-AF65-F5344CB8AC3E}">
        <p14:creationId xmlns:p14="http://schemas.microsoft.com/office/powerpoint/2010/main" val="317781975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4" name="Rectangle 3"/>
          <p:cNvSpPr/>
          <p:nvPr/>
        </p:nvSpPr>
        <p:spPr>
          <a:xfrm>
            <a:off x="0" y="177800"/>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990600"/>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151563"/>
            <a:ext cx="9144000" cy="70643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6151563"/>
            <a:ext cx="23161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0"/>
          </p:nvPr>
        </p:nvSpPr>
        <p:spPr>
          <a:xfrm>
            <a:off x="3124200" y="6375400"/>
            <a:ext cx="2895600" cy="365125"/>
          </a:xfrm>
        </p:spPr>
        <p:txBody>
          <a:bodyPr/>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p>
        </p:txBody>
      </p:sp>
      <p:sp>
        <p:nvSpPr>
          <p:cNvPr id="9" name="Slide Number Placeholder 5"/>
          <p:cNvSpPr>
            <a:spLocks noGrp="1"/>
          </p:cNvSpPr>
          <p:nvPr>
            <p:ph type="sldNum" sz="quarter" idx="11"/>
          </p:nvPr>
        </p:nvSpPr>
        <p:spPr>
          <a:xfrm>
            <a:off x="6858000" y="6375400"/>
            <a:ext cx="2133600" cy="365125"/>
          </a:xfrm>
        </p:spPr>
        <p:txBody>
          <a:bodyPr/>
          <a:lstStyle>
            <a:lvl1pPr>
              <a:defRPr>
                <a:solidFill>
                  <a:schemeClr val="tx2"/>
                </a:solidFill>
              </a:defRPr>
            </a:lvl1pPr>
          </a:lstStyle>
          <a:p>
            <a:fld id="{83DDC4A5-54D8-41CE-B27C-54784A315F67}" type="slidenum">
              <a:rPr lang="en-US" altLang="en-US"/>
              <a:pPr/>
              <a:t>‹#›</a:t>
            </a:fld>
            <a:endParaRPr lang="en-US" altLang="en-US"/>
          </a:p>
        </p:txBody>
      </p:sp>
    </p:spTree>
    <p:extLst>
      <p:ext uri="{BB962C8B-B14F-4D97-AF65-F5344CB8AC3E}">
        <p14:creationId xmlns:p14="http://schemas.microsoft.com/office/powerpoint/2010/main" val="170737608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a:defRPr/>
            </a:pPr>
            <a:endParaRPr lang="en-US" altLang="en-US"/>
          </a:p>
        </p:txBody>
      </p:sp>
      <p:sp>
        <p:nvSpPr>
          <p:cNvPr id="7" name="Slide Number Placeholder 5"/>
          <p:cNvSpPr>
            <a:spLocks noGrp="1"/>
          </p:cNvSpPr>
          <p:nvPr>
            <p:ph type="sldNum" sz="quarter" idx="4"/>
          </p:nvPr>
        </p:nvSpPr>
        <p:spPr>
          <a:xfrm>
            <a:off x="6858000" y="6410325"/>
            <a:ext cx="2133600" cy="365125"/>
          </a:xfrm>
          <a:prstGeom prst="rect">
            <a:avLst/>
          </a:prstGeom>
        </p:spPr>
        <p:txBody>
          <a:bodyPr vert="horz" wrap="square" lIns="91440" tIns="45720" rIns="91440" bIns="45720" numCol="1" anchor="b" anchorCtr="0" compatLnSpc="1">
            <a:prstTxWarp prst="textNoShape">
              <a:avLst/>
            </a:prstTxWarp>
          </a:bodyPr>
          <a:lstStyle>
            <a:lvl1pPr algn="r">
              <a:defRPr sz="1000" i="1">
                <a:solidFill>
                  <a:srgbClr val="666666"/>
                </a:solidFill>
                <a:latin typeface="Open Sans" panose="020B0606030504020204" pitchFamily="34" charset="0"/>
                <a:cs typeface="Open Sans" panose="020B0606030504020204" pitchFamily="34" charset="0"/>
              </a:defRPr>
            </a:lvl1pPr>
          </a:lstStyle>
          <a:p>
            <a:fld id="{4C35641B-50F0-4658-82A6-3048789E254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 id="2147483929" r:id="rId17"/>
    <p:sldLayoutId id="2147483930" r:id="rId1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0.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4038600"/>
            <a:ext cx="8839200" cy="1422400"/>
          </a:xfrm>
        </p:spPr>
        <p:txBody>
          <a:bodyPr rtlCol="0"/>
          <a:lstStyle/>
          <a:p>
            <a:pPr eaLnBrk="1" fontAlgn="auto" hangingPunct="1">
              <a:spcAft>
                <a:spcPts val="0"/>
              </a:spcAft>
              <a:defRPr/>
            </a:pPr>
            <a:r>
              <a:rPr lang="en-US" altLang="en-US" sz="2000" dirty="0" smtClean="0">
                <a:solidFill>
                  <a:schemeClr val="tx1"/>
                </a:solidFill>
              </a:rPr>
              <a:t/>
            </a:r>
            <a:br>
              <a:rPr lang="en-US" altLang="en-US" sz="2000" dirty="0" smtClean="0">
                <a:solidFill>
                  <a:schemeClr val="tx1"/>
                </a:solidFill>
              </a:rPr>
            </a:br>
            <a:r>
              <a:rPr lang="en-US" altLang="en-US" dirty="0" smtClean="0"/>
              <a:t>Grier Revised Consent Decree</a:t>
            </a:r>
          </a:p>
        </p:txBody>
      </p:sp>
      <p:sp>
        <p:nvSpPr>
          <p:cNvPr id="2" name="Text Placeholder 1"/>
          <p:cNvSpPr>
            <a:spLocks noGrp="1"/>
          </p:cNvSpPr>
          <p:nvPr>
            <p:ph type="body" sz="quarter" idx="11"/>
          </p:nvPr>
        </p:nvSpPr>
        <p:spPr/>
        <p:txBody>
          <a:bodyPr rtlCol="0"/>
          <a:lstStyle/>
          <a:p>
            <a:pPr eaLnBrk="1" fontAlgn="auto" hangingPunct="1">
              <a:spcAft>
                <a:spcPts val="0"/>
              </a:spcAft>
              <a:defRPr/>
            </a:pPr>
            <a:r>
              <a:rPr lang="en-US" dirty="0" smtClean="0"/>
              <a:t>September 2015</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Provider Responsibilities:</a:t>
            </a:r>
          </a:p>
        </p:txBody>
      </p:sp>
      <p:sp>
        <p:nvSpPr>
          <p:cNvPr id="109571" name="Rectangle 3"/>
          <p:cNvSpPr>
            <a:spLocks noGrp="1" noChangeArrowheads="1"/>
          </p:cNvSpPr>
          <p:nvPr>
            <p:ph idx="1"/>
          </p:nvPr>
        </p:nvSpPr>
        <p:spPr>
          <a:xfrm>
            <a:off x="228600" y="1193800"/>
            <a:ext cx="8763000" cy="4957763"/>
          </a:xfrm>
        </p:spPr>
        <p:txBody>
          <a:bodyPr/>
          <a:lstStyle/>
          <a:p>
            <a:pPr eaLnBrk="1" hangingPunct="1">
              <a:buFont typeface="Arial" charset="0"/>
              <a:buChar char="•"/>
              <a:defRPr/>
            </a:pPr>
            <a:r>
              <a:rPr lang="en-US" altLang="en-US" dirty="0" smtClean="0"/>
              <a:t>Regional office must be informed immediately upon any provide-initiated adverse action</a:t>
            </a:r>
          </a:p>
          <a:p>
            <a:pPr eaLnBrk="1" hangingPunct="1">
              <a:buFont typeface="Arial" charset="0"/>
              <a:buChar char="•"/>
              <a:defRPr/>
            </a:pPr>
            <a:endParaRPr lang="en-US" altLang="en-US" dirty="0" smtClean="0"/>
          </a:p>
          <a:p>
            <a:pPr eaLnBrk="1" hangingPunct="1">
              <a:lnSpc>
                <a:spcPct val="90000"/>
              </a:lnSpc>
              <a:buFont typeface="Arial" charset="0"/>
              <a:buChar char="•"/>
              <a:defRPr/>
            </a:pPr>
            <a:r>
              <a:rPr lang="en-US" altLang="en-US" dirty="0">
                <a:latin typeface="Arial" charset="0"/>
              </a:rPr>
              <a:t>The Regional Office must be informed a minimum of </a:t>
            </a:r>
            <a:r>
              <a:rPr lang="en-US" altLang="en-US" b="1" dirty="0">
                <a:latin typeface="Arial" charset="0"/>
              </a:rPr>
              <a:t>60 days</a:t>
            </a:r>
            <a:r>
              <a:rPr lang="en-US" altLang="en-US" dirty="0">
                <a:latin typeface="Arial" charset="0"/>
              </a:rPr>
              <a:t> </a:t>
            </a:r>
            <a:r>
              <a:rPr lang="en-US" altLang="en-US" u="sng" dirty="0">
                <a:latin typeface="Arial" charset="0"/>
              </a:rPr>
              <a:t>before</a:t>
            </a:r>
            <a:r>
              <a:rPr lang="en-US" altLang="en-US" dirty="0">
                <a:latin typeface="Arial" charset="0"/>
              </a:rPr>
              <a:t> ceasing to provide services</a:t>
            </a:r>
          </a:p>
          <a:p>
            <a:pPr eaLnBrk="1" hangingPunct="1">
              <a:buFont typeface="Arial" charset="0"/>
              <a:buChar char="•"/>
              <a:defRPr/>
            </a:pPr>
            <a:endParaRPr lang="en-US" altLang="en-US" dirty="0" smtClean="0"/>
          </a:p>
          <a:p>
            <a:pPr eaLnBrk="1" hangingPunct="1">
              <a:lnSpc>
                <a:spcPct val="90000"/>
              </a:lnSpc>
              <a:buFont typeface="Arial" charset="0"/>
              <a:buChar char="•"/>
              <a:defRPr/>
            </a:pPr>
            <a:r>
              <a:rPr lang="en-US" altLang="en-US" dirty="0">
                <a:latin typeface="Arial" charset="0"/>
              </a:rPr>
              <a:t>Services must continue until a new provider is located and approved</a:t>
            </a:r>
          </a:p>
          <a:p>
            <a:pPr eaLnBrk="1" hangingPunct="1">
              <a:buFont typeface="Arial" charset="0"/>
              <a:buChar char="•"/>
              <a:defRPr/>
            </a:pPr>
            <a:endParaRPr lang="en-US" altLang="en-US" dirty="0" smtClean="0"/>
          </a:p>
          <a:p>
            <a:pPr eaLnBrk="1" hangingPunct="1">
              <a:buFont typeface="Arial" charset="0"/>
              <a:buChar char="•"/>
              <a:defRPr/>
            </a:pPr>
            <a:r>
              <a:rPr lang="en-US" altLang="en-US" dirty="0">
                <a:latin typeface="Arial" charset="0"/>
              </a:rPr>
              <a:t>Failure may result in sanctions or recoupment of funds by DIDD</a:t>
            </a:r>
          </a:p>
          <a:p>
            <a:pPr eaLnBrk="1" hangingPunct="1">
              <a:buFont typeface="Arial" charset="0"/>
              <a:buChar char="•"/>
              <a:defRPr/>
            </a:pPr>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fade">
                                      <p:cBhvr>
                                        <p:cTn id="7" dur="5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9571">
                                            <p:txEl>
                                              <p:pRg st="2" end="2"/>
                                            </p:txEl>
                                          </p:spTgt>
                                        </p:tgtEl>
                                        <p:attrNameLst>
                                          <p:attrName>style.visibility</p:attrName>
                                        </p:attrNameLst>
                                      </p:cBhvr>
                                      <p:to>
                                        <p:strVal val="visible"/>
                                      </p:to>
                                    </p:set>
                                    <p:animEffect transition="in" filter="fade">
                                      <p:cBhvr>
                                        <p:cTn id="12" dur="500"/>
                                        <p:tgtEl>
                                          <p:spTgt spid="1095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9571">
                                            <p:txEl>
                                              <p:pRg st="4" end="4"/>
                                            </p:txEl>
                                          </p:spTgt>
                                        </p:tgtEl>
                                        <p:attrNameLst>
                                          <p:attrName>style.visibility</p:attrName>
                                        </p:attrNameLst>
                                      </p:cBhvr>
                                      <p:to>
                                        <p:strVal val="visible"/>
                                      </p:to>
                                    </p:set>
                                    <p:animEffect transition="in" filter="fade">
                                      <p:cBhvr>
                                        <p:cTn id="17" dur="500"/>
                                        <p:tgtEl>
                                          <p:spTgt spid="1095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9571">
                                            <p:txEl>
                                              <p:pRg st="6" end="6"/>
                                            </p:txEl>
                                          </p:spTgt>
                                        </p:tgtEl>
                                        <p:attrNameLst>
                                          <p:attrName>style.visibility</p:attrName>
                                        </p:attrNameLst>
                                      </p:cBhvr>
                                      <p:to>
                                        <p:strVal val="visible"/>
                                      </p:to>
                                    </p:set>
                                    <p:animEffect transition="in" filter="fade">
                                      <p:cBhvr>
                                        <p:cTn id="22" dur="500"/>
                                        <p:tgtEl>
                                          <p:spTgt spid="1095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p:txBody>
          <a:bodyPr rtlCol="0">
            <a:normAutofit/>
          </a:bodyPr>
          <a:lstStyle/>
          <a:p>
            <a:pPr eaLnBrk="1" fontAlgn="auto" hangingPunct="1">
              <a:spcAft>
                <a:spcPts val="0"/>
              </a:spcAft>
              <a:defRPr/>
            </a:pPr>
            <a:r>
              <a:rPr lang="en-US" altLang="en-US" sz="6000" dirty="0" smtClean="0"/>
              <a:t>How to file an appeal</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	</a:t>
            </a:r>
            <a:r>
              <a:rPr lang="en-US" altLang="en-US" dirty="0"/>
              <a:t>You can file an appeal by …</a:t>
            </a:r>
            <a:endParaRPr lang="en-US" altLang="en-US" dirty="0" smtClean="0"/>
          </a:p>
        </p:txBody>
      </p:sp>
      <p:sp>
        <p:nvSpPr>
          <p:cNvPr id="87043" name="Rectangle 3"/>
          <p:cNvSpPr>
            <a:spLocks noGrp="1" noChangeArrowheads="1"/>
          </p:cNvSpPr>
          <p:nvPr>
            <p:ph idx="1"/>
          </p:nvPr>
        </p:nvSpPr>
        <p:spPr>
          <a:xfrm>
            <a:off x="228600" y="1447800"/>
            <a:ext cx="8763000" cy="1549400"/>
          </a:xfrm>
        </p:spPr>
        <p:txBody>
          <a:bodyPr>
            <a:noAutofit/>
          </a:bodyPr>
          <a:lstStyle/>
          <a:p>
            <a:pPr eaLnBrk="1" hangingPunct="1">
              <a:buFontTx/>
              <a:buNone/>
              <a:defRPr/>
            </a:pPr>
            <a:r>
              <a:rPr lang="en-US" altLang="en-US" sz="2000" dirty="0"/>
              <a:t>Mailing:</a:t>
            </a:r>
          </a:p>
          <a:p>
            <a:pPr eaLnBrk="1" hangingPunct="1">
              <a:buFont typeface="Arial" charset="0"/>
              <a:buChar char="•"/>
              <a:defRPr/>
            </a:pPr>
            <a:r>
              <a:rPr lang="en-US" altLang="en-US" sz="2000" dirty="0"/>
              <a:t>TennCare Solutions Unit</a:t>
            </a:r>
          </a:p>
          <a:p>
            <a:pPr eaLnBrk="1" hangingPunct="1">
              <a:buFontTx/>
              <a:buNone/>
              <a:defRPr/>
            </a:pPr>
            <a:r>
              <a:rPr lang="en-US" altLang="en-US" sz="2000" dirty="0"/>
              <a:t>    	P. O. Box 000593</a:t>
            </a:r>
          </a:p>
          <a:p>
            <a:pPr eaLnBrk="1" hangingPunct="1">
              <a:buFontTx/>
              <a:buNone/>
              <a:defRPr/>
            </a:pPr>
            <a:r>
              <a:rPr lang="en-US" altLang="en-US" sz="2000" dirty="0"/>
              <a:t>    	Nashville, TN 37202-0593</a:t>
            </a:r>
          </a:p>
          <a:p>
            <a:pPr eaLnBrk="1" hangingPunct="1">
              <a:buFontTx/>
              <a:buNone/>
              <a:defRPr/>
            </a:pPr>
            <a:endParaRPr lang="en-US" altLang="en-US" sz="2000" dirty="0"/>
          </a:p>
          <a:p>
            <a:pPr eaLnBrk="1" hangingPunct="1">
              <a:buFontTx/>
              <a:buNone/>
              <a:defRPr/>
            </a:pPr>
            <a:r>
              <a:rPr lang="en-US" altLang="en-US" sz="2000" dirty="0"/>
              <a:t>Calling/Faxing</a:t>
            </a:r>
          </a:p>
          <a:p>
            <a:pPr eaLnBrk="1" hangingPunct="1">
              <a:buFont typeface="Arial" charset="0"/>
              <a:buChar char="•"/>
              <a:defRPr/>
            </a:pPr>
            <a:r>
              <a:rPr lang="en-US" altLang="en-US" sz="2000" dirty="0"/>
              <a:t>The phone number is 1-800-878-3192 and the </a:t>
            </a:r>
            <a:r>
              <a:rPr lang="en-US" altLang="en-US" sz="2000" dirty="0" smtClean="0"/>
              <a:t>FAX </a:t>
            </a:r>
            <a:r>
              <a:rPr lang="en-US" altLang="en-US" sz="2000" dirty="0"/>
              <a:t>number is 1-888-345-5575</a:t>
            </a:r>
          </a:p>
          <a:p>
            <a:pPr eaLnBrk="1" hangingPunct="1">
              <a:buFont typeface="Arial" charset="0"/>
              <a:buChar char="•"/>
              <a:defRPr/>
            </a:pPr>
            <a:endParaRPr lang="en-US" altLang="en-US" sz="2000" dirty="0"/>
          </a:p>
          <a:p>
            <a:pPr marL="0" indent="0" eaLnBrk="1" hangingPunct="1">
              <a:buFont typeface="Arial" charset="0"/>
              <a:buNone/>
              <a:defRPr/>
            </a:pPr>
            <a:r>
              <a:rPr lang="en-US" altLang="en-US" sz="2000" dirty="0"/>
              <a:t>Appeal Page: </a:t>
            </a:r>
          </a:p>
          <a:p>
            <a:pPr eaLnBrk="1" hangingPunct="1">
              <a:buFont typeface="Arial" charset="0"/>
              <a:buChar char="•"/>
              <a:defRPr/>
            </a:pPr>
            <a:r>
              <a:rPr lang="en-US" sz="2000" dirty="0"/>
              <a:t>Go to </a:t>
            </a:r>
            <a:r>
              <a:rPr lang="en-US" sz="2000" b="1" dirty="0"/>
              <a:t>tn.gov/</a:t>
            </a:r>
            <a:r>
              <a:rPr lang="en-US" sz="2000" b="1" dirty="0" err="1"/>
              <a:t>tenncare</a:t>
            </a:r>
            <a:r>
              <a:rPr lang="en-US" sz="2000" dirty="0"/>
              <a:t>.  Click “</a:t>
            </a:r>
            <a:r>
              <a:rPr lang="en-US" sz="2000" dirty="0" smtClean="0"/>
              <a:t>For Members/Applicants</a:t>
            </a:r>
            <a:r>
              <a:rPr lang="en-US" sz="2000" dirty="0"/>
              <a:t>” then click on “How to file a </a:t>
            </a:r>
            <a:r>
              <a:rPr lang="en-US" sz="2000" dirty="0" smtClean="0"/>
              <a:t>medical </a:t>
            </a:r>
            <a:r>
              <a:rPr lang="en-US" sz="2000" dirty="0"/>
              <a:t>appeal”. Or, to have TennCare mail </a:t>
            </a:r>
            <a:r>
              <a:rPr lang="en-US" sz="2000" dirty="0" smtClean="0"/>
              <a:t>you an   appeal </a:t>
            </a:r>
            <a:r>
              <a:rPr lang="en-US" sz="2000" dirty="0"/>
              <a:t>page, call them for free  at </a:t>
            </a:r>
            <a:r>
              <a:rPr lang="en-US" sz="2000" b="1" dirty="0"/>
              <a:t>1- 800-878-3192.</a:t>
            </a:r>
            <a:endParaRPr lang="en-US" sz="2000" dirty="0"/>
          </a:p>
          <a:p>
            <a:pPr marL="0" indent="0" eaLnBrk="1" hangingPunct="1">
              <a:buFont typeface="Arial" charset="0"/>
              <a:buNone/>
              <a:defRPr/>
            </a:pPr>
            <a:endParaRPr lang="en-US" altLang="en-US" dirty="0" smtClean="0"/>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563563" y="228600"/>
            <a:ext cx="7589837" cy="722313"/>
          </a:xfrm>
        </p:spPr>
        <p:txBody>
          <a:bodyPr rtlCol="0"/>
          <a:lstStyle/>
          <a:p>
            <a:pPr eaLnBrk="1" fontAlgn="auto" hangingPunct="1">
              <a:spcAft>
                <a:spcPts val="0"/>
              </a:spcAft>
              <a:defRPr/>
            </a:pPr>
            <a:r>
              <a:rPr lang="en-US" altLang="en-US" sz="4000" dirty="0" smtClean="0"/>
              <a:t>Withdrawing appeal:</a:t>
            </a:r>
          </a:p>
        </p:txBody>
      </p:sp>
      <p:sp>
        <p:nvSpPr>
          <p:cNvPr id="119811" name="Rectangle 3"/>
          <p:cNvSpPr>
            <a:spLocks noGrp="1" noChangeArrowheads="1"/>
          </p:cNvSpPr>
          <p:nvPr>
            <p:ph idx="1"/>
          </p:nvPr>
        </p:nvSpPr>
        <p:spPr>
          <a:xfrm>
            <a:off x="381000" y="1524000"/>
            <a:ext cx="8305800" cy="3657600"/>
          </a:xfrm>
        </p:spPr>
        <p:txBody>
          <a:bodyPr rtlCol="0"/>
          <a:lstStyle/>
          <a:p>
            <a:pPr eaLnBrk="1" fontAlgn="auto" hangingPunct="1">
              <a:spcAft>
                <a:spcPts val="0"/>
              </a:spcAft>
              <a:defRPr/>
            </a:pPr>
            <a:r>
              <a:rPr lang="en-US" altLang="en-US" dirty="0" smtClean="0"/>
              <a:t>Person, ISC or Legal Representative</a:t>
            </a:r>
          </a:p>
          <a:p>
            <a:pPr marL="0" indent="0" eaLnBrk="1" fontAlgn="auto" hangingPunct="1">
              <a:spcAft>
                <a:spcPts val="0"/>
              </a:spcAft>
              <a:buFont typeface="Arial" charset="0"/>
              <a:buNone/>
              <a:defRPr/>
            </a:pPr>
            <a:endParaRPr lang="en-US" altLang="en-US" dirty="0" smtClean="0"/>
          </a:p>
          <a:p>
            <a:pPr eaLnBrk="1" fontAlgn="auto" hangingPunct="1">
              <a:spcAft>
                <a:spcPts val="0"/>
              </a:spcAft>
              <a:defRPr/>
            </a:pPr>
            <a:r>
              <a:rPr lang="en-US" altLang="en-US" dirty="0" smtClean="0"/>
              <a:t>If hearing not scheduled, must be in writing</a:t>
            </a:r>
          </a:p>
          <a:p>
            <a:pPr eaLnBrk="1" fontAlgn="auto" hangingPunct="1">
              <a:spcAft>
                <a:spcPts val="0"/>
              </a:spcAft>
              <a:defRPr/>
            </a:pPr>
            <a:endParaRPr lang="en-US" altLang="en-US" dirty="0" smtClean="0"/>
          </a:p>
          <a:p>
            <a:pPr eaLnBrk="1" fontAlgn="auto" hangingPunct="1">
              <a:spcAft>
                <a:spcPts val="0"/>
              </a:spcAft>
              <a:defRPr/>
            </a:pPr>
            <a:r>
              <a:rPr lang="en-US" altLang="en-US" dirty="0" smtClean="0"/>
              <a:t>If hearing is scheduled, withdraw through TennCare Legal Solutions Unit</a:t>
            </a:r>
          </a:p>
          <a:p>
            <a:pPr eaLnBrk="1" fontAlgn="auto" hangingPunct="1">
              <a:spcAft>
                <a:spcPts val="0"/>
              </a:spcAft>
              <a:defRPr/>
            </a:pPr>
            <a:endParaRPr lang="en-US" altLang="en-US" dirty="0" smtClean="0"/>
          </a:p>
          <a:p>
            <a:pPr marL="0" indent="0" eaLnBrk="1" fontAlgn="auto" hangingPunct="1">
              <a:spcAft>
                <a:spcPts val="0"/>
              </a:spcAft>
              <a:buFont typeface="Arial" panose="020B0604020202020204" pitchFamily="34" charset="0"/>
              <a:buNone/>
              <a:defRPr/>
            </a:pPr>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9811">
                                            <p:txEl>
                                              <p:pRg st="2" end="2"/>
                                            </p:txEl>
                                          </p:spTgt>
                                        </p:tgtEl>
                                        <p:attrNameLst>
                                          <p:attrName>style.visibility</p:attrName>
                                        </p:attrNameLst>
                                      </p:cBhvr>
                                      <p:to>
                                        <p:strVal val="visible"/>
                                      </p:to>
                                    </p:set>
                                    <p:animEffect transition="in" filter="fade">
                                      <p:cBhvr>
                                        <p:cTn id="12" dur="1000"/>
                                        <p:tgtEl>
                                          <p:spTgt spid="1198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9811">
                                            <p:txEl>
                                              <p:pRg st="4" end="4"/>
                                            </p:txEl>
                                          </p:spTgt>
                                        </p:tgtEl>
                                        <p:attrNameLst>
                                          <p:attrName>style.visibility</p:attrName>
                                        </p:attrNameLst>
                                      </p:cBhvr>
                                      <p:to>
                                        <p:strVal val="visible"/>
                                      </p:to>
                                    </p:set>
                                    <p:animEffect transition="in" filter="fade">
                                      <p:cBhvr>
                                        <p:cTn id="17" dur="1000"/>
                                        <p:tgtEl>
                                          <p:spTgt spid="1198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457200" y="242888"/>
            <a:ext cx="8229600" cy="747712"/>
          </a:xfrm>
        </p:spPr>
        <p:txBody>
          <a:bodyPr rtlCol="0"/>
          <a:lstStyle/>
          <a:p>
            <a:pPr eaLnBrk="1" fontAlgn="auto" hangingPunct="1">
              <a:spcAft>
                <a:spcPts val="0"/>
              </a:spcAft>
              <a:defRPr/>
            </a:pPr>
            <a:r>
              <a:rPr lang="en-US" altLang="en-US" sz="4000" dirty="0" smtClean="0"/>
              <a:t>Appeals Directors</a:t>
            </a:r>
          </a:p>
        </p:txBody>
      </p:sp>
      <p:sp>
        <p:nvSpPr>
          <p:cNvPr id="37891" name="Rectangle 3"/>
          <p:cNvSpPr>
            <a:spLocks noGrp="1" noChangeArrowheads="1"/>
          </p:cNvSpPr>
          <p:nvPr>
            <p:ph idx="1"/>
          </p:nvPr>
        </p:nvSpPr>
        <p:spPr>
          <a:xfrm>
            <a:off x="533400" y="2209800"/>
            <a:ext cx="8229600" cy="3962400"/>
          </a:xfrm>
        </p:spPr>
        <p:txBody>
          <a:bodyPr/>
          <a:lstStyle/>
          <a:p>
            <a:pPr eaLnBrk="1" hangingPunct="1">
              <a:buFontTx/>
              <a:buNone/>
            </a:pPr>
            <a:r>
              <a:rPr lang="en-US" altLang="en-US" b="1" smtClean="0"/>
              <a:t>Central	</a:t>
            </a:r>
            <a:r>
              <a:rPr lang="en-US" altLang="en-US" smtClean="0"/>
              <a:t>Jon Hamrick (615) 253-8734</a:t>
            </a:r>
          </a:p>
          <a:p>
            <a:pPr eaLnBrk="1" hangingPunct="1">
              <a:buFontTx/>
              <a:buNone/>
            </a:pPr>
            <a:endParaRPr lang="en-US" altLang="en-US" smtClean="0"/>
          </a:p>
          <a:p>
            <a:pPr eaLnBrk="1" hangingPunct="1">
              <a:buFontTx/>
              <a:buNone/>
            </a:pPr>
            <a:r>
              <a:rPr lang="en-US" altLang="en-US" b="1" smtClean="0"/>
              <a:t>East		</a:t>
            </a:r>
            <a:r>
              <a:rPr lang="en-US" altLang="en-US" smtClean="0"/>
              <a:t>Lori Shelton (865) 594-9299</a:t>
            </a:r>
          </a:p>
          <a:p>
            <a:pPr eaLnBrk="1" hangingPunct="1">
              <a:buFontTx/>
              <a:buNone/>
            </a:pPr>
            <a:endParaRPr lang="en-US" altLang="en-US" smtClean="0"/>
          </a:p>
          <a:p>
            <a:pPr eaLnBrk="1" hangingPunct="1">
              <a:buFontTx/>
              <a:buNone/>
            </a:pPr>
            <a:r>
              <a:rPr lang="en-US" altLang="en-US" b="1" smtClean="0"/>
              <a:t>Middle	</a:t>
            </a:r>
            <a:r>
              <a:rPr lang="en-US" altLang="en-US" smtClean="0"/>
              <a:t>Deborah Ball (615) 884-6090</a:t>
            </a:r>
          </a:p>
          <a:p>
            <a:pPr eaLnBrk="1" hangingPunct="1">
              <a:buFontTx/>
              <a:buNone/>
            </a:pPr>
            <a:endParaRPr lang="en-US" altLang="en-US" smtClean="0"/>
          </a:p>
          <a:p>
            <a:pPr eaLnBrk="1" hangingPunct="1">
              <a:buFontTx/>
              <a:buNone/>
            </a:pPr>
            <a:r>
              <a:rPr lang="en-US" altLang="en-US" b="1" smtClean="0"/>
              <a:t>West </a:t>
            </a:r>
            <a:r>
              <a:rPr lang="en-US" altLang="en-US" smtClean="0"/>
              <a:t>        	Libby Taylor (901) 745-7327</a:t>
            </a:r>
          </a:p>
        </p:txBody>
      </p:sp>
      <p:sp>
        <p:nvSpPr>
          <p:cNvPr id="37892" name="Text Box 4"/>
          <p:cNvSpPr txBox="1">
            <a:spLocks noChangeArrowheads="1"/>
          </p:cNvSpPr>
          <p:nvPr/>
        </p:nvSpPr>
        <p:spPr bwMode="auto">
          <a:xfrm>
            <a:off x="974725" y="646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93" name="Text Box 5"/>
          <p:cNvSpPr txBox="1">
            <a:spLocks noChangeArrowheads="1"/>
          </p:cNvSpPr>
          <p:nvPr/>
        </p:nvSpPr>
        <p:spPr bwMode="auto">
          <a:xfrm>
            <a:off x="533400" y="6858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eaLnBrk="1" fontAlgn="auto" hangingPunct="1">
              <a:spcAft>
                <a:spcPts val="0"/>
              </a:spcAft>
              <a:defRPr/>
            </a:pPr>
            <a:r>
              <a:rPr lang="en-US" dirty="0" smtClean="0"/>
              <a:t>THE END</a:t>
            </a:r>
            <a:endParaRPr lang="en-US" dirty="0"/>
          </a:p>
        </p:txBody>
      </p:sp>
      <p:sp>
        <p:nvSpPr>
          <p:cNvPr id="38915" name="Text Box 5"/>
          <p:cNvSpPr txBox="1">
            <a:spLocks noChangeArrowheads="1"/>
          </p:cNvSpPr>
          <p:nvPr/>
        </p:nvSpPr>
        <p:spPr bwMode="auto">
          <a:xfrm>
            <a:off x="685800" y="6096000"/>
            <a:ext cx="7239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smtClean="0"/>
              <a:t>Origins of Grier</a:t>
            </a:r>
          </a:p>
        </p:txBody>
      </p:sp>
      <p:sp>
        <p:nvSpPr>
          <p:cNvPr id="98307" name="Rectangle 3"/>
          <p:cNvSpPr>
            <a:spLocks noGrp="1" noChangeArrowheads="1"/>
          </p:cNvSpPr>
          <p:nvPr>
            <p:ph idx="1"/>
          </p:nvPr>
        </p:nvSpPr>
        <p:spPr>
          <a:xfrm>
            <a:off x="228600" y="1193800"/>
            <a:ext cx="8763000" cy="4957763"/>
          </a:xfrm>
        </p:spPr>
        <p:txBody>
          <a:bodyPr/>
          <a:lstStyle/>
          <a:p>
            <a:pPr eaLnBrk="1" hangingPunct="1">
              <a:buFont typeface="Arial" charset="0"/>
              <a:buChar char="•"/>
              <a:defRPr/>
            </a:pPr>
            <a:r>
              <a:rPr lang="en-US" altLang="en-US" dirty="0" smtClean="0"/>
              <a:t>1979 - Daniels vs. White</a:t>
            </a:r>
          </a:p>
          <a:p>
            <a:pPr eaLnBrk="1" hangingPunct="1">
              <a:buFont typeface="Arial" charset="0"/>
              <a:buChar char="•"/>
              <a:defRPr/>
            </a:pPr>
            <a:endParaRPr lang="en-US" altLang="en-US" dirty="0" smtClean="0"/>
          </a:p>
          <a:p>
            <a:pPr eaLnBrk="1" hangingPunct="1">
              <a:buFont typeface="Arial" charset="0"/>
              <a:buChar char="•"/>
              <a:defRPr/>
            </a:pPr>
            <a:r>
              <a:rPr lang="en-US" altLang="en-US" dirty="0" smtClean="0"/>
              <a:t>1994 – TennCare</a:t>
            </a:r>
          </a:p>
          <a:p>
            <a:pPr eaLnBrk="1" hangingPunct="1">
              <a:buFont typeface="Arial" charset="0"/>
              <a:buChar char="•"/>
              <a:defRPr/>
            </a:pPr>
            <a:endParaRPr lang="en-US" altLang="en-US" dirty="0" smtClean="0"/>
          </a:p>
          <a:p>
            <a:pPr eaLnBrk="1" hangingPunct="1">
              <a:buFont typeface="Arial" charset="0"/>
              <a:buChar char="•"/>
              <a:defRPr/>
            </a:pPr>
            <a:r>
              <a:rPr lang="en-US" altLang="en-US" dirty="0" smtClean="0"/>
              <a:t>August 1, 2000 - Grier Revised Consent Decree</a:t>
            </a:r>
          </a:p>
          <a:p>
            <a:pPr eaLnBrk="1" hangingPunct="1">
              <a:buFont typeface="Arial" charset="0"/>
              <a:buChar char="•"/>
              <a:defRPr/>
            </a:pPr>
            <a:endParaRPr lang="en-US" altLang="en-US" sz="2000" dirty="0" smtClean="0"/>
          </a:p>
          <a:p>
            <a:pPr eaLnBrk="1" hangingPunct="1">
              <a:buFont typeface="Arial" charset="0"/>
              <a:buChar char="•"/>
              <a:defRPr/>
            </a:pPr>
            <a:r>
              <a:rPr lang="en-US" altLang="en-US" dirty="0" smtClean="0"/>
              <a:t>Due </a:t>
            </a:r>
            <a:r>
              <a:rPr lang="en-US" altLang="en-US" dirty="0"/>
              <a:t>process additions- 2003</a:t>
            </a:r>
          </a:p>
          <a:p>
            <a:pPr eaLnBrk="1" hangingPunct="1">
              <a:buFont typeface="Arial" charset="0"/>
              <a:buChar char="•"/>
              <a:defRPr/>
            </a:pPr>
            <a:endParaRPr lang="en-US" altLang="en-US" dirty="0"/>
          </a:p>
          <a:p>
            <a:pPr eaLnBrk="1" hangingPunct="1">
              <a:buFont typeface="Arial" charset="0"/>
              <a:buChar char="•"/>
              <a:defRPr/>
            </a:pPr>
            <a:r>
              <a:rPr lang="en-US" altLang="en-US" dirty="0"/>
              <a:t>Agreed Order- vacated – June 17, 2015</a:t>
            </a:r>
          </a:p>
          <a:p>
            <a:pPr eaLnBrk="1" hangingPunct="1">
              <a:buFont typeface="Arial" charset="0"/>
              <a:buChar char="•"/>
              <a:defRPr/>
            </a:pPr>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1000"/>
                                        <p:tgtEl>
                                          <p:spTgt spid="98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07">
                                            <p:txEl>
                                              <p:pRg st="2" end="2"/>
                                            </p:txEl>
                                          </p:spTgt>
                                        </p:tgtEl>
                                        <p:attrNameLst>
                                          <p:attrName>style.visibility</p:attrName>
                                        </p:attrNameLst>
                                      </p:cBhvr>
                                      <p:to>
                                        <p:strVal val="visible"/>
                                      </p:to>
                                    </p:set>
                                    <p:animEffect transition="in" filter="fade">
                                      <p:cBhvr>
                                        <p:cTn id="12" dur="1000"/>
                                        <p:tgtEl>
                                          <p:spTgt spid="983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8307">
                                            <p:txEl>
                                              <p:pRg st="4" end="4"/>
                                            </p:txEl>
                                          </p:spTgt>
                                        </p:tgtEl>
                                        <p:attrNameLst>
                                          <p:attrName>style.visibility</p:attrName>
                                        </p:attrNameLst>
                                      </p:cBhvr>
                                      <p:to>
                                        <p:strVal val="visible"/>
                                      </p:to>
                                    </p:set>
                                    <p:animEffect transition="in" filter="fade">
                                      <p:cBhvr>
                                        <p:cTn id="17" dur="1000"/>
                                        <p:tgtEl>
                                          <p:spTgt spid="9830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8307">
                                            <p:txEl>
                                              <p:pRg st="6" end="6"/>
                                            </p:txEl>
                                          </p:spTgt>
                                        </p:tgtEl>
                                        <p:attrNameLst>
                                          <p:attrName>style.visibility</p:attrName>
                                        </p:attrNameLst>
                                      </p:cBhvr>
                                      <p:to>
                                        <p:strVal val="visible"/>
                                      </p:to>
                                    </p:set>
                                    <p:animEffect transition="in" filter="fade">
                                      <p:cBhvr>
                                        <p:cTn id="22" dur="1000"/>
                                        <p:tgtEl>
                                          <p:spTgt spid="9830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8307">
                                            <p:txEl>
                                              <p:pRg st="8" end="8"/>
                                            </p:txEl>
                                          </p:spTgt>
                                        </p:tgtEl>
                                        <p:attrNameLst>
                                          <p:attrName>style.visibility</p:attrName>
                                        </p:attrNameLst>
                                      </p:cBhvr>
                                      <p:to>
                                        <p:strVal val="visible"/>
                                      </p:to>
                                    </p:set>
                                    <p:animEffect transition="in" filter="fade">
                                      <p:cBhvr>
                                        <p:cTn id="27" dur="1000"/>
                                        <p:tgtEl>
                                          <p:spTgt spid="983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smtClean="0"/>
              <a:t>Key Provisions of Grier</a:t>
            </a:r>
          </a:p>
        </p:txBody>
      </p:sp>
      <p:sp>
        <p:nvSpPr>
          <p:cNvPr id="101379" name="Rectangle 3"/>
          <p:cNvSpPr>
            <a:spLocks noGrp="1" noChangeArrowheads="1"/>
          </p:cNvSpPr>
          <p:nvPr>
            <p:ph idx="1"/>
          </p:nvPr>
        </p:nvSpPr>
        <p:spPr>
          <a:xfrm>
            <a:off x="228600" y="1193800"/>
            <a:ext cx="8763000" cy="4957763"/>
          </a:xfrm>
        </p:spPr>
        <p:txBody>
          <a:bodyPr/>
          <a:lstStyle/>
          <a:p>
            <a:pPr marL="533400" indent="-533400" eaLnBrk="1" hangingPunct="1"/>
            <a:r>
              <a:rPr lang="en-US" altLang="en-US" smtClean="0"/>
              <a:t>Appeal rights of persons served</a:t>
            </a:r>
          </a:p>
          <a:p>
            <a:pPr marL="533400" indent="-533400" eaLnBrk="1" hangingPunct="1"/>
            <a:endParaRPr lang="en-US" altLang="en-US" smtClean="0"/>
          </a:p>
          <a:p>
            <a:pPr marL="533400" indent="-533400" eaLnBrk="1" hangingPunct="1"/>
            <a:r>
              <a:rPr lang="en-US" altLang="en-US" smtClean="0"/>
              <a:t>Compliance requirements</a:t>
            </a:r>
          </a:p>
          <a:p>
            <a:pPr marL="533400" indent="-533400" eaLnBrk="1" hangingPunct="1"/>
            <a:endParaRPr lang="en-US" altLang="en-US" smtClean="0"/>
          </a:p>
          <a:p>
            <a:pPr marL="533400" indent="-533400" eaLnBrk="1" hangingPunct="1"/>
            <a:r>
              <a:rPr lang="en-US" altLang="en-US" smtClean="0"/>
              <a:t>Appeal must be filed within 30 days</a:t>
            </a:r>
          </a:p>
          <a:p>
            <a:pPr marL="533400" indent="-533400" eaLnBrk="1" hangingPunct="1"/>
            <a:endParaRPr lang="en-US" altLang="en-US" smtClean="0"/>
          </a:p>
          <a:p>
            <a:pPr marL="533400" indent="-533400" eaLnBrk="1" hangingPunct="1"/>
            <a:r>
              <a:rPr lang="en-US" altLang="en-US" smtClean="0"/>
              <a:t>Filed by person or on their behalf</a:t>
            </a:r>
          </a:p>
          <a:p>
            <a:pPr marL="533400" indent="-533400" eaLnBrk="1" hangingPunct="1"/>
            <a:endParaRPr lang="en-US" altLang="en-US" smtClean="0"/>
          </a:p>
          <a:p>
            <a:pPr marL="533400" indent="-533400" eaLnBrk="1" hangingPunct="1"/>
            <a:r>
              <a:rPr lang="en-US" altLang="en-US" smtClean="0"/>
              <a:t>Timing/types of appeals</a:t>
            </a:r>
          </a:p>
          <a:p>
            <a:pPr marL="533400" indent="-533400" eaLnBrk="1" hangingPunct="1"/>
            <a:endParaRPr lang="en-US" altLang="en-US" sz="2000" smtClean="0"/>
          </a:p>
          <a:p>
            <a:pPr marL="914400" lvl="1" indent="-457200" eaLnBrk="1" hangingPunct="1">
              <a:buFontTx/>
              <a:buNone/>
            </a:pPr>
            <a:endParaRPr lang="en-US" altLang="en-US" b="1" smtClean="0"/>
          </a:p>
          <a:p>
            <a:pPr marL="914400" lvl="1" indent="-457200" eaLnBrk="1" hangingPunct="1"/>
            <a:endParaRPr lang="en-US" altLang="en-US"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10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1379">
                                            <p:txEl>
                                              <p:pRg st="2" end="2"/>
                                            </p:txEl>
                                          </p:spTgt>
                                        </p:tgtEl>
                                        <p:attrNameLst>
                                          <p:attrName>style.visibility</p:attrName>
                                        </p:attrNameLst>
                                      </p:cBhvr>
                                      <p:to>
                                        <p:strVal val="visible"/>
                                      </p:to>
                                    </p:set>
                                    <p:animEffect transition="in" filter="fade">
                                      <p:cBhvr>
                                        <p:cTn id="12" dur="1000"/>
                                        <p:tgtEl>
                                          <p:spTgt spid="1013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1379">
                                            <p:txEl>
                                              <p:pRg st="4" end="4"/>
                                            </p:txEl>
                                          </p:spTgt>
                                        </p:tgtEl>
                                        <p:attrNameLst>
                                          <p:attrName>style.visibility</p:attrName>
                                        </p:attrNameLst>
                                      </p:cBhvr>
                                      <p:to>
                                        <p:strVal val="visible"/>
                                      </p:to>
                                    </p:set>
                                    <p:animEffect transition="in" filter="fade">
                                      <p:cBhvr>
                                        <p:cTn id="17" dur="1000"/>
                                        <p:tgtEl>
                                          <p:spTgt spid="1013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1379">
                                            <p:txEl>
                                              <p:pRg st="6" end="6"/>
                                            </p:txEl>
                                          </p:spTgt>
                                        </p:tgtEl>
                                        <p:attrNameLst>
                                          <p:attrName>style.visibility</p:attrName>
                                        </p:attrNameLst>
                                      </p:cBhvr>
                                      <p:to>
                                        <p:strVal val="visible"/>
                                      </p:to>
                                    </p:set>
                                    <p:animEffect transition="in" filter="fade">
                                      <p:cBhvr>
                                        <p:cTn id="22" dur="1000"/>
                                        <p:tgtEl>
                                          <p:spTgt spid="10137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1379">
                                            <p:txEl>
                                              <p:pRg st="8" end="8"/>
                                            </p:txEl>
                                          </p:spTgt>
                                        </p:tgtEl>
                                        <p:attrNameLst>
                                          <p:attrName>style.visibility</p:attrName>
                                        </p:attrNameLst>
                                      </p:cBhvr>
                                      <p:to>
                                        <p:strVal val="visible"/>
                                      </p:to>
                                    </p:set>
                                    <p:animEffect transition="in" filter="fade">
                                      <p:cBhvr>
                                        <p:cTn id="27" dur="1000"/>
                                        <p:tgtEl>
                                          <p:spTgt spid="101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smtClean="0"/>
              <a:t>Expedited Appeal</a:t>
            </a:r>
          </a:p>
        </p:txBody>
      </p:sp>
      <p:sp>
        <p:nvSpPr>
          <p:cNvPr id="158723" name="Rectangle 3"/>
          <p:cNvSpPr>
            <a:spLocks noGrp="1" noChangeArrowheads="1"/>
          </p:cNvSpPr>
          <p:nvPr>
            <p:ph idx="1"/>
          </p:nvPr>
        </p:nvSpPr>
        <p:spPr>
          <a:xfrm>
            <a:off x="228600" y="1371600"/>
            <a:ext cx="8763000" cy="4957763"/>
          </a:xfrm>
        </p:spPr>
        <p:txBody>
          <a:bodyPr/>
          <a:lstStyle/>
          <a:p>
            <a:pPr eaLnBrk="1" hangingPunct="1"/>
            <a:r>
              <a:rPr lang="en-US" altLang="en-US" dirty="0"/>
              <a:t>constitutes an “emergency”</a:t>
            </a:r>
          </a:p>
          <a:p>
            <a:pPr eaLnBrk="1" hangingPunct="1"/>
            <a:endParaRPr lang="en-US" altLang="en-US" dirty="0"/>
          </a:p>
          <a:p>
            <a:pPr lvl="1" eaLnBrk="1" hangingPunct="1">
              <a:buFont typeface="Wingdings" panose="05000000000000000000" pitchFamily="2" charset="2"/>
              <a:buChar char="§"/>
            </a:pPr>
            <a:r>
              <a:rPr lang="en-US" altLang="en-US" sz="2400" dirty="0"/>
              <a:t>Person’s life</a:t>
            </a:r>
          </a:p>
          <a:p>
            <a:pPr marL="457200" lvl="1" indent="0" eaLnBrk="1" hangingPunct="1">
              <a:buNone/>
            </a:pPr>
            <a:endParaRPr lang="en-US" altLang="en-US" sz="2400" dirty="0"/>
          </a:p>
          <a:p>
            <a:pPr lvl="1" eaLnBrk="1" hangingPunct="1">
              <a:buFont typeface="Wingdings" panose="05000000000000000000" pitchFamily="2" charset="2"/>
              <a:buChar char="§"/>
            </a:pPr>
            <a:r>
              <a:rPr lang="en-US" altLang="en-US" sz="2400" dirty="0"/>
              <a:t>Person’s physical/mental health</a:t>
            </a:r>
          </a:p>
          <a:p>
            <a:pPr marL="457200" lvl="1" indent="0" eaLnBrk="1" hangingPunct="1">
              <a:buNone/>
            </a:pPr>
            <a:endParaRPr lang="en-US" altLang="en-US" sz="2400" dirty="0"/>
          </a:p>
          <a:p>
            <a:pPr lvl="1" eaLnBrk="1" hangingPunct="1">
              <a:buFont typeface="Wingdings" panose="05000000000000000000" pitchFamily="2" charset="2"/>
              <a:buChar char="§"/>
            </a:pPr>
            <a:r>
              <a:rPr lang="en-US" altLang="en-US" sz="2400" dirty="0"/>
              <a:t>Person’s ability to attain, regain, or maintain full function </a:t>
            </a:r>
          </a:p>
          <a:p>
            <a:pPr marL="457200" lvl="1" indent="0" eaLnBrk="1" hangingPunct="1">
              <a:buNone/>
            </a:pPr>
            <a:endParaRPr lang="en-US" alt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fade">
                                      <p:cBhvr>
                                        <p:cTn id="7" dur="1000"/>
                                        <p:tgtEl>
                                          <p:spTgt spid="158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8723">
                                            <p:txEl>
                                              <p:pRg st="2" end="2"/>
                                            </p:txEl>
                                          </p:spTgt>
                                        </p:tgtEl>
                                        <p:attrNameLst>
                                          <p:attrName>style.visibility</p:attrName>
                                        </p:attrNameLst>
                                      </p:cBhvr>
                                      <p:to>
                                        <p:strVal val="visible"/>
                                      </p:to>
                                    </p:set>
                                    <p:animEffect transition="in" filter="fade">
                                      <p:cBhvr>
                                        <p:cTn id="12" dur="1000"/>
                                        <p:tgtEl>
                                          <p:spTgt spid="158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8723">
                                            <p:txEl>
                                              <p:pRg st="4" end="4"/>
                                            </p:txEl>
                                          </p:spTgt>
                                        </p:tgtEl>
                                        <p:attrNameLst>
                                          <p:attrName>style.visibility</p:attrName>
                                        </p:attrNameLst>
                                      </p:cBhvr>
                                      <p:to>
                                        <p:strVal val="visible"/>
                                      </p:to>
                                    </p:set>
                                    <p:animEffect transition="in" filter="fade">
                                      <p:cBhvr>
                                        <p:cTn id="17" dur="1000"/>
                                        <p:tgtEl>
                                          <p:spTgt spid="1587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8723">
                                            <p:txEl>
                                              <p:pRg st="6" end="6"/>
                                            </p:txEl>
                                          </p:spTgt>
                                        </p:tgtEl>
                                        <p:attrNameLst>
                                          <p:attrName>style.visibility</p:attrName>
                                        </p:attrNameLst>
                                      </p:cBhvr>
                                      <p:to>
                                        <p:strVal val="visible"/>
                                      </p:to>
                                    </p:set>
                                    <p:animEffect transition="in" filter="fade">
                                      <p:cBhvr>
                                        <p:cTn id="22" dur="1000"/>
                                        <p:tgtEl>
                                          <p:spTgt spid="158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smtClean="0"/>
              <a:t>Key Provisions of Grier</a:t>
            </a:r>
          </a:p>
        </p:txBody>
      </p:sp>
      <p:sp>
        <p:nvSpPr>
          <p:cNvPr id="104451" name="Rectangle 3"/>
          <p:cNvSpPr>
            <a:spLocks noGrp="1" noChangeArrowheads="1"/>
          </p:cNvSpPr>
          <p:nvPr>
            <p:ph idx="1"/>
          </p:nvPr>
        </p:nvSpPr>
        <p:spPr>
          <a:xfrm>
            <a:off x="228600" y="1447800"/>
            <a:ext cx="8763000" cy="4957763"/>
          </a:xfrm>
        </p:spPr>
        <p:txBody>
          <a:bodyPr rtlCol="0"/>
          <a:lstStyle/>
          <a:p>
            <a:pPr marL="533400" indent="-533400" eaLnBrk="1" fontAlgn="auto" hangingPunct="1">
              <a:spcAft>
                <a:spcPts val="0"/>
              </a:spcAft>
              <a:defRPr/>
            </a:pPr>
            <a:r>
              <a:rPr lang="en-US" altLang="en-US" dirty="0"/>
              <a:t>Outlines Due Process requirements</a:t>
            </a:r>
          </a:p>
          <a:p>
            <a:pPr marL="533400" indent="-533400" eaLnBrk="1" fontAlgn="auto" hangingPunct="1">
              <a:spcAft>
                <a:spcPts val="0"/>
              </a:spcAft>
              <a:defRPr/>
            </a:pPr>
            <a:endParaRPr lang="en-US" altLang="en-US" dirty="0"/>
          </a:p>
          <a:p>
            <a:pPr marL="533400" indent="-533400" eaLnBrk="1" fontAlgn="auto" hangingPunct="1">
              <a:spcAft>
                <a:spcPts val="0"/>
              </a:spcAft>
              <a:defRPr/>
            </a:pPr>
            <a:r>
              <a:rPr lang="en-US" altLang="en-US" dirty="0"/>
              <a:t>Compliance requirements</a:t>
            </a:r>
          </a:p>
          <a:p>
            <a:pPr marL="0" indent="0" eaLnBrk="1" fontAlgn="auto" hangingPunct="1">
              <a:spcAft>
                <a:spcPts val="0"/>
              </a:spcAft>
              <a:buNone/>
              <a:defRPr/>
            </a:pPr>
            <a:endParaRPr lang="en-US" altLang="en-US" dirty="0"/>
          </a:p>
          <a:p>
            <a:pPr marL="533400" indent="-533400" eaLnBrk="1" fontAlgn="auto" hangingPunct="1">
              <a:spcAft>
                <a:spcPts val="0"/>
              </a:spcAft>
              <a:defRPr/>
            </a:pPr>
            <a:r>
              <a:rPr lang="en-US" altLang="en-US" dirty="0"/>
              <a:t>Appeal rights</a:t>
            </a:r>
          </a:p>
          <a:p>
            <a:pPr marL="0" indent="0" eaLnBrk="1" fontAlgn="auto" hangingPunct="1">
              <a:spcAft>
                <a:spcPts val="0"/>
              </a:spcAft>
              <a:buNone/>
              <a:defRPr/>
            </a:pPr>
            <a:endParaRPr lang="en-US" altLang="en-US" dirty="0"/>
          </a:p>
          <a:p>
            <a:pPr marL="533400" indent="-533400" eaLnBrk="1" fontAlgn="auto" hangingPunct="1">
              <a:spcAft>
                <a:spcPts val="0"/>
              </a:spcAft>
              <a:defRPr/>
            </a:pPr>
            <a:r>
              <a:rPr lang="en-US" altLang="en-US" dirty="0"/>
              <a:t>Appeal must be filed within 30 days</a:t>
            </a:r>
          </a:p>
          <a:p>
            <a:pPr marL="0" indent="0" eaLnBrk="1" fontAlgn="auto" hangingPunct="1">
              <a:spcAft>
                <a:spcPts val="0"/>
              </a:spcAft>
              <a:buNone/>
              <a:defRPr/>
            </a:pPr>
            <a:endParaRPr lang="en-US" altLang="en-US" dirty="0"/>
          </a:p>
          <a:p>
            <a:pPr marL="533400" indent="-533400" eaLnBrk="1" fontAlgn="auto" hangingPunct="1">
              <a:spcAft>
                <a:spcPts val="0"/>
              </a:spcAft>
              <a:defRPr/>
            </a:pPr>
            <a:r>
              <a:rPr lang="en-US" altLang="en-US" dirty="0"/>
              <a:t>Timing/types of appeals</a:t>
            </a:r>
          </a:p>
          <a:p>
            <a:pPr eaLnBrk="1" fontAlgn="auto" hangingPunct="1">
              <a:spcAft>
                <a:spcPts val="0"/>
              </a:spcAft>
              <a:buFont typeface="Arial" charset="0"/>
              <a:buNone/>
              <a:defRPr/>
            </a:pPr>
            <a:endParaRPr lang="en-US" altLang="en-US" sz="2000"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fade">
                                      <p:cBhvr>
                                        <p:cTn id="7" dur="1000"/>
                                        <p:tgtEl>
                                          <p:spTgt spid="104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451">
                                            <p:txEl>
                                              <p:pRg st="2" end="2"/>
                                            </p:txEl>
                                          </p:spTgt>
                                        </p:tgtEl>
                                        <p:attrNameLst>
                                          <p:attrName>style.visibility</p:attrName>
                                        </p:attrNameLst>
                                      </p:cBhvr>
                                      <p:to>
                                        <p:strVal val="visible"/>
                                      </p:to>
                                    </p:set>
                                    <p:animEffect transition="in" filter="fade">
                                      <p:cBhvr>
                                        <p:cTn id="12" dur="1000"/>
                                        <p:tgtEl>
                                          <p:spTgt spid="1044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451">
                                            <p:txEl>
                                              <p:pRg st="4" end="4"/>
                                            </p:txEl>
                                          </p:spTgt>
                                        </p:tgtEl>
                                        <p:attrNameLst>
                                          <p:attrName>style.visibility</p:attrName>
                                        </p:attrNameLst>
                                      </p:cBhvr>
                                      <p:to>
                                        <p:strVal val="visible"/>
                                      </p:to>
                                    </p:set>
                                    <p:animEffect transition="in" filter="fade">
                                      <p:cBhvr>
                                        <p:cTn id="17" dur="1000"/>
                                        <p:tgtEl>
                                          <p:spTgt spid="1044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4451">
                                            <p:txEl>
                                              <p:pRg st="6" end="6"/>
                                            </p:txEl>
                                          </p:spTgt>
                                        </p:tgtEl>
                                        <p:attrNameLst>
                                          <p:attrName>style.visibility</p:attrName>
                                        </p:attrNameLst>
                                      </p:cBhvr>
                                      <p:to>
                                        <p:strVal val="visible"/>
                                      </p:to>
                                    </p:set>
                                    <p:animEffect transition="in" filter="fade">
                                      <p:cBhvr>
                                        <p:cTn id="22" dur="1000"/>
                                        <p:tgtEl>
                                          <p:spTgt spid="10445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4451">
                                            <p:txEl>
                                              <p:pRg st="8" end="8"/>
                                            </p:txEl>
                                          </p:spTgt>
                                        </p:tgtEl>
                                        <p:attrNameLst>
                                          <p:attrName>style.visibility</p:attrName>
                                        </p:attrNameLst>
                                      </p:cBhvr>
                                      <p:to>
                                        <p:strVal val="visible"/>
                                      </p:to>
                                    </p:set>
                                    <p:animEffect transition="in" filter="fade">
                                      <p:cBhvr>
                                        <p:cTn id="27" dur="1000"/>
                                        <p:tgtEl>
                                          <p:spTgt spid="1044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smtClean="0"/>
              <a:t>Grier applies when:</a:t>
            </a:r>
          </a:p>
        </p:txBody>
      </p:sp>
      <p:sp>
        <p:nvSpPr>
          <p:cNvPr id="9220" name="Rectangle 3"/>
          <p:cNvSpPr>
            <a:spLocks noGrp="1" noChangeArrowheads="1"/>
          </p:cNvSpPr>
          <p:nvPr>
            <p:ph idx="1"/>
          </p:nvPr>
        </p:nvSpPr>
        <p:spPr>
          <a:xfrm>
            <a:off x="228600" y="1193800"/>
            <a:ext cx="8763000" cy="4957763"/>
          </a:xfrm>
        </p:spPr>
        <p:txBody>
          <a:bodyPr rtlCol="0"/>
          <a:lstStyle/>
          <a:p>
            <a:pPr algn="ctr" eaLnBrk="1" fontAlgn="auto" hangingPunct="1">
              <a:spcAft>
                <a:spcPts val="0"/>
              </a:spcAft>
              <a:buFontTx/>
              <a:buNone/>
              <a:defRPr/>
            </a:pPr>
            <a:endParaRPr lang="en-US" altLang="en-US" dirty="0"/>
          </a:p>
          <a:p>
            <a:pPr eaLnBrk="1" fontAlgn="auto" hangingPunct="1">
              <a:spcAft>
                <a:spcPts val="0"/>
              </a:spcAft>
              <a:buFontTx/>
              <a:buNone/>
              <a:defRPr/>
            </a:pPr>
            <a:r>
              <a:rPr lang="en-US" altLang="en-US" dirty="0" smtClean="0"/>
              <a:t>	An </a:t>
            </a:r>
            <a:r>
              <a:rPr lang="en-US" altLang="en-US" b="1" dirty="0"/>
              <a:t>Enrollee</a:t>
            </a:r>
            <a:r>
              <a:rPr lang="en-US" altLang="en-US" dirty="0"/>
              <a:t> experiences an </a:t>
            </a:r>
            <a:r>
              <a:rPr lang="en-US" altLang="en-US" b="1" dirty="0"/>
              <a:t>adverse action </a:t>
            </a:r>
            <a:r>
              <a:rPr lang="en-US" altLang="en-US" dirty="0" smtClean="0"/>
              <a:t>regarding </a:t>
            </a:r>
            <a:r>
              <a:rPr lang="en-US" altLang="en-US" b="1" dirty="0" smtClean="0"/>
              <a:t>TennCare </a:t>
            </a:r>
            <a:r>
              <a:rPr lang="en-US" altLang="en-US" b="1" dirty="0"/>
              <a:t>benefits or services </a:t>
            </a:r>
            <a:r>
              <a:rPr lang="en-US" altLang="en-US" dirty="0"/>
              <a:t>(</a:t>
            </a:r>
            <a:r>
              <a:rPr lang="en-US" altLang="en-US" i="1" dirty="0"/>
              <a:t>medical assistance funded wholly or in part with federal funds under the Medicaid Act</a:t>
            </a:r>
            <a:r>
              <a:rPr lang="en-US" altLang="en-US" dirty="0"/>
              <a:t>) administered by TennCare through their managed </a:t>
            </a:r>
            <a:r>
              <a:rPr lang="en-US" altLang="en-US" dirty="0" smtClean="0"/>
              <a:t>care contractors </a:t>
            </a:r>
            <a:r>
              <a:rPr lang="en-US" altLang="en-US" dirty="0"/>
              <a:t>(MCC).</a:t>
            </a:r>
          </a:p>
          <a:p>
            <a:pPr algn="ctr" eaLnBrk="1" fontAlgn="auto" hangingPunct="1">
              <a:spcAft>
                <a:spcPts val="0"/>
              </a:spcAft>
              <a:buFontTx/>
              <a:buNone/>
              <a:defRPr/>
            </a:pPr>
            <a:endParaRPr lang="en-US" alt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An adverse action is…</a:t>
            </a:r>
          </a:p>
        </p:txBody>
      </p:sp>
      <p:sp>
        <p:nvSpPr>
          <p:cNvPr id="108547" name="Rectangle 3"/>
          <p:cNvSpPr>
            <a:spLocks noGrp="1" noChangeArrowheads="1"/>
          </p:cNvSpPr>
          <p:nvPr>
            <p:ph idx="1"/>
          </p:nvPr>
        </p:nvSpPr>
        <p:spPr>
          <a:xfrm>
            <a:off x="228600" y="1193800"/>
            <a:ext cx="8763000" cy="4957763"/>
          </a:xfrm>
        </p:spPr>
        <p:txBody>
          <a:bodyPr/>
          <a:lstStyle/>
          <a:p>
            <a:pPr eaLnBrk="1" hangingPunct="1"/>
            <a:r>
              <a:rPr lang="en-US" altLang="en-US" sz="2200" smtClean="0"/>
              <a:t>Denial</a:t>
            </a:r>
          </a:p>
          <a:p>
            <a:pPr eaLnBrk="1" hangingPunct="1"/>
            <a:endParaRPr lang="en-US" altLang="en-US" sz="2200" smtClean="0"/>
          </a:p>
          <a:p>
            <a:pPr eaLnBrk="1" hangingPunct="1"/>
            <a:r>
              <a:rPr lang="en-US" altLang="en-US" sz="2200" smtClean="0"/>
              <a:t>Delay</a:t>
            </a:r>
          </a:p>
          <a:p>
            <a:pPr eaLnBrk="1" hangingPunct="1"/>
            <a:endParaRPr lang="en-US" altLang="en-US" sz="2200" smtClean="0"/>
          </a:p>
          <a:p>
            <a:pPr eaLnBrk="1" hangingPunct="1"/>
            <a:r>
              <a:rPr lang="en-US" altLang="en-US" sz="2200" smtClean="0"/>
              <a:t>Termination</a:t>
            </a:r>
          </a:p>
          <a:p>
            <a:pPr eaLnBrk="1" hangingPunct="1"/>
            <a:endParaRPr lang="en-US" altLang="en-US" sz="2200" smtClean="0"/>
          </a:p>
          <a:p>
            <a:pPr eaLnBrk="1" hangingPunct="1"/>
            <a:r>
              <a:rPr lang="en-US" altLang="en-US" sz="2200" smtClean="0"/>
              <a:t>Suspension</a:t>
            </a:r>
          </a:p>
          <a:p>
            <a:pPr eaLnBrk="1" hangingPunct="1"/>
            <a:endParaRPr lang="en-US" altLang="en-US" sz="2200" smtClean="0"/>
          </a:p>
          <a:p>
            <a:pPr eaLnBrk="1" hangingPunct="1"/>
            <a:r>
              <a:rPr lang="en-US" altLang="en-US" sz="2200" smtClean="0"/>
              <a:t>Reduction </a:t>
            </a:r>
          </a:p>
          <a:p>
            <a:pPr eaLnBrk="1" hangingPunct="1"/>
            <a:endParaRPr lang="en-US" altLang="en-US" sz="2200" smtClean="0"/>
          </a:p>
          <a:p>
            <a:pPr eaLnBrk="1" hangingPunct="1"/>
            <a:r>
              <a:rPr lang="en-US" altLang="en-US" sz="2200" smtClean="0"/>
              <a:t>Any act, or failure to act that impacts the quality, availability, or timeliness of a Medicaid waiver service to an eligible person.</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fade">
                                      <p:cBhvr>
                                        <p:cTn id="7" dur="1000"/>
                                        <p:tgtEl>
                                          <p:spTgt spid="10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8547">
                                            <p:txEl>
                                              <p:pRg st="2" end="2"/>
                                            </p:txEl>
                                          </p:spTgt>
                                        </p:tgtEl>
                                        <p:attrNameLst>
                                          <p:attrName>style.visibility</p:attrName>
                                        </p:attrNameLst>
                                      </p:cBhvr>
                                      <p:to>
                                        <p:strVal val="visible"/>
                                      </p:to>
                                    </p:set>
                                    <p:animEffect transition="in" filter="fade">
                                      <p:cBhvr>
                                        <p:cTn id="12" dur="1000"/>
                                        <p:tgtEl>
                                          <p:spTgt spid="1085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8547">
                                            <p:txEl>
                                              <p:pRg st="4" end="4"/>
                                            </p:txEl>
                                          </p:spTgt>
                                        </p:tgtEl>
                                        <p:attrNameLst>
                                          <p:attrName>style.visibility</p:attrName>
                                        </p:attrNameLst>
                                      </p:cBhvr>
                                      <p:to>
                                        <p:strVal val="visible"/>
                                      </p:to>
                                    </p:set>
                                    <p:animEffect transition="in" filter="fade">
                                      <p:cBhvr>
                                        <p:cTn id="17" dur="1000"/>
                                        <p:tgtEl>
                                          <p:spTgt spid="10854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8547">
                                            <p:txEl>
                                              <p:pRg st="6" end="6"/>
                                            </p:txEl>
                                          </p:spTgt>
                                        </p:tgtEl>
                                        <p:attrNameLst>
                                          <p:attrName>style.visibility</p:attrName>
                                        </p:attrNameLst>
                                      </p:cBhvr>
                                      <p:to>
                                        <p:strVal val="visible"/>
                                      </p:to>
                                    </p:set>
                                    <p:animEffect transition="in" filter="fade">
                                      <p:cBhvr>
                                        <p:cTn id="22" dur="1000"/>
                                        <p:tgtEl>
                                          <p:spTgt spid="10854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8547">
                                            <p:txEl>
                                              <p:pRg st="8" end="8"/>
                                            </p:txEl>
                                          </p:spTgt>
                                        </p:tgtEl>
                                        <p:attrNameLst>
                                          <p:attrName>style.visibility</p:attrName>
                                        </p:attrNameLst>
                                      </p:cBhvr>
                                      <p:to>
                                        <p:strVal val="visible"/>
                                      </p:to>
                                    </p:set>
                                    <p:animEffect transition="in" filter="fade">
                                      <p:cBhvr>
                                        <p:cTn id="27" dur="1000"/>
                                        <p:tgtEl>
                                          <p:spTgt spid="108547">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8547">
                                            <p:txEl>
                                              <p:pRg st="10" end="10"/>
                                            </p:txEl>
                                          </p:spTgt>
                                        </p:tgtEl>
                                        <p:attrNameLst>
                                          <p:attrName>style.visibility</p:attrName>
                                        </p:attrNameLst>
                                      </p:cBhvr>
                                      <p:to>
                                        <p:strVal val="visible"/>
                                      </p:to>
                                    </p:set>
                                    <p:animEffect transition="in" filter="fade">
                                      <p:cBhvr>
                                        <p:cTn id="32" dur="1000"/>
                                        <p:tgtEl>
                                          <p:spTgt spid="1085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Grier does not apply when:</a:t>
            </a:r>
          </a:p>
        </p:txBody>
      </p:sp>
      <p:sp>
        <p:nvSpPr>
          <p:cNvPr id="109571" name="Rectangle 3"/>
          <p:cNvSpPr>
            <a:spLocks noGrp="1" noChangeArrowheads="1"/>
          </p:cNvSpPr>
          <p:nvPr>
            <p:ph idx="1"/>
          </p:nvPr>
        </p:nvSpPr>
        <p:spPr>
          <a:xfrm>
            <a:off x="152400" y="1371600"/>
            <a:ext cx="8763000" cy="4957763"/>
          </a:xfrm>
        </p:spPr>
        <p:txBody>
          <a:bodyPr/>
          <a:lstStyle/>
          <a:p>
            <a:pPr eaLnBrk="1" hangingPunct="1"/>
            <a:r>
              <a:rPr lang="en-US" altLang="en-US" smtClean="0"/>
              <a:t>State-funded services are denied</a:t>
            </a:r>
          </a:p>
          <a:p>
            <a:pPr eaLnBrk="1" hangingPunct="1"/>
            <a:endParaRPr lang="en-US" altLang="en-US" smtClean="0"/>
          </a:p>
          <a:p>
            <a:pPr eaLnBrk="1" hangingPunct="1"/>
            <a:r>
              <a:rPr lang="en-US" altLang="en-US" smtClean="0"/>
              <a:t>Person is on the waiting list -not enrolled to receive Medicaid services</a:t>
            </a:r>
          </a:p>
          <a:p>
            <a:pPr eaLnBrk="1" hangingPunct="1"/>
            <a:endParaRPr lang="en-US" altLang="en-US" smtClean="0"/>
          </a:p>
          <a:p>
            <a:pPr eaLnBrk="1" hangingPunct="1"/>
            <a:r>
              <a:rPr lang="en-US" altLang="en-US" smtClean="0"/>
              <a:t>Services provided without prior authorization- no FFP </a:t>
            </a:r>
          </a:p>
          <a:p>
            <a:pPr eaLnBrk="1" hangingPunct="1"/>
            <a:endParaRPr lang="en-US" altLang="en-US" smtClean="0"/>
          </a:p>
          <a:p>
            <a:pPr eaLnBrk="1" hangingPunct="1"/>
            <a:r>
              <a:rPr lang="en-US" altLang="en-US" smtClean="0"/>
              <a:t>Dispute over rate for service</a:t>
            </a:r>
          </a:p>
          <a:p>
            <a:pPr eaLnBrk="1" hangingPunct="1"/>
            <a:endParaRPr lang="en-US" altLang="en-US" sz="200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fade">
                                      <p:cBhvr>
                                        <p:cTn id="7" dur="10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9571">
                                            <p:txEl>
                                              <p:pRg st="2" end="2"/>
                                            </p:txEl>
                                          </p:spTgt>
                                        </p:tgtEl>
                                        <p:attrNameLst>
                                          <p:attrName>style.visibility</p:attrName>
                                        </p:attrNameLst>
                                      </p:cBhvr>
                                      <p:to>
                                        <p:strVal val="visible"/>
                                      </p:to>
                                    </p:set>
                                    <p:animEffect transition="in" filter="fade">
                                      <p:cBhvr>
                                        <p:cTn id="12" dur="1000"/>
                                        <p:tgtEl>
                                          <p:spTgt spid="1095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9571">
                                            <p:txEl>
                                              <p:pRg st="4" end="4"/>
                                            </p:txEl>
                                          </p:spTgt>
                                        </p:tgtEl>
                                        <p:attrNameLst>
                                          <p:attrName>style.visibility</p:attrName>
                                        </p:attrNameLst>
                                      </p:cBhvr>
                                      <p:to>
                                        <p:strVal val="visible"/>
                                      </p:to>
                                    </p:set>
                                    <p:animEffect transition="in" filter="fade">
                                      <p:cBhvr>
                                        <p:cTn id="17" dur="1000"/>
                                        <p:tgtEl>
                                          <p:spTgt spid="1095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9571">
                                            <p:txEl>
                                              <p:pRg st="6" end="6"/>
                                            </p:txEl>
                                          </p:spTgt>
                                        </p:tgtEl>
                                        <p:attrNameLst>
                                          <p:attrName>style.visibility</p:attrName>
                                        </p:attrNameLst>
                                      </p:cBhvr>
                                      <p:to>
                                        <p:strVal val="visible"/>
                                      </p:to>
                                    </p:set>
                                    <p:animEffect transition="in" filter="fade">
                                      <p:cBhvr>
                                        <p:cTn id="22" dur="1000"/>
                                        <p:tgtEl>
                                          <p:spTgt spid="1095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152400" y="177800"/>
            <a:ext cx="8839200" cy="825500"/>
          </a:xfrm>
        </p:spPr>
        <p:txBody>
          <a:bodyPr rtlCol="0"/>
          <a:lstStyle/>
          <a:p>
            <a:pPr eaLnBrk="1" fontAlgn="auto" hangingPunct="1">
              <a:spcAft>
                <a:spcPts val="0"/>
              </a:spcAft>
              <a:defRPr/>
            </a:pPr>
            <a:r>
              <a:rPr lang="en-US" altLang="en-US" dirty="0" smtClean="0"/>
              <a:t>Provider Responsibilities:</a:t>
            </a:r>
          </a:p>
        </p:txBody>
      </p:sp>
      <p:sp>
        <p:nvSpPr>
          <p:cNvPr id="109571" name="Rectangle 3"/>
          <p:cNvSpPr>
            <a:spLocks noGrp="1" noChangeArrowheads="1"/>
          </p:cNvSpPr>
          <p:nvPr>
            <p:ph idx="1"/>
          </p:nvPr>
        </p:nvSpPr>
        <p:spPr>
          <a:xfrm>
            <a:off x="228600" y="1193800"/>
            <a:ext cx="8763000" cy="4957763"/>
          </a:xfrm>
        </p:spPr>
        <p:txBody>
          <a:bodyPr/>
          <a:lstStyle/>
          <a:p>
            <a:pPr eaLnBrk="1" hangingPunct="1">
              <a:buFont typeface="Arial" charset="0"/>
              <a:buChar char="•"/>
              <a:defRPr/>
            </a:pPr>
            <a:r>
              <a:rPr lang="en-US" altLang="en-US" dirty="0" smtClean="0"/>
              <a:t>Educate Staff</a:t>
            </a:r>
          </a:p>
          <a:p>
            <a:pPr eaLnBrk="1" hangingPunct="1">
              <a:buFont typeface="Arial" charset="0"/>
              <a:buChar char="•"/>
              <a:defRPr/>
            </a:pPr>
            <a:endParaRPr lang="en-US" altLang="en-US" dirty="0" smtClean="0"/>
          </a:p>
          <a:p>
            <a:pPr eaLnBrk="1" hangingPunct="1">
              <a:buFont typeface="Arial" charset="0"/>
              <a:buChar char="•"/>
              <a:defRPr/>
            </a:pPr>
            <a:r>
              <a:rPr lang="en-US" altLang="en-US" dirty="0" smtClean="0"/>
              <a:t>Provide adequate network</a:t>
            </a:r>
          </a:p>
          <a:p>
            <a:pPr eaLnBrk="1" hangingPunct="1">
              <a:buFont typeface="Arial" charset="0"/>
              <a:buChar char="•"/>
              <a:defRPr/>
            </a:pPr>
            <a:endParaRPr lang="en-US" altLang="en-US" dirty="0" smtClean="0"/>
          </a:p>
          <a:p>
            <a:pPr eaLnBrk="1" hangingPunct="1">
              <a:buFont typeface="Arial" charset="0"/>
              <a:buChar char="•"/>
              <a:defRPr/>
            </a:pPr>
            <a:r>
              <a:rPr lang="en-US" altLang="en-US" dirty="0" smtClean="0"/>
              <a:t>Provide services as authorized</a:t>
            </a:r>
          </a:p>
          <a:p>
            <a:pPr eaLnBrk="1" hangingPunct="1">
              <a:buFont typeface="Arial" charset="0"/>
              <a:buChar char="•"/>
              <a:defRPr/>
            </a:pPr>
            <a:endParaRPr lang="en-US" altLang="en-US" dirty="0" smtClean="0"/>
          </a:p>
          <a:p>
            <a:pPr eaLnBrk="1" hangingPunct="1">
              <a:buFont typeface="Arial" charset="0"/>
              <a:buChar char="•"/>
              <a:defRPr/>
            </a:pPr>
            <a:r>
              <a:rPr lang="en-US" altLang="en-US" dirty="0" smtClean="0"/>
              <a:t>Provide services consistently and timely</a:t>
            </a:r>
          </a:p>
          <a:p>
            <a:pPr eaLnBrk="1" hangingPunct="1">
              <a:buFont typeface="Arial" charset="0"/>
              <a:buChar char="•"/>
              <a:defRPr/>
            </a:pPr>
            <a:endParaRPr lang="en-US" alt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fade">
                                      <p:cBhvr>
                                        <p:cTn id="7" dur="10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9571">
                                            <p:txEl>
                                              <p:pRg st="2" end="2"/>
                                            </p:txEl>
                                          </p:spTgt>
                                        </p:tgtEl>
                                        <p:attrNameLst>
                                          <p:attrName>style.visibility</p:attrName>
                                        </p:attrNameLst>
                                      </p:cBhvr>
                                      <p:to>
                                        <p:strVal val="visible"/>
                                      </p:to>
                                    </p:set>
                                    <p:animEffect transition="in" filter="fade">
                                      <p:cBhvr>
                                        <p:cTn id="12" dur="1000"/>
                                        <p:tgtEl>
                                          <p:spTgt spid="1095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9571">
                                            <p:txEl>
                                              <p:pRg st="4" end="4"/>
                                            </p:txEl>
                                          </p:spTgt>
                                        </p:tgtEl>
                                        <p:attrNameLst>
                                          <p:attrName>style.visibility</p:attrName>
                                        </p:attrNameLst>
                                      </p:cBhvr>
                                      <p:to>
                                        <p:strVal val="visible"/>
                                      </p:to>
                                    </p:set>
                                    <p:animEffect transition="in" filter="fade">
                                      <p:cBhvr>
                                        <p:cTn id="17" dur="1000"/>
                                        <p:tgtEl>
                                          <p:spTgt spid="1095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09571">
                                            <p:txEl>
                                              <p:pRg st="6" end="6"/>
                                            </p:txEl>
                                          </p:spTgt>
                                        </p:tgtEl>
                                        <p:attrNameLst>
                                          <p:attrName>style.visibility</p:attrName>
                                        </p:attrNameLst>
                                      </p:cBhvr>
                                      <p:to>
                                        <p:strVal val="visible"/>
                                      </p:to>
                                    </p:set>
                                    <p:animEffect transition="in" filter="fade">
                                      <p:cBhvr>
                                        <p:cTn id="22" dur="1000"/>
                                        <p:tgtEl>
                                          <p:spTgt spid="1095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7|41.9|22.1"/>
</p:tagLst>
</file>

<file path=ppt/tags/tag2.xml><?xml version="1.0" encoding="utf-8"?>
<p:tagLst xmlns:a="http://schemas.openxmlformats.org/drawingml/2006/main" xmlns:r="http://schemas.openxmlformats.org/officeDocument/2006/relationships" xmlns:p="http://schemas.openxmlformats.org/presentationml/2006/main">
  <p:tag name="TIMING" val="|1.5|5.4"/>
</p:tagLst>
</file>

<file path=ppt/tags/tag3.xml><?xml version="1.0" encoding="utf-8"?>
<p:tagLst xmlns:a="http://schemas.openxmlformats.org/drawingml/2006/main" xmlns:r="http://schemas.openxmlformats.org/officeDocument/2006/relationships" xmlns:p="http://schemas.openxmlformats.org/presentationml/2006/main">
  <p:tag name="TIMING" val="|2|8.3"/>
</p:tagLst>
</file>

<file path=ppt/tags/tag4.xml><?xml version="1.0" encoding="utf-8"?>
<p:tagLst xmlns:a="http://schemas.openxmlformats.org/drawingml/2006/main" xmlns:r="http://schemas.openxmlformats.org/officeDocument/2006/relationships" xmlns:p="http://schemas.openxmlformats.org/presentationml/2006/main">
  <p:tag name="TIMING" val="|6.7|3.3|4.2|5.5|1.8|1.7"/>
</p:tagLst>
</file>

<file path=ppt/tags/tag5.xml><?xml version="1.0" encoding="utf-8"?>
<p:tagLst xmlns:a="http://schemas.openxmlformats.org/drawingml/2006/main" xmlns:r="http://schemas.openxmlformats.org/officeDocument/2006/relationships" xmlns:p="http://schemas.openxmlformats.org/presentationml/2006/main">
  <p:tag name="TIMING" val="|1|9.7|5.2|2.6"/>
</p:tagLst>
</file>

<file path=ppt/tags/tag6.xml><?xml version="1.0" encoding="utf-8"?>
<p:tagLst xmlns:a="http://schemas.openxmlformats.org/drawingml/2006/main" xmlns:r="http://schemas.openxmlformats.org/officeDocument/2006/relationships" xmlns:p="http://schemas.openxmlformats.org/presentationml/2006/main">
  <p:tag name="TIMING" val="|1|9.7|5.2|2.6"/>
</p:tagLst>
</file>

<file path=ppt/tags/tag7.xml><?xml version="1.0" encoding="utf-8"?>
<p:tagLst xmlns:a="http://schemas.openxmlformats.org/drawingml/2006/main" xmlns:r="http://schemas.openxmlformats.org/officeDocument/2006/relationships" xmlns:p="http://schemas.openxmlformats.org/presentationml/2006/main">
  <p:tag name="TIMING" val="|1|9.7|5.2|2.6"/>
</p:tagLst>
</file>

<file path=ppt/tags/tag8.xml><?xml version="1.0" encoding="utf-8"?>
<p:tagLst xmlns:a="http://schemas.openxmlformats.org/drawingml/2006/main" xmlns:r="http://schemas.openxmlformats.org/officeDocument/2006/relationships" xmlns:p="http://schemas.openxmlformats.org/presentationml/2006/main">
  <p:tag name="TIMING" val="|1|23.3|10.4"/>
</p:tagLst>
</file>

<file path=ppt/tags/tag9.xml><?xml version="1.0" encoding="utf-8"?>
<p:tagLst xmlns:a="http://schemas.openxmlformats.org/drawingml/2006/main" xmlns:r="http://schemas.openxmlformats.org/officeDocument/2006/relationships" xmlns:p="http://schemas.openxmlformats.org/presentationml/2006/main">
  <p:tag name="TIMING" val="|5.9|5.5|44.5|3.9"/>
</p:tagLst>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3246</TotalTime>
  <Words>626</Words>
  <Application>Microsoft Office PowerPoint</Application>
  <PresentationFormat>On-screen Show (4:3)</PresentationFormat>
  <Paragraphs>137</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Open Sans</vt:lpstr>
      <vt:lpstr>PermianSlabSerifTypeface</vt:lpstr>
      <vt:lpstr>Wingdings</vt:lpstr>
      <vt:lpstr>Comic Sans MS</vt:lpstr>
      <vt:lpstr>PowerPoint B</vt:lpstr>
      <vt:lpstr> Grier Revised Consent Decree</vt:lpstr>
      <vt:lpstr>Origins of Grier</vt:lpstr>
      <vt:lpstr>Key Provisions of Grier</vt:lpstr>
      <vt:lpstr>Expedited Appeal</vt:lpstr>
      <vt:lpstr>Key Provisions of Grier</vt:lpstr>
      <vt:lpstr>Grier applies when:</vt:lpstr>
      <vt:lpstr>An adverse action is…</vt:lpstr>
      <vt:lpstr>Grier does not apply when:</vt:lpstr>
      <vt:lpstr>Provider Responsibilities:</vt:lpstr>
      <vt:lpstr>Provider Responsibilities:</vt:lpstr>
      <vt:lpstr>How to file an appeal</vt:lpstr>
      <vt:lpstr> You can file an appeal by …</vt:lpstr>
      <vt:lpstr>Withdrawing appeal:</vt:lpstr>
      <vt:lpstr>Appeals Directors</vt:lpstr>
      <vt:lpstr>THE END</vt:lpstr>
    </vt:vector>
  </TitlesOfParts>
  <Company>dmrs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Appeals Process</dc:title>
  <dc:creator>DD20134</dc:creator>
  <cp:lastModifiedBy>Jon Hamrick</cp:lastModifiedBy>
  <cp:revision>109</cp:revision>
  <dcterms:created xsi:type="dcterms:W3CDTF">2010-07-02T18:58:09Z</dcterms:created>
  <dcterms:modified xsi:type="dcterms:W3CDTF">2017-08-11T18:12:47Z</dcterms:modified>
</cp:coreProperties>
</file>