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2A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4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78A46A-9B47-4F86-9C73-9D8E7528EE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677891"/>
          </a:xfrm>
          <a:prstGeom prst="rect">
            <a:avLst/>
          </a:prstGeom>
        </p:spPr>
      </p:pic>
      <p:sp>
        <p:nvSpPr>
          <p:cNvPr id="2" name="Title 1">
            <a:extLst>
              <a:ext uri="{FF2B5EF4-FFF2-40B4-BE49-F238E27FC236}">
                <a16:creationId xmlns:a16="http://schemas.microsoft.com/office/drawing/2014/main" id="{1A495C94-E9A1-45C5-9691-64289718E6FF}"/>
              </a:ext>
            </a:extLst>
          </p:cNvPr>
          <p:cNvSpPr>
            <a:spLocks noGrp="1"/>
          </p:cNvSpPr>
          <p:nvPr>
            <p:ph type="ctrTitle" hasCustomPrompt="1"/>
          </p:nvPr>
        </p:nvSpPr>
        <p:spPr>
          <a:xfrm>
            <a:off x="541635" y="1122362"/>
            <a:ext cx="11149011" cy="3183987"/>
          </a:xfrm>
        </p:spPr>
        <p:txBody>
          <a:bodyPr anchor="b">
            <a:normAutofit/>
          </a:bodyPr>
          <a:lstStyle>
            <a:lvl1pPr algn="l">
              <a:defRPr sz="72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FA56612-BA09-462B-836C-1E650C9ABBB8}"/>
              </a:ext>
            </a:extLst>
          </p:cNvPr>
          <p:cNvSpPr>
            <a:spLocks noGrp="1"/>
          </p:cNvSpPr>
          <p:nvPr>
            <p:ph type="subTitle" idx="1" hasCustomPrompt="1"/>
          </p:nvPr>
        </p:nvSpPr>
        <p:spPr>
          <a:xfrm>
            <a:off x="541636" y="4349935"/>
            <a:ext cx="11149010" cy="74399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3AB6CE29-A6A9-4086-84F4-3A377EBA3E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1636" y="459664"/>
            <a:ext cx="2524016" cy="600327"/>
          </a:xfrm>
          <a:prstGeom prst="rect">
            <a:avLst/>
          </a:prstGeom>
        </p:spPr>
      </p:pic>
    </p:spTree>
    <p:extLst>
      <p:ext uri="{BB962C8B-B14F-4D97-AF65-F5344CB8AC3E}">
        <p14:creationId xmlns:p14="http://schemas.microsoft.com/office/powerpoint/2010/main" val="680194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A6F3-5BFA-4616-807D-8EF28EAEF596}"/>
              </a:ext>
            </a:extLst>
          </p:cNvPr>
          <p:cNvSpPr>
            <a:spLocks noGrp="1"/>
          </p:cNvSpPr>
          <p:nvPr>
            <p:ph type="title" hasCustomPrompt="1"/>
          </p:nvPr>
        </p:nvSpPr>
        <p:spPr>
          <a:xfrm>
            <a:off x="474324" y="0"/>
            <a:ext cx="9246518" cy="1140131"/>
          </a:xfrm>
        </p:spPr>
        <p:txBody>
          <a:bodyPr>
            <a:normAutofit/>
          </a:bodyPr>
          <a:lstStyle>
            <a:lvl1pPr>
              <a:defRPr sz="4000" b="1">
                <a:solidFill>
                  <a:srgbClr val="1E2A32"/>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6AED40B3-34A4-496E-BACF-A67ED029D94B}"/>
              </a:ext>
            </a:extLst>
          </p:cNvPr>
          <p:cNvSpPr>
            <a:spLocks noGrp="1"/>
          </p:cNvSpPr>
          <p:nvPr>
            <p:ph idx="1"/>
          </p:nvPr>
        </p:nvSpPr>
        <p:spPr>
          <a:xfrm>
            <a:off x="474324" y="1140130"/>
            <a:ext cx="9246518" cy="4448819"/>
          </a:xfrm>
        </p:spPr>
        <p:txBody>
          <a:bodyPr/>
          <a:lstStyle>
            <a:lvl1pPr>
              <a:defRPr>
                <a:solidFill>
                  <a:srgbClr val="1E2A32"/>
                </a:solidFill>
              </a:defRPr>
            </a:lvl1pPr>
            <a:lvl2pPr>
              <a:defRPr>
                <a:solidFill>
                  <a:srgbClr val="1E2A32"/>
                </a:solidFill>
              </a:defRPr>
            </a:lvl2pPr>
            <a:lvl3pPr>
              <a:defRPr>
                <a:solidFill>
                  <a:srgbClr val="1E2A32"/>
                </a:solidFill>
              </a:defRPr>
            </a:lvl3pPr>
            <a:lvl4pPr>
              <a:defRPr>
                <a:solidFill>
                  <a:srgbClr val="1E2A32"/>
                </a:solidFill>
              </a:defRPr>
            </a:lvl4pPr>
            <a:lvl5pPr>
              <a:defRPr>
                <a:solidFill>
                  <a:srgbClr val="1E2A3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B6CC1E9-323A-49F0-A113-E14367EA8AA1}"/>
              </a:ext>
            </a:extLst>
          </p:cNvPr>
          <p:cNvSpPr/>
          <p:nvPr userDrawn="1"/>
        </p:nvSpPr>
        <p:spPr>
          <a:xfrm>
            <a:off x="0" y="5741251"/>
            <a:ext cx="10237862" cy="1121206"/>
          </a:xfrm>
          <a:prstGeom prst="rect">
            <a:avLst/>
          </a:prstGeom>
          <a:solidFill>
            <a:srgbClr val="1E2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A71396B-E7F1-45E6-8C8E-5E2F32E86A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324" y="6100178"/>
            <a:ext cx="1767714" cy="420444"/>
          </a:xfrm>
          <a:prstGeom prst="rect">
            <a:avLst/>
          </a:prstGeom>
        </p:spPr>
      </p:pic>
      <p:pic>
        <p:nvPicPr>
          <p:cNvPr id="9" name="Picture 8">
            <a:extLst>
              <a:ext uri="{FF2B5EF4-FFF2-40B4-BE49-F238E27FC236}">
                <a16:creationId xmlns:a16="http://schemas.microsoft.com/office/drawing/2014/main" id="{C04B40A9-21F9-4E67-9EC1-9B43DD19891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296" t="156" r="36682" b="156"/>
          <a:stretch/>
        </p:blipFill>
        <p:spPr>
          <a:xfrm>
            <a:off x="10237862" y="0"/>
            <a:ext cx="1954137" cy="6858000"/>
          </a:xfrm>
          <a:prstGeom prst="rect">
            <a:avLst/>
          </a:prstGeom>
          <a:effectLst>
            <a:innerShdw blurRad="63500" dist="50800" dir="10800000">
              <a:prstClr val="black">
                <a:alpha val="50000"/>
              </a:prstClr>
            </a:innerShdw>
          </a:effectLst>
        </p:spPr>
      </p:pic>
    </p:spTree>
    <p:extLst>
      <p:ext uri="{BB962C8B-B14F-4D97-AF65-F5344CB8AC3E}">
        <p14:creationId xmlns:p14="http://schemas.microsoft.com/office/powerpoint/2010/main" val="2684354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117EE-3707-4B7C-90FE-E8B97B0F1CE4}"/>
              </a:ext>
            </a:extLst>
          </p:cNvPr>
          <p:cNvSpPr>
            <a:spLocks noGrp="1"/>
          </p:cNvSpPr>
          <p:nvPr>
            <p:ph type="title" hasCustomPrompt="1"/>
          </p:nvPr>
        </p:nvSpPr>
        <p:spPr>
          <a:xfrm>
            <a:off x="474324" y="18255"/>
            <a:ext cx="9483679" cy="1325563"/>
          </a:xfrm>
        </p:spPr>
        <p:txBody>
          <a:bodyPr>
            <a:normAutofit/>
          </a:bodyPr>
          <a:lstStyle>
            <a:lvl1pPr>
              <a:defRPr sz="4000" b="1">
                <a:solidFill>
                  <a:srgbClr val="1E2A32"/>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8F47B208-42C6-4380-9301-B8686ED80A37}"/>
              </a:ext>
            </a:extLst>
          </p:cNvPr>
          <p:cNvSpPr>
            <a:spLocks noGrp="1"/>
          </p:cNvSpPr>
          <p:nvPr>
            <p:ph sz="half" idx="1"/>
          </p:nvPr>
        </p:nvSpPr>
        <p:spPr>
          <a:xfrm>
            <a:off x="474323" y="1407005"/>
            <a:ext cx="460191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97A4B7A-AE32-460A-B954-99267BD23F6B}"/>
              </a:ext>
            </a:extLst>
          </p:cNvPr>
          <p:cNvSpPr>
            <a:spLocks noGrp="1"/>
          </p:cNvSpPr>
          <p:nvPr>
            <p:ph sz="half" idx="2"/>
          </p:nvPr>
        </p:nvSpPr>
        <p:spPr>
          <a:xfrm>
            <a:off x="5356092" y="1407005"/>
            <a:ext cx="460191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A2DDA250-D313-408D-875E-5E28DC6A2ADA}"/>
              </a:ext>
            </a:extLst>
          </p:cNvPr>
          <p:cNvSpPr/>
          <p:nvPr userDrawn="1"/>
        </p:nvSpPr>
        <p:spPr>
          <a:xfrm>
            <a:off x="0" y="5741251"/>
            <a:ext cx="10237862" cy="1121206"/>
          </a:xfrm>
          <a:prstGeom prst="rect">
            <a:avLst/>
          </a:prstGeom>
          <a:solidFill>
            <a:srgbClr val="1E2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7936DAF-011A-4CE6-8931-F3FBA95BAB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324" y="6100178"/>
            <a:ext cx="1767714" cy="420444"/>
          </a:xfrm>
          <a:prstGeom prst="rect">
            <a:avLst/>
          </a:prstGeom>
        </p:spPr>
      </p:pic>
      <p:pic>
        <p:nvPicPr>
          <p:cNvPr id="10" name="Picture 9">
            <a:extLst>
              <a:ext uri="{FF2B5EF4-FFF2-40B4-BE49-F238E27FC236}">
                <a16:creationId xmlns:a16="http://schemas.microsoft.com/office/drawing/2014/main" id="{F22AC7EC-8C04-4DFB-9809-931DB42B10E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296" t="156" r="36682" b="156"/>
          <a:stretch/>
        </p:blipFill>
        <p:spPr>
          <a:xfrm>
            <a:off x="10237862" y="0"/>
            <a:ext cx="1954137" cy="6858000"/>
          </a:xfrm>
          <a:prstGeom prst="rect">
            <a:avLst/>
          </a:prstGeom>
          <a:effectLst>
            <a:innerShdw blurRad="63500" dist="50800" dir="10800000">
              <a:prstClr val="black">
                <a:alpha val="50000"/>
              </a:prstClr>
            </a:innerShdw>
          </a:effectLst>
        </p:spPr>
      </p:pic>
    </p:spTree>
    <p:extLst>
      <p:ext uri="{BB962C8B-B14F-4D97-AF65-F5344CB8AC3E}">
        <p14:creationId xmlns:p14="http://schemas.microsoft.com/office/powerpoint/2010/main" val="2367611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AD99F-C60C-4C60-9E6D-6AE2C6AE5481}"/>
              </a:ext>
            </a:extLst>
          </p:cNvPr>
          <p:cNvSpPr>
            <a:spLocks noGrp="1"/>
          </p:cNvSpPr>
          <p:nvPr>
            <p:ph type="title" hasCustomPrompt="1"/>
          </p:nvPr>
        </p:nvSpPr>
        <p:spPr>
          <a:xfrm>
            <a:off x="474324" y="0"/>
            <a:ext cx="3932237" cy="1600200"/>
          </a:xfrm>
        </p:spPr>
        <p:txBody>
          <a:bodyPr anchor="b"/>
          <a:lstStyle>
            <a:lvl1pPr>
              <a:defRPr sz="3200" b="1">
                <a:solidFill>
                  <a:srgbClr val="1E2A32"/>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53709CF1-22DC-4712-AC35-DB565906B367}"/>
              </a:ext>
            </a:extLst>
          </p:cNvPr>
          <p:cNvSpPr>
            <a:spLocks noGrp="1"/>
          </p:cNvSpPr>
          <p:nvPr>
            <p:ph idx="1"/>
          </p:nvPr>
        </p:nvSpPr>
        <p:spPr>
          <a:xfrm>
            <a:off x="4817724" y="336927"/>
            <a:ext cx="5086852" cy="506692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940573E-6C93-499C-9599-C9A127F364FD}"/>
              </a:ext>
            </a:extLst>
          </p:cNvPr>
          <p:cNvSpPr>
            <a:spLocks noGrp="1"/>
          </p:cNvSpPr>
          <p:nvPr>
            <p:ph type="body" sz="half" idx="2"/>
          </p:nvPr>
        </p:nvSpPr>
        <p:spPr>
          <a:xfrm>
            <a:off x="474324" y="16002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a:extLst>
              <a:ext uri="{FF2B5EF4-FFF2-40B4-BE49-F238E27FC236}">
                <a16:creationId xmlns:a16="http://schemas.microsoft.com/office/drawing/2014/main" id="{53AED1BB-266A-4A61-B565-1CA6594F5931}"/>
              </a:ext>
            </a:extLst>
          </p:cNvPr>
          <p:cNvSpPr/>
          <p:nvPr userDrawn="1"/>
        </p:nvSpPr>
        <p:spPr>
          <a:xfrm>
            <a:off x="0" y="5741251"/>
            <a:ext cx="10237862" cy="1121206"/>
          </a:xfrm>
          <a:prstGeom prst="rect">
            <a:avLst/>
          </a:prstGeom>
          <a:solidFill>
            <a:srgbClr val="1E2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A9D642D-BCDB-4248-A1A4-DCF24DFBA6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324" y="6100178"/>
            <a:ext cx="1767714" cy="420444"/>
          </a:xfrm>
          <a:prstGeom prst="rect">
            <a:avLst/>
          </a:prstGeom>
        </p:spPr>
      </p:pic>
      <p:pic>
        <p:nvPicPr>
          <p:cNvPr id="10" name="Picture 9">
            <a:extLst>
              <a:ext uri="{FF2B5EF4-FFF2-40B4-BE49-F238E27FC236}">
                <a16:creationId xmlns:a16="http://schemas.microsoft.com/office/drawing/2014/main" id="{9D120A42-419B-4DD7-BD16-F954D232889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296" t="156" r="36682" b="156"/>
          <a:stretch/>
        </p:blipFill>
        <p:spPr>
          <a:xfrm>
            <a:off x="10237862" y="0"/>
            <a:ext cx="1954137" cy="6858000"/>
          </a:xfrm>
          <a:prstGeom prst="rect">
            <a:avLst/>
          </a:prstGeom>
          <a:effectLst>
            <a:innerShdw blurRad="63500" dist="50800" dir="10800000">
              <a:prstClr val="black">
                <a:alpha val="50000"/>
              </a:prstClr>
            </a:innerShdw>
          </a:effectLst>
        </p:spPr>
      </p:pic>
    </p:spTree>
    <p:extLst>
      <p:ext uri="{BB962C8B-B14F-4D97-AF65-F5344CB8AC3E}">
        <p14:creationId xmlns:p14="http://schemas.microsoft.com/office/powerpoint/2010/main" val="2704791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56612-C374-4772-9EAC-33E4DB52E8F5}"/>
              </a:ext>
            </a:extLst>
          </p:cNvPr>
          <p:cNvSpPr>
            <a:spLocks noGrp="1"/>
          </p:cNvSpPr>
          <p:nvPr>
            <p:ph type="title" hasCustomPrompt="1"/>
          </p:nvPr>
        </p:nvSpPr>
        <p:spPr>
          <a:xfrm>
            <a:off x="474324" y="0"/>
            <a:ext cx="3932237" cy="1600200"/>
          </a:xfrm>
        </p:spPr>
        <p:txBody>
          <a:bodyPr anchor="b"/>
          <a:lstStyle>
            <a:lvl1pPr>
              <a:defRPr sz="3200" b="1">
                <a:solidFill>
                  <a:srgbClr val="1E2A32"/>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BE1B9E35-2C20-422D-ADF9-890B004421CC}"/>
              </a:ext>
            </a:extLst>
          </p:cNvPr>
          <p:cNvSpPr>
            <a:spLocks noGrp="1"/>
          </p:cNvSpPr>
          <p:nvPr>
            <p:ph type="pic" idx="1"/>
          </p:nvPr>
        </p:nvSpPr>
        <p:spPr>
          <a:xfrm>
            <a:off x="4699340" y="336927"/>
            <a:ext cx="7018335" cy="50748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74F6C7-540E-4D53-BFCB-B62E3FB7B03A}"/>
              </a:ext>
            </a:extLst>
          </p:cNvPr>
          <p:cNvSpPr>
            <a:spLocks noGrp="1"/>
          </p:cNvSpPr>
          <p:nvPr>
            <p:ph type="body" sz="half" idx="2"/>
          </p:nvPr>
        </p:nvSpPr>
        <p:spPr>
          <a:xfrm>
            <a:off x="474324" y="16002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1FE638FF-D8E0-4FA8-8B82-D4AB9E9EEBB0}"/>
              </a:ext>
            </a:extLst>
          </p:cNvPr>
          <p:cNvSpPr/>
          <p:nvPr userDrawn="1"/>
        </p:nvSpPr>
        <p:spPr>
          <a:xfrm>
            <a:off x="0" y="5741251"/>
            <a:ext cx="10237862" cy="1121206"/>
          </a:xfrm>
          <a:prstGeom prst="rect">
            <a:avLst/>
          </a:prstGeom>
          <a:solidFill>
            <a:srgbClr val="1E2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5563FD9-5BBE-462E-88C6-242695F192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324" y="6100178"/>
            <a:ext cx="1767714" cy="420444"/>
          </a:xfrm>
          <a:prstGeom prst="rect">
            <a:avLst/>
          </a:prstGeom>
        </p:spPr>
      </p:pic>
      <p:pic>
        <p:nvPicPr>
          <p:cNvPr id="10" name="Picture 9">
            <a:extLst>
              <a:ext uri="{FF2B5EF4-FFF2-40B4-BE49-F238E27FC236}">
                <a16:creationId xmlns:a16="http://schemas.microsoft.com/office/drawing/2014/main" id="{046E68DD-EAE1-4715-9804-E9D8955705A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296" t="156" r="36682" b="156"/>
          <a:stretch/>
        </p:blipFill>
        <p:spPr>
          <a:xfrm>
            <a:off x="10237862" y="0"/>
            <a:ext cx="1954137" cy="6858000"/>
          </a:xfrm>
          <a:prstGeom prst="rect">
            <a:avLst/>
          </a:prstGeom>
          <a:effectLst>
            <a:innerShdw blurRad="63500" dist="50800" dir="10800000">
              <a:prstClr val="black">
                <a:alpha val="50000"/>
              </a:prstClr>
            </a:innerShdw>
          </a:effectLst>
        </p:spPr>
      </p:pic>
    </p:spTree>
    <p:extLst>
      <p:ext uri="{BB962C8B-B14F-4D97-AF65-F5344CB8AC3E}">
        <p14:creationId xmlns:p14="http://schemas.microsoft.com/office/powerpoint/2010/main" val="19948636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B10426-E26D-4B7E-99F9-E8E9DFC44FE1}"/>
              </a:ext>
            </a:extLst>
          </p:cNvPr>
          <p:cNvSpPr>
            <a:spLocks noGrp="1"/>
          </p:cNvSpPr>
          <p:nvPr>
            <p:ph type="title"/>
          </p:nvPr>
        </p:nvSpPr>
        <p:spPr>
          <a:xfrm>
            <a:off x="474324" y="18255"/>
            <a:ext cx="9763538"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41E0F2B-3987-4252-A26D-A83505782E91}"/>
              </a:ext>
            </a:extLst>
          </p:cNvPr>
          <p:cNvSpPr>
            <a:spLocks noGrp="1"/>
          </p:cNvSpPr>
          <p:nvPr>
            <p:ph type="body" idx="1"/>
          </p:nvPr>
        </p:nvSpPr>
        <p:spPr>
          <a:xfrm>
            <a:off x="474324" y="1362073"/>
            <a:ext cx="976353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83670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57" r:id="rId5"/>
  </p:sldLayoutIdLst>
  <p:txStyles>
    <p:titleStyle>
      <a:lvl1pPr algn="l" defTabSz="914400" rtl="0" eaLnBrk="1" latinLnBrk="0" hangingPunct="1">
        <a:lnSpc>
          <a:spcPct val="90000"/>
        </a:lnSpc>
        <a:spcBef>
          <a:spcPct val="0"/>
        </a:spcBef>
        <a:buNone/>
        <a:defRPr sz="4000" b="1" kern="1200">
          <a:solidFill>
            <a:srgbClr val="1E2A3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Yolanda.Beason@tn.go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Rhonda.Alston@tn.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Sherry.Baskerville@tn.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Schavonne.Hallmon@tn.go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Jerry.Winters@tn.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7CB2E-CFE3-459D-AA65-D147B9E9717D}"/>
              </a:ext>
            </a:extLst>
          </p:cNvPr>
          <p:cNvSpPr>
            <a:spLocks noGrp="1"/>
          </p:cNvSpPr>
          <p:nvPr>
            <p:ph type="ctrTitle"/>
          </p:nvPr>
        </p:nvSpPr>
        <p:spPr/>
        <p:txBody>
          <a:bodyPr/>
          <a:lstStyle/>
          <a:p>
            <a:r>
              <a:rPr lang="en-US" dirty="0"/>
              <a:t>CUSTOMER-FOCUSED SERVICES</a:t>
            </a:r>
          </a:p>
        </p:txBody>
      </p:sp>
      <p:sp>
        <p:nvSpPr>
          <p:cNvPr id="3" name="Subtitle 2">
            <a:extLst>
              <a:ext uri="{FF2B5EF4-FFF2-40B4-BE49-F238E27FC236}">
                <a16:creationId xmlns:a16="http://schemas.microsoft.com/office/drawing/2014/main" id="{E41766CE-84F7-4926-90B1-458D97D5B060}"/>
              </a:ext>
            </a:extLst>
          </p:cNvPr>
          <p:cNvSpPr>
            <a:spLocks noGrp="1"/>
          </p:cNvSpPr>
          <p:nvPr>
            <p:ph type="subTitle" idx="1"/>
          </p:nvPr>
        </p:nvSpPr>
        <p:spPr/>
        <p:txBody>
          <a:bodyPr/>
          <a:lstStyle/>
          <a:p>
            <a:r>
              <a:rPr lang="en-US" dirty="0"/>
              <a:t>ADVOCACY SERVICES &amp; COMPLAINT RESOLUTION</a:t>
            </a:r>
          </a:p>
        </p:txBody>
      </p:sp>
    </p:spTree>
    <p:extLst>
      <p:ext uri="{BB962C8B-B14F-4D97-AF65-F5344CB8AC3E}">
        <p14:creationId xmlns:p14="http://schemas.microsoft.com/office/powerpoint/2010/main" val="917594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43AE6-9735-4751-8692-F2CCE83EE1B6}"/>
              </a:ext>
            </a:extLst>
          </p:cNvPr>
          <p:cNvSpPr>
            <a:spLocks noGrp="1"/>
          </p:cNvSpPr>
          <p:nvPr>
            <p:ph type="title"/>
          </p:nvPr>
        </p:nvSpPr>
        <p:spPr/>
        <p:txBody>
          <a:bodyPr/>
          <a:lstStyle/>
          <a:p>
            <a:r>
              <a:rPr lang="en-US" dirty="0"/>
              <a:t>CFS CONTACTS: WEST</a:t>
            </a:r>
          </a:p>
        </p:txBody>
      </p:sp>
      <p:sp>
        <p:nvSpPr>
          <p:cNvPr id="3" name="Content Placeholder 2">
            <a:extLst>
              <a:ext uri="{FF2B5EF4-FFF2-40B4-BE49-F238E27FC236}">
                <a16:creationId xmlns:a16="http://schemas.microsoft.com/office/drawing/2014/main" id="{7117AF3A-DE3F-418A-941F-32B577284F9C}"/>
              </a:ext>
            </a:extLst>
          </p:cNvPr>
          <p:cNvSpPr>
            <a:spLocks noGrp="1"/>
          </p:cNvSpPr>
          <p:nvPr>
            <p:ph idx="1"/>
          </p:nvPr>
        </p:nvSpPr>
        <p:spPr/>
        <p:txBody>
          <a:bodyPr>
            <a:normAutofit/>
          </a:bodyPr>
          <a:lstStyle/>
          <a:p>
            <a:pPr marL="0" indent="0">
              <a:buNone/>
            </a:pPr>
            <a:r>
              <a:rPr lang="en-US" b="1" dirty="0"/>
              <a:t>Yolanda Beason</a:t>
            </a:r>
            <a:r>
              <a:rPr lang="en-US" dirty="0"/>
              <a:t>, CFS Coordinator</a:t>
            </a:r>
            <a:br>
              <a:rPr lang="en-US" dirty="0"/>
            </a:br>
            <a:r>
              <a:rPr lang="en-US" dirty="0">
                <a:hlinkClick r:id="rId2"/>
              </a:rPr>
              <a:t>Yolanda.Beason@tn.gov</a:t>
            </a:r>
            <a:r>
              <a:rPr lang="en-US" dirty="0"/>
              <a:t> </a:t>
            </a:r>
          </a:p>
          <a:p>
            <a:pPr marL="0" indent="0">
              <a:buNone/>
            </a:pPr>
            <a:r>
              <a:rPr lang="en-US" b="1" dirty="0"/>
              <a:t>901-745-7523 </a:t>
            </a:r>
            <a:r>
              <a:rPr lang="en-US" dirty="0"/>
              <a:t>(office) </a:t>
            </a:r>
          </a:p>
          <a:p>
            <a:pPr marL="0" indent="0">
              <a:buNone/>
            </a:pPr>
            <a:r>
              <a:rPr lang="en-US" b="1" dirty="0"/>
              <a:t>901-237-1780 </a:t>
            </a:r>
            <a:r>
              <a:rPr lang="en-US" dirty="0"/>
              <a:t>(cell)</a:t>
            </a:r>
          </a:p>
          <a:p>
            <a:pPr marL="0" indent="0">
              <a:buNone/>
            </a:pPr>
            <a:r>
              <a:rPr lang="en-US" b="1" dirty="0"/>
              <a:t>901-745-7880 </a:t>
            </a:r>
            <a:r>
              <a:rPr lang="en-US" dirty="0"/>
              <a:t>(fax)</a:t>
            </a:r>
          </a:p>
          <a:p>
            <a:pPr marL="0" indent="0">
              <a:buNone/>
            </a:pPr>
            <a:endParaRPr lang="en-US" dirty="0"/>
          </a:p>
          <a:p>
            <a:pPr marL="0" indent="0">
              <a:buNone/>
            </a:pPr>
            <a:r>
              <a:rPr lang="en-US" dirty="0"/>
              <a:t>P.O. Box 949</a:t>
            </a:r>
          </a:p>
          <a:p>
            <a:pPr marL="0" indent="0">
              <a:buNone/>
            </a:pPr>
            <a:r>
              <a:rPr lang="en-US" dirty="0"/>
              <a:t>11437 Milton Wilson Rd.</a:t>
            </a:r>
          </a:p>
          <a:p>
            <a:pPr marL="0" indent="0">
              <a:buNone/>
            </a:pPr>
            <a:r>
              <a:rPr lang="en-US" dirty="0"/>
              <a:t>Arlington, TN.38002</a:t>
            </a:r>
          </a:p>
          <a:p>
            <a:endParaRPr lang="en-US" dirty="0"/>
          </a:p>
        </p:txBody>
      </p:sp>
      <p:pic>
        <p:nvPicPr>
          <p:cNvPr id="4" name="Picture 5">
            <a:extLst>
              <a:ext uri="{FF2B5EF4-FFF2-40B4-BE49-F238E27FC236}">
                <a16:creationId xmlns:a16="http://schemas.microsoft.com/office/drawing/2014/main" id="{87CB4093-BC64-4D20-8CE9-4106F769B1A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32904" y="2990637"/>
            <a:ext cx="2684771" cy="335642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960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43AE6-9735-4751-8692-F2CCE83EE1B6}"/>
              </a:ext>
            </a:extLst>
          </p:cNvPr>
          <p:cNvSpPr>
            <a:spLocks noGrp="1"/>
          </p:cNvSpPr>
          <p:nvPr>
            <p:ph type="title"/>
          </p:nvPr>
        </p:nvSpPr>
        <p:spPr/>
        <p:txBody>
          <a:bodyPr/>
          <a:lstStyle/>
          <a:p>
            <a:r>
              <a:rPr lang="en-US" dirty="0"/>
              <a:t>CFS CONTACTS: WEST</a:t>
            </a:r>
          </a:p>
        </p:txBody>
      </p:sp>
      <p:sp>
        <p:nvSpPr>
          <p:cNvPr id="3" name="Content Placeholder 2">
            <a:extLst>
              <a:ext uri="{FF2B5EF4-FFF2-40B4-BE49-F238E27FC236}">
                <a16:creationId xmlns:a16="http://schemas.microsoft.com/office/drawing/2014/main" id="{7117AF3A-DE3F-418A-941F-32B577284F9C}"/>
              </a:ext>
            </a:extLst>
          </p:cNvPr>
          <p:cNvSpPr>
            <a:spLocks noGrp="1"/>
          </p:cNvSpPr>
          <p:nvPr>
            <p:ph idx="1"/>
          </p:nvPr>
        </p:nvSpPr>
        <p:spPr/>
        <p:txBody>
          <a:bodyPr>
            <a:normAutofit/>
          </a:bodyPr>
          <a:lstStyle/>
          <a:p>
            <a:pPr marL="0" indent="0">
              <a:buNone/>
            </a:pPr>
            <a:r>
              <a:rPr lang="en-US" b="1" dirty="0"/>
              <a:t>Rhonda Alston</a:t>
            </a:r>
            <a:r>
              <a:rPr lang="en-US" dirty="0"/>
              <a:t>, CFS Coordinator</a:t>
            </a:r>
            <a:br>
              <a:rPr lang="en-US" dirty="0"/>
            </a:br>
            <a:r>
              <a:rPr lang="en-US" dirty="0">
                <a:hlinkClick r:id="rId2"/>
              </a:rPr>
              <a:t>Rhonda.Alston@tn.gov</a:t>
            </a:r>
            <a:endParaRPr lang="en-US" dirty="0"/>
          </a:p>
          <a:p>
            <a:pPr marL="0" indent="0">
              <a:buNone/>
            </a:pPr>
            <a:r>
              <a:rPr lang="en-US" b="1" dirty="0"/>
              <a:t>901-745-7556 </a:t>
            </a:r>
            <a:r>
              <a:rPr lang="en-US" dirty="0"/>
              <a:t>(office) </a:t>
            </a:r>
          </a:p>
          <a:p>
            <a:pPr marL="0" indent="0">
              <a:buNone/>
            </a:pPr>
            <a:r>
              <a:rPr lang="en-US" b="1" dirty="0"/>
              <a:t>901-484-8743 </a:t>
            </a:r>
            <a:r>
              <a:rPr lang="en-US" dirty="0"/>
              <a:t>(cell)</a:t>
            </a:r>
          </a:p>
          <a:p>
            <a:pPr marL="0" indent="0">
              <a:buNone/>
            </a:pPr>
            <a:r>
              <a:rPr lang="en-US" b="1" dirty="0"/>
              <a:t>901-745-7880 </a:t>
            </a:r>
            <a:r>
              <a:rPr lang="en-US" dirty="0"/>
              <a:t>(fax)</a:t>
            </a:r>
          </a:p>
          <a:p>
            <a:pPr marL="0" indent="0">
              <a:buNone/>
            </a:pPr>
            <a:endParaRPr lang="en-US" dirty="0"/>
          </a:p>
          <a:p>
            <a:pPr marL="0" indent="0">
              <a:buNone/>
            </a:pPr>
            <a:r>
              <a:rPr lang="en-US" dirty="0"/>
              <a:t>P.O. Box 949</a:t>
            </a:r>
          </a:p>
          <a:p>
            <a:pPr marL="0" indent="0">
              <a:buNone/>
            </a:pPr>
            <a:r>
              <a:rPr lang="en-US" dirty="0"/>
              <a:t>11437 Milton Wilson Rd.</a:t>
            </a:r>
          </a:p>
          <a:p>
            <a:pPr marL="0" indent="0">
              <a:buNone/>
            </a:pPr>
            <a:r>
              <a:rPr lang="en-US" dirty="0"/>
              <a:t>Arlington, TN.38002</a:t>
            </a:r>
          </a:p>
          <a:p>
            <a:endParaRPr lang="en-US" dirty="0"/>
          </a:p>
        </p:txBody>
      </p:sp>
      <p:pic>
        <p:nvPicPr>
          <p:cNvPr id="4" name="Picture 5">
            <a:extLst>
              <a:ext uri="{FF2B5EF4-FFF2-40B4-BE49-F238E27FC236}">
                <a16:creationId xmlns:a16="http://schemas.microsoft.com/office/drawing/2014/main" id="{87CB4093-BC64-4D20-8CE9-4106F769B1A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65651" y="2990637"/>
            <a:ext cx="2419277" cy="335642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3474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43AE6-9735-4751-8692-F2CCE83EE1B6}"/>
              </a:ext>
            </a:extLst>
          </p:cNvPr>
          <p:cNvSpPr>
            <a:spLocks noGrp="1"/>
          </p:cNvSpPr>
          <p:nvPr>
            <p:ph type="title"/>
          </p:nvPr>
        </p:nvSpPr>
        <p:spPr/>
        <p:txBody>
          <a:bodyPr/>
          <a:lstStyle/>
          <a:p>
            <a:r>
              <a:rPr lang="en-US" dirty="0"/>
              <a:t>CFS CONTACTS: MIDDLE</a:t>
            </a:r>
          </a:p>
        </p:txBody>
      </p:sp>
      <p:sp>
        <p:nvSpPr>
          <p:cNvPr id="3" name="Content Placeholder 2">
            <a:extLst>
              <a:ext uri="{FF2B5EF4-FFF2-40B4-BE49-F238E27FC236}">
                <a16:creationId xmlns:a16="http://schemas.microsoft.com/office/drawing/2014/main" id="{7117AF3A-DE3F-418A-941F-32B577284F9C}"/>
              </a:ext>
            </a:extLst>
          </p:cNvPr>
          <p:cNvSpPr>
            <a:spLocks noGrp="1"/>
          </p:cNvSpPr>
          <p:nvPr>
            <p:ph idx="1"/>
          </p:nvPr>
        </p:nvSpPr>
        <p:spPr/>
        <p:txBody>
          <a:bodyPr>
            <a:normAutofit/>
          </a:bodyPr>
          <a:lstStyle/>
          <a:p>
            <a:pPr marL="0" indent="0">
              <a:buNone/>
            </a:pPr>
            <a:r>
              <a:rPr lang="en-US" b="1" dirty="0"/>
              <a:t>Sherry Baskerville</a:t>
            </a:r>
            <a:r>
              <a:rPr lang="en-US" dirty="0"/>
              <a:t>, CFS Coordinator</a:t>
            </a:r>
            <a:br>
              <a:rPr lang="en-US" dirty="0"/>
            </a:br>
            <a:r>
              <a:rPr lang="en-US" dirty="0">
                <a:hlinkClick r:id="rId2"/>
              </a:rPr>
              <a:t>Sherry.Baskerville@tn.gov</a:t>
            </a:r>
            <a:endParaRPr lang="en-US" dirty="0"/>
          </a:p>
          <a:p>
            <a:pPr marL="0" indent="0">
              <a:buNone/>
            </a:pPr>
            <a:r>
              <a:rPr lang="en-US" b="1" dirty="0"/>
              <a:t>615-231-5362 </a:t>
            </a:r>
            <a:r>
              <a:rPr lang="en-US" dirty="0"/>
              <a:t>(office)</a:t>
            </a:r>
          </a:p>
          <a:p>
            <a:pPr marL="0" indent="0">
              <a:buNone/>
            </a:pPr>
            <a:r>
              <a:rPr lang="en-US" b="1" dirty="0"/>
              <a:t>615-651-0155 </a:t>
            </a:r>
            <a:r>
              <a:rPr lang="en-US" dirty="0"/>
              <a:t>(cell)</a:t>
            </a:r>
          </a:p>
          <a:p>
            <a:pPr marL="0" indent="0">
              <a:buNone/>
            </a:pPr>
            <a:r>
              <a:rPr lang="en-US" b="1" dirty="0"/>
              <a:t>615-231-5122 </a:t>
            </a:r>
            <a:r>
              <a:rPr lang="en-US" dirty="0"/>
              <a:t>(fax)</a:t>
            </a:r>
          </a:p>
          <a:p>
            <a:pPr marL="0" indent="0">
              <a:buNone/>
            </a:pPr>
            <a:endParaRPr lang="en-US" dirty="0"/>
          </a:p>
          <a:p>
            <a:pPr marL="0" indent="0">
              <a:buNone/>
            </a:pPr>
            <a:r>
              <a:rPr lang="en-US" dirty="0"/>
              <a:t>309-A Stewarts Ferry Pike </a:t>
            </a:r>
          </a:p>
          <a:p>
            <a:pPr marL="0" indent="0">
              <a:buNone/>
            </a:pPr>
            <a:r>
              <a:rPr lang="en-US" dirty="0"/>
              <a:t>Fir Cottage                       </a:t>
            </a:r>
          </a:p>
          <a:p>
            <a:pPr marL="0" indent="0">
              <a:buNone/>
            </a:pPr>
            <a:r>
              <a:rPr lang="en-US" dirty="0"/>
              <a:t>Nashville, TN  37214</a:t>
            </a:r>
          </a:p>
        </p:txBody>
      </p:sp>
      <p:pic>
        <p:nvPicPr>
          <p:cNvPr id="4" name="Picture 5">
            <a:extLst>
              <a:ext uri="{FF2B5EF4-FFF2-40B4-BE49-F238E27FC236}">
                <a16:creationId xmlns:a16="http://schemas.microsoft.com/office/drawing/2014/main" id="{87CB4093-BC64-4D20-8CE9-4106F769B1A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98399" y="3504674"/>
            <a:ext cx="2419277" cy="289237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1693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43AE6-9735-4751-8692-F2CCE83EE1B6}"/>
              </a:ext>
            </a:extLst>
          </p:cNvPr>
          <p:cNvSpPr>
            <a:spLocks noGrp="1"/>
          </p:cNvSpPr>
          <p:nvPr>
            <p:ph type="title"/>
          </p:nvPr>
        </p:nvSpPr>
        <p:spPr/>
        <p:txBody>
          <a:bodyPr/>
          <a:lstStyle/>
          <a:p>
            <a:r>
              <a:rPr lang="en-US" dirty="0"/>
              <a:t>CFS CONTACTS: MIDDLE</a:t>
            </a:r>
          </a:p>
        </p:txBody>
      </p:sp>
      <p:sp>
        <p:nvSpPr>
          <p:cNvPr id="3" name="Content Placeholder 2">
            <a:extLst>
              <a:ext uri="{FF2B5EF4-FFF2-40B4-BE49-F238E27FC236}">
                <a16:creationId xmlns:a16="http://schemas.microsoft.com/office/drawing/2014/main" id="{7117AF3A-DE3F-418A-941F-32B577284F9C}"/>
              </a:ext>
            </a:extLst>
          </p:cNvPr>
          <p:cNvSpPr>
            <a:spLocks noGrp="1"/>
          </p:cNvSpPr>
          <p:nvPr>
            <p:ph idx="1"/>
          </p:nvPr>
        </p:nvSpPr>
        <p:spPr/>
        <p:txBody>
          <a:bodyPr>
            <a:normAutofit/>
          </a:bodyPr>
          <a:lstStyle/>
          <a:p>
            <a:pPr marL="0" indent="0">
              <a:buNone/>
            </a:pPr>
            <a:r>
              <a:rPr lang="en-US" b="1" dirty="0"/>
              <a:t>Schavonne Hallmon</a:t>
            </a:r>
            <a:r>
              <a:rPr lang="en-US" dirty="0"/>
              <a:t>, CFS Coordinator</a:t>
            </a:r>
            <a:br>
              <a:rPr lang="en-US" dirty="0"/>
            </a:br>
            <a:r>
              <a:rPr lang="en-US" dirty="0">
                <a:hlinkClick r:id="rId2"/>
              </a:rPr>
              <a:t>Schavonne.Hallmon@tn.gov</a:t>
            </a:r>
            <a:endParaRPr lang="en-US" dirty="0"/>
          </a:p>
          <a:p>
            <a:pPr marL="0" indent="0">
              <a:buNone/>
            </a:pPr>
            <a:r>
              <a:rPr lang="en-US" b="1" dirty="0"/>
              <a:t>615-837-5531 </a:t>
            </a:r>
            <a:r>
              <a:rPr lang="en-US" dirty="0"/>
              <a:t>(office)</a:t>
            </a:r>
          </a:p>
          <a:p>
            <a:pPr marL="0" indent="0">
              <a:buNone/>
            </a:pPr>
            <a:r>
              <a:rPr lang="en-US" b="1" dirty="0"/>
              <a:t>615-840-3068 </a:t>
            </a:r>
            <a:r>
              <a:rPr lang="en-US" dirty="0"/>
              <a:t>(cell)</a:t>
            </a:r>
          </a:p>
          <a:p>
            <a:pPr marL="0" indent="0">
              <a:buNone/>
            </a:pPr>
            <a:r>
              <a:rPr lang="en-US" b="1" dirty="0"/>
              <a:t>615-231-5122 </a:t>
            </a:r>
            <a:r>
              <a:rPr lang="en-US" dirty="0"/>
              <a:t>(fax)</a:t>
            </a:r>
          </a:p>
          <a:p>
            <a:pPr marL="0" indent="0">
              <a:buNone/>
            </a:pPr>
            <a:endParaRPr lang="en-US" dirty="0"/>
          </a:p>
          <a:p>
            <a:pPr marL="0" indent="0">
              <a:buNone/>
            </a:pPr>
            <a:r>
              <a:rPr lang="en-US" dirty="0"/>
              <a:t>309-A Stewarts Ferry Pike </a:t>
            </a:r>
          </a:p>
          <a:p>
            <a:pPr marL="0" indent="0">
              <a:buNone/>
            </a:pPr>
            <a:r>
              <a:rPr lang="en-US" dirty="0"/>
              <a:t>Fir Cottage                       </a:t>
            </a:r>
          </a:p>
          <a:p>
            <a:pPr marL="0" indent="0">
              <a:buNone/>
            </a:pPr>
            <a:r>
              <a:rPr lang="en-US" dirty="0"/>
              <a:t>Nashville, TN  37214</a:t>
            </a:r>
          </a:p>
        </p:txBody>
      </p:sp>
      <p:pic>
        <p:nvPicPr>
          <p:cNvPr id="4" name="Picture 5">
            <a:extLst>
              <a:ext uri="{FF2B5EF4-FFF2-40B4-BE49-F238E27FC236}">
                <a16:creationId xmlns:a16="http://schemas.microsoft.com/office/drawing/2014/main" id="{87CB4093-BC64-4D20-8CE9-4106F769B1A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98399" y="3544855"/>
            <a:ext cx="2419277" cy="281201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6889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43AE6-9735-4751-8692-F2CCE83EE1B6}"/>
              </a:ext>
            </a:extLst>
          </p:cNvPr>
          <p:cNvSpPr>
            <a:spLocks noGrp="1"/>
          </p:cNvSpPr>
          <p:nvPr>
            <p:ph type="title"/>
          </p:nvPr>
        </p:nvSpPr>
        <p:spPr/>
        <p:txBody>
          <a:bodyPr/>
          <a:lstStyle/>
          <a:p>
            <a:r>
              <a:rPr lang="en-US" dirty="0"/>
              <a:t>CFS CONTACTS: EAST</a:t>
            </a:r>
          </a:p>
        </p:txBody>
      </p:sp>
      <p:sp>
        <p:nvSpPr>
          <p:cNvPr id="3" name="Content Placeholder 2">
            <a:extLst>
              <a:ext uri="{FF2B5EF4-FFF2-40B4-BE49-F238E27FC236}">
                <a16:creationId xmlns:a16="http://schemas.microsoft.com/office/drawing/2014/main" id="{7117AF3A-DE3F-418A-941F-32B577284F9C}"/>
              </a:ext>
            </a:extLst>
          </p:cNvPr>
          <p:cNvSpPr>
            <a:spLocks noGrp="1"/>
          </p:cNvSpPr>
          <p:nvPr>
            <p:ph idx="1"/>
          </p:nvPr>
        </p:nvSpPr>
        <p:spPr/>
        <p:txBody>
          <a:bodyPr>
            <a:normAutofit/>
          </a:bodyPr>
          <a:lstStyle/>
          <a:p>
            <a:pPr marL="0" indent="0">
              <a:buNone/>
            </a:pPr>
            <a:r>
              <a:rPr lang="en-US" b="1" dirty="0"/>
              <a:t>Jerry Winters</a:t>
            </a:r>
            <a:r>
              <a:rPr lang="en-US" dirty="0"/>
              <a:t>, CFS Coordinator</a:t>
            </a:r>
            <a:br>
              <a:rPr lang="en-US" dirty="0"/>
            </a:br>
            <a:r>
              <a:rPr lang="en-US" dirty="0">
                <a:hlinkClick r:id="rId2"/>
              </a:rPr>
              <a:t>Jerry.Winters@tn.gov</a:t>
            </a:r>
            <a:endParaRPr lang="en-US" dirty="0"/>
          </a:p>
          <a:p>
            <a:pPr marL="0" indent="0">
              <a:buNone/>
            </a:pPr>
            <a:r>
              <a:rPr lang="en-US" b="1" dirty="0"/>
              <a:t>423-787-6526 </a:t>
            </a:r>
            <a:r>
              <a:rPr lang="en-US" dirty="0"/>
              <a:t>(office)</a:t>
            </a:r>
          </a:p>
          <a:p>
            <a:pPr marL="0" indent="0">
              <a:buNone/>
            </a:pPr>
            <a:r>
              <a:rPr lang="en-US" b="1" dirty="0"/>
              <a:t>423-435-1710 </a:t>
            </a:r>
            <a:r>
              <a:rPr lang="en-US" dirty="0"/>
              <a:t>(cell)</a:t>
            </a:r>
          </a:p>
          <a:p>
            <a:pPr marL="0" indent="0">
              <a:buNone/>
            </a:pPr>
            <a:r>
              <a:rPr lang="en-US" b="1" dirty="0"/>
              <a:t>865-558-8269 </a:t>
            </a:r>
            <a:r>
              <a:rPr lang="en-US" dirty="0"/>
              <a:t>(fax)</a:t>
            </a:r>
          </a:p>
          <a:p>
            <a:pPr marL="0" indent="0">
              <a:buNone/>
            </a:pPr>
            <a:endParaRPr lang="en-US" dirty="0"/>
          </a:p>
          <a:p>
            <a:pPr marL="0" indent="0">
              <a:buNone/>
            </a:pPr>
            <a:r>
              <a:rPr lang="en-US" dirty="0"/>
              <a:t>4850 E. Andrew Johnson Hwy</a:t>
            </a:r>
          </a:p>
          <a:p>
            <a:pPr marL="0" indent="0">
              <a:buNone/>
            </a:pPr>
            <a:r>
              <a:rPr lang="en-US" dirty="0"/>
              <a:t>Greeneville, TN  37745</a:t>
            </a:r>
          </a:p>
        </p:txBody>
      </p:sp>
      <p:pic>
        <p:nvPicPr>
          <p:cNvPr id="4" name="Picture 5">
            <a:extLst>
              <a:ext uri="{FF2B5EF4-FFF2-40B4-BE49-F238E27FC236}">
                <a16:creationId xmlns:a16="http://schemas.microsoft.com/office/drawing/2014/main" id="{87CB4093-BC64-4D20-8CE9-4106F769B1A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426011" y="3544855"/>
            <a:ext cx="2291664" cy="281201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5892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43AE6-9735-4751-8692-F2CCE83EE1B6}"/>
              </a:ext>
            </a:extLst>
          </p:cNvPr>
          <p:cNvSpPr>
            <a:spLocks noGrp="1"/>
          </p:cNvSpPr>
          <p:nvPr>
            <p:ph type="title"/>
          </p:nvPr>
        </p:nvSpPr>
        <p:spPr/>
        <p:txBody>
          <a:bodyPr/>
          <a:lstStyle/>
          <a:p>
            <a:r>
              <a:rPr lang="en-US" dirty="0"/>
              <a:t>CFS CONTACTS: EAST</a:t>
            </a:r>
          </a:p>
        </p:txBody>
      </p:sp>
      <p:sp>
        <p:nvSpPr>
          <p:cNvPr id="3" name="Content Placeholder 2">
            <a:extLst>
              <a:ext uri="{FF2B5EF4-FFF2-40B4-BE49-F238E27FC236}">
                <a16:creationId xmlns:a16="http://schemas.microsoft.com/office/drawing/2014/main" id="{7117AF3A-DE3F-418A-941F-32B577284F9C}"/>
              </a:ext>
            </a:extLst>
          </p:cNvPr>
          <p:cNvSpPr>
            <a:spLocks noGrp="1"/>
          </p:cNvSpPr>
          <p:nvPr>
            <p:ph idx="1"/>
          </p:nvPr>
        </p:nvSpPr>
        <p:spPr>
          <a:xfrm>
            <a:off x="474324" y="1140130"/>
            <a:ext cx="9327702" cy="4448819"/>
          </a:xfrm>
        </p:spPr>
        <p:txBody>
          <a:bodyPr>
            <a:normAutofit/>
          </a:bodyPr>
          <a:lstStyle/>
          <a:p>
            <a:pPr marL="0" indent="0">
              <a:buNone/>
            </a:pPr>
            <a:r>
              <a:rPr lang="en-US" b="1" dirty="0"/>
              <a:t>Dr. Michael </a:t>
            </a:r>
            <a:r>
              <a:rPr lang="en-US" b="1" dirty="0" err="1"/>
              <a:t>Mailahn</a:t>
            </a:r>
            <a:r>
              <a:rPr lang="en-US" dirty="0"/>
              <a:t>, </a:t>
            </a:r>
            <a:r>
              <a:rPr lang="en-US" sz="2500" dirty="0"/>
              <a:t>CFS Coordinator &amp; Rule 31 Mediator</a:t>
            </a:r>
            <a:br>
              <a:rPr lang="en-US" sz="2400" dirty="0"/>
            </a:br>
            <a:endParaRPr lang="en-US" sz="2400" dirty="0"/>
          </a:p>
          <a:p>
            <a:pPr marL="0" indent="0">
              <a:buNone/>
            </a:pPr>
            <a:r>
              <a:rPr lang="en-US" b="1" dirty="0"/>
              <a:t>865-320-2196 </a:t>
            </a:r>
            <a:r>
              <a:rPr lang="en-US" dirty="0"/>
              <a:t>(cell)</a:t>
            </a:r>
          </a:p>
          <a:p>
            <a:pPr marL="0" indent="0">
              <a:buNone/>
            </a:pPr>
            <a:r>
              <a:rPr lang="en-US" b="1" dirty="0"/>
              <a:t>865-558-8269 </a:t>
            </a:r>
            <a:r>
              <a:rPr lang="en-US" dirty="0"/>
              <a:t>(fax)</a:t>
            </a:r>
          </a:p>
          <a:p>
            <a:pPr marL="0" indent="0">
              <a:buNone/>
            </a:pPr>
            <a:endParaRPr lang="en-US" dirty="0"/>
          </a:p>
          <a:p>
            <a:pPr marL="0" indent="0">
              <a:buNone/>
            </a:pPr>
            <a:r>
              <a:rPr lang="en-US" dirty="0"/>
              <a:t>520 West Summit Hill Dr.</a:t>
            </a:r>
          </a:p>
          <a:p>
            <a:pPr marL="0" indent="0">
              <a:buNone/>
            </a:pPr>
            <a:r>
              <a:rPr lang="en-US" dirty="0"/>
              <a:t>Suite 201</a:t>
            </a:r>
          </a:p>
          <a:p>
            <a:pPr marL="0" indent="0">
              <a:buNone/>
            </a:pPr>
            <a:r>
              <a:rPr lang="en-US" dirty="0"/>
              <a:t>Knoxville, TN 37902</a:t>
            </a:r>
          </a:p>
        </p:txBody>
      </p:sp>
      <p:pic>
        <p:nvPicPr>
          <p:cNvPr id="4" name="Picture 5">
            <a:extLst>
              <a:ext uri="{FF2B5EF4-FFF2-40B4-BE49-F238E27FC236}">
                <a16:creationId xmlns:a16="http://schemas.microsoft.com/office/drawing/2014/main" id="{87CB4093-BC64-4D20-8CE9-4106F769B1A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26011" y="3590188"/>
            <a:ext cx="2291664" cy="272135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4985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A9DD5-BE1E-45B7-BC3D-39A16F5227C3}"/>
              </a:ext>
            </a:extLst>
          </p:cNvPr>
          <p:cNvSpPr>
            <a:spLocks noGrp="1"/>
          </p:cNvSpPr>
          <p:nvPr>
            <p:ph type="title"/>
          </p:nvPr>
        </p:nvSpPr>
        <p:spPr/>
        <p:txBody>
          <a:bodyPr/>
          <a:lstStyle/>
          <a:p>
            <a:r>
              <a:rPr lang="en-US" dirty="0"/>
              <a:t>QUESTIONS &amp; ANSWERS</a:t>
            </a:r>
          </a:p>
        </p:txBody>
      </p:sp>
      <p:sp>
        <p:nvSpPr>
          <p:cNvPr id="3" name="Content Placeholder 2">
            <a:extLst>
              <a:ext uri="{FF2B5EF4-FFF2-40B4-BE49-F238E27FC236}">
                <a16:creationId xmlns:a16="http://schemas.microsoft.com/office/drawing/2014/main" id="{42CA7282-7D80-4244-AF59-47F4D72A1FE2}"/>
              </a:ext>
            </a:extLst>
          </p:cNvPr>
          <p:cNvSpPr>
            <a:spLocks noGrp="1"/>
          </p:cNvSpPr>
          <p:nvPr>
            <p:ph idx="1"/>
          </p:nvPr>
        </p:nvSpPr>
        <p:spPr/>
        <p:txBody>
          <a:bodyPr>
            <a:normAutofit fontScale="85000" lnSpcReduction="10000"/>
          </a:bodyPr>
          <a:lstStyle/>
          <a:p>
            <a:pPr marL="0" indent="0">
              <a:lnSpc>
                <a:spcPct val="110000"/>
              </a:lnSpc>
              <a:buNone/>
            </a:pPr>
            <a:r>
              <a:rPr lang="en-US" b="1" dirty="0"/>
              <a:t>Q:  </a:t>
            </a:r>
            <a:r>
              <a:rPr lang="en-US" i="1" dirty="0"/>
              <a:t>Who is to provide a Complaint Resolution System?</a:t>
            </a:r>
          </a:p>
          <a:p>
            <a:pPr marL="0" indent="0">
              <a:lnSpc>
                <a:spcPct val="110000"/>
              </a:lnSpc>
              <a:buNone/>
            </a:pPr>
            <a:endParaRPr lang="en-US" dirty="0"/>
          </a:p>
          <a:p>
            <a:pPr marL="0" indent="0">
              <a:lnSpc>
                <a:spcPct val="110000"/>
              </a:lnSpc>
              <a:buNone/>
            </a:pPr>
            <a:r>
              <a:rPr lang="en-US" b="1" dirty="0"/>
              <a:t>A:  </a:t>
            </a:r>
            <a:r>
              <a:rPr lang="en-US" dirty="0"/>
              <a:t>Per the DIDD Provider Manual [Chapter 2.6]  …Providers are required to establish a complaint resolution system:</a:t>
            </a:r>
          </a:p>
          <a:p>
            <a:pPr marL="0" indent="0">
              <a:lnSpc>
                <a:spcPct val="110000"/>
              </a:lnSpc>
              <a:buNone/>
            </a:pPr>
            <a:r>
              <a:rPr lang="en-US" dirty="0"/>
              <a:t> </a:t>
            </a:r>
          </a:p>
          <a:p>
            <a:pPr marL="0" indent="0">
              <a:lnSpc>
                <a:spcPct val="110000"/>
              </a:lnSpc>
              <a:buNone/>
            </a:pPr>
            <a:r>
              <a:rPr lang="en-US" dirty="0"/>
              <a:t>Examples of “Providers” include – </a:t>
            </a:r>
          </a:p>
          <a:p>
            <a:pPr marL="0" indent="0">
              <a:lnSpc>
                <a:spcPct val="110000"/>
              </a:lnSpc>
              <a:buNone/>
            </a:pPr>
            <a:r>
              <a:rPr lang="en-US" dirty="0"/>
              <a:t>Providers of Day, Residential and Supported Employment Services, Providers of Clinical (Nursing, Behavioral and Therapy) Services, Providers of Support Coordination [ISC] Services </a:t>
            </a:r>
          </a:p>
        </p:txBody>
      </p:sp>
    </p:spTree>
    <p:extLst>
      <p:ext uri="{BB962C8B-B14F-4D97-AF65-F5344CB8AC3E}">
        <p14:creationId xmlns:p14="http://schemas.microsoft.com/office/powerpoint/2010/main" val="1180465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A9DD5-BE1E-45B7-BC3D-39A16F5227C3}"/>
              </a:ext>
            </a:extLst>
          </p:cNvPr>
          <p:cNvSpPr>
            <a:spLocks noGrp="1"/>
          </p:cNvSpPr>
          <p:nvPr>
            <p:ph type="title"/>
          </p:nvPr>
        </p:nvSpPr>
        <p:spPr/>
        <p:txBody>
          <a:bodyPr/>
          <a:lstStyle/>
          <a:p>
            <a:r>
              <a:rPr lang="en-US" dirty="0"/>
              <a:t>QUESTIONS &amp; ANSWERS</a:t>
            </a:r>
          </a:p>
        </p:txBody>
      </p:sp>
      <p:sp>
        <p:nvSpPr>
          <p:cNvPr id="3" name="Content Placeholder 2">
            <a:extLst>
              <a:ext uri="{FF2B5EF4-FFF2-40B4-BE49-F238E27FC236}">
                <a16:creationId xmlns:a16="http://schemas.microsoft.com/office/drawing/2014/main" id="{42CA7282-7D80-4244-AF59-47F4D72A1FE2}"/>
              </a:ext>
            </a:extLst>
          </p:cNvPr>
          <p:cNvSpPr>
            <a:spLocks noGrp="1"/>
          </p:cNvSpPr>
          <p:nvPr>
            <p:ph idx="1"/>
          </p:nvPr>
        </p:nvSpPr>
        <p:spPr/>
        <p:txBody>
          <a:bodyPr>
            <a:normAutofit fontScale="85000" lnSpcReduction="10000"/>
          </a:bodyPr>
          <a:lstStyle/>
          <a:p>
            <a:pPr marL="0" indent="0">
              <a:lnSpc>
                <a:spcPct val="120000"/>
              </a:lnSpc>
              <a:buNone/>
            </a:pPr>
            <a:r>
              <a:rPr lang="en-US" sz="2400" b="1" dirty="0"/>
              <a:t>Q: </a:t>
            </a:r>
            <a:r>
              <a:rPr lang="en-US" sz="2400" i="1" dirty="0"/>
              <a:t>How Formal is this process to be?</a:t>
            </a:r>
          </a:p>
          <a:p>
            <a:pPr marL="0" indent="0">
              <a:lnSpc>
                <a:spcPct val="120000"/>
              </a:lnSpc>
              <a:buNone/>
            </a:pPr>
            <a:endParaRPr lang="en-US" sz="2400" dirty="0"/>
          </a:p>
          <a:p>
            <a:pPr marL="0" indent="0">
              <a:lnSpc>
                <a:spcPct val="120000"/>
              </a:lnSpc>
              <a:buNone/>
            </a:pPr>
            <a:r>
              <a:rPr lang="en-US" sz="2400" b="1" dirty="0"/>
              <a:t>A: </a:t>
            </a:r>
            <a:r>
              <a:rPr lang="en-US" sz="2400" dirty="0"/>
              <a:t>Upon admission and periodically, providers should notify each person supported (family, guardian and/or legal rep) of their Complaint Resolution System, its purpose, and the steps involved to access it.</a:t>
            </a:r>
          </a:p>
          <a:p>
            <a:pPr marL="0" indent="0">
              <a:lnSpc>
                <a:spcPct val="120000"/>
              </a:lnSpc>
              <a:buNone/>
            </a:pPr>
            <a:r>
              <a:rPr lang="en-US" sz="2400" dirty="0"/>
              <a:t>Providers are to contact CFS whenever their designated complaint person changes.  </a:t>
            </a:r>
          </a:p>
          <a:p>
            <a:pPr marL="0" indent="0">
              <a:lnSpc>
                <a:spcPct val="120000"/>
              </a:lnSpc>
              <a:buNone/>
            </a:pPr>
            <a:r>
              <a:rPr lang="en-US" sz="2400" dirty="0"/>
              <a:t>In the event that persons supported (et. al) do not agree with the provider’s proposed solution to a complaint, they may contact the DIDD Regional Customer Focused Services Coordinator for assistance.</a:t>
            </a:r>
          </a:p>
        </p:txBody>
      </p:sp>
    </p:spTree>
    <p:extLst>
      <p:ext uri="{BB962C8B-B14F-4D97-AF65-F5344CB8AC3E}">
        <p14:creationId xmlns:p14="http://schemas.microsoft.com/office/powerpoint/2010/main" val="3408828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A9DD5-BE1E-45B7-BC3D-39A16F5227C3}"/>
              </a:ext>
            </a:extLst>
          </p:cNvPr>
          <p:cNvSpPr>
            <a:spLocks noGrp="1"/>
          </p:cNvSpPr>
          <p:nvPr>
            <p:ph type="title"/>
          </p:nvPr>
        </p:nvSpPr>
        <p:spPr/>
        <p:txBody>
          <a:bodyPr/>
          <a:lstStyle/>
          <a:p>
            <a:r>
              <a:rPr lang="en-US" dirty="0"/>
              <a:t>QUESTIONS &amp; ANSWERS</a:t>
            </a:r>
          </a:p>
        </p:txBody>
      </p:sp>
      <p:sp>
        <p:nvSpPr>
          <p:cNvPr id="3" name="Content Placeholder 2">
            <a:extLst>
              <a:ext uri="{FF2B5EF4-FFF2-40B4-BE49-F238E27FC236}">
                <a16:creationId xmlns:a16="http://schemas.microsoft.com/office/drawing/2014/main" id="{42CA7282-7D80-4244-AF59-47F4D72A1FE2}"/>
              </a:ext>
            </a:extLst>
          </p:cNvPr>
          <p:cNvSpPr>
            <a:spLocks noGrp="1"/>
          </p:cNvSpPr>
          <p:nvPr>
            <p:ph idx="1"/>
          </p:nvPr>
        </p:nvSpPr>
        <p:spPr/>
        <p:txBody>
          <a:bodyPr>
            <a:normAutofit lnSpcReduction="10000"/>
          </a:bodyPr>
          <a:lstStyle/>
          <a:p>
            <a:pPr marL="0" indent="0">
              <a:lnSpc>
                <a:spcPct val="120000"/>
              </a:lnSpc>
              <a:buNone/>
            </a:pPr>
            <a:r>
              <a:rPr lang="en-US" sz="2400" dirty="0"/>
              <a:t>CFS involvement could include </a:t>
            </a:r>
            <a:r>
              <a:rPr lang="en-US" sz="2400" i="1" dirty="0"/>
              <a:t>formal mediation </a:t>
            </a:r>
            <a:r>
              <a:rPr lang="en-US" sz="2400" dirty="0"/>
              <a:t>or </a:t>
            </a:r>
            <a:r>
              <a:rPr lang="en-US" sz="2400" i="1" dirty="0"/>
              <a:t>intervention meetings</a:t>
            </a:r>
            <a:r>
              <a:rPr lang="en-US" sz="2400" dirty="0"/>
              <a:t>. </a:t>
            </a:r>
          </a:p>
          <a:p>
            <a:pPr marL="0" indent="0">
              <a:lnSpc>
                <a:spcPct val="120000"/>
              </a:lnSpc>
              <a:buNone/>
            </a:pPr>
            <a:r>
              <a:rPr lang="en-US" sz="2400" dirty="0"/>
              <a:t> </a:t>
            </a:r>
          </a:p>
          <a:p>
            <a:pPr marL="0" indent="0">
              <a:lnSpc>
                <a:spcPct val="120000"/>
              </a:lnSpc>
              <a:buNone/>
            </a:pPr>
            <a:r>
              <a:rPr lang="en-US" sz="2400" dirty="0"/>
              <a:t>The provider’s Complaint Resolution System will be reviewed for appropriateness during the provider’s DIDD Quality Assurance survey.</a:t>
            </a:r>
          </a:p>
          <a:p>
            <a:pPr marL="0" indent="0">
              <a:lnSpc>
                <a:spcPct val="120000"/>
              </a:lnSpc>
              <a:buNone/>
            </a:pPr>
            <a:endParaRPr lang="en-US" sz="2400" dirty="0"/>
          </a:p>
          <a:p>
            <a:pPr marL="0" indent="0">
              <a:lnSpc>
                <a:spcPct val="120000"/>
              </a:lnSpc>
              <a:buNone/>
            </a:pPr>
            <a:r>
              <a:rPr lang="en-US" sz="2400" dirty="0"/>
              <a:t>Retaliation against anyone reporting a complaint to the Provider or DIDD is </a:t>
            </a:r>
            <a:r>
              <a:rPr lang="en-US" sz="2400" b="1" dirty="0">
                <a:solidFill>
                  <a:srgbClr val="C00000"/>
                </a:solidFill>
              </a:rPr>
              <a:t>Strictly Prohibited</a:t>
            </a:r>
          </a:p>
        </p:txBody>
      </p:sp>
    </p:spTree>
    <p:extLst>
      <p:ext uri="{BB962C8B-B14F-4D97-AF65-F5344CB8AC3E}">
        <p14:creationId xmlns:p14="http://schemas.microsoft.com/office/powerpoint/2010/main" val="3883308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FD856-469C-4A8E-8D07-B7250F4470EF}"/>
              </a:ext>
            </a:extLst>
          </p:cNvPr>
          <p:cNvSpPr>
            <a:spLocks noGrp="1"/>
          </p:cNvSpPr>
          <p:nvPr>
            <p:ph type="title"/>
          </p:nvPr>
        </p:nvSpPr>
        <p:spPr/>
        <p:txBody>
          <a:bodyPr/>
          <a:lstStyle/>
          <a:p>
            <a:r>
              <a:rPr lang="en-US" dirty="0"/>
              <a:t>ADVOCACY SERVICES</a:t>
            </a:r>
          </a:p>
        </p:txBody>
      </p:sp>
      <p:sp>
        <p:nvSpPr>
          <p:cNvPr id="3" name="Content Placeholder 2">
            <a:extLst>
              <a:ext uri="{FF2B5EF4-FFF2-40B4-BE49-F238E27FC236}">
                <a16:creationId xmlns:a16="http://schemas.microsoft.com/office/drawing/2014/main" id="{9A9CEFD6-78CF-4CFD-8E10-37D54D7C66D8}"/>
              </a:ext>
            </a:extLst>
          </p:cNvPr>
          <p:cNvSpPr>
            <a:spLocks noGrp="1"/>
          </p:cNvSpPr>
          <p:nvPr>
            <p:ph idx="1"/>
          </p:nvPr>
        </p:nvSpPr>
        <p:spPr/>
        <p:txBody>
          <a:bodyPr/>
          <a:lstStyle/>
          <a:p>
            <a:pPr marL="0" indent="0" algn="just">
              <a:buNone/>
            </a:pPr>
            <a:r>
              <a:rPr lang="en-US" dirty="0"/>
              <a:t>The Division of Advocacy Services was established to ensure that DIDD listens to and responds to the needs and concerns of people we support and their families so that we are their best advocate.</a:t>
            </a:r>
          </a:p>
          <a:p>
            <a:pPr marL="0" indent="0" algn="just">
              <a:buNone/>
            </a:pPr>
            <a:endParaRPr lang="en-US" dirty="0"/>
          </a:p>
        </p:txBody>
      </p:sp>
    </p:spTree>
    <p:extLst>
      <p:ext uri="{BB962C8B-B14F-4D97-AF65-F5344CB8AC3E}">
        <p14:creationId xmlns:p14="http://schemas.microsoft.com/office/powerpoint/2010/main" val="4127993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ED6D5-9840-4E87-AB3F-86BF27237A00}"/>
              </a:ext>
            </a:extLst>
          </p:cNvPr>
          <p:cNvSpPr>
            <a:spLocks noGrp="1"/>
          </p:cNvSpPr>
          <p:nvPr>
            <p:ph type="title"/>
          </p:nvPr>
        </p:nvSpPr>
        <p:spPr/>
        <p:txBody>
          <a:bodyPr/>
          <a:lstStyle/>
          <a:p>
            <a:r>
              <a:rPr lang="en-US" dirty="0"/>
              <a:t>CUSTOMER FOCUSED SERVICES</a:t>
            </a:r>
          </a:p>
        </p:txBody>
      </p:sp>
      <p:sp>
        <p:nvSpPr>
          <p:cNvPr id="3" name="Content Placeholder 2">
            <a:extLst>
              <a:ext uri="{FF2B5EF4-FFF2-40B4-BE49-F238E27FC236}">
                <a16:creationId xmlns:a16="http://schemas.microsoft.com/office/drawing/2014/main" id="{DBE59CA8-185D-4D04-9134-C1972E719951}"/>
              </a:ext>
            </a:extLst>
          </p:cNvPr>
          <p:cNvSpPr>
            <a:spLocks noGrp="1"/>
          </p:cNvSpPr>
          <p:nvPr>
            <p:ph idx="1"/>
          </p:nvPr>
        </p:nvSpPr>
        <p:spPr>
          <a:xfrm>
            <a:off x="474324" y="1140131"/>
            <a:ext cx="9246518" cy="4448819"/>
          </a:xfrm>
        </p:spPr>
        <p:txBody>
          <a:bodyPr>
            <a:normAutofit fontScale="62500" lnSpcReduction="20000"/>
          </a:bodyPr>
          <a:lstStyle/>
          <a:p>
            <a:pPr marL="0" indent="0">
              <a:buNone/>
            </a:pPr>
            <a:endParaRPr lang="en-US" dirty="0"/>
          </a:p>
          <a:p>
            <a:pPr marL="0" indent="0">
              <a:buNone/>
            </a:pPr>
            <a:r>
              <a:rPr lang="en-US" dirty="0"/>
              <a:t>Upon Request – Customer Focused Services staff: </a:t>
            </a:r>
          </a:p>
          <a:p>
            <a:pPr marL="0" indent="0">
              <a:buNone/>
            </a:pPr>
            <a:endParaRPr lang="en-US" dirty="0"/>
          </a:p>
          <a:p>
            <a:pPr algn="just"/>
            <a:r>
              <a:rPr lang="en-US" dirty="0"/>
              <a:t>Attend COS meetings on behalf of persons supported [i.e., our customers], acting as their voice, listening empathetically, and providing consultation and guidance</a:t>
            </a:r>
          </a:p>
          <a:p>
            <a:pPr algn="just"/>
            <a:endParaRPr lang="en-US" dirty="0"/>
          </a:p>
          <a:p>
            <a:pPr algn="just"/>
            <a:r>
              <a:rPr lang="en-US" dirty="0"/>
              <a:t>Conduct Complaint &amp; Conflict Resolution Interventions on behalf of  customers, family representatives and/or their legal reps  </a:t>
            </a:r>
          </a:p>
          <a:p>
            <a:pPr algn="just"/>
            <a:endParaRPr lang="en-US" dirty="0"/>
          </a:p>
          <a:p>
            <a:pPr algn="just"/>
            <a:r>
              <a:rPr lang="en-US" dirty="0"/>
              <a:t>Provide Self-Advocacy opportunities thru Focus Groups</a:t>
            </a:r>
          </a:p>
          <a:p>
            <a:pPr algn="just"/>
            <a:endParaRPr lang="en-US" dirty="0"/>
          </a:p>
          <a:p>
            <a:pPr algn="just"/>
            <a:r>
              <a:rPr lang="en-US" dirty="0"/>
              <a:t>Provide Conflict Management Training</a:t>
            </a:r>
          </a:p>
          <a:p>
            <a:pPr algn="just"/>
            <a:endParaRPr lang="en-US" dirty="0"/>
          </a:p>
          <a:p>
            <a:pPr algn="just"/>
            <a:r>
              <a:rPr lang="en-US" dirty="0"/>
              <a:t>Provide Mediation via CFS ADR: Rule 31 Mediators </a:t>
            </a:r>
          </a:p>
          <a:p>
            <a:pPr marL="0" indent="0">
              <a:buNone/>
            </a:pPr>
            <a:endParaRPr lang="en-US" dirty="0"/>
          </a:p>
        </p:txBody>
      </p:sp>
    </p:spTree>
    <p:extLst>
      <p:ext uri="{BB962C8B-B14F-4D97-AF65-F5344CB8AC3E}">
        <p14:creationId xmlns:p14="http://schemas.microsoft.com/office/powerpoint/2010/main" val="2856125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3FC3-024D-4B3C-AD2C-8A4718C6AA46}"/>
              </a:ext>
            </a:extLst>
          </p:cNvPr>
          <p:cNvSpPr>
            <a:spLocks noGrp="1"/>
          </p:cNvSpPr>
          <p:nvPr>
            <p:ph type="title"/>
          </p:nvPr>
        </p:nvSpPr>
        <p:spPr/>
        <p:txBody>
          <a:bodyPr/>
          <a:lstStyle/>
          <a:p>
            <a:r>
              <a:rPr lang="en-US" dirty="0"/>
              <a:t>COMPLAINT RESOLUTION</a:t>
            </a:r>
          </a:p>
        </p:txBody>
      </p:sp>
      <p:sp>
        <p:nvSpPr>
          <p:cNvPr id="3" name="Content Placeholder 2">
            <a:extLst>
              <a:ext uri="{FF2B5EF4-FFF2-40B4-BE49-F238E27FC236}">
                <a16:creationId xmlns:a16="http://schemas.microsoft.com/office/drawing/2014/main" id="{1E285D88-F745-4A94-9C35-FC5D35ED4602}"/>
              </a:ext>
            </a:extLst>
          </p:cNvPr>
          <p:cNvSpPr>
            <a:spLocks noGrp="1"/>
          </p:cNvSpPr>
          <p:nvPr>
            <p:ph idx="1"/>
          </p:nvPr>
        </p:nvSpPr>
        <p:spPr/>
        <p:txBody>
          <a:bodyPr>
            <a:normAutofit fontScale="85000" lnSpcReduction="10000"/>
          </a:bodyPr>
          <a:lstStyle/>
          <a:p>
            <a:r>
              <a:rPr lang="en-US" dirty="0"/>
              <a:t>A formal process created—for DIDD recipients, their families, representatives,  People Talking to People, etc.—whereby concerns can be addressed and entered into COSMOS. </a:t>
            </a:r>
          </a:p>
          <a:p>
            <a:endParaRPr lang="en-US" dirty="0"/>
          </a:p>
          <a:p>
            <a:r>
              <a:rPr lang="en-US" dirty="0"/>
              <a:t>CFS Coordinators assist by listening, advising, guiding, networking on consumer’s behalf, etc.</a:t>
            </a:r>
          </a:p>
          <a:p>
            <a:endParaRPr lang="en-US" dirty="0"/>
          </a:p>
          <a:p>
            <a:r>
              <a:rPr lang="en-US" dirty="0"/>
              <a:t>Issues resolved include: Communication, Health, Environmental, Training, Decision Making,  Treatment, Financial, Human Rights, etc.</a:t>
            </a:r>
          </a:p>
          <a:p>
            <a:endParaRPr lang="en-US" dirty="0"/>
          </a:p>
          <a:p>
            <a:r>
              <a:rPr lang="en-US" dirty="0"/>
              <a:t>Services include: Residential, Day, PA, etc. </a:t>
            </a:r>
          </a:p>
        </p:txBody>
      </p:sp>
    </p:spTree>
    <p:extLst>
      <p:ext uri="{BB962C8B-B14F-4D97-AF65-F5344CB8AC3E}">
        <p14:creationId xmlns:p14="http://schemas.microsoft.com/office/powerpoint/2010/main" val="2814453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3A867-919C-41A9-BDDB-EB5F4DA54C8E}"/>
              </a:ext>
            </a:extLst>
          </p:cNvPr>
          <p:cNvSpPr>
            <a:spLocks noGrp="1"/>
          </p:cNvSpPr>
          <p:nvPr>
            <p:ph type="title"/>
          </p:nvPr>
        </p:nvSpPr>
        <p:spPr/>
        <p:txBody>
          <a:bodyPr/>
          <a:lstStyle/>
          <a:p>
            <a:r>
              <a:rPr lang="en-US" dirty="0"/>
              <a:t>CONFLICT RESOLUTION</a:t>
            </a:r>
          </a:p>
        </p:txBody>
      </p:sp>
      <p:sp>
        <p:nvSpPr>
          <p:cNvPr id="3" name="Content Placeholder 2">
            <a:extLst>
              <a:ext uri="{FF2B5EF4-FFF2-40B4-BE49-F238E27FC236}">
                <a16:creationId xmlns:a16="http://schemas.microsoft.com/office/drawing/2014/main" id="{6EC3C051-0468-4D6A-AC2F-C8973E1C0F02}"/>
              </a:ext>
            </a:extLst>
          </p:cNvPr>
          <p:cNvSpPr>
            <a:spLocks noGrp="1"/>
          </p:cNvSpPr>
          <p:nvPr>
            <p:ph idx="1"/>
          </p:nvPr>
        </p:nvSpPr>
        <p:spPr/>
        <p:txBody>
          <a:bodyPr/>
          <a:lstStyle/>
          <a:p>
            <a:r>
              <a:rPr lang="en-US" dirty="0"/>
              <a:t>CFS Coordinators provide Conflict Intervention services for DIDD stakeholders </a:t>
            </a:r>
          </a:p>
          <a:p>
            <a:r>
              <a:rPr lang="en-US" dirty="0"/>
              <a:t>Conflict Intervention is typically employed when barriers to services are identified </a:t>
            </a:r>
          </a:p>
          <a:p>
            <a:r>
              <a:rPr lang="en-US" dirty="0"/>
              <a:t>Barriers include disputes in decision-making authority, communication breakdown, misunderstanding DIDD requirements, etc.</a:t>
            </a:r>
          </a:p>
          <a:p>
            <a:r>
              <a:rPr lang="en-US" dirty="0"/>
              <a:t>Conflict can be between customers, parents/families, legal reps, providers, etc. </a:t>
            </a:r>
          </a:p>
        </p:txBody>
      </p:sp>
    </p:spTree>
    <p:extLst>
      <p:ext uri="{BB962C8B-B14F-4D97-AF65-F5344CB8AC3E}">
        <p14:creationId xmlns:p14="http://schemas.microsoft.com/office/powerpoint/2010/main" val="3074581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6B4F4-E510-466F-9279-259491F4EAE6}"/>
              </a:ext>
            </a:extLst>
          </p:cNvPr>
          <p:cNvSpPr>
            <a:spLocks noGrp="1"/>
          </p:cNvSpPr>
          <p:nvPr>
            <p:ph type="title"/>
          </p:nvPr>
        </p:nvSpPr>
        <p:spPr/>
        <p:txBody>
          <a:bodyPr/>
          <a:lstStyle/>
          <a:p>
            <a:r>
              <a:rPr lang="en-US" dirty="0"/>
              <a:t>FOCUS GROUPS</a:t>
            </a:r>
          </a:p>
        </p:txBody>
      </p:sp>
      <p:sp>
        <p:nvSpPr>
          <p:cNvPr id="3" name="Content Placeholder 2">
            <a:extLst>
              <a:ext uri="{FF2B5EF4-FFF2-40B4-BE49-F238E27FC236}">
                <a16:creationId xmlns:a16="http://schemas.microsoft.com/office/drawing/2014/main" id="{37513DED-4700-4C90-8FC4-1E9784F2AEE0}"/>
              </a:ext>
            </a:extLst>
          </p:cNvPr>
          <p:cNvSpPr>
            <a:spLocks noGrp="1"/>
          </p:cNvSpPr>
          <p:nvPr>
            <p:ph idx="1"/>
          </p:nvPr>
        </p:nvSpPr>
        <p:spPr/>
        <p:txBody>
          <a:bodyPr/>
          <a:lstStyle/>
          <a:p>
            <a:r>
              <a:rPr lang="en-US" dirty="0"/>
              <a:t>CFS Coordinators facilitate and/or attend meetings for customers. The direction these meetings take is largely driven by participant interest. Topics range from employment, education, relationships, etc.</a:t>
            </a:r>
          </a:p>
          <a:p>
            <a:endParaRPr lang="en-US" dirty="0"/>
          </a:p>
          <a:p>
            <a:r>
              <a:rPr lang="en-US" dirty="0"/>
              <a:t>CFS Coordinators can also attend parent, Provider, ISC and other DIDD stakeholder meetings in effort to advocate on DIDD customer’s behalf </a:t>
            </a:r>
          </a:p>
        </p:txBody>
      </p:sp>
    </p:spTree>
    <p:extLst>
      <p:ext uri="{BB962C8B-B14F-4D97-AF65-F5344CB8AC3E}">
        <p14:creationId xmlns:p14="http://schemas.microsoft.com/office/powerpoint/2010/main" val="154336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821F0-F53A-4531-9E84-EEBB5E3E8A2B}"/>
              </a:ext>
            </a:extLst>
          </p:cNvPr>
          <p:cNvSpPr>
            <a:spLocks noGrp="1"/>
          </p:cNvSpPr>
          <p:nvPr>
            <p:ph type="title"/>
          </p:nvPr>
        </p:nvSpPr>
        <p:spPr/>
        <p:txBody>
          <a:bodyPr/>
          <a:lstStyle/>
          <a:p>
            <a:r>
              <a:rPr lang="en-US" dirty="0"/>
              <a:t>CONFLICT MANAGEMENT TRAINING</a:t>
            </a:r>
          </a:p>
        </p:txBody>
      </p:sp>
      <p:sp>
        <p:nvSpPr>
          <p:cNvPr id="3" name="Content Placeholder 2">
            <a:extLst>
              <a:ext uri="{FF2B5EF4-FFF2-40B4-BE49-F238E27FC236}">
                <a16:creationId xmlns:a16="http://schemas.microsoft.com/office/drawing/2014/main" id="{1AD9DFE4-D602-4CD6-AF7B-953DEE202CE8}"/>
              </a:ext>
            </a:extLst>
          </p:cNvPr>
          <p:cNvSpPr>
            <a:spLocks noGrp="1"/>
          </p:cNvSpPr>
          <p:nvPr>
            <p:ph idx="1"/>
          </p:nvPr>
        </p:nvSpPr>
        <p:spPr/>
        <p:txBody>
          <a:bodyPr/>
          <a:lstStyle/>
          <a:p>
            <a:r>
              <a:rPr lang="en-US" dirty="0"/>
              <a:t>CFS Coordinator/Mediator trains Provider  staff and DIDD stakeholders in Conflict Management.  Training includes: </a:t>
            </a:r>
          </a:p>
          <a:p>
            <a:r>
              <a:rPr lang="en-US" dirty="0"/>
              <a:t>Conflict sources and early identification,</a:t>
            </a:r>
          </a:p>
          <a:p>
            <a:r>
              <a:rPr lang="en-US" dirty="0"/>
              <a:t>Effective Listening &amp; Communication,</a:t>
            </a:r>
          </a:p>
          <a:p>
            <a:r>
              <a:rPr lang="en-US" dirty="0"/>
              <a:t>Conflict management styles, </a:t>
            </a:r>
          </a:p>
          <a:p>
            <a:r>
              <a:rPr lang="en-US" dirty="0"/>
              <a:t>Conflict diffusion and resolution,</a:t>
            </a:r>
          </a:p>
          <a:p>
            <a:r>
              <a:rPr lang="en-US" dirty="0"/>
              <a:t>Stress Management and self-care</a:t>
            </a:r>
          </a:p>
        </p:txBody>
      </p:sp>
    </p:spTree>
    <p:extLst>
      <p:ext uri="{BB962C8B-B14F-4D97-AF65-F5344CB8AC3E}">
        <p14:creationId xmlns:p14="http://schemas.microsoft.com/office/powerpoint/2010/main" val="2585590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45C28-EE61-4735-87DA-57118B42E97D}"/>
              </a:ext>
            </a:extLst>
          </p:cNvPr>
          <p:cNvSpPr>
            <a:spLocks noGrp="1"/>
          </p:cNvSpPr>
          <p:nvPr>
            <p:ph type="title"/>
          </p:nvPr>
        </p:nvSpPr>
        <p:spPr/>
        <p:txBody>
          <a:bodyPr/>
          <a:lstStyle/>
          <a:p>
            <a:r>
              <a:rPr lang="en-US" dirty="0"/>
              <a:t>CFS MEDIATION</a:t>
            </a:r>
          </a:p>
        </p:txBody>
      </p:sp>
      <p:sp>
        <p:nvSpPr>
          <p:cNvPr id="3" name="Content Placeholder 2">
            <a:extLst>
              <a:ext uri="{FF2B5EF4-FFF2-40B4-BE49-F238E27FC236}">
                <a16:creationId xmlns:a16="http://schemas.microsoft.com/office/drawing/2014/main" id="{50FDFE73-987A-4510-A0B8-3B4755B8A62F}"/>
              </a:ext>
            </a:extLst>
          </p:cNvPr>
          <p:cNvSpPr>
            <a:spLocks noGrp="1"/>
          </p:cNvSpPr>
          <p:nvPr>
            <p:ph idx="1"/>
          </p:nvPr>
        </p:nvSpPr>
        <p:spPr/>
        <p:txBody>
          <a:bodyPr/>
          <a:lstStyle/>
          <a:p>
            <a:r>
              <a:rPr lang="en-US" dirty="0"/>
              <a:t>Mediation can be requested by disputants or regional staff after attempts to resolve conflict via Complaint Resolution has been engaged.</a:t>
            </a:r>
          </a:p>
          <a:p>
            <a:r>
              <a:rPr lang="en-US" dirty="0"/>
              <a:t>Mediation is an option intended for use in extreme cases of dispute only.</a:t>
            </a:r>
          </a:p>
          <a:p>
            <a:r>
              <a:rPr lang="en-US" dirty="0"/>
              <a:t>Dr. Coleman &amp; Dr. </a:t>
            </a:r>
            <a:r>
              <a:rPr lang="en-US" dirty="0" err="1"/>
              <a:t>Mailahn</a:t>
            </a:r>
            <a:r>
              <a:rPr lang="en-US" dirty="0"/>
              <a:t> can be contacted for mediation services.  The Regional Office Directors can also be contacted for requesting Mediation Services. </a:t>
            </a:r>
          </a:p>
        </p:txBody>
      </p:sp>
    </p:spTree>
    <p:extLst>
      <p:ext uri="{BB962C8B-B14F-4D97-AF65-F5344CB8AC3E}">
        <p14:creationId xmlns:p14="http://schemas.microsoft.com/office/powerpoint/2010/main" val="2260717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43AE6-9735-4751-8692-F2CCE83EE1B6}"/>
              </a:ext>
            </a:extLst>
          </p:cNvPr>
          <p:cNvSpPr>
            <a:spLocks noGrp="1"/>
          </p:cNvSpPr>
          <p:nvPr>
            <p:ph type="title"/>
          </p:nvPr>
        </p:nvSpPr>
        <p:spPr/>
        <p:txBody>
          <a:bodyPr/>
          <a:lstStyle/>
          <a:p>
            <a:r>
              <a:rPr lang="en-US" dirty="0"/>
              <a:t>CFS CONTACTS: WEST</a:t>
            </a:r>
          </a:p>
        </p:txBody>
      </p:sp>
      <p:sp>
        <p:nvSpPr>
          <p:cNvPr id="3" name="Content Placeholder 2">
            <a:extLst>
              <a:ext uri="{FF2B5EF4-FFF2-40B4-BE49-F238E27FC236}">
                <a16:creationId xmlns:a16="http://schemas.microsoft.com/office/drawing/2014/main" id="{7117AF3A-DE3F-418A-941F-32B577284F9C}"/>
              </a:ext>
            </a:extLst>
          </p:cNvPr>
          <p:cNvSpPr>
            <a:spLocks noGrp="1"/>
          </p:cNvSpPr>
          <p:nvPr>
            <p:ph idx="1"/>
          </p:nvPr>
        </p:nvSpPr>
        <p:spPr/>
        <p:txBody>
          <a:bodyPr/>
          <a:lstStyle/>
          <a:p>
            <a:pPr marL="0" indent="0">
              <a:buNone/>
            </a:pPr>
            <a:r>
              <a:rPr lang="en-US" b="1" dirty="0"/>
              <a:t>Dr. Vickey Coleman</a:t>
            </a:r>
            <a:r>
              <a:rPr lang="en-US" dirty="0"/>
              <a:t>, CFS Director &amp; Rule 31 Mediator</a:t>
            </a:r>
          </a:p>
          <a:p>
            <a:pPr marL="0" indent="0">
              <a:buNone/>
            </a:pPr>
            <a:r>
              <a:rPr lang="en-US" b="1" dirty="0"/>
              <a:t>901-356-6324</a:t>
            </a:r>
            <a:r>
              <a:rPr lang="en-US" dirty="0"/>
              <a:t> (cell)</a:t>
            </a:r>
          </a:p>
          <a:p>
            <a:pPr marL="0" indent="0">
              <a:buNone/>
            </a:pPr>
            <a:r>
              <a:rPr lang="en-US" b="1" dirty="0"/>
              <a:t>901-745-7880</a:t>
            </a:r>
            <a:r>
              <a:rPr lang="en-US" dirty="0"/>
              <a:t> (fax)</a:t>
            </a:r>
          </a:p>
          <a:p>
            <a:pPr marL="0" indent="0">
              <a:buNone/>
            </a:pPr>
            <a:endParaRPr lang="en-US" dirty="0"/>
          </a:p>
          <a:p>
            <a:pPr marL="0" indent="0">
              <a:buNone/>
            </a:pPr>
            <a:r>
              <a:rPr lang="en-US" dirty="0"/>
              <a:t>P.O. Box 949</a:t>
            </a:r>
          </a:p>
          <a:p>
            <a:pPr marL="0" indent="0">
              <a:buNone/>
            </a:pPr>
            <a:r>
              <a:rPr lang="en-US" dirty="0"/>
              <a:t>11437 Milton Wilson Rd.</a:t>
            </a:r>
          </a:p>
          <a:p>
            <a:pPr marL="0" indent="0">
              <a:buNone/>
            </a:pPr>
            <a:r>
              <a:rPr lang="en-US" dirty="0"/>
              <a:t>Arlington, TN.38002</a:t>
            </a:r>
          </a:p>
          <a:p>
            <a:endParaRPr lang="en-US" dirty="0"/>
          </a:p>
        </p:txBody>
      </p:sp>
      <p:pic>
        <p:nvPicPr>
          <p:cNvPr id="4" name="Picture 5">
            <a:extLst>
              <a:ext uri="{FF2B5EF4-FFF2-40B4-BE49-F238E27FC236}">
                <a16:creationId xmlns:a16="http://schemas.microsoft.com/office/drawing/2014/main" id="{87CB4093-BC64-4D20-8CE9-4106F769B1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8276" y="2916252"/>
            <a:ext cx="2819400" cy="35052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6941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tate Branding">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DIDD Branded Template" id="{D58EA3EE-375C-45C9-8DE3-06AB49BCB9E7}" vid="{864FA8DC-4032-4521-B041-6DE3BE1F93DF}"/>
    </a:ext>
  </a:extLst>
</a:theme>
</file>

<file path=docProps/app.xml><?xml version="1.0" encoding="utf-8"?>
<Properties xmlns="http://schemas.openxmlformats.org/officeDocument/2006/extended-properties" xmlns:vt="http://schemas.openxmlformats.org/officeDocument/2006/docPropsVTypes">
  <Template/>
  <TotalTime>107</TotalTime>
  <Words>749</Words>
  <Application>Microsoft Office PowerPoint</Application>
  <PresentationFormat>Widescreen</PresentationFormat>
  <Paragraphs>124</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Open Sans</vt:lpstr>
      <vt:lpstr>Office Theme</vt:lpstr>
      <vt:lpstr>CUSTOMER-FOCUSED SERVICES</vt:lpstr>
      <vt:lpstr>ADVOCACY SERVICES</vt:lpstr>
      <vt:lpstr>CUSTOMER FOCUSED SERVICES</vt:lpstr>
      <vt:lpstr>COMPLAINT RESOLUTION</vt:lpstr>
      <vt:lpstr>CONFLICT RESOLUTION</vt:lpstr>
      <vt:lpstr>FOCUS GROUPS</vt:lpstr>
      <vt:lpstr>CONFLICT MANAGEMENT TRAINING</vt:lpstr>
      <vt:lpstr>CFS MEDIATION</vt:lpstr>
      <vt:lpstr>CFS CONTACTS: WEST</vt:lpstr>
      <vt:lpstr>CFS CONTACTS: WEST</vt:lpstr>
      <vt:lpstr>CFS CONTACTS: WEST</vt:lpstr>
      <vt:lpstr>CFS CONTACTS: MIDDLE</vt:lpstr>
      <vt:lpstr>CFS CONTACTS: MIDDLE</vt:lpstr>
      <vt:lpstr>CFS CONTACTS: EAST</vt:lpstr>
      <vt:lpstr>CFS CONTACTS: EAST</vt:lpstr>
      <vt:lpstr>QUESTIONS &amp; ANSWERS</vt:lpstr>
      <vt:lpstr>QUESTIONS &amp; ANSWERS</vt:lpstr>
      <vt:lpstr>QUESTIONS &amp;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 McLearran</dc:creator>
  <cp:keywords>Branded;DIDD</cp:keywords>
  <cp:lastModifiedBy>John R. McLearran</cp:lastModifiedBy>
  <cp:revision>8</cp:revision>
  <dcterms:created xsi:type="dcterms:W3CDTF">2019-05-10T15:21:30Z</dcterms:created>
  <dcterms:modified xsi:type="dcterms:W3CDTF">2019-05-17T16:27:05Z</dcterms:modified>
</cp:coreProperties>
</file>