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38"/>
  </p:notesMasterIdLst>
  <p:handoutMasterIdLst>
    <p:handoutMasterId r:id="rId39"/>
  </p:handoutMasterIdLst>
  <p:sldIdLst>
    <p:sldId id="256" r:id="rId6"/>
    <p:sldId id="280" r:id="rId7"/>
    <p:sldId id="289" r:id="rId8"/>
    <p:sldId id="287" r:id="rId9"/>
    <p:sldId id="281" r:id="rId10"/>
    <p:sldId id="285" r:id="rId11"/>
    <p:sldId id="286" r:id="rId12"/>
    <p:sldId id="290" r:id="rId13"/>
    <p:sldId id="294" r:id="rId14"/>
    <p:sldId id="283" r:id="rId15"/>
    <p:sldId id="257" r:id="rId16"/>
    <p:sldId id="258" r:id="rId17"/>
    <p:sldId id="259" r:id="rId18"/>
    <p:sldId id="260" r:id="rId19"/>
    <p:sldId id="262" r:id="rId20"/>
    <p:sldId id="263" r:id="rId21"/>
    <p:sldId id="264" r:id="rId22"/>
    <p:sldId id="265" r:id="rId23"/>
    <p:sldId id="266" r:id="rId24"/>
    <p:sldId id="295" r:id="rId25"/>
    <p:sldId id="267" r:id="rId26"/>
    <p:sldId id="268" r:id="rId27"/>
    <p:sldId id="269" r:id="rId28"/>
    <p:sldId id="270" r:id="rId29"/>
    <p:sldId id="271" r:id="rId30"/>
    <p:sldId id="272" r:id="rId31"/>
    <p:sldId id="273" r:id="rId32"/>
    <p:sldId id="278" r:id="rId33"/>
    <p:sldId id="279" r:id="rId34"/>
    <p:sldId id="284" r:id="rId35"/>
    <p:sldId id="293" r:id="rId36"/>
    <p:sldId id="292" r:id="rId3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852" autoAdjust="0"/>
    <p:restoredTop sz="94641" autoAdjust="0"/>
  </p:normalViewPr>
  <p:slideViewPr>
    <p:cSldViewPr>
      <p:cViewPr varScale="1">
        <p:scale>
          <a:sx n="68" d="100"/>
          <a:sy n="68" d="100"/>
        </p:scale>
        <p:origin x="159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1" d="100"/>
          <a:sy n="81" d="100"/>
        </p:scale>
        <p:origin x="-1998"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EF2211FB-A302-4BEB-8998-649D8EEB75D3}" type="datetime1">
              <a:rPr lang="en-US" smtClean="0"/>
              <a:t>7/9/2019</a:t>
            </a:fld>
            <a:endParaRPr lang="en-US" dirty="0"/>
          </a:p>
        </p:txBody>
      </p:sp>
      <p:sp>
        <p:nvSpPr>
          <p:cNvPr id="4" name="Footer Placeholder 3"/>
          <p:cNvSpPr>
            <a:spLocks noGrp="1"/>
          </p:cNvSpPr>
          <p:nvPr>
            <p:ph type="ftr" sz="quarter" idx="2"/>
          </p:nvPr>
        </p:nvSpPr>
        <p:spPr>
          <a:xfrm>
            <a:off x="1"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254D8143-242F-4B3B-973B-69D758D2A76A}" type="slidenum">
              <a:rPr lang="en-US" smtClean="0"/>
              <a:t>‹#›</a:t>
            </a:fld>
            <a:endParaRPr lang="en-US" dirty="0"/>
          </a:p>
        </p:txBody>
      </p:sp>
    </p:spTree>
    <p:extLst>
      <p:ext uri="{BB962C8B-B14F-4D97-AF65-F5344CB8AC3E}">
        <p14:creationId xmlns:p14="http://schemas.microsoft.com/office/powerpoint/2010/main" val="10013432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9F5C6E5E-DE99-4C1F-BD28-A2456F319F95}" type="datetime1">
              <a:rPr lang="en-US" smtClean="0"/>
              <a:t>7/9/2019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6"/>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54C271A2-D6BB-4360-8626-8970BC43B4A0}" type="slidenum">
              <a:rPr lang="en-US" smtClean="0"/>
              <a:t>‹#›</a:t>
            </a:fld>
            <a:endParaRPr lang="en-US" dirty="0"/>
          </a:p>
        </p:txBody>
      </p:sp>
    </p:spTree>
    <p:extLst>
      <p:ext uri="{BB962C8B-B14F-4D97-AF65-F5344CB8AC3E}">
        <p14:creationId xmlns:p14="http://schemas.microsoft.com/office/powerpoint/2010/main" val="366902388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1</a:t>
            </a:fld>
            <a:endParaRPr lang="en-US" dirty="0"/>
          </a:p>
        </p:txBody>
      </p:sp>
    </p:spTree>
    <p:extLst>
      <p:ext uri="{BB962C8B-B14F-4D97-AF65-F5344CB8AC3E}">
        <p14:creationId xmlns:p14="http://schemas.microsoft.com/office/powerpoint/2010/main" val="30756113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10</a:t>
            </a:fld>
            <a:endParaRPr lang="en-US" dirty="0"/>
          </a:p>
        </p:txBody>
      </p:sp>
    </p:spTree>
    <p:extLst>
      <p:ext uri="{BB962C8B-B14F-4D97-AF65-F5344CB8AC3E}">
        <p14:creationId xmlns:p14="http://schemas.microsoft.com/office/powerpoint/2010/main" val="315913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11</a:t>
            </a:fld>
            <a:endParaRPr lang="en-US" dirty="0"/>
          </a:p>
        </p:txBody>
      </p:sp>
    </p:spTree>
    <p:extLst>
      <p:ext uri="{BB962C8B-B14F-4D97-AF65-F5344CB8AC3E}">
        <p14:creationId xmlns:p14="http://schemas.microsoft.com/office/powerpoint/2010/main" val="12737198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12</a:t>
            </a:fld>
            <a:endParaRPr lang="en-US" dirty="0"/>
          </a:p>
        </p:txBody>
      </p:sp>
    </p:spTree>
    <p:extLst>
      <p:ext uri="{BB962C8B-B14F-4D97-AF65-F5344CB8AC3E}">
        <p14:creationId xmlns:p14="http://schemas.microsoft.com/office/powerpoint/2010/main" val="2376572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13</a:t>
            </a:fld>
            <a:endParaRPr lang="en-US" dirty="0"/>
          </a:p>
        </p:txBody>
      </p:sp>
    </p:spTree>
    <p:extLst>
      <p:ext uri="{BB962C8B-B14F-4D97-AF65-F5344CB8AC3E}">
        <p14:creationId xmlns:p14="http://schemas.microsoft.com/office/powerpoint/2010/main" val="9213323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14</a:t>
            </a:fld>
            <a:endParaRPr lang="en-US" dirty="0"/>
          </a:p>
        </p:txBody>
      </p:sp>
    </p:spTree>
    <p:extLst>
      <p:ext uri="{BB962C8B-B14F-4D97-AF65-F5344CB8AC3E}">
        <p14:creationId xmlns:p14="http://schemas.microsoft.com/office/powerpoint/2010/main" val="273571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15</a:t>
            </a:fld>
            <a:endParaRPr lang="en-US" dirty="0"/>
          </a:p>
        </p:txBody>
      </p:sp>
    </p:spTree>
    <p:extLst>
      <p:ext uri="{BB962C8B-B14F-4D97-AF65-F5344CB8AC3E}">
        <p14:creationId xmlns:p14="http://schemas.microsoft.com/office/powerpoint/2010/main" val="41546748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16</a:t>
            </a:fld>
            <a:endParaRPr lang="en-US" dirty="0"/>
          </a:p>
        </p:txBody>
      </p:sp>
    </p:spTree>
    <p:extLst>
      <p:ext uri="{BB962C8B-B14F-4D97-AF65-F5344CB8AC3E}">
        <p14:creationId xmlns:p14="http://schemas.microsoft.com/office/powerpoint/2010/main" val="23709238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17</a:t>
            </a:fld>
            <a:endParaRPr lang="en-US" dirty="0"/>
          </a:p>
        </p:txBody>
      </p:sp>
    </p:spTree>
    <p:extLst>
      <p:ext uri="{BB962C8B-B14F-4D97-AF65-F5344CB8AC3E}">
        <p14:creationId xmlns:p14="http://schemas.microsoft.com/office/powerpoint/2010/main" val="5302301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18</a:t>
            </a:fld>
            <a:endParaRPr lang="en-US" dirty="0"/>
          </a:p>
        </p:txBody>
      </p:sp>
    </p:spTree>
    <p:extLst>
      <p:ext uri="{BB962C8B-B14F-4D97-AF65-F5344CB8AC3E}">
        <p14:creationId xmlns:p14="http://schemas.microsoft.com/office/powerpoint/2010/main" val="38737110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19</a:t>
            </a:fld>
            <a:endParaRPr lang="en-US" dirty="0"/>
          </a:p>
        </p:txBody>
      </p:sp>
    </p:spTree>
    <p:extLst>
      <p:ext uri="{BB962C8B-B14F-4D97-AF65-F5344CB8AC3E}">
        <p14:creationId xmlns:p14="http://schemas.microsoft.com/office/powerpoint/2010/main" val="26385652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4" name="Slide Number Placeholder 3"/>
          <p:cNvSpPr>
            <a:spLocks noGrp="1"/>
          </p:cNvSpPr>
          <p:nvPr>
            <p:ph type="sldNum" sz="quarter" idx="10"/>
          </p:nvPr>
        </p:nvSpPr>
        <p:spPr/>
        <p:txBody>
          <a:bodyPr/>
          <a:lstStyle/>
          <a:p>
            <a:fld id="{54C271A2-D6BB-4360-8626-8970BC43B4A0}" type="slidenum">
              <a:rPr lang="en-US" smtClean="0"/>
              <a:t>2</a:t>
            </a:fld>
            <a:endParaRPr lang="en-US" dirty="0"/>
          </a:p>
        </p:txBody>
      </p:sp>
    </p:spTree>
    <p:extLst>
      <p:ext uri="{BB962C8B-B14F-4D97-AF65-F5344CB8AC3E}">
        <p14:creationId xmlns:p14="http://schemas.microsoft.com/office/powerpoint/2010/main" val="21897444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21</a:t>
            </a:fld>
            <a:endParaRPr lang="en-US" dirty="0"/>
          </a:p>
        </p:txBody>
      </p:sp>
    </p:spTree>
    <p:extLst>
      <p:ext uri="{BB962C8B-B14F-4D97-AF65-F5344CB8AC3E}">
        <p14:creationId xmlns:p14="http://schemas.microsoft.com/office/powerpoint/2010/main" val="23311362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22</a:t>
            </a:fld>
            <a:endParaRPr lang="en-US" dirty="0"/>
          </a:p>
        </p:txBody>
      </p:sp>
    </p:spTree>
    <p:extLst>
      <p:ext uri="{BB962C8B-B14F-4D97-AF65-F5344CB8AC3E}">
        <p14:creationId xmlns:p14="http://schemas.microsoft.com/office/powerpoint/2010/main" val="16087189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23</a:t>
            </a:fld>
            <a:endParaRPr lang="en-US" dirty="0"/>
          </a:p>
        </p:txBody>
      </p:sp>
    </p:spTree>
    <p:extLst>
      <p:ext uri="{BB962C8B-B14F-4D97-AF65-F5344CB8AC3E}">
        <p14:creationId xmlns:p14="http://schemas.microsoft.com/office/powerpoint/2010/main" val="7114499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24</a:t>
            </a:fld>
            <a:endParaRPr lang="en-US" dirty="0"/>
          </a:p>
        </p:txBody>
      </p:sp>
    </p:spTree>
    <p:extLst>
      <p:ext uri="{BB962C8B-B14F-4D97-AF65-F5344CB8AC3E}">
        <p14:creationId xmlns:p14="http://schemas.microsoft.com/office/powerpoint/2010/main" val="31096217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25</a:t>
            </a:fld>
            <a:endParaRPr lang="en-US" dirty="0"/>
          </a:p>
        </p:txBody>
      </p:sp>
    </p:spTree>
    <p:extLst>
      <p:ext uri="{BB962C8B-B14F-4D97-AF65-F5344CB8AC3E}">
        <p14:creationId xmlns:p14="http://schemas.microsoft.com/office/powerpoint/2010/main" val="416167408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26</a:t>
            </a:fld>
            <a:endParaRPr lang="en-US" dirty="0"/>
          </a:p>
        </p:txBody>
      </p:sp>
    </p:spTree>
    <p:extLst>
      <p:ext uri="{BB962C8B-B14F-4D97-AF65-F5344CB8AC3E}">
        <p14:creationId xmlns:p14="http://schemas.microsoft.com/office/powerpoint/2010/main" val="33095025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27</a:t>
            </a:fld>
            <a:endParaRPr lang="en-US" dirty="0"/>
          </a:p>
        </p:txBody>
      </p:sp>
    </p:spTree>
    <p:extLst>
      <p:ext uri="{BB962C8B-B14F-4D97-AF65-F5344CB8AC3E}">
        <p14:creationId xmlns:p14="http://schemas.microsoft.com/office/powerpoint/2010/main" val="425036173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28</a:t>
            </a:fld>
            <a:endParaRPr lang="en-US" dirty="0"/>
          </a:p>
        </p:txBody>
      </p:sp>
    </p:spTree>
    <p:extLst>
      <p:ext uri="{BB962C8B-B14F-4D97-AF65-F5344CB8AC3E}">
        <p14:creationId xmlns:p14="http://schemas.microsoft.com/office/powerpoint/2010/main" val="36849221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29</a:t>
            </a:fld>
            <a:endParaRPr lang="en-US" dirty="0"/>
          </a:p>
        </p:txBody>
      </p:sp>
    </p:spTree>
    <p:extLst>
      <p:ext uri="{BB962C8B-B14F-4D97-AF65-F5344CB8AC3E}">
        <p14:creationId xmlns:p14="http://schemas.microsoft.com/office/powerpoint/2010/main" val="157875379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30</a:t>
            </a:fld>
            <a:endParaRPr lang="en-US" dirty="0"/>
          </a:p>
        </p:txBody>
      </p:sp>
    </p:spTree>
    <p:extLst>
      <p:ext uri="{BB962C8B-B14F-4D97-AF65-F5344CB8AC3E}">
        <p14:creationId xmlns:p14="http://schemas.microsoft.com/office/powerpoint/2010/main" val="31843159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4" name="Slide Number Placeholder 3"/>
          <p:cNvSpPr>
            <a:spLocks noGrp="1"/>
          </p:cNvSpPr>
          <p:nvPr>
            <p:ph type="sldNum" sz="quarter" idx="10"/>
          </p:nvPr>
        </p:nvSpPr>
        <p:spPr/>
        <p:txBody>
          <a:bodyPr/>
          <a:lstStyle/>
          <a:p>
            <a:fld id="{54C271A2-D6BB-4360-8626-8970BC43B4A0}" type="slidenum">
              <a:rPr lang="en-US" smtClean="0"/>
              <a:t>3</a:t>
            </a:fld>
            <a:endParaRPr lang="en-US" dirty="0"/>
          </a:p>
        </p:txBody>
      </p:sp>
    </p:spTree>
    <p:extLst>
      <p:ext uri="{BB962C8B-B14F-4D97-AF65-F5344CB8AC3E}">
        <p14:creationId xmlns:p14="http://schemas.microsoft.com/office/powerpoint/2010/main" val="218974447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31</a:t>
            </a:fld>
            <a:endParaRPr lang="en-US" dirty="0"/>
          </a:p>
        </p:txBody>
      </p:sp>
    </p:spTree>
    <p:extLst>
      <p:ext uri="{BB962C8B-B14F-4D97-AF65-F5344CB8AC3E}">
        <p14:creationId xmlns:p14="http://schemas.microsoft.com/office/powerpoint/2010/main" val="31843159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4" name="Slide Number Placeholder 3"/>
          <p:cNvSpPr>
            <a:spLocks noGrp="1"/>
          </p:cNvSpPr>
          <p:nvPr>
            <p:ph type="sldNum" sz="quarter" idx="10"/>
          </p:nvPr>
        </p:nvSpPr>
        <p:spPr/>
        <p:txBody>
          <a:bodyPr/>
          <a:lstStyle/>
          <a:p>
            <a:fld id="{54C271A2-D6BB-4360-8626-8970BC43B4A0}" type="slidenum">
              <a:rPr lang="en-US" smtClean="0"/>
              <a:t>4</a:t>
            </a:fld>
            <a:endParaRPr lang="en-US" dirty="0"/>
          </a:p>
        </p:txBody>
      </p:sp>
    </p:spTree>
    <p:extLst>
      <p:ext uri="{BB962C8B-B14F-4D97-AF65-F5344CB8AC3E}">
        <p14:creationId xmlns:p14="http://schemas.microsoft.com/office/powerpoint/2010/main" val="2189744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5</a:t>
            </a:fld>
            <a:endParaRPr lang="en-US" dirty="0"/>
          </a:p>
        </p:txBody>
      </p:sp>
    </p:spTree>
    <p:extLst>
      <p:ext uri="{BB962C8B-B14F-4D97-AF65-F5344CB8AC3E}">
        <p14:creationId xmlns:p14="http://schemas.microsoft.com/office/powerpoint/2010/main" val="11843051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6</a:t>
            </a:fld>
            <a:endParaRPr lang="en-US" dirty="0"/>
          </a:p>
        </p:txBody>
      </p:sp>
    </p:spTree>
    <p:extLst>
      <p:ext uri="{BB962C8B-B14F-4D97-AF65-F5344CB8AC3E}">
        <p14:creationId xmlns:p14="http://schemas.microsoft.com/office/powerpoint/2010/main" val="11843051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7</a:t>
            </a:fld>
            <a:endParaRPr lang="en-US" dirty="0"/>
          </a:p>
        </p:txBody>
      </p:sp>
    </p:spTree>
    <p:extLst>
      <p:ext uri="{BB962C8B-B14F-4D97-AF65-F5344CB8AC3E}">
        <p14:creationId xmlns:p14="http://schemas.microsoft.com/office/powerpoint/2010/main" val="11843051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8</a:t>
            </a:fld>
            <a:endParaRPr lang="en-US" dirty="0"/>
          </a:p>
        </p:txBody>
      </p:sp>
    </p:spTree>
    <p:extLst>
      <p:ext uri="{BB962C8B-B14F-4D97-AF65-F5344CB8AC3E}">
        <p14:creationId xmlns:p14="http://schemas.microsoft.com/office/powerpoint/2010/main" val="11843051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9</a:t>
            </a:fld>
            <a:endParaRPr lang="en-US" dirty="0"/>
          </a:p>
        </p:txBody>
      </p:sp>
    </p:spTree>
    <p:extLst>
      <p:ext uri="{BB962C8B-B14F-4D97-AF65-F5344CB8AC3E}">
        <p14:creationId xmlns:p14="http://schemas.microsoft.com/office/powerpoint/2010/main" val="5654529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dirty="0"/>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a:t>Click to edit Master title style</a:t>
            </a:r>
          </a:p>
        </p:txBody>
      </p:sp>
      <p:sp>
        <p:nvSpPr>
          <p:cNvPr id="25" name="Subtitle 24"/>
          <p:cNvSpPr>
            <a:spLocks noGrp="1"/>
          </p:cNvSpPr>
          <p:nvPr>
            <p:ph type="subTitle" idx="1"/>
          </p:nvPr>
        </p:nvSpPr>
        <p:spPr>
          <a:xfrm>
            <a:off x="3354441" y="3539865"/>
            <a:ext cx="5114779"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964659FA-C8BA-48D6-AEFB-5A2104053EB2}" type="datetime1">
              <a:rPr lang="en-US" smtClean="0"/>
              <a:t>7/9/2019</a:t>
            </a:fld>
            <a:endParaRPr lang="en-US" dirty="0"/>
          </a:p>
        </p:txBody>
      </p:sp>
      <p:sp>
        <p:nvSpPr>
          <p:cNvPr id="18" name="Footer Placeholder 17"/>
          <p:cNvSpPr>
            <a:spLocks noGrp="1"/>
          </p:cNvSpPr>
          <p:nvPr>
            <p:ph type="ftr" sz="quarter" idx="11"/>
          </p:nvPr>
        </p:nvSpPr>
        <p:spPr>
          <a:xfrm>
            <a:off x="2819400" y="6557946"/>
            <a:ext cx="2927723" cy="228600"/>
          </a:xfrm>
        </p:spPr>
        <p:txBody>
          <a:bodyPr/>
          <a:lstStyle>
            <a:lvl1pPr>
              <a:defRPr lang="en-US" dirty="0">
                <a:solidFill>
                  <a:srgbClr val="FFFFFF"/>
                </a:solidFill>
              </a:defRPr>
            </a:lvl1pPr>
            <a:extLst/>
          </a:lstStyle>
          <a:p>
            <a:endParaRPr lang="en-US" dirty="0"/>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014A4F49-3400-4EBE-82E7-F004DABBF999}"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2B9A129-FBD5-4B07-B594-8AAD14C3FF1F}" type="datetime1">
              <a:rPr lang="en-US" smtClean="0"/>
              <a:t>7/9/2019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4A4F49-3400-4EBE-82E7-F004DABBF999}"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6"/>
            <a:ext cx="1524000" cy="5851525"/>
          </a:xfrm>
        </p:spPr>
        <p:txBody>
          <a:bodyPr vert="eaVert" anchor="t"/>
          <a:lstStyle/>
          <a:p>
            <a:r>
              <a:rPr kumimoji="0" lang="en-US"/>
              <a:t>Click to edit Master title style</a:t>
            </a:r>
          </a:p>
        </p:txBody>
      </p:sp>
      <p:sp>
        <p:nvSpPr>
          <p:cNvPr id="3" name="Vertical Text Placeholder 2"/>
          <p:cNvSpPr>
            <a:spLocks noGrp="1"/>
          </p:cNvSpPr>
          <p:nvPr>
            <p:ph type="body" orient="vert" idx="1"/>
          </p:nvPr>
        </p:nvSpPr>
        <p:spPr>
          <a:xfrm>
            <a:off x="457200" y="274643"/>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08EE67D5-9870-47F8-B20F-A18CCE4020B8}" type="datetime1">
              <a:rPr lang="en-US" smtClean="0"/>
              <a:t>7/9/2019</a:t>
            </a:fld>
            <a:endParaRPr lang="en-US" dirty="0"/>
          </a:p>
        </p:txBody>
      </p:sp>
      <p:sp>
        <p:nvSpPr>
          <p:cNvPr id="5" name="Footer Placeholder 4"/>
          <p:cNvSpPr>
            <a:spLocks noGrp="1"/>
          </p:cNvSpPr>
          <p:nvPr>
            <p:ph type="ftr" sz="quarter" idx="11"/>
          </p:nvPr>
        </p:nvSpPr>
        <p:spPr>
          <a:xfrm>
            <a:off x="457200" y="6556248"/>
            <a:ext cx="3657600" cy="228600"/>
          </a:xfrm>
        </p:spPr>
        <p:txBody>
          <a:bodyPr/>
          <a:lstStyle/>
          <a:p>
            <a:endParaRPr lang="en-US" dirty="0"/>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014A4F49-3400-4EBE-82E7-F004DABBF999}"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0ED6E8A-1C7D-4FEA-9F3D-8BEF1AA17D97}" type="datetime1">
              <a:rPr lang="en-US" smtClean="0"/>
              <a:t>7/9/2019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4A4F49-3400-4EBE-82E7-F004DABBF999}"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8"/>
            <a:ext cx="6255488" cy="1362075"/>
          </a:xfrm>
        </p:spPr>
        <p:txBody>
          <a:bodyPr tIns="0" anchor="t"/>
          <a:lstStyle>
            <a:lvl1pPr algn="r">
              <a:buNone/>
              <a:defRPr sz="4200" b="1" cap="all"/>
            </a:lvl1pPr>
            <a:extLst/>
          </a:lstStyle>
          <a:p>
            <a:r>
              <a:rPr kumimoji="0" lang="en-US"/>
              <a:t>Click to edit Master title style</a:t>
            </a:r>
          </a:p>
        </p:txBody>
      </p:sp>
      <p:sp>
        <p:nvSpPr>
          <p:cNvPr id="3" name="Text Placeholder 2"/>
          <p:cNvSpPr>
            <a:spLocks noGrp="1"/>
          </p:cNvSpPr>
          <p:nvPr>
            <p:ph type="body" idx="1"/>
          </p:nvPr>
        </p:nvSpPr>
        <p:spPr>
          <a:xfrm>
            <a:off x="1066800" y="1905001"/>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4724239" y="6556810"/>
            <a:ext cx="2002464" cy="226902"/>
          </a:xfrm>
        </p:spPr>
        <p:txBody>
          <a:bodyPr bIns="0" anchor="b"/>
          <a:lstStyle>
            <a:lvl1pPr>
              <a:defRPr>
                <a:solidFill>
                  <a:schemeClr val="tx2"/>
                </a:solidFill>
              </a:defRPr>
            </a:lvl1pPr>
            <a:extLst/>
          </a:lstStyle>
          <a:p>
            <a:fld id="{030B8F8C-F754-482E-9049-E9E8F8965FB8}" type="datetime1">
              <a:rPr lang="en-US" smtClean="0"/>
              <a:t>7/9/2019</a:t>
            </a:fld>
            <a:endParaRPr lang="en-US" dirty="0"/>
          </a:p>
        </p:txBody>
      </p:sp>
      <p:sp>
        <p:nvSpPr>
          <p:cNvPr id="5" name="Footer Placeholder 4"/>
          <p:cNvSpPr>
            <a:spLocks noGrp="1"/>
          </p:cNvSpPr>
          <p:nvPr>
            <p:ph type="ftr" sz="quarter" idx="11"/>
          </p:nvPr>
        </p:nvSpPr>
        <p:spPr>
          <a:xfrm>
            <a:off x="1735359" y="6556810"/>
            <a:ext cx="2895600" cy="228600"/>
          </a:xfrm>
        </p:spPr>
        <p:txBody>
          <a:bodyPr bIns="0" anchor="b"/>
          <a:lstStyle>
            <a:lvl1pPr>
              <a:defRPr>
                <a:solidFill>
                  <a:schemeClr val="tx2"/>
                </a:solidFill>
              </a:defRPr>
            </a:lvl1pPr>
            <a:extLst/>
          </a:lstStyle>
          <a:p>
            <a:endParaRPr lang="en-US" dirty="0"/>
          </a:p>
        </p:txBody>
      </p:sp>
      <p:sp>
        <p:nvSpPr>
          <p:cNvPr id="6" name="Slide Number Placeholder 5"/>
          <p:cNvSpPr>
            <a:spLocks noGrp="1"/>
          </p:cNvSpPr>
          <p:nvPr>
            <p:ph type="sldNum" sz="quarter" idx="12"/>
          </p:nvPr>
        </p:nvSpPr>
        <p:spPr>
          <a:xfrm>
            <a:off x="6733952" y="6555112"/>
            <a:ext cx="588336" cy="228600"/>
          </a:xfrm>
        </p:spPr>
        <p:txBody>
          <a:bodyPr/>
          <a:lstStyle/>
          <a:p>
            <a:fld id="{014A4F49-3400-4EBE-82E7-F004DABBF999}"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1"/>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178808" y="1600201"/>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26AC475-E7D8-45BD-9D93-402B9E3E4625}" type="datetime1">
              <a:rPr lang="en-US" smtClean="0"/>
              <a:t>7/9/2019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4A4F49-3400-4EBE-82E7-F004DABBF999}"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D8B1D296-9FB0-4810-8A26-B0F6E31A2C36}" type="datetime1">
              <a:rPr lang="en-US" smtClean="0"/>
              <a:t>7/9/2019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14A4F49-3400-4EBE-82E7-F004DABBF999}"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F7D1BE5F-FE5C-4F8C-86B3-B9E34CA044BB}" type="datetime1">
              <a:rPr lang="en-US" smtClean="0"/>
              <a:t>7/9/2019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14A4F49-3400-4EBE-82E7-F004DABBF999}"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4920A9CC-DFE6-4676-A94D-6DB85037E087}" type="datetime1">
              <a:rPr lang="en-US" smtClean="0"/>
              <a:t>7/9/2019</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dirty="0"/>
          </a:p>
        </p:txBody>
      </p:sp>
      <p:sp>
        <p:nvSpPr>
          <p:cNvPr id="4" name="Slide Number Placeholder 3"/>
          <p:cNvSpPr>
            <a:spLocks noGrp="1"/>
          </p:cNvSpPr>
          <p:nvPr>
            <p:ph type="sldNum" sz="quarter" idx="12"/>
          </p:nvPr>
        </p:nvSpPr>
        <p:spPr/>
        <p:txBody>
          <a:bodyPr/>
          <a:lstStyle/>
          <a:p>
            <a:fld id="{014A4F49-3400-4EBE-82E7-F004DABBF999}"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a:t>Click to edit Master title style</a:t>
            </a:r>
          </a:p>
        </p:txBody>
      </p:sp>
      <p:sp>
        <p:nvSpPr>
          <p:cNvPr id="3" name="Text Placeholder 2"/>
          <p:cNvSpPr>
            <a:spLocks noGrp="1"/>
          </p:cNvSpPr>
          <p:nvPr>
            <p:ph type="body" idx="2"/>
          </p:nvPr>
        </p:nvSpPr>
        <p:spPr>
          <a:xfrm>
            <a:off x="457200" y="1497417"/>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1"/>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324D029-5EF6-4E6B-8A5D-12A666EF3C6D}" type="datetime1">
              <a:rPr lang="en-US" smtClean="0"/>
              <a:t>7/9/2019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4A4F49-3400-4EBE-82E7-F004DABBF999}"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70" y="1004669"/>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rot="21420000">
            <a:off x="596707" y="998817"/>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5389099"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a:t>Click to edit Master title style</a:t>
            </a:r>
            <a:endParaRPr kumimoji="0" lang="en-US" dirty="0"/>
          </a:p>
        </p:txBody>
      </p:sp>
      <p:sp>
        <p:nvSpPr>
          <p:cNvPr id="4" name="Text Placeholder 3"/>
          <p:cNvSpPr>
            <a:spLocks noGrp="1"/>
          </p:cNvSpPr>
          <p:nvPr>
            <p:ph type="body" sz="half" idx="2"/>
          </p:nvPr>
        </p:nvSpPr>
        <p:spPr>
          <a:xfrm>
            <a:off x="5389099"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a:t>Click to edit Master text styles</a:t>
            </a:r>
          </a:p>
        </p:txBody>
      </p:sp>
      <p:sp>
        <p:nvSpPr>
          <p:cNvPr id="5" name="Date Placeholder 4"/>
          <p:cNvSpPr>
            <a:spLocks noGrp="1"/>
          </p:cNvSpPr>
          <p:nvPr>
            <p:ph type="dt" sz="half" idx="10"/>
          </p:nvPr>
        </p:nvSpPr>
        <p:spPr/>
        <p:txBody>
          <a:bodyPr/>
          <a:lstStyle/>
          <a:p>
            <a:fld id="{032C2285-74D5-4B7C-8C36-EECD0C5ADF7D}" type="datetime1">
              <a:rPr lang="en-US" smtClean="0"/>
              <a:t>7/9/2019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4A4F49-3400-4EBE-82E7-F004DABBF999}" type="slidenum">
              <a:rPr lang="en-US" smtClean="0"/>
              <a:t>‹#›</a:t>
            </a:fld>
            <a:endParaRPr lang="en-US" dirty="0"/>
          </a:p>
        </p:txBody>
      </p:sp>
      <p:sp>
        <p:nvSpPr>
          <p:cNvPr id="10" name="Picture Placeholder 9"/>
          <p:cNvSpPr>
            <a:spLocks noGrp="1"/>
          </p:cNvSpPr>
          <p:nvPr>
            <p:ph type="pic" idx="1"/>
          </p:nvPr>
        </p:nvSpPr>
        <p:spPr>
          <a:xfrm>
            <a:off x="663683"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dirty="0"/>
              <a:t>Click icon to add picture</a:t>
            </a: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a:t>Click to edit Master title style</a:t>
            </a:r>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CD02E7EF-E6D1-43F5-A479-85D128019345}" type="datetime1">
              <a:rPr lang="en-US" smtClean="0"/>
              <a:t>7/9/2019</a:t>
            </a:fld>
            <a:endParaRPr lang="en-US" dirty="0"/>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dirty="0"/>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014A4F49-3400-4EBE-82E7-F004DABBF999}"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tn.gov/didd/divisions/protection-from-harm/incident-management.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t"/>
          <a:lstStyle/>
          <a:p>
            <a:pPr algn="ctr"/>
            <a:br>
              <a:rPr lang="en-US" dirty="0"/>
            </a:br>
            <a:endParaRPr lang="en-US" dirty="0"/>
          </a:p>
        </p:txBody>
      </p:sp>
      <p:sp>
        <p:nvSpPr>
          <p:cNvPr id="3" name="Subtitle 2"/>
          <p:cNvSpPr>
            <a:spLocks noGrp="1"/>
          </p:cNvSpPr>
          <p:nvPr>
            <p:ph type="subTitle" idx="1"/>
          </p:nvPr>
        </p:nvSpPr>
        <p:spPr>
          <a:xfrm>
            <a:off x="3352800" y="1066800"/>
            <a:ext cx="5114779" cy="2133600"/>
          </a:xfrm>
        </p:spPr>
        <p:txBody>
          <a:bodyPr>
            <a:normAutofit/>
          </a:bodyPr>
          <a:lstStyle/>
          <a:p>
            <a:pPr algn="ctr"/>
            <a:r>
              <a:rPr lang="en-US" sz="3200" dirty="0">
                <a:ln w="0"/>
                <a:solidFill>
                  <a:schemeClr val="bg1"/>
                </a:solidFill>
                <a:effectLst>
                  <a:outerShdw blurRad="38100" dist="25400" dir="5400000" algn="ctr" rotWithShape="0">
                    <a:srgbClr val="6E747A">
                      <a:alpha val="43000"/>
                    </a:srgbClr>
                  </a:outerShdw>
                </a:effectLst>
              </a:rPr>
              <a:t>Reportable Incident Form</a:t>
            </a:r>
          </a:p>
          <a:p>
            <a:pPr algn="ctr"/>
            <a:r>
              <a:rPr lang="en-US" sz="3200" dirty="0">
                <a:ln w="0"/>
                <a:solidFill>
                  <a:schemeClr val="bg1"/>
                </a:solidFill>
                <a:effectLst>
                  <a:outerShdw blurRad="38100" dist="25400" dir="5400000" algn="ctr" rotWithShape="0">
                    <a:srgbClr val="6E747A">
                      <a:alpha val="43000"/>
                    </a:srgbClr>
                  </a:outerShdw>
                </a:effectLst>
              </a:rPr>
              <a:t>Instructions and Definitions</a:t>
            </a:r>
          </a:p>
          <a:p>
            <a:pPr algn="ctr"/>
            <a:r>
              <a:rPr lang="en-US" sz="3200" dirty="0">
                <a:ln w="0"/>
                <a:solidFill>
                  <a:schemeClr val="bg1"/>
                </a:solidFill>
                <a:effectLst>
                  <a:outerShdw blurRad="38100" dist="25400" dir="5400000" algn="ctr" rotWithShape="0">
                    <a:srgbClr val="6E747A">
                      <a:alpha val="43000"/>
                    </a:srgbClr>
                  </a:outerShdw>
                </a:effectLst>
              </a:rPr>
              <a:t>June 2019</a:t>
            </a:r>
          </a:p>
        </p:txBody>
      </p:sp>
      <p:sp>
        <p:nvSpPr>
          <p:cNvPr id="4" name="Date Placeholder 3"/>
          <p:cNvSpPr>
            <a:spLocks noGrp="1"/>
          </p:cNvSpPr>
          <p:nvPr>
            <p:ph type="dt" sz="half" idx="10"/>
          </p:nvPr>
        </p:nvSpPr>
        <p:spPr>
          <a:xfrm>
            <a:off x="8305800" y="6477000"/>
            <a:ext cx="2002464" cy="226902"/>
          </a:xfrm>
        </p:spPr>
        <p:txBody>
          <a:bodyPr/>
          <a:lstStyle/>
          <a:p>
            <a:r>
              <a:rPr lang="en-US" dirty="0"/>
              <a:t>06/2019</a:t>
            </a:r>
          </a:p>
        </p:txBody>
      </p:sp>
      <p:pic>
        <p:nvPicPr>
          <p:cNvPr id="6" name="Picture 5">
            <a:extLst>
              <a:ext uri="{FF2B5EF4-FFF2-40B4-BE49-F238E27FC236}">
                <a16:creationId xmlns:a16="http://schemas.microsoft.com/office/drawing/2014/main" id="{1F8A0F7E-64EA-406E-A819-4D73D2F1A1FA}"/>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2971800" y="5715000"/>
            <a:ext cx="2680652" cy="936171"/>
          </a:xfrm>
          <a:prstGeom prst="rect">
            <a:avLst/>
          </a:prstGeom>
        </p:spPr>
      </p:pic>
    </p:spTree>
    <p:extLst>
      <p:ext uri="{BB962C8B-B14F-4D97-AF65-F5344CB8AC3E}">
        <p14:creationId xmlns:p14="http://schemas.microsoft.com/office/powerpoint/2010/main" val="237348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Completing the Reportable Incident form</a:t>
            </a:r>
            <a:br>
              <a:rPr lang="en-US" dirty="0"/>
            </a:br>
            <a:endParaRPr lang="en-US" dirty="0"/>
          </a:p>
        </p:txBody>
      </p:sp>
      <p:sp>
        <p:nvSpPr>
          <p:cNvPr id="2" name="Date Placeholder 1"/>
          <p:cNvSpPr>
            <a:spLocks noGrp="1"/>
          </p:cNvSpPr>
          <p:nvPr>
            <p:ph type="dt" sz="half" idx="10"/>
          </p:nvPr>
        </p:nvSpPr>
        <p:spPr>
          <a:xfrm>
            <a:off x="8229600" y="6400800"/>
            <a:ext cx="2002464" cy="226902"/>
          </a:xfrm>
        </p:spPr>
        <p:txBody>
          <a:bodyPr/>
          <a:lstStyle/>
          <a:p>
            <a:r>
              <a:rPr lang="en-US" dirty="0">
                <a:solidFill>
                  <a:schemeClr val="bg1"/>
                </a:solidFill>
              </a:rPr>
              <a:t>06/2019</a:t>
            </a:r>
          </a:p>
        </p:txBody>
      </p:sp>
      <p:pic>
        <p:nvPicPr>
          <p:cNvPr id="5" name="Picture 4">
            <a:extLst>
              <a:ext uri="{FF2B5EF4-FFF2-40B4-BE49-F238E27FC236}">
                <a16:creationId xmlns:a16="http://schemas.microsoft.com/office/drawing/2014/main" id="{D1D30362-38D6-4BDA-B322-075085728A21}"/>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76200" y="5921829"/>
            <a:ext cx="2680652" cy="936171"/>
          </a:xfrm>
          <a:prstGeom prst="rect">
            <a:avLst/>
          </a:prstGeom>
        </p:spPr>
      </p:pic>
    </p:spTree>
    <p:extLst>
      <p:ext uri="{BB962C8B-B14F-4D97-AF65-F5344CB8AC3E}">
        <p14:creationId xmlns:p14="http://schemas.microsoft.com/office/powerpoint/2010/main" val="20567361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508760"/>
          </a:xfrm>
        </p:spPr>
        <p:txBody>
          <a:bodyPr>
            <a:normAutofit/>
          </a:bodyPr>
          <a:lstStyle/>
          <a:p>
            <a:r>
              <a:rPr lang="en-US" dirty="0"/>
              <a:t>Name of person supported		</a:t>
            </a:r>
          </a:p>
        </p:txBody>
      </p:sp>
      <p:sp>
        <p:nvSpPr>
          <p:cNvPr id="3" name="Content Placeholder 2"/>
          <p:cNvSpPr>
            <a:spLocks noGrp="1"/>
          </p:cNvSpPr>
          <p:nvPr>
            <p:ph idx="1"/>
          </p:nvPr>
        </p:nvSpPr>
        <p:spPr>
          <a:xfrm>
            <a:off x="457200" y="1371600"/>
            <a:ext cx="7239000" cy="4846320"/>
          </a:xfrm>
        </p:spPr>
        <p:txBody>
          <a:bodyPr>
            <a:normAutofit/>
          </a:bodyPr>
          <a:lstStyle/>
          <a:p>
            <a:r>
              <a:rPr lang="en-US" sz="2400" dirty="0"/>
              <a:t>Agencies must type the </a:t>
            </a:r>
            <a:r>
              <a:rPr lang="en-US" sz="2400" u="sng" dirty="0"/>
              <a:t>legal</a:t>
            </a:r>
            <a:r>
              <a:rPr lang="en-US" sz="2400" dirty="0"/>
              <a:t> last name, first name and middle initial in the space provided on the form. Please refrain from using nicknames and check for correct spelling.</a:t>
            </a:r>
          </a:p>
          <a:p>
            <a:r>
              <a:rPr lang="en-US" sz="2400" dirty="0"/>
              <a:t>Agencies should submit Reportable Incidents involving persons receiving services, not those incidents involving staff members.</a:t>
            </a:r>
          </a:p>
          <a:p>
            <a:r>
              <a:rPr lang="en-US" sz="2400" dirty="0"/>
              <a:t>Agencies must complete a Reportable Incident Form for each person supported involved in an incident. </a:t>
            </a:r>
            <a:endParaRPr lang="en-US" sz="2400" dirty="0">
              <a:solidFill>
                <a:srgbClr val="FF0000"/>
              </a:solidFill>
            </a:endParaRPr>
          </a:p>
        </p:txBody>
      </p:sp>
      <p:sp>
        <p:nvSpPr>
          <p:cNvPr id="4" name="Date Placeholder 3"/>
          <p:cNvSpPr>
            <a:spLocks noGrp="1"/>
          </p:cNvSpPr>
          <p:nvPr>
            <p:ph type="dt" sz="half" idx="10"/>
          </p:nvPr>
        </p:nvSpPr>
        <p:spPr>
          <a:xfrm>
            <a:off x="8305800" y="6400800"/>
            <a:ext cx="2002464" cy="226902"/>
          </a:xfrm>
        </p:spPr>
        <p:txBody>
          <a:bodyPr/>
          <a:lstStyle/>
          <a:p>
            <a:r>
              <a:rPr lang="en-US" dirty="0">
                <a:solidFill>
                  <a:schemeClr val="bg1"/>
                </a:solidFill>
              </a:rPr>
              <a:t>06/2019</a:t>
            </a:r>
          </a:p>
        </p:txBody>
      </p:sp>
      <p:pic>
        <p:nvPicPr>
          <p:cNvPr id="5" name="Picture 4">
            <a:extLst>
              <a:ext uri="{FF2B5EF4-FFF2-40B4-BE49-F238E27FC236}">
                <a16:creationId xmlns:a16="http://schemas.microsoft.com/office/drawing/2014/main" id="{414BA25A-16B4-4383-A3F5-78ED0F4EA294}"/>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228600" y="5867400"/>
            <a:ext cx="2680652" cy="936171"/>
          </a:xfrm>
          <a:prstGeom prst="rect">
            <a:avLst/>
          </a:prstGeom>
        </p:spPr>
      </p:pic>
    </p:spTree>
    <p:extLst>
      <p:ext uri="{BB962C8B-B14F-4D97-AF65-F5344CB8AC3E}">
        <p14:creationId xmlns:p14="http://schemas.microsoft.com/office/powerpoint/2010/main" val="2975819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Social Security number		</a:t>
            </a:r>
          </a:p>
        </p:txBody>
      </p:sp>
      <p:sp>
        <p:nvSpPr>
          <p:cNvPr id="3" name="Content Placeholder 2"/>
          <p:cNvSpPr>
            <a:spLocks noGrp="1"/>
          </p:cNvSpPr>
          <p:nvPr>
            <p:ph idx="1"/>
          </p:nvPr>
        </p:nvSpPr>
        <p:spPr/>
        <p:txBody>
          <a:bodyPr/>
          <a:lstStyle/>
          <a:p>
            <a:r>
              <a:rPr lang="en-US" dirty="0"/>
              <a:t>In order to correctly identify the person supported in the incident, agencies must enter the complete Social Security Number of the person supported in the correct field of the RIF.</a:t>
            </a:r>
          </a:p>
          <a:p>
            <a:endParaRPr lang="en-US" dirty="0"/>
          </a:p>
        </p:txBody>
      </p:sp>
      <p:sp>
        <p:nvSpPr>
          <p:cNvPr id="4" name="Date Placeholder 3"/>
          <p:cNvSpPr>
            <a:spLocks noGrp="1"/>
          </p:cNvSpPr>
          <p:nvPr>
            <p:ph type="dt" sz="half" idx="10"/>
          </p:nvPr>
        </p:nvSpPr>
        <p:spPr>
          <a:xfrm>
            <a:off x="8229600" y="6400800"/>
            <a:ext cx="2002464" cy="226902"/>
          </a:xfrm>
        </p:spPr>
        <p:txBody>
          <a:bodyPr/>
          <a:lstStyle/>
          <a:p>
            <a:r>
              <a:rPr lang="en-US" dirty="0">
                <a:solidFill>
                  <a:schemeClr val="bg1"/>
                </a:solidFill>
              </a:rPr>
              <a:t>06/2019</a:t>
            </a:r>
          </a:p>
        </p:txBody>
      </p:sp>
      <p:pic>
        <p:nvPicPr>
          <p:cNvPr id="5" name="Picture 4">
            <a:extLst>
              <a:ext uri="{FF2B5EF4-FFF2-40B4-BE49-F238E27FC236}">
                <a16:creationId xmlns:a16="http://schemas.microsoft.com/office/drawing/2014/main" id="{6FE59EC2-5882-448D-8C71-410F96AC68BC}"/>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52400" y="5919007"/>
            <a:ext cx="2680652" cy="936171"/>
          </a:xfrm>
          <a:prstGeom prst="rect">
            <a:avLst/>
          </a:prstGeom>
        </p:spPr>
      </p:pic>
    </p:spTree>
    <p:extLst>
      <p:ext uri="{BB962C8B-B14F-4D97-AF65-F5344CB8AC3E}">
        <p14:creationId xmlns:p14="http://schemas.microsoft.com/office/powerpoint/2010/main" val="11934755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99160"/>
          </a:xfrm>
        </p:spPr>
        <p:txBody>
          <a:bodyPr>
            <a:normAutofit fontScale="90000"/>
          </a:bodyPr>
          <a:lstStyle/>
          <a:p>
            <a:r>
              <a:rPr lang="en-US" dirty="0"/>
              <a:t>Date and Time of incident	</a:t>
            </a:r>
          </a:p>
        </p:txBody>
      </p:sp>
      <p:sp>
        <p:nvSpPr>
          <p:cNvPr id="3" name="Content Placeholder 2"/>
          <p:cNvSpPr>
            <a:spLocks noGrp="1"/>
          </p:cNvSpPr>
          <p:nvPr>
            <p:ph idx="1"/>
          </p:nvPr>
        </p:nvSpPr>
        <p:spPr>
          <a:xfrm>
            <a:off x="457200" y="1447800"/>
            <a:ext cx="7239000" cy="4846320"/>
          </a:xfrm>
        </p:spPr>
        <p:txBody>
          <a:bodyPr>
            <a:normAutofit fontScale="92500" lnSpcReduction="20000"/>
          </a:bodyPr>
          <a:lstStyle/>
          <a:p>
            <a:r>
              <a:rPr lang="en-US" dirty="0"/>
              <a:t>Agencies must enter the MONTH/DAY/YEAR and TIME that the incident occurred using standard time notation (AM/PM). </a:t>
            </a:r>
          </a:p>
          <a:p>
            <a:r>
              <a:rPr lang="en-US" dirty="0"/>
              <a:t>Agencies must enter the DATE/TIME the incident was actually WITNESSED when someone witnessed an incident, but it was not reported until later. You must include the time sequence in the narrative for clarity in the report.</a:t>
            </a:r>
          </a:p>
          <a:p>
            <a:r>
              <a:rPr lang="en-US" dirty="0"/>
              <a:t>Agencies must enter the DATE/TIME the incident was discovered when the incident was not witnessed by anyone.</a:t>
            </a:r>
          </a:p>
          <a:p>
            <a:r>
              <a:rPr lang="en-US" dirty="0"/>
              <a:t>Please be aware that the DATE/TIME at the top of the page should ALWAYS be earlier than the DATE/TIME the incident was reported.</a:t>
            </a:r>
          </a:p>
          <a:p>
            <a:endParaRPr lang="en-US" dirty="0"/>
          </a:p>
          <a:p>
            <a:endParaRPr lang="en-US" dirty="0"/>
          </a:p>
        </p:txBody>
      </p:sp>
      <p:sp>
        <p:nvSpPr>
          <p:cNvPr id="4" name="Date Placeholder 3"/>
          <p:cNvSpPr>
            <a:spLocks noGrp="1"/>
          </p:cNvSpPr>
          <p:nvPr>
            <p:ph type="dt" sz="half" idx="10"/>
          </p:nvPr>
        </p:nvSpPr>
        <p:spPr>
          <a:xfrm>
            <a:off x="8229600" y="6400800"/>
            <a:ext cx="2002464" cy="226902"/>
          </a:xfrm>
        </p:spPr>
        <p:txBody>
          <a:bodyPr/>
          <a:lstStyle/>
          <a:p>
            <a:r>
              <a:rPr lang="en-US" dirty="0">
                <a:solidFill>
                  <a:schemeClr val="bg1"/>
                </a:solidFill>
              </a:rPr>
              <a:t>06/2019</a:t>
            </a:r>
          </a:p>
        </p:txBody>
      </p:sp>
      <p:pic>
        <p:nvPicPr>
          <p:cNvPr id="5" name="Picture 4">
            <a:extLst>
              <a:ext uri="{FF2B5EF4-FFF2-40B4-BE49-F238E27FC236}">
                <a16:creationId xmlns:a16="http://schemas.microsoft.com/office/drawing/2014/main" id="{6701CCB6-02B0-49E2-8E9E-C62A459E8505}"/>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52400" y="5921829"/>
            <a:ext cx="2680652" cy="936171"/>
          </a:xfrm>
          <a:prstGeom prst="rect">
            <a:avLst/>
          </a:prstGeom>
        </p:spPr>
      </p:pic>
    </p:spTree>
    <p:extLst>
      <p:ext uri="{BB962C8B-B14F-4D97-AF65-F5344CB8AC3E}">
        <p14:creationId xmlns:p14="http://schemas.microsoft.com/office/powerpoint/2010/main" val="11577060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239000" cy="1143000"/>
          </a:xfrm>
        </p:spPr>
        <p:txBody>
          <a:bodyPr>
            <a:normAutofit/>
          </a:bodyPr>
          <a:lstStyle/>
          <a:p>
            <a:r>
              <a:rPr lang="en-US" dirty="0"/>
              <a:t>Provider Responsible</a:t>
            </a:r>
          </a:p>
        </p:txBody>
      </p:sp>
      <p:sp>
        <p:nvSpPr>
          <p:cNvPr id="3" name="Content Placeholder 2"/>
          <p:cNvSpPr>
            <a:spLocks noGrp="1"/>
          </p:cNvSpPr>
          <p:nvPr>
            <p:ph idx="1"/>
          </p:nvPr>
        </p:nvSpPr>
        <p:spPr/>
        <p:txBody>
          <a:bodyPr/>
          <a:lstStyle/>
          <a:p>
            <a:r>
              <a:rPr lang="en-US" dirty="0"/>
              <a:t>Providers must enter the name of the PROVIDER (agency) responsible for the person supported at the time of the incident. </a:t>
            </a:r>
          </a:p>
          <a:p>
            <a:r>
              <a:rPr lang="en-US" dirty="0"/>
              <a:t>When the person supported was not under the responsibility of any provider at the time of the incident, enter “No Provider” in this field as the responsible provider.</a:t>
            </a:r>
          </a:p>
        </p:txBody>
      </p:sp>
      <p:sp>
        <p:nvSpPr>
          <p:cNvPr id="4" name="Date Placeholder 3"/>
          <p:cNvSpPr>
            <a:spLocks noGrp="1"/>
          </p:cNvSpPr>
          <p:nvPr>
            <p:ph type="dt" sz="half" idx="10"/>
          </p:nvPr>
        </p:nvSpPr>
        <p:spPr>
          <a:xfrm>
            <a:off x="8229600" y="6477000"/>
            <a:ext cx="2002464" cy="226902"/>
          </a:xfrm>
        </p:spPr>
        <p:txBody>
          <a:bodyPr/>
          <a:lstStyle/>
          <a:p>
            <a:r>
              <a:rPr lang="en-US" dirty="0">
                <a:solidFill>
                  <a:schemeClr val="bg1"/>
                </a:solidFill>
              </a:rPr>
              <a:t>06/2019</a:t>
            </a:r>
          </a:p>
        </p:txBody>
      </p:sp>
      <p:pic>
        <p:nvPicPr>
          <p:cNvPr id="5" name="Picture 4">
            <a:extLst>
              <a:ext uri="{FF2B5EF4-FFF2-40B4-BE49-F238E27FC236}">
                <a16:creationId xmlns:a16="http://schemas.microsoft.com/office/drawing/2014/main" id="{5C7AB1E0-FDDE-4BB6-AF22-63033007912D}"/>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52400" y="5921829"/>
            <a:ext cx="2680652" cy="936171"/>
          </a:xfrm>
          <a:prstGeom prst="rect">
            <a:avLst/>
          </a:prstGeom>
        </p:spPr>
      </p:pic>
    </p:spTree>
    <p:extLst>
      <p:ext uri="{BB962C8B-B14F-4D97-AF65-F5344CB8AC3E}">
        <p14:creationId xmlns:p14="http://schemas.microsoft.com/office/powerpoint/2010/main" val="24285571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99160"/>
          </a:xfrm>
        </p:spPr>
        <p:txBody>
          <a:bodyPr/>
          <a:lstStyle/>
          <a:p>
            <a:r>
              <a:rPr lang="en-US" dirty="0"/>
              <a:t>Provider Reporting	</a:t>
            </a:r>
          </a:p>
        </p:txBody>
      </p:sp>
      <p:sp>
        <p:nvSpPr>
          <p:cNvPr id="3" name="Content Placeholder 2"/>
          <p:cNvSpPr>
            <a:spLocks noGrp="1"/>
          </p:cNvSpPr>
          <p:nvPr>
            <p:ph idx="1"/>
          </p:nvPr>
        </p:nvSpPr>
        <p:spPr>
          <a:xfrm>
            <a:off x="457200" y="1447800"/>
            <a:ext cx="7239000" cy="4572000"/>
          </a:xfrm>
        </p:spPr>
        <p:txBody>
          <a:bodyPr>
            <a:normAutofit/>
          </a:bodyPr>
          <a:lstStyle/>
          <a:p>
            <a:r>
              <a:rPr lang="en-US" sz="2000" dirty="0"/>
              <a:t>Agencies must remember to enter the name of the Provider Responsible for every submitted RIF.</a:t>
            </a:r>
          </a:p>
          <a:p>
            <a:r>
              <a:rPr lang="en-US" sz="2000" dirty="0"/>
              <a:t>Agencies must enter their name as the provider reporting in the Provider Reporting field when the Provider Reporting the incident is </a:t>
            </a:r>
            <a:r>
              <a:rPr lang="en-US" sz="2000" i="1" dirty="0"/>
              <a:t>different</a:t>
            </a:r>
            <a:r>
              <a:rPr lang="en-US" sz="2000" dirty="0"/>
              <a:t> than the Provider Responsible for the person supported.</a:t>
            </a:r>
          </a:p>
          <a:p>
            <a:r>
              <a:rPr lang="en-US" sz="2000" dirty="0"/>
              <a:t>If the Provider Reporting </a:t>
            </a:r>
            <a:r>
              <a:rPr lang="en-US" sz="2000" i="1" dirty="0"/>
              <a:t>is not different </a:t>
            </a:r>
            <a:r>
              <a:rPr lang="en-US" sz="2000" dirty="0"/>
              <a:t>from the Provider responsible, please write N/A for not applicable in the Provider Reporting field blank. </a:t>
            </a:r>
          </a:p>
          <a:p>
            <a:r>
              <a:rPr lang="en-US" sz="2000" dirty="0"/>
              <a:t>Note: In the event that two or more providers are aware of or involved in an incident, a RIF must be completed and submitted to DIDD by the provider responsible for the person supported at the time of the incident.  </a:t>
            </a:r>
          </a:p>
          <a:p>
            <a:endParaRPr lang="en-US" dirty="0"/>
          </a:p>
        </p:txBody>
      </p:sp>
      <p:sp>
        <p:nvSpPr>
          <p:cNvPr id="4" name="Date Placeholder 3"/>
          <p:cNvSpPr>
            <a:spLocks noGrp="1"/>
          </p:cNvSpPr>
          <p:nvPr>
            <p:ph type="dt" sz="half" idx="10"/>
          </p:nvPr>
        </p:nvSpPr>
        <p:spPr>
          <a:xfrm>
            <a:off x="8229600" y="6400800"/>
            <a:ext cx="2002464" cy="226902"/>
          </a:xfrm>
        </p:spPr>
        <p:txBody>
          <a:bodyPr/>
          <a:lstStyle/>
          <a:p>
            <a:r>
              <a:rPr lang="en-US" dirty="0">
                <a:solidFill>
                  <a:schemeClr val="bg1"/>
                </a:solidFill>
              </a:rPr>
              <a:t>06/2019</a:t>
            </a:r>
          </a:p>
        </p:txBody>
      </p:sp>
      <p:pic>
        <p:nvPicPr>
          <p:cNvPr id="5" name="Picture 4">
            <a:extLst>
              <a:ext uri="{FF2B5EF4-FFF2-40B4-BE49-F238E27FC236}">
                <a16:creationId xmlns:a16="http://schemas.microsoft.com/office/drawing/2014/main" id="{D27469EE-6819-419F-B722-E2115CA1D3B4}"/>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52400" y="5913362"/>
            <a:ext cx="2680652" cy="936171"/>
          </a:xfrm>
          <a:prstGeom prst="rect">
            <a:avLst/>
          </a:prstGeom>
        </p:spPr>
      </p:pic>
    </p:spTree>
    <p:extLst>
      <p:ext uri="{BB962C8B-B14F-4D97-AF65-F5344CB8AC3E}">
        <p14:creationId xmlns:p14="http://schemas.microsoft.com/office/powerpoint/2010/main" val="11968992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051560"/>
          </a:xfrm>
        </p:spPr>
        <p:txBody>
          <a:bodyPr>
            <a:normAutofit fontScale="90000"/>
          </a:bodyPr>
          <a:lstStyle/>
          <a:p>
            <a:r>
              <a:rPr lang="en-US" dirty="0"/>
              <a:t>Witnessed/discovered		</a:t>
            </a:r>
          </a:p>
        </p:txBody>
      </p:sp>
      <p:sp>
        <p:nvSpPr>
          <p:cNvPr id="3" name="Content Placeholder 2"/>
          <p:cNvSpPr>
            <a:spLocks noGrp="1"/>
          </p:cNvSpPr>
          <p:nvPr>
            <p:ph idx="1"/>
          </p:nvPr>
        </p:nvSpPr>
        <p:spPr/>
        <p:txBody>
          <a:bodyPr>
            <a:normAutofit/>
          </a:bodyPr>
          <a:lstStyle/>
          <a:p>
            <a:r>
              <a:rPr lang="en-US" sz="2400" dirty="0"/>
              <a:t>Agencies must check the appropriate box (staff, person supported or other person) when the incident was witnessed </a:t>
            </a:r>
            <a:r>
              <a:rPr lang="en-US" sz="2400" u="sng" dirty="0"/>
              <a:t>BY ANYONE.</a:t>
            </a:r>
            <a:endParaRPr lang="en-US" sz="2400" dirty="0"/>
          </a:p>
          <a:p>
            <a:r>
              <a:rPr lang="en-US" sz="2400" dirty="0"/>
              <a:t>Agencies must check the box next to DISCOVERED (for example: discovered bruises, cuts, or other injuries) when the incident was not witnessed by any person.</a:t>
            </a:r>
          </a:p>
          <a:p>
            <a:r>
              <a:rPr lang="en-US" sz="2400" dirty="0"/>
              <a:t>The person completing the form does not have to be the person who witnessed the incident.</a:t>
            </a:r>
          </a:p>
        </p:txBody>
      </p:sp>
      <p:sp>
        <p:nvSpPr>
          <p:cNvPr id="4" name="Date Placeholder 3"/>
          <p:cNvSpPr>
            <a:spLocks noGrp="1"/>
          </p:cNvSpPr>
          <p:nvPr>
            <p:ph type="dt" sz="half" idx="10"/>
          </p:nvPr>
        </p:nvSpPr>
        <p:spPr>
          <a:xfrm>
            <a:off x="8229600" y="6400800"/>
            <a:ext cx="2002464" cy="226902"/>
          </a:xfrm>
        </p:spPr>
        <p:txBody>
          <a:bodyPr/>
          <a:lstStyle/>
          <a:p>
            <a:r>
              <a:rPr lang="en-US" dirty="0">
                <a:solidFill>
                  <a:schemeClr val="bg1"/>
                </a:solidFill>
              </a:rPr>
              <a:t>06/2019</a:t>
            </a:r>
          </a:p>
        </p:txBody>
      </p:sp>
      <p:pic>
        <p:nvPicPr>
          <p:cNvPr id="5" name="Picture 4">
            <a:extLst>
              <a:ext uri="{FF2B5EF4-FFF2-40B4-BE49-F238E27FC236}">
                <a16:creationId xmlns:a16="http://schemas.microsoft.com/office/drawing/2014/main" id="{C51F153F-8D4E-44C9-8B76-E72C4CDC37EF}"/>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228600" y="5921829"/>
            <a:ext cx="2680652" cy="936171"/>
          </a:xfrm>
          <a:prstGeom prst="rect">
            <a:avLst/>
          </a:prstGeom>
        </p:spPr>
      </p:pic>
    </p:spTree>
    <p:extLst>
      <p:ext uri="{BB962C8B-B14F-4D97-AF65-F5344CB8AC3E}">
        <p14:creationId xmlns:p14="http://schemas.microsoft.com/office/powerpoint/2010/main" val="12571134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051560"/>
          </a:xfrm>
        </p:spPr>
        <p:txBody>
          <a:bodyPr>
            <a:normAutofit fontScale="90000"/>
          </a:bodyPr>
          <a:lstStyle/>
          <a:p>
            <a:r>
              <a:rPr lang="en-US" dirty="0"/>
              <a:t>Where incident occurred	</a:t>
            </a:r>
          </a:p>
        </p:txBody>
      </p:sp>
      <p:sp>
        <p:nvSpPr>
          <p:cNvPr id="3" name="Content Placeholder 2"/>
          <p:cNvSpPr>
            <a:spLocks noGrp="1"/>
          </p:cNvSpPr>
          <p:nvPr>
            <p:ph idx="1"/>
          </p:nvPr>
        </p:nvSpPr>
        <p:spPr>
          <a:xfrm>
            <a:off x="457200" y="1524000"/>
            <a:ext cx="7239000" cy="4846320"/>
          </a:xfrm>
        </p:spPr>
        <p:txBody>
          <a:bodyPr>
            <a:normAutofit/>
          </a:bodyPr>
          <a:lstStyle/>
          <a:p>
            <a:r>
              <a:rPr lang="en-US" sz="2200" dirty="0"/>
              <a:t>Agencies must check the most appropriate box to indicate where the incident occurred.</a:t>
            </a:r>
          </a:p>
          <a:p>
            <a:r>
              <a:rPr lang="en-US" sz="2200" dirty="0"/>
              <a:t>Agencies should select the location where the majority of the incident occurred when the incident involved more than one location.</a:t>
            </a:r>
          </a:p>
          <a:p>
            <a:r>
              <a:rPr lang="en-US" sz="2200" dirty="0"/>
              <a:t>Agencies must type the </a:t>
            </a:r>
            <a:r>
              <a:rPr lang="en-US" sz="2200" u="sng" dirty="0"/>
              <a:t>full address </a:t>
            </a:r>
            <a:r>
              <a:rPr lang="en-US" sz="2200" dirty="0"/>
              <a:t>of the location where the incident occurred or was discovered. This includes city and state.</a:t>
            </a:r>
          </a:p>
          <a:p>
            <a:r>
              <a:rPr lang="en-US" sz="2200" dirty="0"/>
              <a:t>Witnessed incidents will always have a known location. </a:t>
            </a:r>
          </a:p>
          <a:p>
            <a:r>
              <a:rPr lang="en-US" sz="2200" dirty="0"/>
              <a:t>If a discovered incident location is unknown, please type unknown in the address location.</a:t>
            </a:r>
          </a:p>
          <a:p>
            <a:endParaRPr lang="en-US" dirty="0"/>
          </a:p>
        </p:txBody>
      </p:sp>
      <p:sp>
        <p:nvSpPr>
          <p:cNvPr id="4" name="Date Placeholder 3"/>
          <p:cNvSpPr>
            <a:spLocks noGrp="1"/>
          </p:cNvSpPr>
          <p:nvPr>
            <p:ph type="dt" sz="half" idx="10"/>
          </p:nvPr>
        </p:nvSpPr>
        <p:spPr>
          <a:xfrm>
            <a:off x="8305800" y="6477000"/>
            <a:ext cx="2002464" cy="226902"/>
          </a:xfrm>
        </p:spPr>
        <p:txBody>
          <a:bodyPr/>
          <a:lstStyle/>
          <a:p>
            <a:r>
              <a:rPr lang="en-US" dirty="0">
                <a:solidFill>
                  <a:schemeClr val="bg1"/>
                </a:solidFill>
              </a:rPr>
              <a:t>06/2019</a:t>
            </a:r>
          </a:p>
        </p:txBody>
      </p:sp>
      <p:pic>
        <p:nvPicPr>
          <p:cNvPr id="6" name="Picture 5">
            <a:extLst>
              <a:ext uri="{FF2B5EF4-FFF2-40B4-BE49-F238E27FC236}">
                <a16:creationId xmlns:a16="http://schemas.microsoft.com/office/drawing/2014/main" id="{72C9982D-2499-40E4-BD34-D05FBEF69101}"/>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228600" y="5902073"/>
            <a:ext cx="2680652" cy="936171"/>
          </a:xfrm>
          <a:prstGeom prst="rect">
            <a:avLst/>
          </a:prstGeom>
        </p:spPr>
      </p:pic>
    </p:spTree>
    <p:extLst>
      <p:ext uri="{BB962C8B-B14F-4D97-AF65-F5344CB8AC3E}">
        <p14:creationId xmlns:p14="http://schemas.microsoft.com/office/powerpoint/2010/main" val="23898970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This incident Required		</a:t>
            </a:r>
          </a:p>
        </p:txBody>
      </p:sp>
      <p:sp>
        <p:nvSpPr>
          <p:cNvPr id="3" name="Content Placeholder 2"/>
          <p:cNvSpPr>
            <a:spLocks noGrp="1"/>
          </p:cNvSpPr>
          <p:nvPr>
            <p:ph idx="1"/>
          </p:nvPr>
        </p:nvSpPr>
        <p:spPr/>
        <p:txBody>
          <a:bodyPr/>
          <a:lstStyle/>
          <a:p>
            <a:r>
              <a:rPr lang="en-US" dirty="0"/>
              <a:t>Agencies must report all interventions used during the incident.</a:t>
            </a:r>
          </a:p>
          <a:p>
            <a:r>
              <a:rPr lang="en-US" dirty="0"/>
              <a:t>Please check all appropriate boxes that describe the intervention(s) used.</a:t>
            </a:r>
          </a:p>
          <a:p>
            <a:r>
              <a:rPr lang="en-US" dirty="0"/>
              <a:t>Please note that when multiple interventions are required, </a:t>
            </a:r>
            <a:r>
              <a:rPr lang="en-US" u="sng" dirty="0"/>
              <a:t>multiple boxes must be checked.</a:t>
            </a:r>
            <a:endParaRPr lang="en-US" dirty="0"/>
          </a:p>
        </p:txBody>
      </p:sp>
      <p:sp>
        <p:nvSpPr>
          <p:cNvPr id="4" name="Date Placeholder 3"/>
          <p:cNvSpPr>
            <a:spLocks noGrp="1"/>
          </p:cNvSpPr>
          <p:nvPr>
            <p:ph type="dt" sz="half" idx="10"/>
          </p:nvPr>
        </p:nvSpPr>
        <p:spPr>
          <a:xfrm>
            <a:off x="8229600" y="6477000"/>
            <a:ext cx="2002464" cy="226902"/>
          </a:xfrm>
        </p:spPr>
        <p:txBody>
          <a:bodyPr/>
          <a:lstStyle/>
          <a:p>
            <a:r>
              <a:rPr lang="en-US" dirty="0">
                <a:solidFill>
                  <a:schemeClr val="bg1"/>
                </a:solidFill>
              </a:rPr>
              <a:t>06/2019</a:t>
            </a:r>
          </a:p>
        </p:txBody>
      </p:sp>
      <p:pic>
        <p:nvPicPr>
          <p:cNvPr id="5" name="Picture 4">
            <a:extLst>
              <a:ext uri="{FF2B5EF4-FFF2-40B4-BE49-F238E27FC236}">
                <a16:creationId xmlns:a16="http://schemas.microsoft.com/office/drawing/2014/main" id="{F6F4FCFB-AA48-483A-A1B1-693F8A2533AF}"/>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52400" y="5791200"/>
            <a:ext cx="2680652" cy="936171"/>
          </a:xfrm>
          <a:prstGeom prst="rect">
            <a:avLst/>
          </a:prstGeom>
        </p:spPr>
      </p:pic>
    </p:spTree>
    <p:extLst>
      <p:ext uri="{BB962C8B-B14F-4D97-AF65-F5344CB8AC3E}">
        <p14:creationId xmlns:p14="http://schemas.microsoft.com/office/powerpoint/2010/main" val="23927548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normAutofit fontScale="90000"/>
          </a:bodyPr>
          <a:lstStyle/>
          <a:p>
            <a:r>
              <a:rPr lang="en-US" dirty="0"/>
              <a:t>Brief description of incident</a:t>
            </a:r>
          </a:p>
        </p:txBody>
      </p:sp>
      <p:sp>
        <p:nvSpPr>
          <p:cNvPr id="3" name="Content Placeholder 2"/>
          <p:cNvSpPr>
            <a:spLocks noGrp="1"/>
          </p:cNvSpPr>
          <p:nvPr>
            <p:ph idx="1"/>
          </p:nvPr>
        </p:nvSpPr>
        <p:spPr>
          <a:xfrm>
            <a:off x="457200" y="1143000"/>
            <a:ext cx="7239000" cy="4800600"/>
          </a:xfrm>
        </p:spPr>
        <p:txBody>
          <a:bodyPr>
            <a:normAutofit fontScale="25000" lnSpcReduction="20000"/>
          </a:bodyPr>
          <a:lstStyle/>
          <a:p>
            <a:pPr marL="0" indent="0">
              <a:buNone/>
            </a:pPr>
            <a:r>
              <a:rPr lang="en-US" sz="7200" dirty="0"/>
              <a:t>Incident reporters should summarize the incident in question, being careful to include pertinent information such as:</a:t>
            </a:r>
          </a:p>
          <a:p>
            <a:pPr marL="0" indent="0">
              <a:buNone/>
            </a:pPr>
            <a:endParaRPr lang="en-US" sz="7200" dirty="0"/>
          </a:p>
          <a:p>
            <a:r>
              <a:rPr lang="en-US" sz="7200" b="1" dirty="0">
                <a:solidFill>
                  <a:schemeClr val="tx2"/>
                </a:solidFill>
              </a:rPr>
              <a:t>WHO</a:t>
            </a:r>
            <a:r>
              <a:rPr lang="en-US" sz="7200" dirty="0"/>
              <a:t>: Clearly identify all persons involved in the incident in the narrative, for example, who is a staff person and who is the person supported.</a:t>
            </a:r>
          </a:p>
          <a:p>
            <a:r>
              <a:rPr lang="en-US" sz="7200" b="1" dirty="0">
                <a:solidFill>
                  <a:schemeClr val="tx2"/>
                </a:solidFill>
              </a:rPr>
              <a:t>WHAT</a:t>
            </a:r>
            <a:r>
              <a:rPr lang="en-US" sz="7200" dirty="0"/>
              <a:t>: Detailed description of the incident.</a:t>
            </a:r>
          </a:p>
          <a:p>
            <a:pPr lvl="2"/>
            <a:r>
              <a:rPr lang="en-US" sz="7200" dirty="0"/>
              <a:t>Remember for Reportable Medical Incidents:</a:t>
            </a:r>
          </a:p>
          <a:p>
            <a:pPr lvl="3"/>
            <a:r>
              <a:rPr lang="en-US" sz="6400" dirty="0">
                <a:solidFill>
                  <a:schemeClr val="tx1"/>
                </a:solidFill>
              </a:rPr>
              <a:t>Explain the reason for the ER/Hospital/Urgent Care visit as to what preceded the event to show if it was/wasn’t related to Abuse and/or Neglect.</a:t>
            </a:r>
          </a:p>
          <a:p>
            <a:pPr lvl="3"/>
            <a:r>
              <a:rPr lang="en-US" sz="6400" dirty="0">
                <a:solidFill>
                  <a:schemeClr val="tx1"/>
                </a:solidFill>
              </a:rPr>
              <a:t>It is also helpful to include any diagnoses or past medical history that are contributing factors.</a:t>
            </a:r>
          </a:p>
          <a:p>
            <a:pPr lvl="3"/>
            <a:r>
              <a:rPr lang="en-US" sz="6400" dirty="0">
                <a:solidFill>
                  <a:schemeClr val="tx1"/>
                </a:solidFill>
              </a:rPr>
              <a:t>Include treatment, medical diagnosis, and planned follow-up appointment. </a:t>
            </a:r>
          </a:p>
          <a:p>
            <a:r>
              <a:rPr lang="en-US" sz="7200" b="1" dirty="0">
                <a:solidFill>
                  <a:schemeClr val="tx2"/>
                </a:solidFill>
              </a:rPr>
              <a:t>WHEN</a:t>
            </a:r>
            <a:r>
              <a:rPr lang="en-US" sz="7200" dirty="0"/>
              <a:t>: Date and time the incident occurred and the sequence of events.</a:t>
            </a:r>
          </a:p>
          <a:p>
            <a:r>
              <a:rPr lang="en-US" sz="7200" b="1" dirty="0">
                <a:solidFill>
                  <a:schemeClr val="tx2"/>
                </a:solidFill>
              </a:rPr>
              <a:t>Where</a:t>
            </a:r>
            <a:r>
              <a:rPr lang="en-US" sz="7200" dirty="0"/>
              <a:t>: Details about where the incident occurred and location of treatment, etc.</a:t>
            </a:r>
          </a:p>
          <a:p>
            <a:endParaRPr lang="en-US" dirty="0"/>
          </a:p>
        </p:txBody>
      </p:sp>
      <p:sp>
        <p:nvSpPr>
          <p:cNvPr id="4" name="Date Placeholder 3"/>
          <p:cNvSpPr>
            <a:spLocks noGrp="1"/>
          </p:cNvSpPr>
          <p:nvPr>
            <p:ph type="dt" sz="half" idx="10"/>
          </p:nvPr>
        </p:nvSpPr>
        <p:spPr>
          <a:xfrm>
            <a:off x="8229600" y="6477000"/>
            <a:ext cx="2002464" cy="226902"/>
          </a:xfrm>
        </p:spPr>
        <p:txBody>
          <a:bodyPr/>
          <a:lstStyle/>
          <a:p>
            <a:r>
              <a:rPr lang="en-US" dirty="0">
                <a:solidFill>
                  <a:schemeClr val="bg1"/>
                </a:solidFill>
              </a:rPr>
              <a:t>06/2019</a:t>
            </a:r>
          </a:p>
        </p:txBody>
      </p:sp>
      <p:pic>
        <p:nvPicPr>
          <p:cNvPr id="5" name="Picture 4">
            <a:extLst>
              <a:ext uri="{FF2B5EF4-FFF2-40B4-BE49-F238E27FC236}">
                <a16:creationId xmlns:a16="http://schemas.microsoft.com/office/drawing/2014/main" id="{D6EB3B11-0685-4638-A135-CCD36E3CC85F}"/>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52400" y="5921829"/>
            <a:ext cx="2680652" cy="936171"/>
          </a:xfrm>
          <a:prstGeom prst="rect">
            <a:avLst/>
          </a:prstGeom>
        </p:spPr>
      </p:pic>
    </p:spTree>
    <p:extLst>
      <p:ext uri="{BB962C8B-B14F-4D97-AF65-F5344CB8AC3E}">
        <p14:creationId xmlns:p14="http://schemas.microsoft.com/office/powerpoint/2010/main" val="2589024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7239000" cy="914400"/>
          </a:xfrm>
        </p:spPr>
        <p:txBody>
          <a:bodyPr>
            <a:noAutofit/>
          </a:bodyPr>
          <a:lstStyle/>
          <a:p>
            <a:r>
              <a:rPr lang="en-US" sz="3600" dirty="0"/>
              <a:t>What makes an Incident reportable?</a:t>
            </a:r>
          </a:p>
        </p:txBody>
      </p:sp>
      <p:sp>
        <p:nvSpPr>
          <p:cNvPr id="3" name="Content Placeholder 2"/>
          <p:cNvSpPr>
            <a:spLocks noGrp="1"/>
          </p:cNvSpPr>
          <p:nvPr>
            <p:ph idx="1"/>
          </p:nvPr>
        </p:nvSpPr>
        <p:spPr>
          <a:xfrm>
            <a:off x="457200" y="1371600"/>
            <a:ext cx="7239000" cy="5181600"/>
          </a:xfrm>
        </p:spPr>
        <p:txBody>
          <a:bodyPr>
            <a:normAutofit fontScale="32500" lnSpcReduction="20000"/>
          </a:bodyPr>
          <a:lstStyle/>
          <a:p>
            <a:pPr marL="0" indent="0">
              <a:buNone/>
            </a:pPr>
            <a:r>
              <a:rPr lang="en-US" sz="5500" dirty="0">
                <a:latin typeface="+mj-lt"/>
              </a:rPr>
              <a:t>Allegations of: </a:t>
            </a:r>
          </a:p>
          <a:p>
            <a:r>
              <a:rPr lang="en-US" sz="5500" b="1" dirty="0">
                <a:solidFill>
                  <a:schemeClr val="tx1"/>
                </a:solidFill>
                <a:latin typeface="+mj-lt"/>
              </a:rPr>
              <a:t>Abuse: </a:t>
            </a:r>
            <a:r>
              <a:rPr lang="en-US" sz="5500" dirty="0">
                <a:latin typeface="+mj-lt"/>
              </a:rPr>
              <a:t>[defined in T.C.A. § 33-2-402 (1)] the knowing infliction of injury, unreasonable confinement, intimidation or punishment with resulting physical harm, pain or mental anguish. DIDD recognizes three subcategories of abuse: </a:t>
            </a:r>
          </a:p>
          <a:p>
            <a:pPr lvl="1"/>
            <a:r>
              <a:rPr lang="en-US" sz="4600" b="1" dirty="0">
                <a:solidFill>
                  <a:schemeClr val="tx1"/>
                </a:solidFill>
              </a:rPr>
              <a:t>Physical Abuse: </a:t>
            </a:r>
            <a:r>
              <a:rPr lang="en-US" sz="4600" dirty="0">
                <a:solidFill>
                  <a:schemeClr val="accent6">
                    <a:lumMod val="50000"/>
                  </a:schemeClr>
                </a:solidFill>
              </a:rPr>
              <a:t>actions including, but not limited to, any physical motion or action by which physical harm, pain or mental anguish is inflicted or caused. The use of any unauthorized restrictive or intrusive procedure to control behavior or punish. Corporal punishment, takedowns, prone and supine restraints are prohibited and considered abuse. </a:t>
            </a:r>
          </a:p>
          <a:p>
            <a:pPr lvl="1"/>
            <a:r>
              <a:rPr lang="en-US" sz="4600" b="1" dirty="0">
                <a:solidFill>
                  <a:schemeClr val="tx1"/>
                </a:solidFill>
              </a:rPr>
              <a:t>Sexual Abuse: </a:t>
            </a:r>
            <a:r>
              <a:rPr lang="en-US" sz="4600" dirty="0">
                <a:solidFill>
                  <a:schemeClr val="accent6">
                    <a:lumMod val="50000"/>
                  </a:schemeClr>
                </a:solidFill>
              </a:rPr>
              <a:t>any type of sexual activity or contact with sexual intent or motivation between a person supported and anyone affiliated with DIDD as a staff person, employee or a contracted provider or volunteer. This includes but is not limited to actions by which a person is coerced into sexual activity (forced, tricked, induced or threatened) or exposed to sexually explicit material or language. Sexual battery by an authority figure as defined in T.C.A. § 39-13-527 is also considered sexual abuse. Sexual abuse occurs whether or not a person is able to give consent to such activities. </a:t>
            </a:r>
          </a:p>
          <a:p>
            <a:pPr lvl="1"/>
            <a:r>
              <a:rPr lang="en-US" sz="4600" b="1" dirty="0">
                <a:solidFill>
                  <a:schemeClr val="tx1"/>
                </a:solidFill>
              </a:rPr>
              <a:t>Emotional/Psychological Abuse: </a:t>
            </a:r>
            <a:r>
              <a:rPr lang="en-US" sz="4600" dirty="0">
                <a:solidFill>
                  <a:schemeClr val="accent6">
                    <a:lumMod val="50000"/>
                  </a:schemeClr>
                </a:solidFill>
              </a:rPr>
              <a:t>actions including but not limited to humiliation, harassment, threats of punishment or deprivation, intimidation or demeaning or derogatory communication (vocal, written, gestures) directed to or within eyesight or audible range of the person supported. </a:t>
            </a:r>
          </a:p>
          <a:p>
            <a:pPr marL="292608" lvl="1" indent="0">
              <a:buNone/>
            </a:pPr>
            <a:endParaRPr lang="en-US" sz="4300" dirty="0">
              <a:solidFill>
                <a:schemeClr val="tx1"/>
              </a:solidFill>
            </a:endParaRPr>
          </a:p>
          <a:p>
            <a:pPr lvl="2"/>
            <a:endParaRPr lang="en-US" sz="2200" b="1" dirty="0"/>
          </a:p>
        </p:txBody>
      </p:sp>
      <p:sp>
        <p:nvSpPr>
          <p:cNvPr id="4" name="Date Placeholder 3"/>
          <p:cNvSpPr>
            <a:spLocks noGrp="1"/>
          </p:cNvSpPr>
          <p:nvPr>
            <p:ph type="dt" sz="half" idx="10"/>
          </p:nvPr>
        </p:nvSpPr>
        <p:spPr>
          <a:xfrm>
            <a:off x="8229600" y="6477000"/>
            <a:ext cx="2002464" cy="226902"/>
          </a:xfrm>
        </p:spPr>
        <p:txBody>
          <a:bodyPr/>
          <a:lstStyle/>
          <a:p>
            <a:r>
              <a:rPr lang="en-US" dirty="0">
                <a:solidFill>
                  <a:schemeClr val="bg1"/>
                </a:solidFill>
              </a:rPr>
              <a:t>06/2019</a:t>
            </a:r>
          </a:p>
        </p:txBody>
      </p:sp>
      <p:pic>
        <p:nvPicPr>
          <p:cNvPr id="7" name="Picture 6">
            <a:extLst>
              <a:ext uri="{FF2B5EF4-FFF2-40B4-BE49-F238E27FC236}">
                <a16:creationId xmlns:a16="http://schemas.microsoft.com/office/drawing/2014/main" id="{C6586369-6D5C-483C-B019-DB7653FA2EEE}"/>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228600" y="5921829"/>
            <a:ext cx="2680652" cy="936171"/>
          </a:xfrm>
          <a:prstGeom prst="rect">
            <a:avLst/>
          </a:prstGeom>
        </p:spPr>
      </p:pic>
    </p:spTree>
    <p:extLst>
      <p:ext uri="{BB962C8B-B14F-4D97-AF65-F5344CB8AC3E}">
        <p14:creationId xmlns:p14="http://schemas.microsoft.com/office/powerpoint/2010/main" val="1883271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71BF7-7B69-40EE-9F5B-962F17E23F13}"/>
              </a:ext>
            </a:extLst>
          </p:cNvPr>
          <p:cNvSpPr>
            <a:spLocks noGrp="1"/>
          </p:cNvSpPr>
          <p:nvPr>
            <p:ph type="title"/>
          </p:nvPr>
        </p:nvSpPr>
        <p:spPr/>
        <p:txBody>
          <a:bodyPr>
            <a:normAutofit/>
          </a:bodyPr>
          <a:lstStyle/>
          <a:p>
            <a:r>
              <a:rPr lang="en-US" sz="3200" dirty="0"/>
              <a:t>description of incident </a:t>
            </a:r>
            <a:r>
              <a:rPr lang="en-US" sz="2000" dirty="0"/>
              <a:t>continued</a:t>
            </a:r>
            <a:endParaRPr lang="en-US" dirty="0"/>
          </a:p>
        </p:txBody>
      </p:sp>
      <p:sp>
        <p:nvSpPr>
          <p:cNvPr id="3" name="Content Placeholder 2">
            <a:extLst>
              <a:ext uri="{FF2B5EF4-FFF2-40B4-BE49-F238E27FC236}">
                <a16:creationId xmlns:a16="http://schemas.microsoft.com/office/drawing/2014/main" id="{AD798EDB-FF2E-429B-AEC3-612E5C0A5296}"/>
              </a:ext>
            </a:extLst>
          </p:cNvPr>
          <p:cNvSpPr>
            <a:spLocks noGrp="1"/>
          </p:cNvSpPr>
          <p:nvPr>
            <p:ph idx="1"/>
          </p:nvPr>
        </p:nvSpPr>
        <p:spPr/>
        <p:txBody>
          <a:bodyPr>
            <a:normAutofit/>
          </a:bodyPr>
          <a:lstStyle/>
          <a:p>
            <a:r>
              <a:rPr lang="en-US" sz="2200" dirty="0"/>
              <a:t>If needed, submit an additional RIF when additional information becomes available after the 1 business day deadline. </a:t>
            </a:r>
          </a:p>
          <a:p>
            <a:r>
              <a:rPr lang="en-US" sz="2200" dirty="0"/>
              <a:t>Avoid abbreviations, including abbreviations for medical terms and staff titles.</a:t>
            </a:r>
          </a:p>
          <a:p>
            <a:r>
              <a:rPr lang="en-US" sz="2200" dirty="0"/>
              <a:t>Reporters must be cognizant of how the narrative was written. Reportable Incident Forms are read by a multitude of persons within DIDD. Use the 1 business day time allotment to correct errors prior to submission such as: spelling errors, punctuation, grammatical errors and disorganized thoughts.</a:t>
            </a:r>
          </a:p>
          <a:p>
            <a:endParaRPr lang="en-US" dirty="0"/>
          </a:p>
        </p:txBody>
      </p:sp>
      <p:sp>
        <p:nvSpPr>
          <p:cNvPr id="4" name="Date Placeholder 3">
            <a:extLst>
              <a:ext uri="{FF2B5EF4-FFF2-40B4-BE49-F238E27FC236}">
                <a16:creationId xmlns:a16="http://schemas.microsoft.com/office/drawing/2014/main" id="{1015A58E-CCF1-43B9-B64F-9288397D9A69}"/>
              </a:ext>
            </a:extLst>
          </p:cNvPr>
          <p:cNvSpPr>
            <a:spLocks noGrp="1"/>
          </p:cNvSpPr>
          <p:nvPr>
            <p:ph type="dt" sz="half" idx="10"/>
          </p:nvPr>
        </p:nvSpPr>
        <p:spPr>
          <a:xfrm>
            <a:off x="8229600" y="6553200"/>
            <a:ext cx="2002464" cy="226902"/>
          </a:xfrm>
        </p:spPr>
        <p:txBody>
          <a:bodyPr/>
          <a:lstStyle/>
          <a:p>
            <a:r>
              <a:rPr lang="en-US" dirty="0">
                <a:solidFill>
                  <a:schemeClr val="bg1"/>
                </a:solidFill>
              </a:rPr>
              <a:t>06/2019</a:t>
            </a:r>
          </a:p>
        </p:txBody>
      </p:sp>
      <p:pic>
        <p:nvPicPr>
          <p:cNvPr id="5" name="Picture 4">
            <a:extLst>
              <a:ext uri="{FF2B5EF4-FFF2-40B4-BE49-F238E27FC236}">
                <a16:creationId xmlns:a16="http://schemas.microsoft.com/office/drawing/2014/main" id="{3A6C3F04-6B72-40CD-B433-83E148016E0A}"/>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52400" y="5902073"/>
            <a:ext cx="2680652" cy="936171"/>
          </a:xfrm>
          <a:prstGeom prst="rect">
            <a:avLst/>
          </a:prstGeom>
        </p:spPr>
      </p:pic>
    </p:spTree>
    <p:extLst>
      <p:ext uri="{BB962C8B-B14F-4D97-AF65-F5344CB8AC3E}">
        <p14:creationId xmlns:p14="http://schemas.microsoft.com/office/powerpoint/2010/main" val="10013235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Description of injury		</a:t>
            </a:r>
          </a:p>
        </p:txBody>
      </p:sp>
      <p:sp>
        <p:nvSpPr>
          <p:cNvPr id="3" name="Content Placeholder 2"/>
          <p:cNvSpPr>
            <a:spLocks noGrp="1"/>
          </p:cNvSpPr>
          <p:nvPr>
            <p:ph idx="1"/>
          </p:nvPr>
        </p:nvSpPr>
        <p:spPr/>
        <p:txBody>
          <a:bodyPr>
            <a:normAutofit/>
          </a:bodyPr>
          <a:lstStyle/>
          <a:p>
            <a:r>
              <a:rPr lang="en-US" dirty="0"/>
              <a:t>Reporters must give a brief description of the injury sustained by the person supported.</a:t>
            </a:r>
          </a:p>
          <a:p>
            <a:r>
              <a:rPr lang="en-US" dirty="0"/>
              <a:t>Injury descriptions must include the injury type, size, location, and color.</a:t>
            </a:r>
          </a:p>
          <a:p>
            <a:r>
              <a:rPr lang="en-US" dirty="0"/>
              <a:t>Reporters must refrain from using abbreviations, including abbreviations for medical terminology.</a:t>
            </a:r>
          </a:p>
        </p:txBody>
      </p:sp>
      <p:sp>
        <p:nvSpPr>
          <p:cNvPr id="4" name="Date Placeholder 3"/>
          <p:cNvSpPr>
            <a:spLocks noGrp="1"/>
          </p:cNvSpPr>
          <p:nvPr>
            <p:ph type="dt" sz="half" idx="10"/>
          </p:nvPr>
        </p:nvSpPr>
        <p:spPr>
          <a:xfrm>
            <a:off x="8229600" y="6477000"/>
            <a:ext cx="2002464" cy="226902"/>
          </a:xfrm>
        </p:spPr>
        <p:txBody>
          <a:bodyPr/>
          <a:lstStyle/>
          <a:p>
            <a:r>
              <a:rPr lang="en-US" dirty="0">
                <a:solidFill>
                  <a:schemeClr val="bg1"/>
                </a:solidFill>
              </a:rPr>
              <a:t>06/2019</a:t>
            </a:r>
          </a:p>
        </p:txBody>
      </p:sp>
      <p:pic>
        <p:nvPicPr>
          <p:cNvPr id="5" name="Picture 4">
            <a:extLst>
              <a:ext uri="{FF2B5EF4-FFF2-40B4-BE49-F238E27FC236}">
                <a16:creationId xmlns:a16="http://schemas.microsoft.com/office/drawing/2014/main" id="{EBBAED76-7EE7-4DF4-97D4-93A8C00E2C4C}"/>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52400" y="5921829"/>
            <a:ext cx="2680652" cy="936171"/>
          </a:xfrm>
          <a:prstGeom prst="rect">
            <a:avLst/>
          </a:prstGeom>
        </p:spPr>
      </p:pic>
    </p:spTree>
    <p:extLst>
      <p:ext uri="{BB962C8B-B14F-4D97-AF65-F5344CB8AC3E}">
        <p14:creationId xmlns:p14="http://schemas.microsoft.com/office/powerpoint/2010/main" val="31616318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239000" cy="1143000"/>
          </a:xfrm>
        </p:spPr>
        <p:txBody>
          <a:bodyPr>
            <a:normAutofit/>
          </a:bodyPr>
          <a:lstStyle/>
          <a:p>
            <a:r>
              <a:rPr lang="en-US" dirty="0"/>
              <a:t>Injury to others		</a:t>
            </a:r>
          </a:p>
        </p:txBody>
      </p:sp>
      <p:sp>
        <p:nvSpPr>
          <p:cNvPr id="3" name="Content Placeholder 2"/>
          <p:cNvSpPr>
            <a:spLocks noGrp="1"/>
          </p:cNvSpPr>
          <p:nvPr>
            <p:ph idx="1"/>
          </p:nvPr>
        </p:nvSpPr>
        <p:spPr>
          <a:xfrm>
            <a:off x="381000" y="1371600"/>
            <a:ext cx="7239000" cy="4846320"/>
          </a:xfrm>
        </p:spPr>
        <p:txBody>
          <a:bodyPr>
            <a:normAutofit fontScale="92500" lnSpcReduction="10000"/>
          </a:bodyPr>
          <a:lstStyle/>
          <a:p>
            <a:r>
              <a:rPr lang="en-US" sz="2200" dirty="0"/>
              <a:t>When a person supported has incidents of physical aggression, self-injurious behavior and/or property destruction, that seriously injure other persons, agencies must identify the injured persons.</a:t>
            </a:r>
          </a:p>
          <a:p>
            <a:r>
              <a:rPr lang="en-US" sz="2200" dirty="0"/>
              <a:t>When a person supported’s behavior leads to serious injuries, check the appropriate box(es) identifying the injured person(s).</a:t>
            </a:r>
          </a:p>
          <a:p>
            <a:r>
              <a:rPr lang="en-US" sz="2200" dirty="0"/>
              <a:t>When applicable, describe this serious injury as part of the main narrative of the incident.</a:t>
            </a:r>
          </a:p>
          <a:p>
            <a:r>
              <a:rPr lang="en-US" sz="2200" dirty="0"/>
              <a:t>Serious injury: any injury which required assessment and treatment </a:t>
            </a:r>
            <a:r>
              <a:rPr lang="en-US" sz="2200" b="1" dirty="0"/>
              <a:t>beyond first aid</a:t>
            </a:r>
            <a:r>
              <a:rPr lang="en-US" sz="2200" dirty="0"/>
              <a:t>. There has to be an assessment and treatment by a medical professional. </a:t>
            </a:r>
          </a:p>
          <a:p>
            <a:r>
              <a:rPr lang="en-US" sz="2200" dirty="0"/>
              <a:t>Note: If a person supported seriously injures other persons supported, agencies must submit a RIF for each person supported.</a:t>
            </a:r>
          </a:p>
          <a:p>
            <a:endParaRPr lang="en-US" dirty="0"/>
          </a:p>
        </p:txBody>
      </p:sp>
      <p:sp>
        <p:nvSpPr>
          <p:cNvPr id="4" name="Date Placeholder 3"/>
          <p:cNvSpPr>
            <a:spLocks noGrp="1"/>
          </p:cNvSpPr>
          <p:nvPr>
            <p:ph type="dt" sz="half" idx="10"/>
          </p:nvPr>
        </p:nvSpPr>
        <p:spPr>
          <a:xfrm>
            <a:off x="8305800" y="6477000"/>
            <a:ext cx="2002464" cy="226902"/>
          </a:xfrm>
        </p:spPr>
        <p:txBody>
          <a:bodyPr/>
          <a:lstStyle/>
          <a:p>
            <a:r>
              <a:rPr lang="en-US" dirty="0">
                <a:solidFill>
                  <a:schemeClr val="bg1"/>
                </a:solidFill>
              </a:rPr>
              <a:t>06/2019</a:t>
            </a:r>
          </a:p>
        </p:txBody>
      </p:sp>
      <p:pic>
        <p:nvPicPr>
          <p:cNvPr id="5" name="Picture 4">
            <a:extLst>
              <a:ext uri="{FF2B5EF4-FFF2-40B4-BE49-F238E27FC236}">
                <a16:creationId xmlns:a16="http://schemas.microsoft.com/office/drawing/2014/main" id="{304E6C92-A762-4FAE-BD0E-B60AC94931D9}"/>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52400" y="5921829"/>
            <a:ext cx="2680652" cy="936171"/>
          </a:xfrm>
          <a:prstGeom prst="rect">
            <a:avLst/>
          </a:prstGeom>
        </p:spPr>
      </p:pic>
    </p:spTree>
    <p:extLst>
      <p:ext uri="{BB962C8B-B14F-4D97-AF65-F5344CB8AC3E}">
        <p14:creationId xmlns:p14="http://schemas.microsoft.com/office/powerpoint/2010/main" val="362934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99160"/>
          </a:xfrm>
        </p:spPr>
        <p:txBody>
          <a:bodyPr>
            <a:normAutofit/>
          </a:bodyPr>
          <a:lstStyle/>
          <a:p>
            <a:r>
              <a:rPr lang="en-US" sz="4000" dirty="0"/>
              <a:t>Notifications</a:t>
            </a:r>
          </a:p>
        </p:txBody>
      </p:sp>
      <p:sp>
        <p:nvSpPr>
          <p:cNvPr id="3" name="Content Placeholder 2"/>
          <p:cNvSpPr>
            <a:spLocks noGrp="1"/>
          </p:cNvSpPr>
          <p:nvPr>
            <p:ph idx="1"/>
          </p:nvPr>
        </p:nvSpPr>
        <p:spPr>
          <a:xfrm>
            <a:off x="457200" y="1371600"/>
            <a:ext cx="7239000" cy="4846320"/>
          </a:xfrm>
        </p:spPr>
        <p:txBody>
          <a:bodyPr>
            <a:normAutofit fontScale="85000" lnSpcReduction="20000"/>
          </a:bodyPr>
          <a:lstStyle/>
          <a:p>
            <a:r>
              <a:rPr lang="en-US" dirty="0"/>
              <a:t>Agencies are to record all notifications with accurate date/time in the appropriate field of the form.</a:t>
            </a:r>
          </a:p>
          <a:p>
            <a:r>
              <a:rPr lang="en-US" dirty="0"/>
              <a:t>State and private ICF/IID facilities are required to contact and record notifications to the Chief Officer/AOD. </a:t>
            </a:r>
          </a:p>
          <a:p>
            <a:r>
              <a:rPr lang="en-US" dirty="0"/>
              <a:t>Agencies are to contact the Legal Representative, ISC Provider, Regional Office AOD, APS, and DCS, as outlined in the Provider Manual.</a:t>
            </a:r>
          </a:p>
          <a:p>
            <a:r>
              <a:rPr lang="en-US" dirty="0"/>
              <a:t>Agencies are to contact Law Enforcement when necessary.</a:t>
            </a:r>
          </a:p>
          <a:p>
            <a:r>
              <a:rPr lang="en-US" dirty="0"/>
              <a:t>Agencies must include the name of the Investigator contacted when reporting any allegation of Abuse, Neglect or Exploitation, Serious Injury of Unknown Cause, Suspicious Injury involving possible neglect or abuse, and unexpected/unexplained death.</a:t>
            </a:r>
          </a:p>
          <a:p>
            <a:pPr marL="0" indent="0">
              <a:buNone/>
            </a:pPr>
            <a:endParaRPr lang="en-US" dirty="0">
              <a:solidFill>
                <a:srgbClr val="002060"/>
              </a:solidFill>
            </a:endParaRPr>
          </a:p>
        </p:txBody>
      </p:sp>
      <p:sp>
        <p:nvSpPr>
          <p:cNvPr id="4" name="Date Placeholder 3"/>
          <p:cNvSpPr>
            <a:spLocks noGrp="1"/>
          </p:cNvSpPr>
          <p:nvPr>
            <p:ph type="dt" sz="half" idx="10"/>
          </p:nvPr>
        </p:nvSpPr>
        <p:spPr>
          <a:xfrm>
            <a:off x="8229600" y="6477000"/>
            <a:ext cx="2002464" cy="226902"/>
          </a:xfrm>
        </p:spPr>
        <p:txBody>
          <a:bodyPr/>
          <a:lstStyle/>
          <a:p>
            <a:r>
              <a:rPr lang="en-US" dirty="0">
                <a:solidFill>
                  <a:schemeClr val="bg1"/>
                </a:solidFill>
              </a:rPr>
              <a:t>06/2019</a:t>
            </a:r>
          </a:p>
        </p:txBody>
      </p:sp>
      <p:pic>
        <p:nvPicPr>
          <p:cNvPr id="5" name="Picture 4">
            <a:extLst>
              <a:ext uri="{FF2B5EF4-FFF2-40B4-BE49-F238E27FC236}">
                <a16:creationId xmlns:a16="http://schemas.microsoft.com/office/drawing/2014/main" id="{1D061CEB-8FCE-46D1-B483-727D34902A17}"/>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52400" y="5907718"/>
            <a:ext cx="2680652" cy="936171"/>
          </a:xfrm>
          <a:prstGeom prst="rect">
            <a:avLst/>
          </a:prstGeom>
        </p:spPr>
      </p:pic>
    </p:spTree>
    <p:extLst>
      <p:ext uri="{BB962C8B-B14F-4D97-AF65-F5344CB8AC3E}">
        <p14:creationId xmlns:p14="http://schemas.microsoft.com/office/powerpoint/2010/main" val="32200914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Person Writing this Report	</a:t>
            </a:r>
          </a:p>
        </p:txBody>
      </p:sp>
      <p:sp>
        <p:nvSpPr>
          <p:cNvPr id="3" name="Content Placeholder 2"/>
          <p:cNvSpPr>
            <a:spLocks noGrp="1"/>
          </p:cNvSpPr>
          <p:nvPr>
            <p:ph idx="1"/>
          </p:nvPr>
        </p:nvSpPr>
        <p:spPr/>
        <p:txBody>
          <a:bodyPr/>
          <a:lstStyle/>
          <a:p>
            <a:r>
              <a:rPr lang="en-US" dirty="0"/>
              <a:t>Reporters should type the name and title of the person completing the report.</a:t>
            </a:r>
          </a:p>
          <a:p>
            <a:r>
              <a:rPr lang="en-US" dirty="0"/>
              <a:t>Reporters must enter the date/time the report was completed.</a:t>
            </a:r>
          </a:p>
          <a:p>
            <a:r>
              <a:rPr lang="en-US" dirty="0"/>
              <a:t>Providers must maintain a signed copy of the RIF even though DIDD Incident Management does not require you to submit signed RIFs.</a:t>
            </a:r>
          </a:p>
        </p:txBody>
      </p:sp>
      <p:sp>
        <p:nvSpPr>
          <p:cNvPr id="4" name="Date Placeholder 3"/>
          <p:cNvSpPr>
            <a:spLocks noGrp="1"/>
          </p:cNvSpPr>
          <p:nvPr>
            <p:ph type="dt" sz="half" idx="10"/>
          </p:nvPr>
        </p:nvSpPr>
        <p:spPr>
          <a:xfrm>
            <a:off x="8305800" y="6477000"/>
            <a:ext cx="2002464" cy="226902"/>
          </a:xfrm>
        </p:spPr>
        <p:txBody>
          <a:bodyPr/>
          <a:lstStyle/>
          <a:p>
            <a:r>
              <a:rPr lang="en-US" dirty="0">
                <a:solidFill>
                  <a:schemeClr val="bg1"/>
                </a:solidFill>
              </a:rPr>
              <a:t>06/2019</a:t>
            </a:r>
          </a:p>
        </p:txBody>
      </p:sp>
      <p:pic>
        <p:nvPicPr>
          <p:cNvPr id="5" name="Picture 4">
            <a:extLst>
              <a:ext uri="{FF2B5EF4-FFF2-40B4-BE49-F238E27FC236}">
                <a16:creationId xmlns:a16="http://schemas.microsoft.com/office/drawing/2014/main" id="{5E878A11-E9CC-4489-8025-91A12D2D8D6E}"/>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228600" y="5887962"/>
            <a:ext cx="2680652" cy="936171"/>
          </a:xfrm>
          <a:prstGeom prst="rect">
            <a:avLst/>
          </a:prstGeom>
        </p:spPr>
      </p:pic>
    </p:spTree>
    <p:extLst>
      <p:ext uri="{BB962C8B-B14F-4D97-AF65-F5344CB8AC3E}">
        <p14:creationId xmlns:p14="http://schemas.microsoft.com/office/powerpoint/2010/main" val="8166076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Incident management coordinator review</a:t>
            </a:r>
          </a:p>
        </p:txBody>
      </p:sp>
      <p:sp>
        <p:nvSpPr>
          <p:cNvPr id="3" name="Content Placeholder 2"/>
          <p:cNvSpPr>
            <a:spLocks noGrp="1"/>
          </p:cNvSpPr>
          <p:nvPr>
            <p:ph idx="1"/>
          </p:nvPr>
        </p:nvSpPr>
        <p:spPr/>
        <p:txBody>
          <a:bodyPr>
            <a:normAutofit/>
          </a:bodyPr>
          <a:lstStyle/>
          <a:p>
            <a:r>
              <a:rPr lang="en-US" sz="2200" dirty="0"/>
              <a:t>The Provider IMC or designee should ensure that all RIFs are typed, complete and electronically submitted to DIDD, the ISC, and the primary provider of the person supported.</a:t>
            </a:r>
          </a:p>
          <a:p>
            <a:r>
              <a:rPr lang="en-US" sz="2200" dirty="0"/>
              <a:t>When applicable, the Provider IMC or designee must enter any additional information gathered after the initial incident was reported as part of the incident narrative field.</a:t>
            </a:r>
          </a:p>
          <a:p>
            <a:r>
              <a:rPr lang="en-US" sz="2200" dirty="0"/>
              <a:t>The Provider IMC or designee must clearly identify themselves as the author of the additional information he or she provided as part of the narrative field when the IMC or designee is not the primary reporter.</a:t>
            </a:r>
          </a:p>
        </p:txBody>
      </p:sp>
      <p:sp>
        <p:nvSpPr>
          <p:cNvPr id="4" name="Date Placeholder 3"/>
          <p:cNvSpPr>
            <a:spLocks noGrp="1"/>
          </p:cNvSpPr>
          <p:nvPr>
            <p:ph type="dt" sz="half" idx="10"/>
          </p:nvPr>
        </p:nvSpPr>
        <p:spPr>
          <a:xfrm>
            <a:off x="8229600" y="6477000"/>
            <a:ext cx="2002464" cy="226902"/>
          </a:xfrm>
        </p:spPr>
        <p:txBody>
          <a:bodyPr/>
          <a:lstStyle/>
          <a:p>
            <a:r>
              <a:rPr lang="en-US" dirty="0">
                <a:solidFill>
                  <a:schemeClr val="bg1"/>
                </a:solidFill>
              </a:rPr>
              <a:t>06/2019</a:t>
            </a:r>
          </a:p>
        </p:txBody>
      </p:sp>
      <p:pic>
        <p:nvPicPr>
          <p:cNvPr id="5" name="Picture 4">
            <a:extLst>
              <a:ext uri="{FF2B5EF4-FFF2-40B4-BE49-F238E27FC236}">
                <a16:creationId xmlns:a16="http://schemas.microsoft.com/office/drawing/2014/main" id="{5B0C57F1-1C33-4E84-8046-E0B43581A40E}"/>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52400" y="5921829"/>
            <a:ext cx="2680652" cy="936171"/>
          </a:xfrm>
          <a:prstGeom prst="rect">
            <a:avLst/>
          </a:prstGeom>
        </p:spPr>
      </p:pic>
    </p:spTree>
    <p:extLst>
      <p:ext uri="{BB962C8B-B14F-4D97-AF65-F5344CB8AC3E}">
        <p14:creationId xmlns:p14="http://schemas.microsoft.com/office/powerpoint/2010/main" val="25105122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Type of incident</a:t>
            </a:r>
          </a:p>
        </p:txBody>
      </p:sp>
      <p:sp>
        <p:nvSpPr>
          <p:cNvPr id="3" name="Content Placeholder 2"/>
          <p:cNvSpPr>
            <a:spLocks noGrp="1"/>
          </p:cNvSpPr>
          <p:nvPr>
            <p:ph idx="1"/>
          </p:nvPr>
        </p:nvSpPr>
        <p:spPr/>
        <p:txBody>
          <a:bodyPr/>
          <a:lstStyle/>
          <a:p>
            <a:r>
              <a:rPr lang="en-US" dirty="0"/>
              <a:t>All allegations and incident types </a:t>
            </a:r>
            <a:r>
              <a:rPr lang="en-US" b="1" dirty="0"/>
              <a:t>BOLDED</a:t>
            </a:r>
            <a:r>
              <a:rPr lang="en-US" dirty="0"/>
              <a:t> on the RIF must be reported to DIDD Investigations immediately, but no later than four (4) hours using the Statewide DIDD Investigations Hotline.</a:t>
            </a:r>
          </a:p>
          <a:p>
            <a:r>
              <a:rPr lang="en-US" dirty="0"/>
              <a:t>The provider must check only the box that </a:t>
            </a:r>
            <a:r>
              <a:rPr lang="en-US" u="sng" dirty="0"/>
              <a:t>best</a:t>
            </a:r>
            <a:r>
              <a:rPr lang="en-US" dirty="0"/>
              <a:t> identifies the type of incident reported.</a:t>
            </a:r>
          </a:p>
          <a:p>
            <a:endParaRPr lang="en-US" dirty="0"/>
          </a:p>
        </p:txBody>
      </p:sp>
      <p:sp>
        <p:nvSpPr>
          <p:cNvPr id="4" name="Date Placeholder 3"/>
          <p:cNvSpPr>
            <a:spLocks noGrp="1"/>
          </p:cNvSpPr>
          <p:nvPr>
            <p:ph type="dt" sz="half" idx="10"/>
          </p:nvPr>
        </p:nvSpPr>
        <p:spPr>
          <a:xfrm>
            <a:off x="8229600" y="6477000"/>
            <a:ext cx="2002464" cy="226902"/>
          </a:xfrm>
        </p:spPr>
        <p:txBody>
          <a:bodyPr/>
          <a:lstStyle/>
          <a:p>
            <a:r>
              <a:rPr lang="en-US" dirty="0">
                <a:solidFill>
                  <a:schemeClr val="bg1"/>
                </a:solidFill>
              </a:rPr>
              <a:t>06/2019</a:t>
            </a:r>
          </a:p>
        </p:txBody>
      </p:sp>
      <p:pic>
        <p:nvPicPr>
          <p:cNvPr id="5" name="Picture 4">
            <a:extLst>
              <a:ext uri="{FF2B5EF4-FFF2-40B4-BE49-F238E27FC236}">
                <a16:creationId xmlns:a16="http://schemas.microsoft.com/office/drawing/2014/main" id="{5929F187-850C-43DC-8A91-9CF75B3034B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52400" y="5867400"/>
            <a:ext cx="2680652" cy="936171"/>
          </a:xfrm>
          <a:prstGeom prst="rect">
            <a:avLst/>
          </a:prstGeom>
        </p:spPr>
      </p:pic>
    </p:spTree>
    <p:extLst>
      <p:ext uri="{BB962C8B-B14F-4D97-AF65-F5344CB8AC3E}">
        <p14:creationId xmlns:p14="http://schemas.microsoft.com/office/powerpoint/2010/main" val="38802354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dirty="0"/>
              <a:t>incidents requiring a call to investigations hotline Immediately and not later than </a:t>
            </a:r>
            <a:br>
              <a:rPr lang="en-US" sz="2400" dirty="0"/>
            </a:br>
            <a:r>
              <a:rPr lang="en-US" sz="2400" dirty="0"/>
              <a:t>4 hours</a:t>
            </a:r>
          </a:p>
        </p:txBody>
      </p:sp>
      <p:sp>
        <p:nvSpPr>
          <p:cNvPr id="3" name="Content Placeholder 2"/>
          <p:cNvSpPr>
            <a:spLocks noGrp="1"/>
          </p:cNvSpPr>
          <p:nvPr>
            <p:ph idx="1"/>
          </p:nvPr>
        </p:nvSpPr>
        <p:spPr/>
        <p:txBody>
          <a:bodyPr>
            <a:normAutofit fontScale="47500" lnSpcReduction="20000"/>
          </a:bodyPr>
          <a:lstStyle/>
          <a:p>
            <a:r>
              <a:rPr lang="en-US" sz="3800" b="1" u="sng" dirty="0"/>
              <a:t>Alleged Abuse </a:t>
            </a:r>
            <a:r>
              <a:rPr lang="en-US" sz="3800" dirty="0"/>
              <a:t>– the knowing infliction of injury, unreasonable confinement, intimidation or punishment with resulting physical harm, pain or mental anguish</a:t>
            </a:r>
          </a:p>
          <a:p>
            <a:r>
              <a:rPr lang="en-US" sz="3800" b="1" u="sng" dirty="0"/>
              <a:t>Alleged Neglect </a:t>
            </a:r>
            <a:r>
              <a:rPr lang="en-US" sz="3800" dirty="0"/>
              <a:t>– Failure to provide goods or services necessary to avoid physical harm, mental anguish or mental illness, which results in injury or probable risk of serious harm</a:t>
            </a:r>
          </a:p>
          <a:p>
            <a:r>
              <a:rPr lang="en-US" sz="3800" b="1" u="sng" dirty="0"/>
              <a:t>Exploitation</a:t>
            </a:r>
            <a:r>
              <a:rPr lang="en-US" sz="3800" u="sng" dirty="0"/>
              <a:t> </a:t>
            </a:r>
            <a:r>
              <a:rPr lang="en-US" sz="3800" dirty="0"/>
              <a:t>– the deliberate misplacement, misappropriation or wrongful, temporary or permanent use of belongings or money </a:t>
            </a:r>
            <a:r>
              <a:rPr lang="en-US" sz="3800" i="1" dirty="0"/>
              <a:t>(greater than $250) </a:t>
            </a:r>
            <a:r>
              <a:rPr lang="en-US" sz="3800" dirty="0"/>
              <a:t>with or without the person’s consent</a:t>
            </a:r>
          </a:p>
          <a:p>
            <a:r>
              <a:rPr lang="en-US" sz="3800" b="1" u="sng" dirty="0"/>
              <a:t>Serious Injury of Unknown Cause </a:t>
            </a:r>
            <a:r>
              <a:rPr lang="en-US" sz="3800" dirty="0"/>
              <a:t>– A serious injury is discovered and cause can not be determined </a:t>
            </a:r>
          </a:p>
          <a:p>
            <a:r>
              <a:rPr lang="en-US" sz="3800" b="1" u="sng" dirty="0"/>
              <a:t>Suspicious Injury </a:t>
            </a:r>
            <a:r>
              <a:rPr lang="en-US" sz="3800" dirty="0"/>
              <a:t>– an injury to a person where abuse or neglect is suspected, or does not coincide with explanation of how injury was sustained </a:t>
            </a:r>
          </a:p>
          <a:p>
            <a:r>
              <a:rPr lang="en-US" sz="3800" b="1" u="sng" dirty="0"/>
              <a:t>*Death</a:t>
            </a:r>
            <a:r>
              <a:rPr lang="en-US" sz="3800" dirty="0"/>
              <a:t> – </a:t>
            </a:r>
            <a:r>
              <a:rPr lang="en-US" sz="3800" u="sng" dirty="0"/>
              <a:t>*contact Investigations only if abuse or neglect is suspected, or if the death is suspicious , unexpected, or unexplained. </a:t>
            </a:r>
            <a:r>
              <a:rPr lang="en-US" sz="3800" dirty="0"/>
              <a:t>Regardless of the nature of death, a RIF must be submitted reporting the death.</a:t>
            </a:r>
          </a:p>
          <a:p>
            <a:endParaRPr lang="en-US" dirty="0"/>
          </a:p>
        </p:txBody>
      </p:sp>
      <p:sp>
        <p:nvSpPr>
          <p:cNvPr id="4" name="Date Placeholder 3"/>
          <p:cNvSpPr>
            <a:spLocks noGrp="1"/>
          </p:cNvSpPr>
          <p:nvPr>
            <p:ph type="dt" sz="half" idx="10"/>
          </p:nvPr>
        </p:nvSpPr>
        <p:spPr>
          <a:xfrm>
            <a:off x="8305800" y="6477000"/>
            <a:ext cx="2002464" cy="226902"/>
          </a:xfrm>
        </p:spPr>
        <p:txBody>
          <a:bodyPr/>
          <a:lstStyle/>
          <a:p>
            <a:r>
              <a:rPr lang="en-US" dirty="0">
                <a:solidFill>
                  <a:schemeClr val="bg1"/>
                </a:solidFill>
              </a:rPr>
              <a:t>06/2019</a:t>
            </a:r>
          </a:p>
        </p:txBody>
      </p:sp>
      <p:pic>
        <p:nvPicPr>
          <p:cNvPr id="5" name="Picture 4">
            <a:extLst>
              <a:ext uri="{FF2B5EF4-FFF2-40B4-BE49-F238E27FC236}">
                <a16:creationId xmlns:a16="http://schemas.microsoft.com/office/drawing/2014/main" id="{F4CDCA94-E7C6-4C3C-8D27-740A5260E841}"/>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228600" y="5919007"/>
            <a:ext cx="2680652" cy="936171"/>
          </a:xfrm>
          <a:prstGeom prst="rect">
            <a:avLst/>
          </a:prstGeom>
        </p:spPr>
      </p:pic>
    </p:spTree>
    <p:extLst>
      <p:ext uri="{BB962C8B-B14F-4D97-AF65-F5344CB8AC3E}">
        <p14:creationId xmlns:p14="http://schemas.microsoft.com/office/powerpoint/2010/main" val="38943524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Injury Type</a:t>
            </a:r>
          </a:p>
        </p:txBody>
      </p:sp>
      <p:sp>
        <p:nvSpPr>
          <p:cNvPr id="3" name="Content Placeholder 2"/>
          <p:cNvSpPr>
            <a:spLocks noGrp="1"/>
          </p:cNvSpPr>
          <p:nvPr>
            <p:ph idx="1"/>
          </p:nvPr>
        </p:nvSpPr>
        <p:spPr/>
        <p:txBody>
          <a:bodyPr>
            <a:normAutofit fontScale="77500" lnSpcReduction="20000"/>
          </a:bodyPr>
          <a:lstStyle/>
          <a:p>
            <a:r>
              <a:rPr lang="en-US" dirty="0"/>
              <a:t>No Apparent Injury – injury is not known at time of incident or there is no injury after assessment.</a:t>
            </a:r>
          </a:p>
          <a:p>
            <a:r>
              <a:rPr lang="en-US" dirty="0"/>
              <a:t>Minor Injury – injuries that </a:t>
            </a:r>
            <a:r>
              <a:rPr lang="en-US" b="1" dirty="0"/>
              <a:t>do not </a:t>
            </a:r>
            <a:r>
              <a:rPr lang="en-US" dirty="0"/>
              <a:t>require treatment beyond first aid, but are the result of a reportable incident.</a:t>
            </a:r>
          </a:p>
          <a:p>
            <a:r>
              <a:rPr lang="en-US" dirty="0"/>
              <a:t>Serious Injury – injuries that may be self inflicted or inflicted by another, accidental or not, known or unknown cause, and do require assessment and treatment by a medical professional. Includes, </a:t>
            </a:r>
            <a:r>
              <a:rPr lang="en-US" u="sng" dirty="0"/>
              <a:t>but is not limited to</a:t>
            </a:r>
            <a:r>
              <a:rPr lang="en-US" dirty="0"/>
              <a:t>:</a:t>
            </a:r>
          </a:p>
          <a:p>
            <a:pPr lvl="2"/>
            <a:r>
              <a:rPr lang="en-US" dirty="0">
                <a:solidFill>
                  <a:schemeClr val="tx1"/>
                </a:solidFill>
              </a:rPr>
              <a:t>Fractures</a:t>
            </a:r>
          </a:p>
          <a:p>
            <a:pPr lvl="2"/>
            <a:r>
              <a:rPr lang="en-US" dirty="0">
                <a:solidFill>
                  <a:schemeClr val="tx1"/>
                </a:solidFill>
              </a:rPr>
              <a:t>Dislocations</a:t>
            </a:r>
          </a:p>
          <a:p>
            <a:pPr lvl="2"/>
            <a:r>
              <a:rPr lang="en-US" dirty="0">
                <a:solidFill>
                  <a:schemeClr val="tx1"/>
                </a:solidFill>
              </a:rPr>
              <a:t>Concussions</a:t>
            </a:r>
          </a:p>
          <a:p>
            <a:pPr lvl="2"/>
            <a:r>
              <a:rPr lang="en-US" dirty="0">
                <a:solidFill>
                  <a:schemeClr val="tx1"/>
                </a:solidFill>
              </a:rPr>
              <a:t>Cut/laceration requiring sutures, staples or Dermabond</a:t>
            </a:r>
          </a:p>
          <a:p>
            <a:pPr lvl="2"/>
            <a:r>
              <a:rPr lang="en-US" dirty="0">
                <a:solidFill>
                  <a:schemeClr val="tx1"/>
                </a:solidFill>
              </a:rPr>
              <a:t>Torn ligaments</a:t>
            </a:r>
          </a:p>
          <a:p>
            <a:pPr lvl="2"/>
            <a:r>
              <a:rPr lang="en-US" dirty="0">
                <a:solidFill>
                  <a:schemeClr val="tx1"/>
                </a:solidFill>
              </a:rPr>
              <a:t>2</a:t>
            </a:r>
            <a:r>
              <a:rPr lang="en-US" baseline="30000" dirty="0">
                <a:solidFill>
                  <a:schemeClr val="tx1"/>
                </a:solidFill>
              </a:rPr>
              <a:t>nd</a:t>
            </a:r>
            <a:r>
              <a:rPr lang="en-US" dirty="0">
                <a:solidFill>
                  <a:schemeClr val="tx1"/>
                </a:solidFill>
              </a:rPr>
              <a:t> and 3</a:t>
            </a:r>
            <a:r>
              <a:rPr lang="en-US" baseline="30000" dirty="0">
                <a:solidFill>
                  <a:schemeClr val="tx1"/>
                </a:solidFill>
              </a:rPr>
              <a:t>rd</a:t>
            </a:r>
            <a:r>
              <a:rPr lang="en-US" dirty="0">
                <a:solidFill>
                  <a:schemeClr val="tx1"/>
                </a:solidFill>
              </a:rPr>
              <a:t> degree burns</a:t>
            </a:r>
          </a:p>
          <a:p>
            <a:pPr lvl="2"/>
            <a:r>
              <a:rPr lang="en-US" dirty="0">
                <a:solidFill>
                  <a:schemeClr val="tx1"/>
                </a:solidFill>
              </a:rPr>
              <a:t>Loss of consciousness</a:t>
            </a:r>
          </a:p>
          <a:p>
            <a:pPr lvl="2"/>
            <a:r>
              <a:rPr lang="en-US" dirty="0">
                <a:solidFill>
                  <a:schemeClr val="tx1"/>
                </a:solidFill>
              </a:rPr>
              <a:t>Sprain or strain (if moderate or severe)</a:t>
            </a:r>
          </a:p>
        </p:txBody>
      </p:sp>
      <p:sp>
        <p:nvSpPr>
          <p:cNvPr id="4" name="Date Placeholder 3"/>
          <p:cNvSpPr>
            <a:spLocks noGrp="1"/>
          </p:cNvSpPr>
          <p:nvPr>
            <p:ph type="dt" sz="half" idx="10"/>
          </p:nvPr>
        </p:nvSpPr>
        <p:spPr>
          <a:xfrm>
            <a:off x="8229600" y="6400800"/>
            <a:ext cx="2002464" cy="226902"/>
          </a:xfrm>
        </p:spPr>
        <p:txBody>
          <a:bodyPr/>
          <a:lstStyle/>
          <a:p>
            <a:r>
              <a:rPr lang="en-US" dirty="0">
                <a:solidFill>
                  <a:schemeClr val="bg1"/>
                </a:solidFill>
              </a:rPr>
              <a:t>06/2019</a:t>
            </a:r>
          </a:p>
        </p:txBody>
      </p:sp>
      <p:pic>
        <p:nvPicPr>
          <p:cNvPr id="5" name="Picture 4">
            <a:extLst>
              <a:ext uri="{FF2B5EF4-FFF2-40B4-BE49-F238E27FC236}">
                <a16:creationId xmlns:a16="http://schemas.microsoft.com/office/drawing/2014/main" id="{2ADBDC0C-DC1C-40AF-A6E5-6D41767BBD82}"/>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52400" y="5921829"/>
            <a:ext cx="2680652" cy="936171"/>
          </a:xfrm>
          <a:prstGeom prst="rect">
            <a:avLst/>
          </a:prstGeom>
        </p:spPr>
      </p:pic>
    </p:spTree>
    <p:extLst>
      <p:ext uri="{BB962C8B-B14F-4D97-AF65-F5344CB8AC3E}">
        <p14:creationId xmlns:p14="http://schemas.microsoft.com/office/powerpoint/2010/main" val="31777022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Forwarding RIF to DIDD</a:t>
            </a:r>
          </a:p>
        </p:txBody>
      </p:sp>
      <p:sp>
        <p:nvSpPr>
          <p:cNvPr id="3" name="Content Placeholder 2"/>
          <p:cNvSpPr>
            <a:spLocks noGrp="1"/>
          </p:cNvSpPr>
          <p:nvPr>
            <p:ph idx="1"/>
          </p:nvPr>
        </p:nvSpPr>
        <p:spPr/>
        <p:txBody>
          <a:bodyPr>
            <a:normAutofit lnSpcReduction="10000"/>
          </a:bodyPr>
          <a:lstStyle/>
          <a:p>
            <a:r>
              <a:rPr lang="en-US" sz="2400" dirty="0"/>
              <a:t>Remember, all allegations of abuse, neglect, or exploitation, serious injuries of unknown cause, suspicious injuries, and unexpected, unexplained, or suspicious deaths must be reported to the DIDD Office of Investigations Hotline as soon as possible, but no later than four (4) hours following the discovery of the incident.</a:t>
            </a:r>
          </a:p>
          <a:p>
            <a:r>
              <a:rPr lang="en-US" sz="2400" dirty="0"/>
              <a:t>Remember, after the provider IMC review, RIFs must be emailed to DIDD.Incidentmgmt@tn.gov as soon as possible, but no later than the next business day after the incident was reported, witnessed or discovered. </a:t>
            </a:r>
          </a:p>
          <a:p>
            <a:endParaRPr lang="en-US" dirty="0"/>
          </a:p>
        </p:txBody>
      </p:sp>
      <p:sp>
        <p:nvSpPr>
          <p:cNvPr id="4" name="Date Placeholder 3"/>
          <p:cNvSpPr>
            <a:spLocks noGrp="1"/>
          </p:cNvSpPr>
          <p:nvPr>
            <p:ph type="dt" sz="half" idx="10"/>
          </p:nvPr>
        </p:nvSpPr>
        <p:spPr>
          <a:xfrm>
            <a:off x="8305800" y="6477000"/>
            <a:ext cx="2002464" cy="226902"/>
          </a:xfrm>
        </p:spPr>
        <p:txBody>
          <a:bodyPr/>
          <a:lstStyle/>
          <a:p>
            <a:r>
              <a:rPr lang="en-US" dirty="0">
                <a:solidFill>
                  <a:schemeClr val="bg1"/>
                </a:solidFill>
              </a:rPr>
              <a:t>06/2019</a:t>
            </a:r>
          </a:p>
        </p:txBody>
      </p:sp>
      <p:pic>
        <p:nvPicPr>
          <p:cNvPr id="5" name="Picture 4">
            <a:extLst>
              <a:ext uri="{FF2B5EF4-FFF2-40B4-BE49-F238E27FC236}">
                <a16:creationId xmlns:a16="http://schemas.microsoft.com/office/drawing/2014/main" id="{DD839E1F-6FAD-47BC-BEB6-2CFD72E14B08}"/>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52400" y="5919007"/>
            <a:ext cx="2680652" cy="936171"/>
          </a:xfrm>
          <a:prstGeom prst="rect">
            <a:avLst/>
          </a:prstGeom>
        </p:spPr>
      </p:pic>
    </p:spTree>
    <p:extLst>
      <p:ext uri="{BB962C8B-B14F-4D97-AF65-F5344CB8AC3E}">
        <p14:creationId xmlns:p14="http://schemas.microsoft.com/office/powerpoint/2010/main" val="3385964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7239000" cy="914400"/>
          </a:xfrm>
        </p:spPr>
        <p:txBody>
          <a:bodyPr>
            <a:noAutofit/>
          </a:bodyPr>
          <a:lstStyle/>
          <a:p>
            <a:br>
              <a:rPr lang="en-US" sz="2800" dirty="0"/>
            </a:br>
            <a:r>
              <a:rPr lang="en-US" sz="3600" dirty="0"/>
              <a:t>What makes an Incident reportable?</a:t>
            </a:r>
          </a:p>
        </p:txBody>
      </p:sp>
      <p:sp>
        <p:nvSpPr>
          <p:cNvPr id="3" name="Content Placeholder 2"/>
          <p:cNvSpPr>
            <a:spLocks noGrp="1"/>
          </p:cNvSpPr>
          <p:nvPr>
            <p:ph idx="1"/>
          </p:nvPr>
        </p:nvSpPr>
        <p:spPr>
          <a:xfrm>
            <a:off x="457200" y="1371600"/>
            <a:ext cx="7239000" cy="5181600"/>
          </a:xfrm>
        </p:spPr>
        <p:txBody>
          <a:bodyPr>
            <a:normAutofit fontScale="92500" lnSpcReduction="10000"/>
          </a:bodyPr>
          <a:lstStyle/>
          <a:p>
            <a:r>
              <a:rPr lang="en-US" sz="2100" b="1" dirty="0"/>
              <a:t>Neglect</a:t>
            </a:r>
            <a:r>
              <a:rPr lang="en-US" sz="2100" dirty="0"/>
              <a:t>: [T.C.A. § 33-2-402 (9)] failure to provide goods or services necessary to avoid physical harm, mental anguish or mental illness, which results in injury or probable risk of serious harm</a:t>
            </a:r>
            <a:endParaRPr lang="en-US" sz="2100" b="1" dirty="0"/>
          </a:p>
          <a:p>
            <a:r>
              <a:rPr lang="en-US" sz="2100" b="1" dirty="0"/>
              <a:t>Exploitation: </a:t>
            </a:r>
            <a:r>
              <a:rPr lang="en-US" sz="2100" dirty="0"/>
              <a:t>[T.C.A. § 33-2-402 (8)] actions including but not limited to the deliberate misplacement, misappropriation or wrongful temporary or permanent use of belongings or money with or without the consent of a person using services. The illegal or improper use of a person’s resources or status for another’s benefit or advantage is considered exploitation</a:t>
            </a:r>
          </a:p>
          <a:p>
            <a:r>
              <a:rPr lang="en-US" sz="2100" b="1" dirty="0"/>
              <a:t>Serious Injury of Unknown Cause </a:t>
            </a:r>
            <a:r>
              <a:rPr lang="en-US" sz="2100" dirty="0"/>
              <a:t>an injury that requires assessment and treatment beyond basic first aid that can be administered by a lay person, the cause of which is unknown</a:t>
            </a:r>
            <a:endParaRPr lang="en-US" sz="2100" b="1" dirty="0"/>
          </a:p>
          <a:p>
            <a:r>
              <a:rPr lang="en-US" sz="2100" b="1" dirty="0"/>
              <a:t>Suspicious Injury</a:t>
            </a:r>
            <a:r>
              <a:rPr lang="en-US" sz="2100" dirty="0"/>
              <a:t> an injury that may have been the result of abuse or neglect or is not consistent with the explanation provided. There must be a reason to suspect the injury was the result of abuse or neglect </a:t>
            </a:r>
          </a:p>
          <a:p>
            <a:endParaRPr lang="en-US" sz="2500" dirty="0"/>
          </a:p>
        </p:txBody>
      </p:sp>
      <p:sp>
        <p:nvSpPr>
          <p:cNvPr id="4" name="Date Placeholder 3"/>
          <p:cNvSpPr>
            <a:spLocks noGrp="1"/>
          </p:cNvSpPr>
          <p:nvPr>
            <p:ph type="dt" sz="half" idx="10"/>
          </p:nvPr>
        </p:nvSpPr>
        <p:spPr>
          <a:xfrm>
            <a:off x="8142768" y="6477000"/>
            <a:ext cx="2002464" cy="226902"/>
          </a:xfrm>
        </p:spPr>
        <p:txBody>
          <a:bodyPr/>
          <a:lstStyle/>
          <a:p>
            <a:r>
              <a:rPr lang="en-US" dirty="0">
                <a:solidFill>
                  <a:schemeClr val="bg1"/>
                </a:solidFill>
              </a:rPr>
              <a:t>06/2019</a:t>
            </a:r>
          </a:p>
        </p:txBody>
      </p:sp>
      <p:pic>
        <p:nvPicPr>
          <p:cNvPr id="5" name="Picture 4">
            <a:extLst>
              <a:ext uri="{FF2B5EF4-FFF2-40B4-BE49-F238E27FC236}">
                <a16:creationId xmlns:a16="http://schemas.microsoft.com/office/drawing/2014/main" id="{DB301BAF-16D4-48C9-BBA6-6E33C17D3CDB}"/>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52400" y="5921829"/>
            <a:ext cx="2680652" cy="936171"/>
          </a:xfrm>
          <a:prstGeom prst="rect">
            <a:avLst/>
          </a:prstGeom>
        </p:spPr>
      </p:pic>
    </p:spTree>
    <p:extLst>
      <p:ext uri="{BB962C8B-B14F-4D97-AF65-F5344CB8AC3E}">
        <p14:creationId xmlns:p14="http://schemas.microsoft.com/office/powerpoint/2010/main" val="1883271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99160"/>
          </a:xfrm>
        </p:spPr>
        <p:txBody>
          <a:bodyPr/>
          <a:lstStyle/>
          <a:p>
            <a:r>
              <a:rPr lang="en-US" dirty="0"/>
              <a:t>Things to Remember</a:t>
            </a:r>
          </a:p>
        </p:txBody>
      </p:sp>
      <p:sp>
        <p:nvSpPr>
          <p:cNvPr id="3" name="Content Placeholder 2"/>
          <p:cNvSpPr>
            <a:spLocks noGrp="1"/>
          </p:cNvSpPr>
          <p:nvPr>
            <p:ph idx="1"/>
          </p:nvPr>
        </p:nvSpPr>
        <p:spPr>
          <a:xfrm>
            <a:off x="457200" y="1371600"/>
            <a:ext cx="7239000" cy="5084136"/>
          </a:xfrm>
        </p:spPr>
        <p:txBody>
          <a:bodyPr>
            <a:noAutofit/>
          </a:bodyPr>
          <a:lstStyle/>
          <a:p>
            <a:r>
              <a:rPr lang="en-US" sz="2000" dirty="0"/>
              <a:t>When a RIF is returned for correction or requested additional information, the provider must resubmit the corrected RIF within 1 business day.</a:t>
            </a:r>
          </a:p>
          <a:p>
            <a:r>
              <a:rPr lang="en-US" sz="2000" dirty="0"/>
              <a:t>Emailed RIFs must be typed and submitted using the DIDD authorized MS Word format available online. Incident Management will return RIFs in unauthorized formats to the provider who must resubmit the RIF in the correct format.</a:t>
            </a:r>
          </a:p>
          <a:p>
            <a:r>
              <a:rPr lang="en-US" sz="2000" dirty="0"/>
              <a:t>Illegible and handwritten RIFs are returned to the provider for correction and must be resubmitted within 1 business day.</a:t>
            </a:r>
          </a:p>
          <a:p>
            <a:r>
              <a:rPr lang="en-US" sz="2000" dirty="0"/>
              <a:t>The RIFs are specific to each region. Providers must use the correct RIF for the region of the provider responsible at the time of the incident.</a:t>
            </a:r>
          </a:p>
        </p:txBody>
      </p:sp>
      <p:sp>
        <p:nvSpPr>
          <p:cNvPr id="4" name="Date Placeholder 3"/>
          <p:cNvSpPr>
            <a:spLocks noGrp="1"/>
          </p:cNvSpPr>
          <p:nvPr>
            <p:ph type="dt" sz="half" idx="10"/>
          </p:nvPr>
        </p:nvSpPr>
        <p:spPr>
          <a:xfrm>
            <a:off x="8229600" y="6400800"/>
            <a:ext cx="2002464" cy="226902"/>
          </a:xfrm>
        </p:spPr>
        <p:txBody>
          <a:bodyPr/>
          <a:lstStyle/>
          <a:p>
            <a:r>
              <a:rPr lang="en-US" dirty="0">
                <a:solidFill>
                  <a:schemeClr val="bg1"/>
                </a:solidFill>
              </a:rPr>
              <a:t>06/2019</a:t>
            </a:r>
          </a:p>
        </p:txBody>
      </p:sp>
      <p:pic>
        <p:nvPicPr>
          <p:cNvPr id="5" name="Picture 4">
            <a:extLst>
              <a:ext uri="{FF2B5EF4-FFF2-40B4-BE49-F238E27FC236}">
                <a16:creationId xmlns:a16="http://schemas.microsoft.com/office/drawing/2014/main" id="{D945EFC7-3617-4511-8CBA-7BA803B08AA7}"/>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52400" y="5921829"/>
            <a:ext cx="2680652" cy="936171"/>
          </a:xfrm>
          <a:prstGeom prst="rect">
            <a:avLst/>
          </a:prstGeom>
        </p:spPr>
      </p:pic>
    </p:spTree>
    <p:extLst>
      <p:ext uri="{BB962C8B-B14F-4D97-AF65-F5344CB8AC3E}">
        <p14:creationId xmlns:p14="http://schemas.microsoft.com/office/powerpoint/2010/main" val="34708230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Things to Remember</a:t>
            </a:r>
          </a:p>
        </p:txBody>
      </p:sp>
      <p:sp>
        <p:nvSpPr>
          <p:cNvPr id="3" name="Content Placeholder 2"/>
          <p:cNvSpPr>
            <a:spLocks noGrp="1"/>
          </p:cNvSpPr>
          <p:nvPr>
            <p:ph idx="1"/>
          </p:nvPr>
        </p:nvSpPr>
        <p:spPr/>
        <p:txBody>
          <a:bodyPr>
            <a:normAutofit/>
          </a:bodyPr>
          <a:lstStyle/>
          <a:p>
            <a:r>
              <a:rPr lang="en-US" sz="2200" dirty="0"/>
              <a:t>Providers must use the latest RIF version located on the DIDD website to report incidents. Providers must find all obsolete, blank RIF forms and destroy them. Any electronic copies of obsolete RIFs must be updated as well.</a:t>
            </a:r>
          </a:p>
          <a:p>
            <a:r>
              <a:rPr lang="en-US" sz="2200" dirty="0"/>
              <a:t>Providers must contact DIDD Incident Management when the email confirmation failed to arrive.</a:t>
            </a:r>
          </a:p>
          <a:p>
            <a:r>
              <a:rPr lang="en-US" sz="2200" dirty="0"/>
              <a:t>It is best practice to use a blank RIF in an effort to avoid sending old and incorrect information on the new RIF. </a:t>
            </a:r>
          </a:p>
          <a:p>
            <a:endParaRPr lang="en-US" sz="2200" dirty="0"/>
          </a:p>
          <a:p>
            <a:endParaRPr lang="en-US" sz="2200" dirty="0"/>
          </a:p>
          <a:p>
            <a:endParaRPr lang="en-US" sz="2200" dirty="0"/>
          </a:p>
          <a:p>
            <a:pPr marL="0" indent="0">
              <a:buNone/>
            </a:pPr>
            <a:endParaRPr lang="en-US" dirty="0"/>
          </a:p>
          <a:p>
            <a:endParaRPr lang="en-US" dirty="0"/>
          </a:p>
        </p:txBody>
      </p:sp>
      <p:sp>
        <p:nvSpPr>
          <p:cNvPr id="4" name="Date Placeholder 3"/>
          <p:cNvSpPr>
            <a:spLocks noGrp="1"/>
          </p:cNvSpPr>
          <p:nvPr>
            <p:ph type="dt" sz="half" idx="10"/>
          </p:nvPr>
        </p:nvSpPr>
        <p:spPr>
          <a:xfrm>
            <a:off x="8229600" y="6477000"/>
            <a:ext cx="2002464" cy="226902"/>
          </a:xfrm>
        </p:spPr>
        <p:txBody>
          <a:bodyPr/>
          <a:lstStyle/>
          <a:p>
            <a:r>
              <a:rPr lang="en-US" dirty="0">
                <a:solidFill>
                  <a:schemeClr val="bg1"/>
                </a:solidFill>
              </a:rPr>
              <a:t>06/2019</a:t>
            </a:r>
          </a:p>
        </p:txBody>
      </p:sp>
      <p:pic>
        <p:nvPicPr>
          <p:cNvPr id="5" name="Picture 4">
            <a:extLst>
              <a:ext uri="{FF2B5EF4-FFF2-40B4-BE49-F238E27FC236}">
                <a16:creationId xmlns:a16="http://schemas.microsoft.com/office/drawing/2014/main" id="{F2F8BBA7-D23B-4410-98A1-F29458840DC3}"/>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52400" y="5867400"/>
            <a:ext cx="2680652" cy="936171"/>
          </a:xfrm>
          <a:prstGeom prst="rect">
            <a:avLst/>
          </a:prstGeom>
        </p:spPr>
      </p:pic>
    </p:spTree>
    <p:extLst>
      <p:ext uri="{BB962C8B-B14F-4D97-AF65-F5344CB8AC3E}">
        <p14:creationId xmlns:p14="http://schemas.microsoft.com/office/powerpoint/2010/main" val="34708230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Incident Management Forms and assistance</a:t>
            </a:r>
          </a:p>
        </p:txBody>
      </p:sp>
      <p:sp>
        <p:nvSpPr>
          <p:cNvPr id="3" name="Content Placeholder 2"/>
          <p:cNvSpPr>
            <a:spLocks noGrp="1"/>
          </p:cNvSpPr>
          <p:nvPr>
            <p:ph idx="1"/>
          </p:nvPr>
        </p:nvSpPr>
        <p:spPr>
          <a:xfrm>
            <a:off x="609600" y="1676400"/>
            <a:ext cx="7239000" cy="4846320"/>
          </a:xfrm>
        </p:spPr>
        <p:txBody>
          <a:bodyPr>
            <a:noAutofit/>
          </a:bodyPr>
          <a:lstStyle/>
          <a:p>
            <a:pPr marL="54610" marR="0">
              <a:spcBef>
                <a:spcPts val="0"/>
              </a:spcBef>
              <a:spcAft>
                <a:spcPts val="0"/>
              </a:spcAft>
            </a:pPr>
            <a:endParaRPr lang="en-US" sz="1400" b="1" dirty="0">
              <a:latin typeface="Open Sans"/>
              <a:ea typeface="Times New Roman"/>
              <a:cs typeface="Times New Roman"/>
            </a:endParaRPr>
          </a:p>
          <a:p>
            <a:pPr marL="0" marR="0" indent="0">
              <a:spcBef>
                <a:spcPts val="0"/>
              </a:spcBef>
              <a:spcAft>
                <a:spcPts val="0"/>
              </a:spcAft>
              <a:buNone/>
            </a:pPr>
            <a:r>
              <a:rPr lang="en-US" sz="2000" b="1" dirty="0">
                <a:latin typeface="Open Sans"/>
                <a:ea typeface="Times New Roman"/>
                <a:cs typeface="Times New Roman"/>
              </a:rPr>
              <a:t>Regional Reportable Incident Forms (RIFs) and DIDD contacts for additional technical assistance/training related to RIFs can be obtained at the following State of Tennessee webpage:</a:t>
            </a:r>
            <a:endParaRPr lang="en-US" sz="2000" b="1" dirty="0">
              <a:latin typeface="Open Sans"/>
              <a:ea typeface="Times New Roman"/>
              <a:cs typeface="Times New Roman"/>
              <a:hlinkClick r:id="rId2">
                <a:extLst>
                  <a:ext uri="{A12FA001-AC4F-418D-AE19-62706E023703}">
                    <ahyp:hlinkClr xmlns:ahyp="http://schemas.microsoft.com/office/drawing/2018/hyperlinkcolor" val="tx"/>
                  </a:ext>
                </a:extLst>
              </a:hlinkClick>
            </a:endParaRPr>
          </a:p>
          <a:p>
            <a:pPr marL="0" marR="0" indent="0">
              <a:spcBef>
                <a:spcPts val="0"/>
              </a:spcBef>
              <a:spcAft>
                <a:spcPts val="0"/>
              </a:spcAft>
              <a:buNone/>
            </a:pPr>
            <a:endParaRPr lang="en-US" sz="1400" b="1" dirty="0">
              <a:latin typeface="Open Sans"/>
              <a:ea typeface="Times New Roman"/>
              <a:cs typeface="Times New Roman"/>
              <a:hlinkClick r:id="rId2">
                <a:extLst>
                  <a:ext uri="{A12FA001-AC4F-418D-AE19-62706E023703}">
                    <ahyp:hlinkClr xmlns:ahyp="http://schemas.microsoft.com/office/drawing/2018/hyperlinkcolor" val="tx"/>
                  </a:ext>
                </a:extLst>
              </a:hlinkClick>
            </a:endParaRPr>
          </a:p>
          <a:p>
            <a:pPr marL="54610" marR="0">
              <a:spcBef>
                <a:spcPts val="0"/>
              </a:spcBef>
              <a:spcAft>
                <a:spcPts val="0"/>
              </a:spcAft>
            </a:pPr>
            <a:endParaRPr lang="en-US" sz="1400" b="1" dirty="0">
              <a:latin typeface="Open Sans"/>
              <a:ea typeface="Times New Roman"/>
              <a:cs typeface="Times New Roman"/>
              <a:hlinkClick r:id="rId2">
                <a:extLst>
                  <a:ext uri="{A12FA001-AC4F-418D-AE19-62706E023703}">
                    <ahyp:hlinkClr xmlns:ahyp="http://schemas.microsoft.com/office/drawing/2018/hyperlinkcolor" val="tx"/>
                  </a:ext>
                </a:extLst>
              </a:hlinkClick>
            </a:endParaRPr>
          </a:p>
          <a:p>
            <a:pPr marL="0" marR="0" indent="0" algn="ctr">
              <a:spcBef>
                <a:spcPts val="0"/>
              </a:spcBef>
              <a:spcAft>
                <a:spcPts val="0"/>
              </a:spcAft>
              <a:buNone/>
            </a:pPr>
            <a:r>
              <a:rPr lang="en-US" sz="1800" b="1" dirty="0">
                <a:solidFill>
                  <a:srgbClr val="0070C0"/>
                </a:solidFill>
                <a:latin typeface="Open Sans"/>
                <a:ea typeface="Times New Roman"/>
                <a:cs typeface="Times New Roman"/>
                <a:hlinkClick r:id="rId2">
                  <a:extLst>
                    <a:ext uri="{A12FA001-AC4F-418D-AE19-62706E023703}">
                      <ahyp:hlinkClr xmlns:ahyp="http://schemas.microsoft.com/office/drawing/2018/hyperlinkcolor" val="tx"/>
                    </a:ext>
                  </a:extLst>
                </a:hlinkClick>
              </a:rPr>
              <a:t>https://www.tn.gov/didd/divisions/protection-from-harm/incident-management.html</a:t>
            </a:r>
            <a:r>
              <a:rPr lang="en-US" sz="1800" b="1" dirty="0">
                <a:solidFill>
                  <a:srgbClr val="0070C0"/>
                </a:solidFill>
                <a:latin typeface="Open Sans"/>
                <a:ea typeface="Times New Roman"/>
                <a:cs typeface="Times New Roman"/>
              </a:rPr>
              <a:t> </a:t>
            </a:r>
          </a:p>
          <a:p>
            <a:pPr marL="0" marR="0" indent="0">
              <a:spcBef>
                <a:spcPts val="0"/>
              </a:spcBef>
              <a:spcAft>
                <a:spcPts val="0"/>
              </a:spcAft>
              <a:buNone/>
            </a:pPr>
            <a:endParaRPr lang="en-US" sz="1400" b="1" dirty="0">
              <a:latin typeface="Open Sans"/>
              <a:ea typeface="Times New Roman"/>
              <a:cs typeface="Times New Roman"/>
            </a:endParaRPr>
          </a:p>
          <a:p>
            <a:pPr marL="0" marR="0" indent="0">
              <a:spcBef>
                <a:spcPts val="0"/>
              </a:spcBef>
              <a:spcAft>
                <a:spcPts val="0"/>
              </a:spcAft>
              <a:buNone/>
            </a:pPr>
            <a:endParaRPr lang="en-US" sz="1400" b="1" dirty="0">
              <a:latin typeface="Open Sans"/>
              <a:ea typeface="Times New Roman"/>
              <a:cs typeface="Times New Roman"/>
            </a:endParaRPr>
          </a:p>
          <a:p>
            <a:pPr marL="0" marR="0" indent="0">
              <a:spcBef>
                <a:spcPts val="0"/>
              </a:spcBef>
              <a:spcAft>
                <a:spcPts val="0"/>
              </a:spcAft>
              <a:buNone/>
            </a:pPr>
            <a:r>
              <a:rPr lang="en-US" sz="1400" b="1" dirty="0">
                <a:latin typeface="Open Sans"/>
                <a:ea typeface="Times New Roman"/>
                <a:cs typeface="Times New Roman"/>
              </a:rPr>
              <a:t> </a:t>
            </a:r>
          </a:p>
          <a:p>
            <a:pPr marL="0" marR="0" indent="0">
              <a:spcBef>
                <a:spcPts val="0"/>
              </a:spcBef>
              <a:spcAft>
                <a:spcPts val="0"/>
              </a:spcAft>
              <a:buNone/>
            </a:pPr>
            <a:endParaRPr lang="en-US" sz="1400" b="1" dirty="0">
              <a:latin typeface="Open Sans"/>
              <a:ea typeface="Times New Roman"/>
              <a:cs typeface="Times New Roman"/>
            </a:endParaRPr>
          </a:p>
          <a:p>
            <a:pPr marL="0" marR="0" indent="0">
              <a:spcBef>
                <a:spcPts val="0"/>
              </a:spcBef>
              <a:spcAft>
                <a:spcPts val="0"/>
              </a:spcAft>
              <a:buNone/>
            </a:pPr>
            <a:endParaRPr lang="en-US" sz="1400" b="1" dirty="0">
              <a:latin typeface="Open Sans"/>
              <a:ea typeface="Times New Roman"/>
              <a:cs typeface="Times New Roman"/>
            </a:endParaRPr>
          </a:p>
          <a:p>
            <a:pPr marL="0" marR="0" indent="0">
              <a:spcBef>
                <a:spcPts val="0"/>
              </a:spcBef>
              <a:spcAft>
                <a:spcPts val="0"/>
              </a:spcAft>
              <a:buNone/>
            </a:pPr>
            <a:endParaRPr lang="en-US" sz="1400" b="1" dirty="0">
              <a:latin typeface="Open Sans"/>
              <a:ea typeface="Times New Roman"/>
              <a:cs typeface="Times New Roman"/>
            </a:endParaRPr>
          </a:p>
          <a:p>
            <a:pPr marL="0" marR="0" indent="0">
              <a:spcBef>
                <a:spcPts val="0"/>
              </a:spcBef>
              <a:spcAft>
                <a:spcPts val="0"/>
              </a:spcAft>
              <a:buNone/>
            </a:pPr>
            <a:endParaRPr lang="en-US" sz="1400" b="1" dirty="0">
              <a:latin typeface="Open Sans"/>
              <a:ea typeface="Times New Roman"/>
              <a:cs typeface="Times New Roman"/>
            </a:endParaRPr>
          </a:p>
          <a:p>
            <a:pPr marL="0" marR="0" indent="0">
              <a:spcBef>
                <a:spcPts val="0"/>
              </a:spcBef>
              <a:spcAft>
                <a:spcPts val="0"/>
              </a:spcAft>
              <a:buNone/>
            </a:pPr>
            <a:r>
              <a:rPr lang="en-US" sz="1400" dirty="0">
                <a:latin typeface="Open Sans" panose="020B0606030504020204" pitchFamily="34" charset="0"/>
                <a:ea typeface="Open Sans" panose="020B0606030504020204" pitchFamily="34" charset="0"/>
                <a:cs typeface="Open Sans" panose="020B0606030504020204" pitchFamily="34" charset="0"/>
              </a:rPr>
              <a:t>				</a:t>
            </a:r>
            <a:endParaRPr lang="en-US" sz="2400" dirty="0">
              <a:solidFill>
                <a:srgbClr val="002060"/>
              </a:solidFill>
            </a:endParaRPr>
          </a:p>
        </p:txBody>
      </p:sp>
      <p:sp>
        <p:nvSpPr>
          <p:cNvPr id="4" name="Date Placeholder 3"/>
          <p:cNvSpPr>
            <a:spLocks noGrp="1"/>
          </p:cNvSpPr>
          <p:nvPr>
            <p:ph type="dt" sz="half" idx="10"/>
          </p:nvPr>
        </p:nvSpPr>
        <p:spPr>
          <a:xfrm>
            <a:off x="8229600" y="6400800"/>
            <a:ext cx="2002464" cy="226902"/>
          </a:xfrm>
        </p:spPr>
        <p:txBody>
          <a:bodyPr/>
          <a:lstStyle/>
          <a:p>
            <a:r>
              <a:rPr lang="en-US" dirty="0">
                <a:solidFill>
                  <a:schemeClr val="bg1"/>
                </a:solidFill>
              </a:rPr>
              <a:t>06/2019</a:t>
            </a:r>
          </a:p>
        </p:txBody>
      </p:sp>
      <p:pic>
        <p:nvPicPr>
          <p:cNvPr id="5" name="Picture 4">
            <a:extLst>
              <a:ext uri="{FF2B5EF4-FFF2-40B4-BE49-F238E27FC236}">
                <a16:creationId xmlns:a16="http://schemas.microsoft.com/office/drawing/2014/main" id="{0F950D87-9B9A-4E72-85AE-60E9BCA86AC6}"/>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52400" y="5921829"/>
            <a:ext cx="2680652" cy="936171"/>
          </a:xfrm>
          <a:prstGeom prst="rect">
            <a:avLst/>
          </a:prstGeom>
        </p:spPr>
      </p:pic>
    </p:spTree>
    <p:extLst>
      <p:ext uri="{BB962C8B-B14F-4D97-AF65-F5344CB8AC3E}">
        <p14:creationId xmlns:p14="http://schemas.microsoft.com/office/powerpoint/2010/main" val="2162936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7239000" cy="1066800"/>
          </a:xfrm>
        </p:spPr>
        <p:txBody>
          <a:bodyPr>
            <a:noAutofit/>
          </a:bodyPr>
          <a:lstStyle/>
          <a:p>
            <a:r>
              <a:rPr lang="en-US" sz="3200" dirty="0"/>
              <a:t>What makes an Incident reportable?</a:t>
            </a:r>
          </a:p>
        </p:txBody>
      </p:sp>
      <p:sp>
        <p:nvSpPr>
          <p:cNvPr id="3" name="Content Placeholder 2"/>
          <p:cNvSpPr>
            <a:spLocks noGrp="1"/>
          </p:cNvSpPr>
          <p:nvPr>
            <p:ph idx="1"/>
          </p:nvPr>
        </p:nvSpPr>
        <p:spPr>
          <a:xfrm>
            <a:off x="457200" y="1371600"/>
            <a:ext cx="7239000" cy="5181600"/>
          </a:xfrm>
        </p:spPr>
        <p:txBody>
          <a:bodyPr>
            <a:normAutofit lnSpcReduction="10000"/>
          </a:bodyPr>
          <a:lstStyle/>
          <a:p>
            <a:pPr marL="342900" indent="-342900">
              <a:buFont typeface="+mj-lt"/>
              <a:buAutoNum type="arabicPeriod"/>
            </a:pPr>
            <a:r>
              <a:rPr lang="en-US" sz="1800" b="1" dirty="0"/>
              <a:t>Death</a:t>
            </a:r>
            <a:r>
              <a:rPr lang="en-US" sz="1800" dirty="0"/>
              <a:t>: a fatality regardless of cause or location. </a:t>
            </a:r>
          </a:p>
          <a:p>
            <a:pPr marL="342900" indent="-342900">
              <a:buFont typeface="+mj-lt"/>
              <a:buAutoNum type="arabicPeriod"/>
            </a:pPr>
            <a:r>
              <a:rPr lang="en-US" sz="1800" b="1" dirty="0"/>
              <a:t>Serious Injury: </a:t>
            </a:r>
            <a:r>
              <a:rPr lang="en-US" sz="1800" dirty="0"/>
              <a:t>any injury to a person supported that requires assessment and treatment beyond basic first aid that can be administered by a lay person. </a:t>
            </a:r>
          </a:p>
          <a:p>
            <a:pPr marL="342900" indent="-342900">
              <a:buFont typeface="+mj-lt"/>
              <a:buAutoNum type="arabicPeriod"/>
            </a:pPr>
            <a:r>
              <a:rPr lang="en-US" sz="1800" b="1" dirty="0"/>
              <a:t>Person Missing:</a:t>
            </a:r>
            <a:r>
              <a:rPr lang="en-US" sz="1800" dirty="0"/>
              <a:t> any person receiving services, unless the absence is specified in a plan, whose whereabouts are unknown for longer than 15 minutes. </a:t>
            </a:r>
          </a:p>
          <a:p>
            <a:pPr marL="342900" indent="-342900">
              <a:buFont typeface="+mj-lt"/>
              <a:buAutoNum type="arabicPeriod"/>
            </a:pPr>
            <a:r>
              <a:rPr lang="en-US" sz="1800" b="1" dirty="0"/>
              <a:t>Criminal Conduct or Probable Criminal Conduct</a:t>
            </a:r>
            <a:r>
              <a:rPr lang="en-US" sz="1800" dirty="0"/>
              <a:t>: acts which lead to or can reasonably be expected to lead to police involvement, arrest or incarceration of a person using services</a:t>
            </a:r>
          </a:p>
          <a:p>
            <a:pPr marL="342900" indent="-342900">
              <a:buFont typeface="+mj-lt"/>
              <a:buAutoNum type="arabicPeriod"/>
            </a:pPr>
            <a:r>
              <a:rPr lang="en-US" sz="1800" b="1" dirty="0"/>
              <a:t>Sexual Aggression: </a:t>
            </a:r>
            <a:r>
              <a:rPr lang="en-US" sz="1800" dirty="0"/>
              <a:t>acts of a sexual nature, associated with potentially violent behavior of a person supported, regardless of the desire for participation on the part of the other person</a:t>
            </a:r>
          </a:p>
          <a:p>
            <a:pPr marL="342900" indent="-342900">
              <a:buFont typeface="+mj-lt"/>
              <a:buAutoNum type="arabicPeriod"/>
            </a:pPr>
            <a:r>
              <a:rPr lang="en-US" sz="1800" b="1" dirty="0"/>
              <a:t>Hospitalization: </a:t>
            </a:r>
            <a:r>
              <a:rPr lang="en-US" sz="1800" dirty="0"/>
              <a:t>a medical or psychiatric admission whether planned or unplanned. </a:t>
            </a:r>
          </a:p>
          <a:p>
            <a:pPr marL="342900" indent="-342900">
              <a:buFont typeface="+mj-lt"/>
              <a:buAutoNum type="arabicPeriod"/>
            </a:pPr>
            <a:r>
              <a:rPr lang="en-US" sz="1800" b="1" dirty="0"/>
              <a:t>Use of Cardiopulmonary resuscitation (CPR) or an automated external defibrillator (AED). </a:t>
            </a:r>
            <a:endParaRPr lang="en-US" sz="1800" dirty="0"/>
          </a:p>
          <a:p>
            <a:pPr marL="292608" lvl="1" indent="0">
              <a:buNone/>
            </a:pPr>
            <a:endParaRPr lang="en-US" dirty="0"/>
          </a:p>
        </p:txBody>
      </p:sp>
      <p:sp>
        <p:nvSpPr>
          <p:cNvPr id="4" name="Date Placeholder 3"/>
          <p:cNvSpPr>
            <a:spLocks noGrp="1"/>
          </p:cNvSpPr>
          <p:nvPr>
            <p:ph type="dt" sz="half" idx="10"/>
          </p:nvPr>
        </p:nvSpPr>
        <p:spPr>
          <a:xfrm>
            <a:off x="8229600" y="6477000"/>
            <a:ext cx="2002464" cy="226902"/>
          </a:xfrm>
        </p:spPr>
        <p:txBody>
          <a:bodyPr/>
          <a:lstStyle/>
          <a:p>
            <a:r>
              <a:rPr lang="en-US" dirty="0">
                <a:solidFill>
                  <a:schemeClr val="bg1"/>
                </a:solidFill>
              </a:rPr>
              <a:t>06/2019</a:t>
            </a:r>
          </a:p>
        </p:txBody>
      </p:sp>
      <p:pic>
        <p:nvPicPr>
          <p:cNvPr id="5" name="Picture 4">
            <a:extLst>
              <a:ext uri="{FF2B5EF4-FFF2-40B4-BE49-F238E27FC236}">
                <a16:creationId xmlns:a16="http://schemas.microsoft.com/office/drawing/2014/main" id="{269AECDD-9741-48E6-A606-B50391A0A3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28222" y="6019800"/>
            <a:ext cx="2680652" cy="936171"/>
          </a:xfrm>
          <a:prstGeom prst="rect">
            <a:avLst/>
          </a:prstGeom>
        </p:spPr>
      </p:pic>
    </p:spTree>
    <p:extLst>
      <p:ext uri="{BB962C8B-B14F-4D97-AF65-F5344CB8AC3E}">
        <p14:creationId xmlns:p14="http://schemas.microsoft.com/office/powerpoint/2010/main" val="188327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239000" cy="1143000"/>
          </a:xfrm>
        </p:spPr>
        <p:txBody>
          <a:bodyPr>
            <a:normAutofit fontScale="90000"/>
          </a:bodyPr>
          <a:lstStyle/>
          <a:p>
            <a:r>
              <a:rPr lang="en-US" sz="4000" dirty="0"/>
              <a:t>What makes an Incident reportable?</a:t>
            </a:r>
            <a:endParaRPr lang="en-US" dirty="0"/>
          </a:p>
        </p:txBody>
      </p:sp>
      <p:sp>
        <p:nvSpPr>
          <p:cNvPr id="3" name="Content Placeholder 2"/>
          <p:cNvSpPr>
            <a:spLocks noGrp="1"/>
          </p:cNvSpPr>
          <p:nvPr>
            <p:ph idx="1"/>
          </p:nvPr>
        </p:nvSpPr>
        <p:spPr>
          <a:xfrm>
            <a:off x="457200" y="1447800"/>
            <a:ext cx="7239000" cy="5029200"/>
          </a:xfrm>
        </p:spPr>
        <p:txBody>
          <a:bodyPr>
            <a:noAutofit/>
          </a:bodyPr>
          <a:lstStyle/>
          <a:p>
            <a:endParaRPr lang="en-US" sz="1800" dirty="0"/>
          </a:p>
          <a:p>
            <a:pPr marL="342900" indent="-342900">
              <a:buFont typeface="+mj-lt"/>
              <a:buAutoNum type="arabicPeriod" startAt="8"/>
            </a:pPr>
            <a:r>
              <a:rPr lang="en-US" sz="1800" b="1" dirty="0"/>
              <a:t>X-ray to Rule Out a Fracture: </a:t>
            </a:r>
            <a:r>
              <a:rPr lang="en-US" sz="1800" dirty="0"/>
              <a:t>use of any imaging technique to determine whether a person supported has a fracture. This does not include imaging techniques used to diagnose illness. </a:t>
            </a:r>
          </a:p>
          <a:p>
            <a:pPr marL="342900" indent="-342900">
              <a:buFont typeface="+mj-lt"/>
              <a:buAutoNum type="arabicPeriod" startAt="8"/>
            </a:pPr>
            <a:r>
              <a:rPr lang="en-US" sz="1800" b="1" dirty="0"/>
              <a:t>Use of Abdominal Thrust or Heimlich Maneuver: </a:t>
            </a:r>
            <a:r>
              <a:rPr lang="en-US" sz="1800" dirty="0"/>
              <a:t>techniques used for dislodging food or foreign objects from the windpipe.</a:t>
            </a:r>
          </a:p>
          <a:p>
            <a:pPr marL="342900" indent="-342900">
              <a:buFont typeface="+mj-lt"/>
              <a:buAutoNum type="arabicPeriod" startAt="8"/>
            </a:pPr>
            <a:r>
              <a:rPr lang="en-US" sz="1800" b="1" dirty="0"/>
              <a:t>Any Use of Crisis Services: </a:t>
            </a:r>
            <a:r>
              <a:rPr lang="en-US" sz="1800" dirty="0"/>
              <a:t>including 911 Call, emergency room visit, mobile crisis services, EMT, fire or police on scene, or the use of an urgent care facility for emergency services. </a:t>
            </a:r>
          </a:p>
          <a:p>
            <a:pPr marL="342900" indent="-342900">
              <a:buFont typeface="+mj-lt"/>
              <a:buAutoNum type="arabicPeriod" startAt="8"/>
            </a:pPr>
            <a:r>
              <a:rPr lang="en-US" sz="1800" b="1" dirty="0"/>
              <a:t>Serious Injury to Another by a Person Supported: </a:t>
            </a:r>
            <a:r>
              <a:rPr lang="en-US" sz="1800" dirty="0"/>
              <a:t>any injury to another person that requires assessment and treatment beyond basic first aid and was the result of a challenging behavior by a person supported.</a:t>
            </a:r>
          </a:p>
          <a:p>
            <a:pPr marL="514350" indent="-514350">
              <a:buFont typeface="+mj-lt"/>
              <a:buAutoNum type="arabicPeriod" startAt="8"/>
            </a:pPr>
            <a:endParaRPr lang="en-US" dirty="0"/>
          </a:p>
          <a:p>
            <a:pPr marL="0" indent="0">
              <a:buNone/>
            </a:pPr>
            <a:endParaRPr lang="en-US" sz="1800" dirty="0"/>
          </a:p>
          <a:p>
            <a:endParaRPr lang="en-US" sz="1800" b="1" dirty="0"/>
          </a:p>
          <a:p>
            <a:endParaRPr lang="en-US" sz="1600" dirty="0"/>
          </a:p>
        </p:txBody>
      </p:sp>
      <p:sp>
        <p:nvSpPr>
          <p:cNvPr id="4" name="Date Placeholder 3"/>
          <p:cNvSpPr>
            <a:spLocks noGrp="1"/>
          </p:cNvSpPr>
          <p:nvPr>
            <p:ph type="dt" sz="half" idx="10"/>
          </p:nvPr>
        </p:nvSpPr>
        <p:spPr>
          <a:xfrm>
            <a:off x="8229600" y="6477000"/>
            <a:ext cx="2002464" cy="226902"/>
          </a:xfrm>
        </p:spPr>
        <p:txBody>
          <a:bodyPr/>
          <a:lstStyle/>
          <a:p>
            <a:r>
              <a:rPr lang="en-US" dirty="0">
                <a:solidFill>
                  <a:schemeClr val="bg1"/>
                </a:solidFill>
              </a:rPr>
              <a:t>06/2019</a:t>
            </a:r>
          </a:p>
        </p:txBody>
      </p:sp>
      <p:pic>
        <p:nvPicPr>
          <p:cNvPr id="5" name="Picture 4">
            <a:extLst>
              <a:ext uri="{FF2B5EF4-FFF2-40B4-BE49-F238E27FC236}">
                <a16:creationId xmlns:a16="http://schemas.microsoft.com/office/drawing/2014/main" id="{306765B0-0E12-430A-9E77-355F515353BD}"/>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76200" y="5921829"/>
            <a:ext cx="2680652" cy="936171"/>
          </a:xfrm>
          <a:prstGeom prst="rect">
            <a:avLst/>
          </a:prstGeom>
        </p:spPr>
      </p:pic>
    </p:spTree>
    <p:extLst>
      <p:ext uri="{BB962C8B-B14F-4D97-AF65-F5344CB8AC3E}">
        <p14:creationId xmlns:p14="http://schemas.microsoft.com/office/powerpoint/2010/main" val="3682253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239000" cy="1143000"/>
          </a:xfrm>
        </p:spPr>
        <p:txBody>
          <a:bodyPr>
            <a:normAutofit/>
          </a:bodyPr>
          <a:lstStyle/>
          <a:p>
            <a:r>
              <a:rPr lang="en-US" sz="3600" dirty="0"/>
              <a:t>What makes an Incident reportable?</a:t>
            </a:r>
            <a:endParaRPr lang="en-US" dirty="0"/>
          </a:p>
        </p:txBody>
      </p:sp>
      <p:sp>
        <p:nvSpPr>
          <p:cNvPr id="3" name="Content Placeholder 2"/>
          <p:cNvSpPr>
            <a:spLocks noGrp="1"/>
          </p:cNvSpPr>
          <p:nvPr>
            <p:ph idx="1"/>
          </p:nvPr>
        </p:nvSpPr>
        <p:spPr>
          <a:xfrm>
            <a:off x="457200" y="1447800"/>
            <a:ext cx="7239000" cy="5029200"/>
          </a:xfrm>
        </p:spPr>
        <p:txBody>
          <a:bodyPr>
            <a:noAutofit/>
          </a:bodyPr>
          <a:lstStyle/>
          <a:p>
            <a:pPr marL="342900" indent="-342900">
              <a:buFont typeface="+mj-lt"/>
              <a:buAutoNum type="arabicPeriod" startAt="12"/>
            </a:pPr>
            <a:r>
              <a:rPr lang="en-US" sz="1600" b="1" dirty="0"/>
              <a:t>Manual Restraint </a:t>
            </a:r>
            <a:r>
              <a:rPr lang="en-US" sz="1600" dirty="0"/>
              <a:t>(Unless, when appropriate, a reporting variance has been requested and approved.)</a:t>
            </a:r>
            <a:r>
              <a:rPr lang="en-US" sz="1600" b="1" dirty="0"/>
              <a:t>: </a:t>
            </a:r>
            <a:r>
              <a:rPr lang="en-US" sz="1600" dirty="0"/>
              <a:t>holding the limbs or body of a person supported in response to an imminently harmful behavior using an approved manual restraint procedure so that movement is restricted or prevented, not to exceed fifteen (15) continuous minutes. Take downs and prone and supine restraints are prohibited. The following are not considered manual restraint</a:t>
            </a:r>
          </a:p>
          <a:p>
            <a:pPr lvl="1"/>
            <a:r>
              <a:rPr lang="en-US" sz="1600" dirty="0">
                <a:solidFill>
                  <a:schemeClr val="tx1"/>
                </a:solidFill>
              </a:rPr>
              <a:t>Holding the limbs or body of a person supported as a part of a specific medical, dental, or surgical procedure that has been authorized by an appropriate health care professional</a:t>
            </a:r>
          </a:p>
          <a:p>
            <a:pPr lvl="1"/>
            <a:r>
              <a:rPr lang="en-US" sz="1600" dirty="0">
                <a:solidFill>
                  <a:schemeClr val="tx1"/>
                </a:solidFill>
              </a:rPr>
              <a:t>Holding the limbs or body of a person supported to provide support for the achievement activities of daily living and functional body positions and equilibrium, such as supporting someone to walk, or achieving a sitting or standing position</a:t>
            </a:r>
          </a:p>
          <a:p>
            <a:pPr lvl="1"/>
            <a:r>
              <a:rPr lang="en-US" sz="1600" dirty="0">
                <a:solidFill>
                  <a:schemeClr val="tx1"/>
                </a:solidFill>
              </a:rPr>
              <a:t>Holding the limbs or body of a person supported to prevent him or her from falling</a:t>
            </a:r>
          </a:p>
          <a:p>
            <a:pPr lvl="1"/>
            <a:r>
              <a:rPr lang="en-US" sz="1600" dirty="0">
                <a:solidFill>
                  <a:schemeClr val="tx1"/>
                </a:solidFill>
              </a:rPr>
              <a:t>Use of response blocking in response to harmful behavior, or use of graduated physical guidance</a:t>
            </a:r>
          </a:p>
        </p:txBody>
      </p:sp>
      <p:sp>
        <p:nvSpPr>
          <p:cNvPr id="4" name="Date Placeholder 3"/>
          <p:cNvSpPr>
            <a:spLocks noGrp="1"/>
          </p:cNvSpPr>
          <p:nvPr>
            <p:ph type="dt" sz="half" idx="10"/>
          </p:nvPr>
        </p:nvSpPr>
        <p:spPr>
          <a:xfrm>
            <a:off x="8229600" y="6477000"/>
            <a:ext cx="2002464" cy="226902"/>
          </a:xfrm>
        </p:spPr>
        <p:txBody>
          <a:bodyPr/>
          <a:lstStyle/>
          <a:p>
            <a:r>
              <a:rPr lang="en-US" dirty="0">
                <a:solidFill>
                  <a:schemeClr val="bg1"/>
                </a:solidFill>
              </a:rPr>
              <a:t>06/2019</a:t>
            </a:r>
          </a:p>
        </p:txBody>
      </p:sp>
      <p:pic>
        <p:nvPicPr>
          <p:cNvPr id="5" name="Picture 4">
            <a:extLst>
              <a:ext uri="{FF2B5EF4-FFF2-40B4-BE49-F238E27FC236}">
                <a16:creationId xmlns:a16="http://schemas.microsoft.com/office/drawing/2014/main" id="{761FA381-5C11-4741-A9A0-55CA3C5131B1}"/>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52400" y="5952873"/>
            <a:ext cx="2680652" cy="936171"/>
          </a:xfrm>
          <a:prstGeom prst="rect">
            <a:avLst/>
          </a:prstGeom>
        </p:spPr>
      </p:pic>
    </p:spTree>
    <p:extLst>
      <p:ext uri="{BB962C8B-B14F-4D97-AF65-F5344CB8AC3E}">
        <p14:creationId xmlns:p14="http://schemas.microsoft.com/office/powerpoint/2010/main" val="3682253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239000" cy="1143000"/>
          </a:xfrm>
        </p:spPr>
        <p:txBody>
          <a:bodyPr>
            <a:normAutofit/>
          </a:bodyPr>
          <a:lstStyle/>
          <a:p>
            <a:r>
              <a:rPr lang="en-US" sz="3600" dirty="0"/>
              <a:t>What makes an Incident reportable?</a:t>
            </a:r>
            <a:endParaRPr lang="en-US" dirty="0"/>
          </a:p>
        </p:txBody>
      </p:sp>
      <p:sp>
        <p:nvSpPr>
          <p:cNvPr id="3" name="Content Placeholder 2"/>
          <p:cNvSpPr>
            <a:spLocks noGrp="1"/>
          </p:cNvSpPr>
          <p:nvPr>
            <p:ph idx="1"/>
          </p:nvPr>
        </p:nvSpPr>
        <p:spPr>
          <a:xfrm>
            <a:off x="457200" y="1447800"/>
            <a:ext cx="7239000" cy="5029200"/>
          </a:xfrm>
        </p:spPr>
        <p:txBody>
          <a:bodyPr>
            <a:noAutofit/>
          </a:bodyPr>
          <a:lstStyle/>
          <a:p>
            <a:pPr marL="342900" indent="-342900">
              <a:buFont typeface="+mj-lt"/>
              <a:buAutoNum type="arabicPeriod" startAt="13"/>
            </a:pPr>
            <a:r>
              <a:rPr lang="en-US" sz="1650" b="1" dirty="0"/>
              <a:t>Protective Equipment</a:t>
            </a:r>
            <a:r>
              <a:rPr lang="en-US" sz="1650" dirty="0"/>
              <a:t> </a:t>
            </a:r>
            <a:r>
              <a:rPr lang="en-US" sz="1650" b="1" dirty="0"/>
              <a:t>(Unless, when appropriate, a reporting variance has been requested and approved.):  </a:t>
            </a:r>
            <a:r>
              <a:rPr lang="en-US" sz="1650" dirty="0"/>
              <a:t>the application of a device to any part of a person’s body that prevents tissue damage or other physical harm due to a person’s behavior. Protective equipment shall not restrict or prevent movement or the normal use/functioning of the body or body part to which it is applied because of an ongoing risk of harm, not to exceed forty-five (45) minutes. Protective equipment shall not impair or inhibit visual or auditory capabilities or prevent or impair speech or other communication modalities.</a:t>
            </a:r>
            <a:endParaRPr lang="en-US" sz="1650" b="1" dirty="0"/>
          </a:p>
          <a:p>
            <a:pPr marL="342900" indent="-342900">
              <a:buFont typeface="+mj-lt"/>
              <a:buAutoNum type="arabicPeriod" startAt="15"/>
            </a:pPr>
            <a:endParaRPr lang="en-US" sz="1650" b="1" dirty="0"/>
          </a:p>
          <a:p>
            <a:pPr marL="342900" indent="-342900">
              <a:buFont typeface="+mj-lt"/>
              <a:buAutoNum type="arabicPeriod" startAt="14"/>
            </a:pPr>
            <a:r>
              <a:rPr lang="en-US" sz="1650" b="1" dirty="0"/>
              <a:t>Mechanical Restraint: </a:t>
            </a:r>
            <a:r>
              <a:rPr lang="en-US" sz="1650" dirty="0"/>
              <a:t>the application of a device to any part of a person’s body that restricts or prevents movement or normal use/functioning of the body or body part to which it is applied because of an ongoing risk of harm, not to exceed forty-five (45) minutes. Mechanical restraint shall not impair or inhibit visual or auditory capabilities or prevent or impair speech or communication modalities.</a:t>
            </a:r>
          </a:p>
          <a:p>
            <a:endParaRPr lang="en-US" sz="1600" dirty="0"/>
          </a:p>
        </p:txBody>
      </p:sp>
      <p:sp>
        <p:nvSpPr>
          <p:cNvPr id="4" name="Date Placeholder 3"/>
          <p:cNvSpPr>
            <a:spLocks noGrp="1"/>
          </p:cNvSpPr>
          <p:nvPr>
            <p:ph type="dt" sz="half" idx="10"/>
          </p:nvPr>
        </p:nvSpPr>
        <p:spPr>
          <a:xfrm>
            <a:off x="8229600" y="6400800"/>
            <a:ext cx="2002464" cy="226902"/>
          </a:xfrm>
        </p:spPr>
        <p:txBody>
          <a:bodyPr/>
          <a:lstStyle/>
          <a:p>
            <a:r>
              <a:rPr lang="en-US" dirty="0">
                <a:solidFill>
                  <a:schemeClr val="bg1"/>
                </a:solidFill>
              </a:rPr>
              <a:t>06/2019</a:t>
            </a:r>
          </a:p>
        </p:txBody>
      </p:sp>
      <p:pic>
        <p:nvPicPr>
          <p:cNvPr id="5" name="Picture 4">
            <a:extLst>
              <a:ext uri="{FF2B5EF4-FFF2-40B4-BE49-F238E27FC236}">
                <a16:creationId xmlns:a16="http://schemas.microsoft.com/office/drawing/2014/main" id="{447A434C-2F3F-4E36-91D0-E1B64D863A9F}"/>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52400" y="5944407"/>
            <a:ext cx="2680652" cy="936171"/>
          </a:xfrm>
          <a:prstGeom prst="rect">
            <a:avLst/>
          </a:prstGeom>
        </p:spPr>
      </p:pic>
    </p:spTree>
    <p:extLst>
      <p:ext uri="{BB962C8B-B14F-4D97-AF65-F5344CB8AC3E}">
        <p14:creationId xmlns:p14="http://schemas.microsoft.com/office/powerpoint/2010/main" val="3682253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239000" cy="1143000"/>
          </a:xfrm>
        </p:spPr>
        <p:txBody>
          <a:bodyPr>
            <a:normAutofit/>
          </a:bodyPr>
          <a:lstStyle/>
          <a:p>
            <a:r>
              <a:rPr lang="en-US" sz="3600" dirty="0"/>
              <a:t>What makes an Incident reportable?</a:t>
            </a:r>
            <a:endParaRPr lang="en-US" dirty="0"/>
          </a:p>
        </p:txBody>
      </p:sp>
      <p:sp>
        <p:nvSpPr>
          <p:cNvPr id="3" name="Content Placeholder 2"/>
          <p:cNvSpPr>
            <a:spLocks noGrp="1"/>
          </p:cNvSpPr>
          <p:nvPr>
            <p:ph idx="1"/>
          </p:nvPr>
        </p:nvSpPr>
        <p:spPr>
          <a:xfrm>
            <a:off x="457200" y="1447800"/>
            <a:ext cx="7239000" cy="5029200"/>
          </a:xfrm>
        </p:spPr>
        <p:txBody>
          <a:bodyPr>
            <a:noAutofit/>
          </a:bodyPr>
          <a:lstStyle/>
          <a:p>
            <a:pPr marL="0" indent="0">
              <a:buNone/>
            </a:pPr>
            <a:endParaRPr lang="en-US" sz="1800" dirty="0">
              <a:solidFill>
                <a:schemeClr val="tx1"/>
              </a:solidFill>
            </a:endParaRPr>
          </a:p>
          <a:p>
            <a:pPr lvl="1"/>
            <a:endParaRPr lang="en-US" sz="1100" dirty="0"/>
          </a:p>
          <a:p>
            <a:pPr lvl="1"/>
            <a:endParaRPr lang="en-US" sz="1100" dirty="0"/>
          </a:p>
        </p:txBody>
      </p:sp>
      <p:sp>
        <p:nvSpPr>
          <p:cNvPr id="4" name="Date Placeholder 3"/>
          <p:cNvSpPr>
            <a:spLocks noGrp="1"/>
          </p:cNvSpPr>
          <p:nvPr>
            <p:ph type="dt" sz="half" idx="10"/>
          </p:nvPr>
        </p:nvSpPr>
        <p:spPr>
          <a:xfrm>
            <a:off x="8229600" y="6477000"/>
            <a:ext cx="2002464" cy="226902"/>
          </a:xfrm>
        </p:spPr>
        <p:txBody>
          <a:bodyPr/>
          <a:lstStyle/>
          <a:p>
            <a:r>
              <a:rPr lang="en-US" dirty="0">
                <a:solidFill>
                  <a:schemeClr val="bg1"/>
                </a:solidFill>
              </a:rPr>
              <a:t>06/2019</a:t>
            </a:r>
          </a:p>
        </p:txBody>
      </p:sp>
      <p:sp>
        <p:nvSpPr>
          <p:cNvPr id="6" name="Rectangle 5">
            <a:extLst>
              <a:ext uri="{FF2B5EF4-FFF2-40B4-BE49-F238E27FC236}">
                <a16:creationId xmlns:a16="http://schemas.microsoft.com/office/drawing/2014/main" id="{B0A5512A-D4DA-418B-ACD1-93A6A8E22345}"/>
              </a:ext>
            </a:extLst>
          </p:cNvPr>
          <p:cNvSpPr/>
          <p:nvPr/>
        </p:nvSpPr>
        <p:spPr>
          <a:xfrm>
            <a:off x="533400" y="1219200"/>
            <a:ext cx="6934200" cy="5055230"/>
          </a:xfrm>
          <a:prstGeom prst="rect">
            <a:avLst/>
          </a:prstGeom>
        </p:spPr>
        <p:txBody>
          <a:bodyPr wrap="square">
            <a:spAutoFit/>
          </a:bodyPr>
          <a:lstStyle/>
          <a:p>
            <a:endParaRPr lang="en-US" dirty="0"/>
          </a:p>
          <a:p>
            <a:pPr marL="342900" indent="-342900">
              <a:buClr>
                <a:schemeClr val="tx2"/>
              </a:buClr>
              <a:buFont typeface="+mj-lt"/>
              <a:buAutoNum type="arabicPeriod" startAt="15"/>
            </a:pPr>
            <a:r>
              <a:rPr lang="en-US" b="1" dirty="0"/>
              <a:t>PRN Administration of Psychotropic Medication: </a:t>
            </a:r>
            <a:r>
              <a:rPr lang="en-US" dirty="0"/>
              <a:t>psychotropic medications administered on an as needed (PRN) basis. </a:t>
            </a:r>
          </a:p>
          <a:p>
            <a:pPr marL="342900" indent="-342900">
              <a:buFont typeface="+mj-lt"/>
              <a:buAutoNum type="arabicPeriod" startAt="15"/>
            </a:pPr>
            <a:endParaRPr lang="en-US" dirty="0"/>
          </a:p>
          <a:p>
            <a:pPr marL="342900" indent="-342900">
              <a:buClr>
                <a:schemeClr val="tx2"/>
              </a:buClr>
              <a:buFont typeface="+mj-lt"/>
              <a:buAutoNum type="arabicPeriod" startAt="15"/>
            </a:pPr>
            <a:r>
              <a:rPr lang="en-US" b="1" dirty="0"/>
              <a:t>Property Destruction Exceeding $100 in Value. </a:t>
            </a:r>
            <a:endParaRPr lang="en-US" dirty="0"/>
          </a:p>
          <a:p>
            <a:pPr marL="342900" indent="-342900">
              <a:buClr>
                <a:schemeClr val="tx2"/>
              </a:buClr>
              <a:buFont typeface="+mj-lt"/>
              <a:buAutoNum type="arabicPeriod" startAt="15"/>
            </a:pPr>
            <a:endParaRPr lang="en-US" b="1" dirty="0"/>
          </a:p>
          <a:p>
            <a:pPr marL="342900" indent="-342900">
              <a:buClr>
                <a:schemeClr val="tx2"/>
              </a:buClr>
              <a:buFont typeface="+mj-lt"/>
              <a:buAutoNum type="arabicPeriod" startAt="15"/>
            </a:pPr>
            <a:r>
              <a:rPr lang="en-US" b="1" dirty="0"/>
              <a:t>Reportable Staff Misconduct: </a:t>
            </a:r>
            <a:r>
              <a:rPr lang="en-US" dirty="0"/>
              <a:t>actions or inactions by staff of contracted providers, contracted employees, volunteers or others associated with or providing care for persons supported by DIDD, that are contrary to sound judgment and/or training and related to the provision of services and/or the safeguarding of the person’s health, safety, general welfare and/or individual rights. Staff misconduct includes incidents that do not rise to the level of abuse, neglect or exploitation, and do not result in injury or adverse effect, and the risk for harm is minimal. </a:t>
            </a:r>
          </a:p>
          <a:p>
            <a:pPr marL="342900" indent="-342900">
              <a:buFont typeface="+mj-lt"/>
              <a:buAutoNum type="arabicPeriod" startAt="16"/>
            </a:pPr>
            <a:endParaRPr lang="en-US" sz="1650" dirty="0"/>
          </a:p>
        </p:txBody>
      </p:sp>
      <p:pic>
        <p:nvPicPr>
          <p:cNvPr id="7" name="Picture 6">
            <a:extLst>
              <a:ext uri="{FF2B5EF4-FFF2-40B4-BE49-F238E27FC236}">
                <a16:creationId xmlns:a16="http://schemas.microsoft.com/office/drawing/2014/main" id="{F6AF40C0-9858-4B29-AFAB-332C9C6D30A6}"/>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52400" y="5919007"/>
            <a:ext cx="2680652" cy="936171"/>
          </a:xfrm>
          <a:prstGeom prst="rect">
            <a:avLst/>
          </a:prstGeom>
        </p:spPr>
      </p:pic>
    </p:spTree>
    <p:extLst>
      <p:ext uri="{BB962C8B-B14F-4D97-AF65-F5344CB8AC3E}">
        <p14:creationId xmlns:p14="http://schemas.microsoft.com/office/powerpoint/2010/main" val="3682253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239000" cy="1143000"/>
          </a:xfrm>
        </p:spPr>
        <p:txBody>
          <a:bodyPr>
            <a:normAutofit/>
          </a:bodyPr>
          <a:lstStyle/>
          <a:p>
            <a:r>
              <a:rPr lang="en-US" sz="3600" dirty="0"/>
              <a:t>What makes an Incident reportable?</a:t>
            </a:r>
            <a:endParaRPr lang="en-US" dirty="0"/>
          </a:p>
        </p:txBody>
      </p:sp>
      <p:sp>
        <p:nvSpPr>
          <p:cNvPr id="3" name="Content Placeholder 2"/>
          <p:cNvSpPr>
            <a:spLocks noGrp="1"/>
          </p:cNvSpPr>
          <p:nvPr>
            <p:ph idx="1"/>
          </p:nvPr>
        </p:nvSpPr>
        <p:spPr>
          <a:xfrm>
            <a:off x="457200" y="1447800"/>
            <a:ext cx="7239000" cy="5029200"/>
          </a:xfrm>
        </p:spPr>
        <p:txBody>
          <a:bodyPr>
            <a:noAutofit/>
          </a:bodyPr>
          <a:lstStyle/>
          <a:p>
            <a:pPr marL="0" indent="0">
              <a:buNone/>
            </a:pPr>
            <a:endParaRPr lang="en-US" sz="1800" dirty="0">
              <a:solidFill>
                <a:schemeClr val="tx1"/>
              </a:solidFill>
            </a:endParaRPr>
          </a:p>
          <a:p>
            <a:pPr lvl="1"/>
            <a:endParaRPr lang="en-US" sz="1100" dirty="0"/>
          </a:p>
          <a:p>
            <a:pPr lvl="1"/>
            <a:endParaRPr lang="en-US" sz="1100" dirty="0"/>
          </a:p>
        </p:txBody>
      </p:sp>
      <p:sp>
        <p:nvSpPr>
          <p:cNvPr id="4" name="Date Placeholder 3"/>
          <p:cNvSpPr>
            <a:spLocks noGrp="1"/>
          </p:cNvSpPr>
          <p:nvPr>
            <p:ph type="dt" sz="half" idx="10"/>
          </p:nvPr>
        </p:nvSpPr>
        <p:spPr>
          <a:xfrm>
            <a:off x="8229600" y="6400800"/>
            <a:ext cx="2002464" cy="226902"/>
          </a:xfrm>
        </p:spPr>
        <p:txBody>
          <a:bodyPr/>
          <a:lstStyle/>
          <a:p>
            <a:r>
              <a:rPr lang="en-US" dirty="0">
                <a:solidFill>
                  <a:schemeClr val="bg1"/>
                </a:solidFill>
              </a:rPr>
              <a:t>06/2019</a:t>
            </a:r>
          </a:p>
        </p:txBody>
      </p:sp>
      <p:sp>
        <p:nvSpPr>
          <p:cNvPr id="6" name="Rectangle 5">
            <a:extLst>
              <a:ext uri="{FF2B5EF4-FFF2-40B4-BE49-F238E27FC236}">
                <a16:creationId xmlns:a16="http://schemas.microsoft.com/office/drawing/2014/main" id="{B0A5512A-D4DA-418B-ACD1-93A6A8E22345}"/>
              </a:ext>
            </a:extLst>
          </p:cNvPr>
          <p:cNvSpPr/>
          <p:nvPr/>
        </p:nvSpPr>
        <p:spPr>
          <a:xfrm>
            <a:off x="533400" y="1443841"/>
            <a:ext cx="7162800" cy="2585323"/>
          </a:xfrm>
          <a:prstGeom prst="rect">
            <a:avLst/>
          </a:prstGeom>
        </p:spPr>
        <p:txBody>
          <a:bodyPr wrap="square">
            <a:spAutoFit/>
          </a:bodyPr>
          <a:lstStyle/>
          <a:p>
            <a:pPr marL="342900" indent="-342900">
              <a:buFont typeface="+mj-lt"/>
              <a:buAutoNum type="arabicPeriod"/>
            </a:pPr>
            <a:endParaRPr lang="en-US" dirty="0"/>
          </a:p>
          <a:p>
            <a:pPr marL="342900" indent="-342900">
              <a:buClr>
                <a:schemeClr val="tx2"/>
              </a:buClr>
              <a:buFont typeface="+mj-lt"/>
              <a:buAutoNum type="arabicPeriod" startAt="18"/>
            </a:pPr>
            <a:r>
              <a:rPr lang="en-US" b="1" dirty="0"/>
              <a:t>Medication Variances and Omissions: </a:t>
            </a:r>
            <a:r>
              <a:rPr lang="en-US" dirty="0"/>
              <a:t>the submission of categories E to I on the Medication Variance Form shall require a RIF, with a copy of the DIDD Medication Variance Report. In all cases, medication administration by a person who was not trained and certified, or was not licensed by the State of Tennessee to administer medications requires notification to the DIDD Investigations Hotline. </a:t>
            </a:r>
          </a:p>
          <a:p>
            <a:endParaRPr lang="en-US" dirty="0"/>
          </a:p>
        </p:txBody>
      </p:sp>
      <p:pic>
        <p:nvPicPr>
          <p:cNvPr id="7" name="Picture 6">
            <a:extLst>
              <a:ext uri="{FF2B5EF4-FFF2-40B4-BE49-F238E27FC236}">
                <a16:creationId xmlns:a16="http://schemas.microsoft.com/office/drawing/2014/main" id="{309A991C-FFE8-4A8D-8725-AA30CB6475FB}"/>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52400" y="5885140"/>
            <a:ext cx="2680652" cy="936171"/>
          </a:xfrm>
          <a:prstGeom prst="rect">
            <a:avLst/>
          </a:prstGeom>
        </p:spPr>
      </p:pic>
    </p:spTree>
    <p:extLst>
      <p:ext uri="{BB962C8B-B14F-4D97-AF65-F5344CB8AC3E}">
        <p14:creationId xmlns:p14="http://schemas.microsoft.com/office/powerpoint/2010/main" val="640054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E09216BDE42DC429B559A91A102B9FE" ma:contentTypeVersion="0" ma:contentTypeDescription="Create a new document." ma:contentTypeScope="" ma:versionID="4bd88291d8cdb8a2fc2b0e1caf4d3c99">
  <xsd:schema xmlns:xsd="http://www.w3.org/2001/XMLSchema" xmlns:xs="http://www.w3.org/2001/XMLSchema" xmlns:p="http://schemas.microsoft.com/office/2006/metadata/properties" xmlns:ns2="22ac9106-333f-4aef-af0e-a726fcbc66d5" targetNamespace="http://schemas.microsoft.com/office/2006/metadata/properties" ma:root="true" ma:fieldsID="0f3b72a118845c85c8960483a49fbcc4" ns2:_="">
    <xsd:import namespace="22ac9106-333f-4aef-af0e-a726fcbc66d5"/>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2ac9106-333f-4aef-af0e-a726fcbc66d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_dlc_DocId xmlns="22ac9106-333f-4aef-af0e-a726fcbc66d5">DIDD-340-97</_dlc_DocId>
    <_dlc_DocIdUrl xmlns="22ac9106-333f-4aef-af0e-a726fcbc66d5">
      <Url>https://sp.didd.tn.gov/sites/didd/Protection%20From%20Harm/_layouts/DocIdRedir.aspx?ID=DIDD-340-97</Url>
      <Description>DIDD-340-97</Description>
    </_dlc_DocIdUrl>
  </documentManagement>
</p:properties>
</file>

<file path=customXml/itemProps1.xml><?xml version="1.0" encoding="utf-8"?>
<ds:datastoreItem xmlns:ds="http://schemas.openxmlformats.org/officeDocument/2006/customXml" ds:itemID="{B83C8C1B-B793-4880-A858-4B3B1913F7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2ac9106-333f-4aef-af0e-a726fcbc66d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11A8AF8-A6D6-4145-A369-917A1837C46B}">
  <ds:schemaRefs>
    <ds:schemaRef ds:uri="http://schemas.microsoft.com/sharepoint/v3/contenttype/forms"/>
  </ds:schemaRefs>
</ds:datastoreItem>
</file>

<file path=customXml/itemProps3.xml><?xml version="1.0" encoding="utf-8"?>
<ds:datastoreItem xmlns:ds="http://schemas.openxmlformats.org/officeDocument/2006/customXml" ds:itemID="{D943CBB0-44D8-479D-B355-D5426229EC79}">
  <ds:schemaRefs>
    <ds:schemaRef ds:uri="http://schemas.microsoft.com/sharepoint/events"/>
  </ds:schemaRefs>
</ds:datastoreItem>
</file>

<file path=customXml/itemProps4.xml><?xml version="1.0" encoding="utf-8"?>
<ds:datastoreItem xmlns:ds="http://schemas.openxmlformats.org/officeDocument/2006/customXml" ds:itemID="{D917FEF1-3938-4E17-89D3-F57A2CE7247C}">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schemas.microsoft.com/office/2006/metadata/properties"/>
    <ds:schemaRef ds:uri="22ac9106-333f-4aef-af0e-a726fcbc66d5"/>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Opulent</Template>
  <TotalTime>3090</TotalTime>
  <Words>3411</Words>
  <Application>Microsoft Office PowerPoint</Application>
  <PresentationFormat>On-screen Show (4:3)</PresentationFormat>
  <Paragraphs>267</Paragraphs>
  <Slides>32</Slides>
  <Notes>30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Calibri</vt:lpstr>
      <vt:lpstr>Open Sans</vt:lpstr>
      <vt:lpstr>Times New Roman</vt:lpstr>
      <vt:lpstr>Trebuchet MS</vt:lpstr>
      <vt:lpstr>Wingdings</vt:lpstr>
      <vt:lpstr>Wingdings 2</vt:lpstr>
      <vt:lpstr>Opulent</vt:lpstr>
      <vt:lpstr> </vt:lpstr>
      <vt:lpstr>What makes an Incident reportable?</vt:lpstr>
      <vt:lpstr> What makes an Incident reportable?</vt:lpstr>
      <vt:lpstr>What makes an Incident reportable?</vt:lpstr>
      <vt:lpstr>What makes an Incident reportable?</vt:lpstr>
      <vt:lpstr>What makes an Incident reportable?</vt:lpstr>
      <vt:lpstr>What makes an Incident reportable?</vt:lpstr>
      <vt:lpstr>What makes an Incident reportable?</vt:lpstr>
      <vt:lpstr>What makes an Incident reportable?</vt:lpstr>
      <vt:lpstr>Completing the Reportable Incident form </vt:lpstr>
      <vt:lpstr>Name of person supported  </vt:lpstr>
      <vt:lpstr>Social Security number  </vt:lpstr>
      <vt:lpstr>Date and Time of incident </vt:lpstr>
      <vt:lpstr>Provider Responsible</vt:lpstr>
      <vt:lpstr>Provider Reporting </vt:lpstr>
      <vt:lpstr>Witnessed/discovered  </vt:lpstr>
      <vt:lpstr>Where incident occurred </vt:lpstr>
      <vt:lpstr>This incident Required  </vt:lpstr>
      <vt:lpstr>Brief description of incident</vt:lpstr>
      <vt:lpstr>description of incident continued</vt:lpstr>
      <vt:lpstr>Description of injury  </vt:lpstr>
      <vt:lpstr>Injury to others  </vt:lpstr>
      <vt:lpstr>Notifications</vt:lpstr>
      <vt:lpstr>Person Writing this Report </vt:lpstr>
      <vt:lpstr>Incident management coordinator review</vt:lpstr>
      <vt:lpstr>Type of incident</vt:lpstr>
      <vt:lpstr>incidents requiring a call to investigations hotline Immediately and not later than  4 hours</vt:lpstr>
      <vt:lpstr>Injury Type</vt:lpstr>
      <vt:lpstr>Forwarding RIF to DIDD</vt:lpstr>
      <vt:lpstr>Things to Remember</vt:lpstr>
      <vt:lpstr>Things to Remember</vt:lpstr>
      <vt:lpstr>Incident Management Forms and assistance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Department of intellectual and developmental disabilities</dc:title>
  <dc:creator>Stephanie Blevins</dc:creator>
  <cp:lastModifiedBy>Elizabeth Duhack</cp:lastModifiedBy>
  <cp:revision>146</cp:revision>
  <cp:lastPrinted>2012-06-06T19:29:04Z</cp:lastPrinted>
  <dcterms:created xsi:type="dcterms:W3CDTF">2012-05-28T21:21:09Z</dcterms:created>
  <dcterms:modified xsi:type="dcterms:W3CDTF">2019-07-09T14:54:54Z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0x0101004E09216BDE42DC429B559A91A102B9FE</vt:lpwstr>
  </property>
  <property fmtid="{D5CDD505-2E9C-101B-9397-08002B2CF9AE}" pid="3" name="_dlc_DocIdItemGuid">
    <vt:lpwstr>61e3a97c-b223-4f94-9a94-ca6deceff06f</vt:lpwstr>
  </property>
</Properties>
</file>