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handoutMasterIdLst>
    <p:handoutMasterId r:id="rId31"/>
  </p:handoutMasterIdLst>
  <p:sldIdLst>
    <p:sldId id="256" r:id="rId2"/>
    <p:sldId id="280" r:id="rId3"/>
    <p:sldId id="281" r:id="rId4"/>
    <p:sldId id="283"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4"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52" autoAdjust="0"/>
    <p:restoredTop sz="94641" autoAdjust="0"/>
  </p:normalViewPr>
  <p:slideViewPr>
    <p:cSldViewPr>
      <p:cViewPr varScale="1">
        <p:scale>
          <a:sx n="70" d="100"/>
          <a:sy n="70" d="100"/>
        </p:scale>
        <p:origin x="-153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1" d="100"/>
          <a:sy n="81" d="100"/>
        </p:scale>
        <p:origin x="-199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EF2211FB-A302-4BEB-8998-649D8EEB75D3}" type="datetime1">
              <a:rPr lang="en-US" smtClean="0"/>
              <a:t>6/18/2013</a:t>
            </a:fld>
            <a:endParaRPr lang="en-US"/>
          </a:p>
        </p:txBody>
      </p:sp>
      <p:sp>
        <p:nvSpPr>
          <p:cNvPr id="4" name="Footer Placeholder 3"/>
          <p:cNvSpPr>
            <a:spLocks noGrp="1"/>
          </p:cNvSpPr>
          <p:nvPr>
            <p:ph type="ftr" sz="quarter" idx="2"/>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254D8143-242F-4B3B-973B-69D758D2A76A}" type="slidenum">
              <a:rPr lang="en-US" smtClean="0"/>
              <a:t>‹#›</a:t>
            </a:fld>
            <a:endParaRPr lang="en-US"/>
          </a:p>
        </p:txBody>
      </p:sp>
    </p:spTree>
    <p:extLst>
      <p:ext uri="{BB962C8B-B14F-4D97-AF65-F5344CB8AC3E}">
        <p14:creationId xmlns:p14="http://schemas.microsoft.com/office/powerpoint/2010/main" val="10013432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9F5C6E5E-DE99-4C1F-BD28-A2456F319F95}" type="datetime1">
              <a:rPr lang="en-US" smtClean="0"/>
              <a:t>6/18/2013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6"/>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54C271A2-D6BB-4360-8626-8970BC43B4A0}" type="slidenum">
              <a:rPr lang="en-US" smtClean="0"/>
              <a:t>‹#›</a:t>
            </a:fld>
            <a:endParaRPr lang="en-US"/>
          </a:p>
        </p:txBody>
      </p:sp>
    </p:spTree>
    <p:extLst>
      <p:ext uri="{BB962C8B-B14F-4D97-AF65-F5344CB8AC3E}">
        <p14:creationId xmlns:p14="http://schemas.microsoft.com/office/powerpoint/2010/main" val="366902388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C271A2-D6BB-4360-8626-8970BC43B4A0}" type="slidenum">
              <a:rPr lang="en-US" smtClean="0"/>
              <a:t>1</a:t>
            </a:fld>
            <a:endParaRPr lang="en-US"/>
          </a:p>
        </p:txBody>
      </p:sp>
    </p:spTree>
    <p:extLst>
      <p:ext uri="{BB962C8B-B14F-4D97-AF65-F5344CB8AC3E}">
        <p14:creationId xmlns:p14="http://schemas.microsoft.com/office/powerpoint/2010/main" val="30756113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10</a:t>
            </a:fld>
            <a:endParaRPr lang="en-US"/>
          </a:p>
        </p:txBody>
      </p:sp>
    </p:spTree>
    <p:extLst>
      <p:ext uri="{BB962C8B-B14F-4D97-AF65-F5344CB8AC3E}">
        <p14:creationId xmlns:p14="http://schemas.microsoft.com/office/powerpoint/2010/main" val="41546748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11</a:t>
            </a:fld>
            <a:endParaRPr lang="en-US"/>
          </a:p>
        </p:txBody>
      </p:sp>
    </p:spTree>
    <p:extLst>
      <p:ext uri="{BB962C8B-B14F-4D97-AF65-F5344CB8AC3E}">
        <p14:creationId xmlns:p14="http://schemas.microsoft.com/office/powerpoint/2010/main" val="23709238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12</a:t>
            </a:fld>
            <a:endParaRPr lang="en-US"/>
          </a:p>
        </p:txBody>
      </p:sp>
    </p:spTree>
    <p:extLst>
      <p:ext uri="{BB962C8B-B14F-4D97-AF65-F5344CB8AC3E}">
        <p14:creationId xmlns:p14="http://schemas.microsoft.com/office/powerpoint/2010/main" val="5302301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13</a:t>
            </a:fld>
            <a:endParaRPr lang="en-US"/>
          </a:p>
        </p:txBody>
      </p:sp>
    </p:spTree>
    <p:extLst>
      <p:ext uri="{BB962C8B-B14F-4D97-AF65-F5344CB8AC3E}">
        <p14:creationId xmlns:p14="http://schemas.microsoft.com/office/powerpoint/2010/main" val="38737110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14</a:t>
            </a:fld>
            <a:endParaRPr lang="en-US"/>
          </a:p>
        </p:txBody>
      </p:sp>
    </p:spTree>
    <p:extLst>
      <p:ext uri="{BB962C8B-B14F-4D97-AF65-F5344CB8AC3E}">
        <p14:creationId xmlns:p14="http://schemas.microsoft.com/office/powerpoint/2010/main" val="26385652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15</a:t>
            </a:fld>
            <a:endParaRPr lang="en-US"/>
          </a:p>
        </p:txBody>
      </p:sp>
    </p:spTree>
    <p:extLst>
      <p:ext uri="{BB962C8B-B14F-4D97-AF65-F5344CB8AC3E}">
        <p14:creationId xmlns:p14="http://schemas.microsoft.com/office/powerpoint/2010/main" val="23311362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16</a:t>
            </a:fld>
            <a:endParaRPr lang="en-US"/>
          </a:p>
        </p:txBody>
      </p:sp>
    </p:spTree>
    <p:extLst>
      <p:ext uri="{BB962C8B-B14F-4D97-AF65-F5344CB8AC3E}">
        <p14:creationId xmlns:p14="http://schemas.microsoft.com/office/powerpoint/2010/main" val="1608718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17</a:t>
            </a:fld>
            <a:endParaRPr lang="en-US"/>
          </a:p>
        </p:txBody>
      </p:sp>
    </p:spTree>
    <p:extLst>
      <p:ext uri="{BB962C8B-B14F-4D97-AF65-F5344CB8AC3E}">
        <p14:creationId xmlns:p14="http://schemas.microsoft.com/office/powerpoint/2010/main" val="7114499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18</a:t>
            </a:fld>
            <a:endParaRPr lang="en-US"/>
          </a:p>
        </p:txBody>
      </p:sp>
    </p:spTree>
    <p:extLst>
      <p:ext uri="{BB962C8B-B14F-4D97-AF65-F5344CB8AC3E}">
        <p14:creationId xmlns:p14="http://schemas.microsoft.com/office/powerpoint/2010/main" val="31096217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19</a:t>
            </a:fld>
            <a:endParaRPr lang="en-US"/>
          </a:p>
        </p:txBody>
      </p:sp>
    </p:spTree>
    <p:extLst>
      <p:ext uri="{BB962C8B-B14F-4D97-AF65-F5344CB8AC3E}">
        <p14:creationId xmlns:p14="http://schemas.microsoft.com/office/powerpoint/2010/main" val="4161674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2</a:t>
            </a:fld>
            <a:endParaRPr lang="en-US"/>
          </a:p>
        </p:txBody>
      </p:sp>
    </p:spTree>
    <p:extLst>
      <p:ext uri="{BB962C8B-B14F-4D97-AF65-F5344CB8AC3E}">
        <p14:creationId xmlns:p14="http://schemas.microsoft.com/office/powerpoint/2010/main" val="21897444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20</a:t>
            </a:fld>
            <a:endParaRPr lang="en-US"/>
          </a:p>
        </p:txBody>
      </p:sp>
    </p:spTree>
    <p:extLst>
      <p:ext uri="{BB962C8B-B14F-4D97-AF65-F5344CB8AC3E}">
        <p14:creationId xmlns:p14="http://schemas.microsoft.com/office/powerpoint/2010/main" val="33095025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21</a:t>
            </a:fld>
            <a:endParaRPr lang="en-US"/>
          </a:p>
        </p:txBody>
      </p:sp>
    </p:spTree>
    <p:extLst>
      <p:ext uri="{BB962C8B-B14F-4D97-AF65-F5344CB8AC3E}">
        <p14:creationId xmlns:p14="http://schemas.microsoft.com/office/powerpoint/2010/main" val="42503617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22</a:t>
            </a:fld>
            <a:endParaRPr lang="en-US"/>
          </a:p>
        </p:txBody>
      </p:sp>
    </p:spTree>
    <p:extLst>
      <p:ext uri="{BB962C8B-B14F-4D97-AF65-F5344CB8AC3E}">
        <p14:creationId xmlns:p14="http://schemas.microsoft.com/office/powerpoint/2010/main" val="32269093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23</a:t>
            </a:fld>
            <a:endParaRPr lang="en-US"/>
          </a:p>
        </p:txBody>
      </p:sp>
    </p:spTree>
    <p:extLst>
      <p:ext uri="{BB962C8B-B14F-4D97-AF65-F5344CB8AC3E}">
        <p14:creationId xmlns:p14="http://schemas.microsoft.com/office/powerpoint/2010/main" val="11431450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24</a:t>
            </a:fld>
            <a:endParaRPr lang="en-US"/>
          </a:p>
        </p:txBody>
      </p:sp>
    </p:spTree>
    <p:extLst>
      <p:ext uri="{BB962C8B-B14F-4D97-AF65-F5344CB8AC3E}">
        <p14:creationId xmlns:p14="http://schemas.microsoft.com/office/powerpoint/2010/main" val="32200772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25</a:t>
            </a:fld>
            <a:endParaRPr lang="en-US"/>
          </a:p>
        </p:txBody>
      </p:sp>
    </p:spTree>
    <p:extLst>
      <p:ext uri="{BB962C8B-B14F-4D97-AF65-F5344CB8AC3E}">
        <p14:creationId xmlns:p14="http://schemas.microsoft.com/office/powerpoint/2010/main" val="34641207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26</a:t>
            </a:fld>
            <a:endParaRPr lang="en-US"/>
          </a:p>
        </p:txBody>
      </p:sp>
    </p:spTree>
    <p:extLst>
      <p:ext uri="{BB962C8B-B14F-4D97-AF65-F5344CB8AC3E}">
        <p14:creationId xmlns:p14="http://schemas.microsoft.com/office/powerpoint/2010/main" val="36849221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27</a:t>
            </a:fld>
            <a:endParaRPr lang="en-US"/>
          </a:p>
        </p:txBody>
      </p:sp>
    </p:spTree>
    <p:extLst>
      <p:ext uri="{BB962C8B-B14F-4D97-AF65-F5344CB8AC3E}">
        <p14:creationId xmlns:p14="http://schemas.microsoft.com/office/powerpoint/2010/main" val="15787537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28</a:t>
            </a:fld>
            <a:endParaRPr lang="en-US"/>
          </a:p>
        </p:txBody>
      </p:sp>
    </p:spTree>
    <p:extLst>
      <p:ext uri="{BB962C8B-B14F-4D97-AF65-F5344CB8AC3E}">
        <p14:creationId xmlns:p14="http://schemas.microsoft.com/office/powerpoint/2010/main" val="3184315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3</a:t>
            </a:fld>
            <a:endParaRPr lang="en-US"/>
          </a:p>
        </p:txBody>
      </p:sp>
    </p:spTree>
    <p:extLst>
      <p:ext uri="{BB962C8B-B14F-4D97-AF65-F5344CB8AC3E}">
        <p14:creationId xmlns:p14="http://schemas.microsoft.com/office/powerpoint/2010/main" val="1184305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4</a:t>
            </a:fld>
            <a:endParaRPr lang="en-US"/>
          </a:p>
        </p:txBody>
      </p:sp>
    </p:spTree>
    <p:extLst>
      <p:ext uri="{BB962C8B-B14F-4D97-AF65-F5344CB8AC3E}">
        <p14:creationId xmlns:p14="http://schemas.microsoft.com/office/powerpoint/2010/main" val="31591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5</a:t>
            </a:fld>
            <a:endParaRPr lang="en-US"/>
          </a:p>
        </p:txBody>
      </p:sp>
    </p:spTree>
    <p:extLst>
      <p:ext uri="{BB962C8B-B14F-4D97-AF65-F5344CB8AC3E}">
        <p14:creationId xmlns:p14="http://schemas.microsoft.com/office/powerpoint/2010/main" val="1273719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6</a:t>
            </a:fld>
            <a:endParaRPr lang="en-US"/>
          </a:p>
        </p:txBody>
      </p:sp>
    </p:spTree>
    <p:extLst>
      <p:ext uri="{BB962C8B-B14F-4D97-AF65-F5344CB8AC3E}">
        <p14:creationId xmlns:p14="http://schemas.microsoft.com/office/powerpoint/2010/main" val="237657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7</a:t>
            </a:fld>
            <a:endParaRPr lang="en-US"/>
          </a:p>
        </p:txBody>
      </p:sp>
    </p:spTree>
    <p:extLst>
      <p:ext uri="{BB962C8B-B14F-4D97-AF65-F5344CB8AC3E}">
        <p14:creationId xmlns:p14="http://schemas.microsoft.com/office/powerpoint/2010/main" val="921332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8</a:t>
            </a:fld>
            <a:endParaRPr lang="en-US"/>
          </a:p>
        </p:txBody>
      </p:sp>
    </p:spTree>
    <p:extLst>
      <p:ext uri="{BB962C8B-B14F-4D97-AF65-F5344CB8AC3E}">
        <p14:creationId xmlns:p14="http://schemas.microsoft.com/office/powerpoint/2010/main" val="27357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dirty="0"/>
          </a:p>
        </p:txBody>
      </p:sp>
      <p:sp>
        <p:nvSpPr>
          <p:cNvPr id="4" name="Slide Number Placeholder 3"/>
          <p:cNvSpPr>
            <a:spLocks noGrp="1"/>
          </p:cNvSpPr>
          <p:nvPr>
            <p:ph type="sldNum" sz="quarter" idx="10"/>
          </p:nvPr>
        </p:nvSpPr>
        <p:spPr/>
        <p:txBody>
          <a:bodyPr/>
          <a:lstStyle/>
          <a:p>
            <a:fld id="{54C271A2-D6BB-4360-8626-8970BC43B4A0}" type="slidenum">
              <a:rPr lang="en-US" smtClean="0"/>
              <a:t>9</a:t>
            </a:fld>
            <a:endParaRPr lang="en-US"/>
          </a:p>
        </p:txBody>
      </p:sp>
    </p:spTree>
    <p:extLst>
      <p:ext uri="{BB962C8B-B14F-4D97-AF65-F5344CB8AC3E}">
        <p14:creationId xmlns:p14="http://schemas.microsoft.com/office/powerpoint/2010/main" val="8150124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1" y="3539865"/>
            <a:ext cx="5114779"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64659FA-C8BA-48D6-AEFB-5A2104053EB2}" type="datetime1">
              <a:rPr lang="en-US" smtClean="0"/>
              <a:t>6/18/2013</a:t>
            </a:fld>
            <a:endParaRPr lang="en-US"/>
          </a:p>
        </p:txBody>
      </p:sp>
      <p:sp>
        <p:nvSpPr>
          <p:cNvPr id="18" name="Footer Placeholder 17"/>
          <p:cNvSpPr>
            <a:spLocks noGrp="1"/>
          </p:cNvSpPr>
          <p:nvPr>
            <p:ph type="ftr" sz="quarter" idx="11"/>
          </p:nvPr>
        </p:nvSpPr>
        <p:spPr>
          <a:xfrm>
            <a:off x="2819400" y="6557946"/>
            <a:ext cx="2927723"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14A4F49-3400-4EBE-82E7-F004DABBF99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2B9A129-FBD5-4B07-B594-8AAD14C3FF1F}" type="datetime1">
              <a:rPr lang="en-US" smtClean="0"/>
              <a:t>6/18/2013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14A4F49-3400-4EBE-82E7-F004DABBF99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6"/>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3"/>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08EE67D5-9870-47F8-B20F-A18CCE4020B8}" type="datetime1">
              <a:rPr lang="en-US" smtClean="0"/>
              <a:t>6/18/2013</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14A4F49-3400-4EBE-82E7-F004DABBF99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0ED6E8A-1C7D-4FEA-9F3D-8BEF1AA17D97}" type="datetime1">
              <a:rPr lang="en-US" smtClean="0"/>
              <a:t>6/18/2013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14A4F49-3400-4EBE-82E7-F004DABBF99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8"/>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1"/>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9" y="6556810"/>
            <a:ext cx="2002464" cy="226902"/>
          </a:xfrm>
        </p:spPr>
        <p:txBody>
          <a:bodyPr bIns="0" anchor="b"/>
          <a:lstStyle>
            <a:lvl1pPr>
              <a:defRPr>
                <a:solidFill>
                  <a:schemeClr val="tx2"/>
                </a:solidFill>
              </a:defRPr>
            </a:lvl1pPr>
            <a:extLst/>
          </a:lstStyle>
          <a:p>
            <a:fld id="{030B8F8C-F754-482E-9049-E9E8F8965FB8}" type="datetime1">
              <a:rPr lang="en-US" smtClean="0"/>
              <a:t>6/18/2013</a:t>
            </a:fld>
            <a:endParaRPr lang="en-US"/>
          </a:p>
        </p:txBody>
      </p:sp>
      <p:sp>
        <p:nvSpPr>
          <p:cNvPr id="5" name="Footer Placeholder 4"/>
          <p:cNvSpPr>
            <a:spLocks noGrp="1"/>
          </p:cNvSpPr>
          <p:nvPr>
            <p:ph type="ftr" sz="quarter" idx="11"/>
          </p:nvPr>
        </p:nvSpPr>
        <p:spPr>
          <a:xfrm>
            <a:off x="1735359"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014A4F49-3400-4EBE-82E7-F004DABBF99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1"/>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1"/>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6AC475-E7D8-45BD-9D93-402B9E3E4625}" type="datetime1">
              <a:rPr lang="en-US" smtClean="0"/>
              <a:t>6/18/2013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14A4F49-3400-4EBE-82E7-F004DABBF99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8B1D296-9FB0-4810-8A26-B0F6E31A2C36}" type="datetime1">
              <a:rPr lang="en-US" smtClean="0"/>
              <a:t>6/18/2013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14A4F49-3400-4EBE-82E7-F004DABBF99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7D1BE5F-FE5C-4F8C-86B3-B9E34CA044BB}" type="datetime1">
              <a:rPr lang="en-US" smtClean="0"/>
              <a:t>6/18/2013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14A4F49-3400-4EBE-82E7-F004DABBF99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4920A9CC-DFE6-4676-A94D-6DB85037E087}" type="datetime1">
              <a:rPr lang="en-US" smtClean="0"/>
              <a:t>6/18/2013</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014A4F49-3400-4EBE-82E7-F004DABBF99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7"/>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1"/>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324D029-5EF6-4E6B-8A5D-12A666EF3C6D}" type="datetime1">
              <a:rPr lang="en-US" smtClean="0"/>
              <a:t>6/18/2013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14A4F49-3400-4EBE-82E7-F004DABBF99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70" y="1004669"/>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7" y="998817"/>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9"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9"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032C2285-74D5-4B7C-8C36-EECD0C5ADF7D}" type="datetime1">
              <a:rPr lang="en-US" smtClean="0"/>
              <a:t>6/18/2013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14A4F49-3400-4EBE-82E7-F004DABBF999}" type="slidenum">
              <a:rPr lang="en-US" smtClean="0"/>
              <a:t>‹#›</a:t>
            </a:fld>
            <a:endParaRPr lang="en-US"/>
          </a:p>
        </p:txBody>
      </p:sp>
      <p:sp>
        <p:nvSpPr>
          <p:cNvPr id="10" name="Picture Placeholder 9"/>
          <p:cNvSpPr>
            <a:spLocks noGrp="1"/>
          </p:cNvSpPr>
          <p:nvPr>
            <p:ph type="pic" idx="1"/>
          </p:nvPr>
        </p:nvSpPr>
        <p:spPr>
          <a:xfrm>
            <a:off x="663683"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CD02E7EF-E6D1-43F5-A479-85D128019345}" type="datetime1">
              <a:rPr lang="en-US" smtClean="0"/>
              <a:t>6/18/2013</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14A4F49-3400-4EBE-82E7-F004DABBF99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
            </a:r>
            <a:br>
              <a:rPr lang="en-US" dirty="0" smtClean="0"/>
            </a:br>
            <a:r>
              <a:rPr lang="en-US" dirty="0"/>
              <a:t/>
            </a:r>
            <a:br>
              <a:rPr lang="en-US" dirty="0"/>
            </a:br>
            <a:r>
              <a:rPr lang="en-US" dirty="0" smtClean="0"/>
              <a:t>Department of intellectual and developmental disabilities</a:t>
            </a:r>
            <a:br>
              <a:rPr lang="en-US" dirty="0" smtClean="0"/>
            </a:br>
            <a:endParaRPr lang="en-US" dirty="0"/>
          </a:p>
        </p:txBody>
      </p:sp>
      <p:sp>
        <p:nvSpPr>
          <p:cNvPr id="3" name="Subtitle 2"/>
          <p:cNvSpPr>
            <a:spLocks noGrp="1"/>
          </p:cNvSpPr>
          <p:nvPr>
            <p:ph type="subTitle" idx="1"/>
          </p:nvPr>
        </p:nvSpPr>
        <p:spPr/>
        <p:txBody>
          <a:bodyPr>
            <a:normAutofit lnSpcReduction="10000"/>
          </a:bodyPr>
          <a:lstStyle/>
          <a:p>
            <a:pPr algn="ctr"/>
            <a:r>
              <a:rPr lang="en-US" dirty="0" smtClean="0"/>
              <a:t>Reportable Incident Form</a:t>
            </a:r>
          </a:p>
          <a:p>
            <a:pPr algn="ctr"/>
            <a:r>
              <a:rPr lang="en-US" dirty="0" smtClean="0"/>
              <a:t>Instructions and Definitions</a:t>
            </a:r>
          </a:p>
          <a:p>
            <a:pPr algn="ctr"/>
            <a:r>
              <a:rPr lang="en-US" dirty="0" smtClean="0"/>
              <a:t>August 2012</a:t>
            </a:r>
            <a:endParaRPr lang="en-US" dirty="0"/>
          </a:p>
        </p:txBody>
      </p:sp>
      <p:sp>
        <p:nvSpPr>
          <p:cNvPr id="4" name="Date Placeholder 3"/>
          <p:cNvSpPr>
            <a:spLocks noGrp="1"/>
          </p:cNvSpPr>
          <p:nvPr>
            <p:ph type="dt" sz="half" idx="10"/>
          </p:nvPr>
        </p:nvSpPr>
        <p:spPr/>
        <p:txBody>
          <a:bodyPr/>
          <a:lstStyle/>
          <a:p>
            <a:fld id="{178CA5A4-B171-40E4-BE3A-5C3F80B5829C}" type="datetime1">
              <a:rPr lang="en-US" smtClean="0"/>
              <a:t>6/18/2013</a:t>
            </a:fld>
            <a:endParaRPr lang="en-US"/>
          </a:p>
        </p:txBody>
      </p:sp>
    </p:spTree>
    <p:extLst>
      <p:ext uri="{BB962C8B-B14F-4D97-AF65-F5344CB8AC3E}">
        <p14:creationId xmlns:p14="http://schemas.microsoft.com/office/powerpoint/2010/main" val="2373482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Provider Reporting	</a:t>
            </a:r>
            <a:endParaRPr lang="en-US" dirty="0"/>
          </a:p>
        </p:txBody>
      </p:sp>
      <p:sp>
        <p:nvSpPr>
          <p:cNvPr id="3" name="Content Placeholder 2"/>
          <p:cNvSpPr>
            <a:spLocks noGrp="1"/>
          </p:cNvSpPr>
          <p:nvPr>
            <p:ph idx="1"/>
          </p:nvPr>
        </p:nvSpPr>
        <p:spPr/>
        <p:txBody>
          <a:bodyPr/>
          <a:lstStyle/>
          <a:p>
            <a:r>
              <a:rPr lang="en-US" dirty="0" smtClean="0"/>
              <a:t>If the Provider reporting the incident is different than the Provider Responsible, enter that in this box. </a:t>
            </a:r>
            <a:endParaRPr lang="en-US" dirty="0"/>
          </a:p>
        </p:txBody>
      </p:sp>
      <p:sp>
        <p:nvSpPr>
          <p:cNvPr id="4" name="Date Placeholder 3"/>
          <p:cNvSpPr>
            <a:spLocks noGrp="1"/>
          </p:cNvSpPr>
          <p:nvPr>
            <p:ph type="dt" sz="half" idx="10"/>
          </p:nvPr>
        </p:nvSpPr>
        <p:spPr/>
        <p:txBody>
          <a:bodyPr/>
          <a:lstStyle/>
          <a:p>
            <a:fld id="{B9C848F1-ACD4-4ECA-A6BA-8E05C4C36E91}" type="datetime1">
              <a:rPr lang="en-US" smtClean="0"/>
              <a:t>6/18/2013</a:t>
            </a:fld>
            <a:endParaRPr lang="en-US"/>
          </a:p>
        </p:txBody>
      </p:sp>
    </p:spTree>
    <p:extLst>
      <p:ext uri="{BB962C8B-B14F-4D97-AF65-F5344CB8AC3E}">
        <p14:creationId xmlns:p14="http://schemas.microsoft.com/office/powerpoint/2010/main" val="11968992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Witnessed/discovered		</a:t>
            </a:r>
            <a:endParaRPr lang="en-US" dirty="0"/>
          </a:p>
        </p:txBody>
      </p:sp>
      <p:sp>
        <p:nvSpPr>
          <p:cNvPr id="3" name="Content Placeholder 2"/>
          <p:cNvSpPr>
            <a:spLocks noGrp="1"/>
          </p:cNvSpPr>
          <p:nvPr>
            <p:ph idx="1"/>
          </p:nvPr>
        </p:nvSpPr>
        <p:spPr/>
        <p:txBody>
          <a:bodyPr/>
          <a:lstStyle/>
          <a:p>
            <a:r>
              <a:rPr lang="en-US" dirty="0" smtClean="0"/>
              <a:t>If the incident was witnessed BY ANYONE, check the appropriate box (staff, person served or other person)</a:t>
            </a:r>
          </a:p>
          <a:p>
            <a:r>
              <a:rPr lang="en-US" dirty="0" smtClean="0"/>
              <a:t>The person completing the form does not have to be the person who witnessed the incident</a:t>
            </a:r>
          </a:p>
          <a:p>
            <a:r>
              <a:rPr lang="en-US" dirty="0" smtClean="0"/>
              <a:t>If the incident was not witnessed by any person, check the box next to DISCOVERED (e.g.: discovered injuries)</a:t>
            </a:r>
          </a:p>
        </p:txBody>
      </p:sp>
      <p:sp>
        <p:nvSpPr>
          <p:cNvPr id="4" name="Date Placeholder 3"/>
          <p:cNvSpPr>
            <a:spLocks noGrp="1"/>
          </p:cNvSpPr>
          <p:nvPr>
            <p:ph type="dt" sz="half" idx="10"/>
          </p:nvPr>
        </p:nvSpPr>
        <p:spPr/>
        <p:txBody>
          <a:bodyPr/>
          <a:lstStyle/>
          <a:p>
            <a:fld id="{EA956B4A-DABD-49A2-94FE-D5A1221E640E}" type="datetime1">
              <a:rPr lang="en-US" smtClean="0"/>
              <a:t>6/18/2013</a:t>
            </a:fld>
            <a:endParaRPr lang="en-US"/>
          </a:p>
        </p:txBody>
      </p:sp>
    </p:spTree>
    <p:extLst>
      <p:ext uri="{BB962C8B-B14F-4D97-AF65-F5344CB8AC3E}">
        <p14:creationId xmlns:p14="http://schemas.microsoft.com/office/powerpoint/2010/main" val="12571134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incident occurred	</a:t>
            </a:r>
            <a:endParaRPr lang="en-US" dirty="0"/>
          </a:p>
        </p:txBody>
      </p:sp>
      <p:sp>
        <p:nvSpPr>
          <p:cNvPr id="3" name="Content Placeholder 2"/>
          <p:cNvSpPr>
            <a:spLocks noGrp="1"/>
          </p:cNvSpPr>
          <p:nvPr>
            <p:ph idx="1"/>
          </p:nvPr>
        </p:nvSpPr>
        <p:spPr/>
        <p:txBody>
          <a:bodyPr/>
          <a:lstStyle/>
          <a:p>
            <a:r>
              <a:rPr lang="en-US" dirty="0" smtClean="0"/>
              <a:t>Check the most appropriate box to indicate where the incident occurred</a:t>
            </a:r>
          </a:p>
          <a:p>
            <a:r>
              <a:rPr lang="en-US" dirty="0" smtClean="0"/>
              <a:t>If the incident involved more than one location, select the location where the majority of the incident occurred</a:t>
            </a:r>
          </a:p>
          <a:p>
            <a:r>
              <a:rPr lang="en-US" dirty="0" smtClean="0"/>
              <a:t>Discovered incidents will most likely have an UNKNOWN location but not always</a:t>
            </a:r>
          </a:p>
          <a:p>
            <a:r>
              <a:rPr lang="en-US" dirty="0" smtClean="0"/>
              <a:t>Type the address or location where the incident occurred or was discovered</a:t>
            </a:r>
            <a:endParaRPr lang="en-US" dirty="0"/>
          </a:p>
        </p:txBody>
      </p:sp>
      <p:sp>
        <p:nvSpPr>
          <p:cNvPr id="4" name="Date Placeholder 3"/>
          <p:cNvSpPr>
            <a:spLocks noGrp="1"/>
          </p:cNvSpPr>
          <p:nvPr>
            <p:ph type="dt" sz="half" idx="10"/>
          </p:nvPr>
        </p:nvSpPr>
        <p:spPr/>
        <p:txBody>
          <a:bodyPr/>
          <a:lstStyle/>
          <a:p>
            <a:fld id="{6AB1BB78-DD7C-41C0-AD81-D8E2972793D5}" type="datetime1">
              <a:rPr lang="en-US" smtClean="0"/>
              <a:t>6/18/2013</a:t>
            </a:fld>
            <a:endParaRPr lang="en-US"/>
          </a:p>
        </p:txBody>
      </p:sp>
    </p:spTree>
    <p:extLst>
      <p:ext uri="{BB962C8B-B14F-4D97-AF65-F5344CB8AC3E}">
        <p14:creationId xmlns:p14="http://schemas.microsoft.com/office/powerpoint/2010/main" val="23898970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This incident Required		</a:t>
            </a:r>
            <a:endParaRPr lang="en-US" dirty="0"/>
          </a:p>
        </p:txBody>
      </p:sp>
      <p:sp>
        <p:nvSpPr>
          <p:cNvPr id="3" name="Content Placeholder 2"/>
          <p:cNvSpPr>
            <a:spLocks noGrp="1"/>
          </p:cNvSpPr>
          <p:nvPr>
            <p:ph idx="1"/>
          </p:nvPr>
        </p:nvSpPr>
        <p:spPr/>
        <p:txBody>
          <a:bodyPr/>
          <a:lstStyle/>
          <a:p>
            <a:r>
              <a:rPr lang="en-US" dirty="0" smtClean="0"/>
              <a:t>If one of these boxes is checked, this incident is reportable to DIDD. </a:t>
            </a:r>
          </a:p>
          <a:p>
            <a:r>
              <a:rPr lang="en-US" dirty="0" smtClean="0"/>
              <a:t>More than one box may be checked.</a:t>
            </a:r>
          </a:p>
          <a:p>
            <a:endParaRPr lang="en-US" dirty="0"/>
          </a:p>
        </p:txBody>
      </p:sp>
      <p:sp>
        <p:nvSpPr>
          <p:cNvPr id="4" name="Date Placeholder 3"/>
          <p:cNvSpPr>
            <a:spLocks noGrp="1"/>
          </p:cNvSpPr>
          <p:nvPr>
            <p:ph type="dt" sz="half" idx="10"/>
          </p:nvPr>
        </p:nvSpPr>
        <p:spPr/>
        <p:txBody>
          <a:bodyPr/>
          <a:lstStyle/>
          <a:p>
            <a:fld id="{A7059A6F-8D01-470D-8F8B-53827DED4DAE}" type="datetime1">
              <a:rPr lang="en-US" smtClean="0"/>
              <a:t>6/18/2013</a:t>
            </a:fld>
            <a:endParaRPr lang="en-US"/>
          </a:p>
        </p:txBody>
      </p:sp>
    </p:spTree>
    <p:extLst>
      <p:ext uri="{BB962C8B-B14F-4D97-AF65-F5344CB8AC3E}">
        <p14:creationId xmlns:p14="http://schemas.microsoft.com/office/powerpoint/2010/main" val="23927548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Brief description of incident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Summarize the incident in question, being careful to include pertinent information such as who, what, when and where. Additionally, include information that was discovered later such as a medical diagnosis. </a:t>
            </a:r>
          </a:p>
          <a:p>
            <a:r>
              <a:rPr lang="en-US" dirty="0" smtClean="0"/>
              <a:t>Do not use abbreviations, including abbreviations for medical terms.</a:t>
            </a:r>
          </a:p>
          <a:p>
            <a:r>
              <a:rPr lang="en-US" dirty="0" smtClean="0"/>
              <a:t>If necessary, use this area to discuss a sequence of events, especially when the time/date of the incident is unknown.</a:t>
            </a:r>
          </a:p>
          <a:p>
            <a:r>
              <a:rPr lang="en-US" dirty="0" smtClean="0"/>
              <a:t>Be cognizant of how the narrative is written. Reportable Incident Forms are read by a multitude of persons within DIDD. Errors that should be corrected prior to submission include spelling errors, punctuation, grammatical errors and disorganized thought. A RIF is a representation of the Provider that submits it. Incident Management Coordinators should not change the content of a RIF but should review it for accuracy. </a:t>
            </a:r>
          </a:p>
          <a:p>
            <a:r>
              <a:rPr lang="en-US" dirty="0" smtClean="0"/>
              <a:t>Be sure to identify all persons involved, for example, who is a staff person and who is the person served.</a:t>
            </a:r>
          </a:p>
          <a:p>
            <a:endParaRPr lang="en-US" dirty="0" smtClean="0"/>
          </a:p>
        </p:txBody>
      </p:sp>
      <p:sp>
        <p:nvSpPr>
          <p:cNvPr id="4" name="Date Placeholder 3"/>
          <p:cNvSpPr>
            <a:spLocks noGrp="1"/>
          </p:cNvSpPr>
          <p:nvPr>
            <p:ph type="dt" sz="half" idx="10"/>
          </p:nvPr>
        </p:nvSpPr>
        <p:spPr/>
        <p:txBody>
          <a:bodyPr/>
          <a:lstStyle/>
          <a:p>
            <a:fld id="{C1490B93-DCB7-4BB1-BE5B-2D7762730544}" type="datetime1">
              <a:rPr lang="en-US" smtClean="0"/>
              <a:t>6/18/2013</a:t>
            </a:fld>
            <a:endParaRPr lang="en-US"/>
          </a:p>
        </p:txBody>
      </p:sp>
    </p:spTree>
    <p:extLst>
      <p:ext uri="{BB962C8B-B14F-4D97-AF65-F5344CB8AC3E}">
        <p14:creationId xmlns:p14="http://schemas.microsoft.com/office/powerpoint/2010/main" val="25890243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Description of injury		</a:t>
            </a:r>
            <a:endParaRPr lang="en-US" dirty="0"/>
          </a:p>
        </p:txBody>
      </p:sp>
      <p:sp>
        <p:nvSpPr>
          <p:cNvPr id="3" name="Content Placeholder 2"/>
          <p:cNvSpPr>
            <a:spLocks noGrp="1"/>
          </p:cNvSpPr>
          <p:nvPr>
            <p:ph idx="1"/>
          </p:nvPr>
        </p:nvSpPr>
        <p:spPr/>
        <p:txBody>
          <a:bodyPr>
            <a:normAutofit lnSpcReduction="10000"/>
          </a:bodyPr>
          <a:lstStyle/>
          <a:p>
            <a:r>
              <a:rPr lang="en-US" dirty="0" smtClean="0"/>
              <a:t>Give a brief description of the injury sustained only by the person served.</a:t>
            </a:r>
          </a:p>
          <a:p>
            <a:r>
              <a:rPr lang="en-US" dirty="0" smtClean="0"/>
              <a:t>Include type, size, location and color. </a:t>
            </a:r>
          </a:p>
          <a:p>
            <a:r>
              <a:rPr lang="en-US" dirty="0" smtClean="0"/>
              <a:t>Describe the type and location of treatment.</a:t>
            </a:r>
          </a:p>
          <a:p>
            <a:r>
              <a:rPr lang="en-US" dirty="0" smtClean="0"/>
              <a:t>Do not use abbreviations, including abbreviations for medical terminology.</a:t>
            </a:r>
            <a:endParaRPr lang="en-US" dirty="0"/>
          </a:p>
          <a:p>
            <a:r>
              <a:rPr lang="en-US" dirty="0" smtClean="0"/>
              <a:t>If </a:t>
            </a:r>
            <a:r>
              <a:rPr lang="en-US" dirty="0"/>
              <a:t>the incident is clearly described within this section, it is not necessary to forward a copy of additional records such as medical or </a:t>
            </a:r>
            <a:r>
              <a:rPr lang="en-US" dirty="0" smtClean="0"/>
              <a:t>police </a:t>
            </a:r>
            <a:r>
              <a:rPr lang="en-US" dirty="0"/>
              <a:t>forms</a:t>
            </a:r>
            <a:r>
              <a:rPr lang="en-US" dirty="0" smtClean="0"/>
              <a:t>. However, these documents may be requested by Incident Management or by an Investigator. </a:t>
            </a:r>
            <a:endParaRPr lang="en-US" dirty="0"/>
          </a:p>
          <a:p>
            <a:endParaRPr lang="en-US" dirty="0"/>
          </a:p>
        </p:txBody>
      </p:sp>
      <p:sp>
        <p:nvSpPr>
          <p:cNvPr id="4" name="Date Placeholder 3"/>
          <p:cNvSpPr>
            <a:spLocks noGrp="1"/>
          </p:cNvSpPr>
          <p:nvPr>
            <p:ph type="dt" sz="half" idx="10"/>
          </p:nvPr>
        </p:nvSpPr>
        <p:spPr/>
        <p:txBody>
          <a:bodyPr/>
          <a:lstStyle/>
          <a:p>
            <a:fld id="{C37F3502-E20D-40CF-836F-7F42C2933A7E}" type="datetime1">
              <a:rPr lang="en-US" smtClean="0"/>
              <a:t>6/18/2013</a:t>
            </a:fld>
            <a:endParaRPr lang="en-US"/>
          </a:p>
        </p:txBody>
      </p:sp>
    </p:spTree>
    <p:extLst>
      <p:ext uri="{BB962C8B-B14F-4D97-AF65-F5344CB8AC3E}">
        <p14:creationId xmlns:p14="http://schemas.microsoft.com/office/powerpoint/2010/main" val="31616318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Injury to others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If a person other than the person served receives a SERIOUS INJURY as the result of a behavioral incident by the person served, check the appropriate box.</a:t>
            </a:r>
          </a:p>
          <a:p>
            <a:r>
              <a:rPr lang="en-US" dirty="0" smtClean="0"/>
              <a:t>SERIOUS INJURY is any injury which required assessment and treatment </a:t>
            </a:r>
            <a:r>
              <a:rPr lang="en-US" b="1" dirty="0" smtClean="0"/>
              <a:t>beyond first aid</a:t>
            </a:r>
            <a:r>
              <a:rPr lang="en-US" dirty="0" smtClean="0"/>
              <a:t>. There has to be an assessment as well as treatment by a medical professional. </a:t>
            </a:r>
          </a:p>
          <a:p>
            <a:r>
              <a:rPr lang="en-US" dirty="0" smtClean="0"/>
              <a:t>Behavioral incidents qualifying for this includes physical aggression, SIB and/or property destruction.</a:t>
            </a:r>
          </a:p>
          <a:p>
            <a:r>
              <a:rPr lang="en-US" dirty="0" smtClean="0"/>
              <a:t>The type of injury can be described in the narrative of the form. This helps determine whether the incident met the criteria for reporting to DIDD. </a:t>
            </a:r>
            <a:endParaRPr lang="en-US" dirty="0"/>
          </a:p>
        </p:txBody>
      </p:sp>
      <p:sp>
        <p:nvSpPr>
          <p:cNvPr id="4" name="Date Placeholder 3"/>
          <p:cNvSpPr>
            <a:spLocks noGrp="1"/>
          </p:cNvSpPr>
          <p:nvPr>
            <p:ph type="dt" sz="half" idx="10"/>
          </p:nvPr>
        </p:nvSpPr>
        <p:spPr/>
        <p:txBody>
          <a:bodyPr/>
          <a:lstStyle/>
          <a:p>
            <a:fld id="{EAAC0AA6-BF17-42FB-B5F1-393780DDA1A2}" type="datetime1">
              <a:rPr lang="en-US" smtClean="0"/>
              <a:t>6/18/2013</a:t>
            </a:fld>
            <a:endParaRPr lang="en-US"/>
          </a:p>
        </p:txBody>
      </p:sp>
    </p:spTree>
    <p:extLst>
      <p:ext uri="{BB962C8B-B14F-4D97-AF65-F5344CB8AC3E}">
        <p14:creationId xmlns:p14="http://schemas.microsoft.com/office/powerpoint/2010/main" val="362934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NOtified</a:t>
            </a:r>
            <a:endParaRPr lang="en-US" dirty="0"/>
          </a:p>
        </p:txBody>
      </p:sp>
      <p:sp>
        <p:nvSpPr>
          <p:cNvPr id="3" name="Content Placeholder 2"/>
          <p:cNvSpPr>
            <a:spLocks noGrp="1"/>
          </p:cNvSpPr>
          <p:nvPr>
            <p:ph idx="1"/>
          </p:nvPr>
        </p:nvSpPr>
        <p:spPr/>
        <p:txBody>
          <a:bodyPr>
            <a:normAutofit lnSpcReduction="10000"/>
          </a:bodyPr>
          <a:lstStyle/>
          <a:p>
            <a:r>
              <a:rPr lang="en-US" dirty="0" smtClean="0"/>
              <a:t>Document all notifications made with accurate date/time. </a:t>
            </a:r>
          </a:p>
          <a:p>
            <a:r>
              <a:rPr lang="en-US" dirty="0" smtClean="0"/>
              <a:t>The Chief Officer/AOD section is for Developmental Centers and private ICF/ID facilities. </a:t>
            </a:r>
          </a:p>
          <a:p>
            <a:r>
              <a:rPr lang="en-US" dirty="0" smtClean="0"/>
              <a:t>Community Providers will contact the Regional Office AOD when necessary. </a:t>
            </a:r>
          </a:p>
          <a:p>
            <a:r>
              <a:rPr lang="en-US" dirty="0" smtClean="0"/>
              <a:t>Notification to Adult Protective Services or Department of Children Services.</a:t>
            </a:r>
          </a:p>
          <a:p>
            <a:r>
              <a:rPr lang="en-US" dirty="0" smtClean="0"/>
              <a:t>Be sure to include the name of the Investigator contacted when reporting an allegation of Abuse, Neglect or Exploitation.</a:t>
            </a:r>
          </a:p>
          <a:p>
            <a:pPr marL="0" indent="0">
              <a:buNone/>
            </a:pPr>
            <a:endParaRPr lang="en-US" dirty="0"/>
          </a:p>
        </p:txBody>
      </p:sp>
      <p:sp>
        <p:nvSpPr>
          <p:cNvPr id="4" name="Date Placeholder 3"/>
          <p:cNvSpPr>
            <a:spLocks noGrp="1"/>
          </p:cNvSpPr>
          <p:nvPr>
            <p:ph type="dt" sz="half" idx="10"/>
          </p:nvPr>
        </p:nvSpPr>
        <p:spPr/>
        <p:txBody>
          <a:bodyPr/>
          <a:lstStyle/>
          <a:p>
            <a:fld id="{3F35AEAB-FFE2-4ADA-9707-E8697DCFD1E8}" type="datetime1">
              <a:rPr lang="en-US" smtClean="0"/>
              <a:t>6/18/2013</a:t>
            </a:fld>
            <a:endParaRPr lang="en-US"/>
          </a:p>
        </p:txBody>
      </p:sp>
    </p:spTree>
    <p:extLst>
      <p:ext uri="{BB962C8B-B14F-4D97-AF65-F5344CB8AC3E}">
        <p14:creationId xmlns:p14="http://schemas.microsoft.com/office/powerpoint/2010/main" val="32200914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Person Writing this Report	</a:t>
            </a:r>
            <a:endParaRPr lang="en-US" dirty="0"/>
          </a:p>
        </p:txBody>
      </p:sp>
      <p:sp>
        <p:nvSpPr>
          <p:cNvPr id="3" name="Content Placeholder 2"/>
          <p:cNvSpPr>
            <a:spLocks noGrp="1"/>
          </p:cNvSpPr>
          <p:nvPr>
            <p:ph idx="1"/>
          </p:nvPr>
        </p:nvSpPr>
        <p:spPr/>
        <p:txBody>
          <a:bodyPr/>
          <a:lstStyle/>
          <a:p>
            <a:r>
              <a:rPr lang="en-US" dirty="0" smtClean="0"/>
              <a:t>Type the name and title of the person completing the report. </a:t>
            </a:r>
          </a:p>
          <a:p>
            <a:r>
              <a:rPr lang="en-US" dirty="0" smtClean="0"/>
              <a:t>Enter the date/time the report was completed. This should not be before or at the same time the  incident occurred.</a:t>
            </a:r>
          </a:p>
          <a:p>
            <a:r>
              <a:rPr lang="en-US" dirty="0" smtClean="0"/>
              <a:t>Incident Management does not require that a signed copy of the RIF be submitted but the Provider should maintain </a:t>
            </a:r>
            <a:r>
              <a:rPr lang="en-US" smtClean="0"/>
              <a:t>a signed copy. </a:t>
            </a:r>
            <a:endParaRPr lang="en-US" dirty="0"/>
          </a:p>
        </p:txBody>
      </p:sp>
      <p:sp>
        <p:nvSpPr>
          <p:cNvPr id="4" name="Date Placeholder 3"/>
          <p:cNvSpPr>
            <a:spLocks noGrp="1"/>
          </p:cNvSpPr>
          <p:nvPr>
            <p:ph type="dt" sz="half" idx="10"/>
          </p:nvPr>
        </p:nvSpPr>
        <p:spPr/>
        <p:txBody>
          <a:bodyPr/>
          <a:lstStyle/>
          <a:p>
            <a:fld id="{7AAA7951-7E9B-4B84-8529-E0CBC841A80B}" type="datetime1">
              <a:rPr lang="en-US" smtClean="0"/>
              <a:t>6/18/2013</a:t>
            </a:fld>
            <a:endParaRPr lang="en-US"/>
          </a:p>
        </p:txBody>
      </p:sp>
    </p:spTree>
    <p:extLst>
      <p:ext uri="{BB962C8B-B14F-4D97-AF65-F5344CB8AC3E}">
        <p14:creationId xmlns:p14="http://schemas.microsoft.com/office/powerpoint/2010/main" val="8166076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Incident management coordinator review</a:t>
            </a:r>
            <a:endParaRPr lang="en-US" dirty="0"/>
          </a:p>
        </p:txBody>
      </p:sp>
      <p:sp>
        <p:nvSpPr>
          <p:cNvPr id="3" name="Content Placeholder 2"/>
          <p:cNvSpPr>
            <a:spLocks noGrp="1"/>
          </p:cNvSpPr>
          <p:nvPr>
            <p:ph idx="1"/>
          </p:nvPr>
        </p:nvSpPr>
        <p:spPr/>
        <p:txBody>
          <a:bodyPr/>
          <a:lstStyle/>
          <a:p>
            <a:r>
              <a:rPr lang="en-US" dirty="0" smtClean="0"/>
              <a:t>Provider IMC reviews and corrects any information necessary on the RIF. </a:t>
            </a:r>
          </a:p>
          <a:p>
            <a:r>
              <a:rPr lang="en-US" dirty="0" smtClean="0"/>
              <a:t>If applicable, the IMC will document any additional information gathered after the initial incident was reported.</a:t>
            </a:r>
          </a:p>
          <a:p>
            <a:r>
              <a:rPr lang="en-US" dirty="0" smtClean="0"/>
              <a:t>There is space provided for this information to be added underneath the section labeled “Type of Incident”.</a:t>
            </a:r>
          </a:p>
          <a:p>
            <a:endParaRPr lang="en-US" dirty="0" smtClean="0"/>
          </a:p>
        </p:txBody>
      </p:sp>
      <p:sp>
        <p:nvSpPr>
          <p:cNvPr id="4" name="Date Placeholder 3"/>
          <p:cNvSpPr>
            <a:spLocks noGrp="1"/>
          </p:cNvSpPr>
          <p:nvPr>
            <p:ph type="dt" sz="half" idx="10"/>
          </p:nvPr>
        </p:nvSpPr>
        <p:spPr/>
        <p:txBody>
          <a:bodyPr/>
          <a:lstStyle/>
          <a:p>
            <a:fld id="{EDD1C794-3202-4A18-B3B5-25076AFB4B63}" type="datetime1">
              <a:rPr lang="en-US" smtClean="0"/>
              <a:t>6/18/2013</a:t>
            </a:fld>
            <a:endParaRPr lang="en-US"/>
          </a:p>
        </p:txBody>
      </p:sp>
    </p:spTree>
    <p:extLst>
      <p:ext uri="{BB962C8B-B14F-4D97-AF65-F5344CB8AC3E}">
        <p14:creationId xmlns:p14="http://schemas.microsoft.com/office/powerpoint/2010/main" val="25105122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239000" cy="1143000"/>
          </a:xfrm>
        </p:spPr>
        <p:txBody>
          <a:bodyPr>
            <a:normAutofit fontScale="90000"/>
          </a:bodyPr>
          <a:lstStyle/>
          <a:p>
            <a:r>
              <a:rPr lang="en-US" dirty="0" smtClean="0"/>
              <a:t>What makes an Incident reportable?</a:t>
            </a:r>
            <a:endParaRPr lang="en-US" dirty="0"/>
          </a:p>
        </p:txBody>
      </p:sp>
      <p:sp>
        <p:nvSpPr>
          <p:cNvPr id="3" name="Content Placeholder 2"/>
          <p:cNvSpPr>
            <a:spLocks noGrp="1"/>
          </p:cNvSpPr>
          <p:nvPr>
            <p:ph idx="1"/>
          </p:nvPr>
        </p:nvSpPr>
        <p:spPr>
          <a:xfrm>
            <a:off x="457200" y="1371600"/>
            <a:ext cx="7239000" cy="5181600"/>
          </a:xfrm>
        </p:spPr>
        <p:txBody>
          <a:bodyPr>
            <a:normAutofit fontScale="62500" lnSpcReduction="20000"/>
          </a:bodyPr>
          <a:lstStyle/>
          <a:p>
            <a:r>
              <a:rPr lang="en-US" dirty="0" smtClean="0"/>
              <a:t>Allegations of: </a:t>
            </a:r>
          </a:p>
          <a:p>
            <a:pPr lvl="1"/>
            <a:r>
              <a:rPr lang="en-US" b="1" dirty="0" smtClean="0"/>
              <a:t>Abuse: physical, sexual or emotional</a:t>
            </a:r>
          </a:p>
          <a:p>
            <a:pPr lvl="1"/>
            <a:r>
              <a:rPr lang="en-US" b="1" dirty="0" smtClean="0"/>
              <a:t>Neglect</a:t>
            </a:r>
          </a:p>
          <a:p>
            <a:pPr lvl="1"/>
            <a:r>
              <a:rPr lang="en-US" b="1" dirty="0" smtClean="0"/>
              <a:t>Exploitation: of money, goods or person</a:t>
            </a:r>
          </a:p>
          <a:p>
            <a:pPr lvl="1"/>
            <a:r>
              <a:rPr lang="en-US" b="1" dirty="0" smtClean="0"/>
              <a:t>Serious Injury of Unknown Cause </a:t>
            </a:r>
          </a:p>
          <a:p>
            <a:pPr lvl="1"/>
            <a:r>
              <a:rPr lang="en-US" b="1" dirty="0" smtClean="0"/>
              <a:t>Suspicious Injuries</a:t>
            </a:r>
          </a:p>
          <a:p>
            <a:pPr lvl="1"/>
            <a:r>
              <a:rPr lang="en-US" b="1" dirty="0" smtClean="0"/>
              <a:t>Death</a:t>
            </a:r>
          </a:p>
          <a:p>
            <a:pPr lvl="0">
              <a:buClr>
                <a:srgbClr val="B13F9A"/>
              </a:buClr>
            </a:pPr>
            <a:r>
              <a:rPr lang="en-US" dirty="0" smtClean="0">
                <a:solidFill>
                  <a:prstClr val="black"/>
                </a:solidFill>
              </a:rPr>
              <a:t>Incidents </a:t>
            </a:r>
            <a:r>
              <a:rPr lang="en-US" dirty="0">
                <a:solidFill>
                  <a:prstClr val="black"/>
                </a:solidFill>
              </a:rPr>
              <a:t>of: </a:t>
            </a:r>
          </a:p>
          <a:p>
            <a:pPr lvl="1"/>
            <a:r>
              <a:rPr lang="en-US" dirty="0" smtClean="0"/>
              <a:t>Sexual Aggression</a:t>
            </a:r>
          </a:p>
          <a:p>
            <a:pPr lvl="1"/>
            <a:r>
              <a:rPr lang="en-US" dirty="0" smtClean="0"/>
              <a:t>Missing Person longer than 15 minutes</a:t>
            </a:r>
          </a:p>
          <a:p>
            <a:pPr lvl="1"/>
            <a:r>
              <a:rPr lang="en-US" dirty="0" smtClean="0"/>
              <a:t>Criminal Conduct</a:t>
            </a:r>
          </a:p>
          <a:p>
            <a:pPr lvl="1"/>
            <a:r>
              <a:rPr lang="en-US" dirty="0" smtClean="0"/>
              <a:t>Property Destruction greater than $100</a:t>
            </a:r>
          </a:p>
          <a:p>
            <a:pPr lvl="1"/>
            <a:r>
              <a:rPr lang="en-US" dirty="0" smtClean="0"/>
              <a:t>Serious Injury to person supported</a:t>
            </a:r>
          </a:p>
          <a:p>
            <a:pPr lvl="1"/>
            <a:r>
              <a:rPr lang="en-US" dirty="0" smtClean="0"/>
              <a:t>Serious Injury to another person as a result of a behavioral incident by a person supported</a:t>
            </a:r>
          </a:p>
          <a:p>
            <a:pPr lvl="1"/>
            <a:r>
              <a:rPr lang="en-US" dirty="0" smtClean="0"/>
              <a:t>Reportable Staff Misconduct</a:t>
            </a:r>
          </a:p>
          <a:p>
            <a:pPr lvl="1"/>
            <a:r>
              <a:rPr lang="en-US" dirty="0" smtClean="0"/>
              <a:t>Other Types of Incidents (car accidents, house fire, burglary of residence)</a:t>
            </a:r>
          </a:p>
          <a:p>
            <a:pPr lvl="1"/>
            <a:r>
              <a:rPr lang="en-US" dirty="0" smtClean="0"/>
              <a:t>Certain types of medication variances (as necessitated by the Medication Variance Policy and Form)</a:t>
            </a:r>
          </a:p>
          <a:p>
            <a:pPr lvl="1"/>
            <a:r>
              <a:rPr lang="en-US" dirty="0"/>
              <a:t>Specific Behavioral and/or Medical Incidents (with required interventions, see next slide)</a:t>
            </a:r>
          </a:p>
          <a:p>
            <a:pPr marL="292608" lvl="1" indent="0">
              <a:buNone/>
            </a:pPr>
            <a:endParaRPr lang="en-US" dirty="0"/>
          </a:p>
        </p:txBody>
      </p:sp>
      <p:sp>
        <p:nvSpPr>
          <p:cNvPr id="4" name="Date Placeholder 3"/>
          <p:cNvSpPr>
            <a:spLocks noGrp="1"/>
          </p:cNvSpPr>
          <p:nvPr>
            <p:ph type="dt" sz="half" idx="10"/>
          </p:nvPr>
        </p:nvSpPr>
        <p:spPr/>
        <p:txBody>
          <a:bodyPr/>
          <a:lstStyle/>
          <a:p>
            <a:fld id="{1CC35BBB-144E-49DE-94F5-2807BDB35BAD}" type="datetime1">
              <a:rPr lang="en-US" smtClean="0"/>
              <a:t>6/18/2013</a:t>
            </a:fld>
            <a:endParaRPr lang="en-US"/>
          </a:p>
        </p:txBody>
      </p:sp>
    </p:spTree>
    <p:extLst>
      <p:ext uri="{BB962C8B-B14F-4D97-AF65-F5344CB8AC3E}">
        <p14:creationId xmlns:p14="http://schemas.microsoft.com/office/powerpoint/2010/main" val="188327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Type of incident</a:t>
            </a:r>
            <a:endParaRPr lang="en-US" dirty="0"/>
          </a:p>
        </p:txBody>
      </p:sp>
      <p:sp>
        <p:nvSpPr>
          <p:cNvPr id="3" name="Content Placeholder 2"/>
          <p:cNvSpPr>
            <a:spLocks noGrp="1"/>
          </p:cNvSpPr>
          <p:nvPr>
            <p:ph idx="1"/>
          </p:nvPr>
        </p:nvSpPr>
        <p:spPr/>
        <p:txBody>
          <a:bodyPr/>
          <a:lstStyle/>
          <a:p>
            <a:r>
              <a:rPr lang="en-US" dirty="0" smtClean="0"/>
              <a:t>All </a:t>
            </a:r>
            <a:r>
              <a:rPr lang="en-US" b="1" dirty="0" smtClean="0"/>
              <a:t>BOLDED</a:t>
            </a:r>
            <a:r>
              <a:rPr lang="en-US" dirty="0" smtClean="0"/>
              <a:t> types must be reported to DIDD Investigations within four (4) hours.</a:t>
            </a:r>
          </a:p>
          <a:p>
            <a:r>
              <a:rPr lang="en-US" dirty="0" smtClean="0"/>
              <a:t>Check only the box that best identifies the type of incident reported.</a:t>
            </a:r>
          </a:p>
          <a:p>
            <a:endParaRPr lang="en-US" dirty="0" smtClean="0"/>
          </a:p>
        </p:txBody>
      </p:sp>
      <p:sp>
        <p:nvSpPr>
          <p:cNvPr id="4" name="Date Placeholder 3"/>
          <p:cNvSpPr>
            <a:spLocks noGrp="1"/>
          </p:cNvSpPr>
          <p:nvPr>
            <p:ph type="dt" sz="half" idx="10"/>
          </p:nvPr>
        </p:nvSpPr>
        <p:spPr/>
        <p:txBody>
          <a:bodyPr/>
          <a:lstStyle/>
          <a:p>
            <a:fld id="{74A0375D-CA71-4BB8-BD80-059A53315156}" type="datetime1">
              <a:rPr lang="en-US" smtClean="0"/>
              <a:t>6/18/2013</a:t>
            </a:fld>
            <a:endParaRPr lang="en-US"/>
          </a:p>
        </p:txBody>
      </p:sp>
    </p:spTree>
    <p:extLst>
      <p:ext uri="{BB962C8B-B14F-4D97-AF65-F5344CB8AC3E}">
        <p14:creationId xmlns:p14="http://schemas.microsoft.com/office/powerpoint/2010/main" val="38802354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Types of Incidents</a:t>
            </a:r>
            <a:br>
              <a:rPr lang="en-US" dirty="0" smtClean="0"/>
            </a:br>
            <a:r>
              <a:rPr lang="en-US" sz="2400" dirty="0" smtClean="0"/>
              <a:t>that require a call to Investigations</a:t>
            </a:r>
            <a:endParaRPr lang="en-US" dirty="0"/>
          </a:p>
        </p:txBody>
      </p:sp>
      <p:sp>
        <p:nvSpPr>
          <p:cNvPr id="3" name="Content Placeholder 2"/>
          <p:cNvSpPr>
            <a:spLocks noGrp="1"/>
          </p:cNvSpPr>
          <p:nvPr>
            <p:ph idx="1"/>
          </p:nvPr>
        </p:nvSpPr>
        <p:spPr/>
        <p:txBody>
          <a:bodyPr>
            <a:normAutofit fontScale="55000" lnSpcReduction="20000"/>
          </a:bodyPr>
          <a:lstStyle/>
          <a:p>
            <a:r>
              <a:rPr lang="en-US" b="1" dirty="0" smtClean="0"/>
              <a:t>Alleged Abuse </a:t>
            </a:r>
            <a:r>
              <a:rPr lang="en-US" dirty="0" smtClean="0"/>
              <a:t>– the knowing infliction of injury, unreasonable confinement, intimidation or punishment with resulting physical harm, pain or mental anguish. </a:t>
            </a:r>
          </a:p>
          <a:p>
            <a:pPr lvl="1"/>
            <a:r>
              <a:rPr lang="en-US" dirty="0" smtClean="0"/>
              <a:t>Physical Abuse</a:t>
            </a:r>
          </a:p>
          <a:p>
            <a:pPr lvl="1"/>
            <a:r>
              <a:rPr lang="en-US" dirty="0" smtClean="0"/>
              <a:t>Sexual Abuse</a:t>
            </a:r>
          </a:p>
          <a:p>
            <a:pPr lvl="1"/>
            <a:r>
              <a:rPr lang="en-US" dirty="0" smtClean="0"/>
              <a:t>Emotional/Psychological Abuse</a:t>
            </a:r>
            <a:endParaRPr lang="en-US" dirty="0"/>
          </a:p>
          <a:p>
            <a:r>
              <a:rPr lang="en-US" b="1" dirty="0" smtClean="0"/>
              <a:t>Alleged Neglect </a:t>
            </a:r>
            <a:r>
              <a:rPr lang="en-US" dirty="0" smtClean="0"/>
              <a:t>– Failure to provide goods or services necessary to avoid physical harm, mental anguish or mental illness, which results in injury or probable risk of serious harm.</a:t>
            </a:r>
          </a:p>
          <a:p>
            <a:r>
              <a:rPr lang="en-US" b="1" dirty="0" smtClean="0"/>
              <a:t>Exploitation</a:t>
            </a:r>
            <a:r>
              <a:rPr lang="en-US" dirty="0" smtClean="0"/>
              <a:t> – the deliberate misplacement, misappropriation or wrongful, temporary or permanent use of belongings or money with or without the person’s consent. Illegally or improperly using a person or person’s resources for another’s profit or advantage. </a:t>
            </a:r>
          </a:p>
          <a:p>
            <a:r>
              <a:rPr lang="en-US" b="1" dirty="0" smtClean="0"/>
              <a:t>Serious Injury of Unknown Cause </a:t>
            </a:r>
            <a:r>
              <a:rPr lang="en-US" dirty="0" smtClean="0"/>
              <a:t>– A serious injury is discovered and cause can not be determined. A serious injury is an injury that requires assessment and treatment by a medical professional and includes but is not limited to fractures, dislocations, concussions, laceration/cut requiring sutures, staples or </a:t>
            </a:r>
            <a:r>
              <a:rPr lang="en-US" dirty="0" err="1" smtClean="0"/>
              <a:t>Dermabond</a:t>
            </a:r>
            <a:r>
              <a:rPr lang="en-US" dirty="0" smtClean="0"/>
              <a:t>, </a:t>
            </a:r>
            <a:r>
              <a:rPr lang="en-US" dirty="0" err="1" smtClean="0"/>
              <a:t>etc</a:t>
            </a:r>
            <a:r>
              <a:rPr lang="en-US" dirty="0" smtClean="0"/>
              <a:t> (see description under “Serious Injury”).</a:t>
            </a:r>
          </a:p>
          <a:p>
            <a:r>
              <a:rPr lang="en-US" b="1" dirty="0" smtClean="0"/>
              <a:t>Suspicious Injury </a:t>
            </a:r>
            <a:r>
              <a:rPr lang="en-US" dirty="0" smtClean="0"/>
              <a:t>– an injury to a person where abuse or neglect is suspected, or does not coincide with explanation of how injury was sustained. </a:t>
            </a:r>
          </a:p>
          <a:p>
            <a:r>
              <a:rPr lang="en-US" b="1" dirty="0" smtClean="0"/>
              <a:t>Death</a:t>
            </a:r>
            <a:r>
              <a:rPr lang="en-US" dirty="0" smtClean="0"/>
              <a:t> – report to Investigations </a:t>
            </a:r>
            <a:r>
              <a:rPr lang="en-US" b="1" dirty="0" smtClean="0"/>
              <a:t>only if</a:t>
            </a:r>
            <a:r>
              <a:rPr lang="en-US" dirty="0" smtClean="0"/>
              <a:t> abuse or neglect is suspected, suspicious or unexplained.</a:t>
            </a:r>
          </a:p>
          <a:p>
            <a:endParaRPr lang="en-US" dirty="0"/>
          </a:p>
        </p:txBody>
      </p:sp>
      <p:sp>
        <p:nvSpPr>
          <p:cNvPr id="4" name="Date Placeholder 3"/>
          <p:cNvSpPr>
            <a:spLocks noGrp="1"/>
          </p:cNvSpPr>
          <p:nvPr>
            <p:ph type="dt" sz="half" idx="10"/>
          </p:nvPr>
        </p:nvSpPr>
        <p:spPr/>
        <p:txBody>
          <a:bodyPr/>
          <a:lstStyle/>
          <a:p>
            <a:fld id="{E7E9A6E8-E18B-4366-A53D-8B83ADE57203}" type="datetime1">
              <a:rPr lang="en-US" smtClean="0"/>
              <a:t>6/18/2013</a:t>
            </a:fld>
            <a:endParaRPr lang="en-US"/>
          </a:p>
        </p:txBody>
      </p:sp>
    </p:spTree>
    <p:extLst>
      <p:ext uri="{BB962C8B-B14F-4D97-AF65-F5344CB8AC3E}">
        <p14:creationId xmlns:p14="http://schemas.microsoft.com/office/powerpoint/2010/main" val="38943524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types of incidents</a:t>
            </a:r>
            <a:br>
              <a:rPr lang="en-US" dirty="0" smtClean="0"/>
            </a:br>
            <a:r>
              <a:rPr lang="en-US" sz="2400" dirty="0" smtClean="0"/>
              <a:t>that are reported within one business day</a:t>
            </a:r>
            <a:endParaRPr lang="en-US" dirty="0"/>
          </a:p>
        </p:txBody>
      </p:sp>
      <p:sp>
        <p:nvSpPr>
          <p:cNvPr id="3" name="Content Placeholder 2"/>
          <p:cNvSpPr>
            <a:spLocks noGrp="1"/>
          </p:cNvSpPr>
          <p:nvPr>
            <p:ph idx="1"/>
          </p:nvPr>
        </p:nvSpPr>
        <p:spPr/>
        <p:txBody>
          <a:bodyPr>
            <a:normAutofit/>
          </a:bodyPr>
          <a:lstStyle/>
          <a:p>
            <a:r>
              <a:rPr lang="en-US" dirty="0" smtClean="0"/>
              <a:t>Reportable Behavioral/Psychiatric Incident       (subcategories used by DIDD)</a:t>
            </a:r>
          </a:p>
          <a:p>
            <a:pPr lvl="1"/>
            <a:r>
              <a:rPr lang="en-US" dirty="0" smtClean="0"/>
              <a:t>Serious Injury to others as a result of behavioral/psychiatric incident</a:t>
            </a:r>
          </a:p>
          <a:p>
            <a:pPr lvl="1"/>
            <a:r>
              <a:rPr lang="en-US" dirty="0" smtClean="0"/>
              <a:t>Property Destruction over $100</a:t>
            </a:r>
          </a:p>
          <a:p>
            <a:pPr lvl="1"/>
            <a:r>
              <a:rPr lang="en-US" dirty="0" smtClean="0"/>
              <a:t>Physical Aggression </a:t>
            </a:r>
            <a:endParaRPr lang="en-US" sz="1800" dirty="0" smtClean="0"/>
          </a:p>
          <a:p>
            <a:pPr lvl="1"/>
            <a:r>
              <a:rPr lang="en-US" dirty="0" smtClean="0"/>
              <a:t>Self-Injurious Behavior</a:t>
            </a:r>
          </a:p>
          <a:p>
            <a:pPr lvl="1"/>
            <a:r>
              <a:rPr lang="en-US" dirty="0" smtClean="0"/>
              <a:t>Suicide Attempt</a:t>
            </a:r>
          </a:p>
          <a:p>
            <a:pPr lvl="1"/>
            <a:r>
              <a:rPr lang="en-US" dirty="0" smtClean="0"/>
              <a:t>Swallow Inedible/Harmful Matter</a:t>
            </a:r>
          </a:p>
          <a:p>
            <a:pPr lvl="1"/>
            <a:endParaRPr lang="en-US" dirty="0"/>
          </a:p>
          <a:p>
            <a:pPr lvl="1"/>
            <a:endParaRPr lang="en-US" dirty="0" smtClean="0"/>
          </a:p>
          <a:p>
            <a:pPr lvl="1"/>
            <a:endParaRPr lang="en-US" dirty="0" smtClean="0"/>
          </a:p>
          <a:p>
            <a:pPr marL="530352" lvl="2" indent="0">
              <a:buNone/>
            </a:pPr>
            <a:endParaRPr lang="en-US" dirty="0" smtClean="0"/>
          </a:p>
        </p:txBody>
      </p:sp>
      <p:sp>
        <p:nvSpPr>
          <p:cNvPr id="4" name="Date Placeholder 3"/>
          <p:cNvSpPr>
            <a:spLocks noGrp="1"/>
          </p:cNvSpPr>
          <p:nvPr>
            <p:ph type="dt" sz="half" idx="10"/>
          </p:nvPr>
        </p:nvSpPr>
        <p:spPr/>
        <p:txBody>
          <a:bodyPr/>
          <a:lstStyle/>
          <a:p>
            <a:fld id="{464B1EE3-E49B-4ED9-BE10-A7C736093E2E}" type="datetime1">
              <a:rPr lang="en-US" smtClean="0"/>
              <a:t>6/18/2013</a:t>
            </a:fld>
            <a:endParaRPr lang="en-US"/>
          </a:p>
        </p:txBody>
      </p:sp>
    </p:spTree>
    <p:extLst>
      <p:ext uri="{BB962C8B-B14F-4D97-AF65-F5344CB8AC3E}">
        <p14:creationId xmlns:p14="http://schemas.microsoft.com/office/powerpoint/2010/main" val="11190474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Continued 					</a:t>
            </a:r>
            <a:endParaRPr lang="en-US" dirty="0"/>
          </a:p>
        </p:txBody>
      </p:sp>
      <p:sp>
        <p:nvSpPr>
          <p:cNvPr id="3" name="Content Placeholder 2"/>
          <p:cNvSpPr>
            <a:spLocks noGrp="1"/>
          </p:cNvSpPr>
          <p:nvPr>
            <p:ph idx="1"/>
          </p:nvPr>
        </p:nvSpPr>
        <p:spPr/>
        <p:txBody>
          <a:bodyPr/>
          <a:lstStyle/>
          <a:p>
            <a:r>
              <a:rPr lang="en-US" dirty="0" smtClean="0"/>
              <a:t>Sexual Aggression – acts of sexual aggression by a person served toward any other person.</a:t>
            </a:r>
          </a:p>
          <a:p>
            <a:r>
              <a:rPr lang="en-US" dirty="0" smtClean="0"/>
              <a:t>Missing Person (&gt; 15 minutes) – person served is missing for longer than 15 minutes unless the person’s plan specifies there is no risk of harm to self or others to be unsupervised for longer than 15 minutes.</a:t>
            </a:r>
          </a:p>
          <a:p>
            <a:endParaRPr lang="en-US" dirty="0"/>
          </a:p>
        </p:txBody>
      </p:sp>
      <p:sp>
        <p:nvSpPr>
          <p:cNvPr id="4" name="Date Placeholder 3"/>
          <p:cNvSpPr>
            <a:spLocks noGrp="1"/>
          </p:cNvSpPr>
          <p:nvPr>
            <p:ph type="dt" sz="half" idx="10"/>
          </p:nvPr>
        </p:nvSpPr>
        <p:spPr/>
        <p:txBody>
          <a:bodyPr/>
          <a:lstStyle/>
          <a:p>
            <a:fld id="{14701348-BAAB-4132-ADB1-E25C6C7ECEF4}" type="datetime1">
              <a:rPr lang="en-US" smtClean="0"/>
              <a:t>6/18/2013</a:t>
            </a:fld>
            <a:endParaRPr lang="en-US"/>
          </a:p>
        </p:txBody>
      </p:sp>
    </p:spTree>
    <p:extLst>
      <p:ext uri="{BB962C8B-B14F-4D97-AF65-F5344CB8AC3E}">
        <p14:creationId xmlns:p14="http://schemas.microsoft.com/office/powerpoint/2010/main" val="10616088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Continued					</a:t>
            </a:r>
            <a:endParaRPr lang="en-US" dirty="0"/>
          </a:p>
        </p:txBody>
      </p:sp>
      <p:sp>
        <p:nvSpPr>
          <p:cNvPr id="3" name="Content Placeholder 2"/>
          <p:cNvSpPr>
            <a:spLocks noGrp="1"/>
          </p:cNvSpPr>
          <p:nvPr>
            <p:ph idx="1"/>
          </p:nvPr>
        </p:nvSpPr>
        <p:spPr/>
        <p:txBody>
          <a:bodyPr>
            <a:normAutofit lnSpcReduction="10000"/>
          </a:bodyPr>
          <a:lstStyle/>
          <a:p>
            <a:r>
              <a:rPr lang="en-US" dirty="0" smtClean="0"/>
              <a:t>Reportable Medical Incident                           </a:t>
            </a:r>
            <a:r>
              <a:rPr lang="en-US" dirty="0"/>
              <a:t>(subcategories used by DIDD)</a:t>
            </a:r>
          </a:p>
          <a:p>
            <a:pPr lvl="1"/>
            <a:r>
              <a:rPr lang="en-US" dirty="0" smtClean="0"/>
              <a:t>Choking</a:t>
            </a:r>
          </a:p>
          <a:p>
            <a:pPr lvl="1"/>
            <a:r>
              <a:rPr lang="en-US" dirty="0" smtClean="0"/>
              <a:t>Fall</a:t>
            </a:r>
          </a:p>
          <a:p>
            <a:pPr lvl="1"/>
            <a:r>
              <a:rPr lang="en-US" dirty="0" smtClean="0"/>
              <a:t>Insect/Animal Bite</a:t>
            </a:r>
          </a:p>
          <a:p>
            <a:pPr lvl="1"/>
            <a:r>
              <a:rPr lang="en-US" dirty="0" smtClean="0"/>
              <a:t>Reportable Health Issue: Constipation</a:t>
            </a:r>
          </a:p>
          <a:p>
            <a:pPr lvl="1"/>
            <a:r>
              <a:rPr lang="en-US" dirty="0" smtClean="0"/>
              <a:t>Reportable Health Issue: Dehydration</a:t>
            </a:r>
          </a:p>
          <a:p>
            <a:pPr lvl="1"/>
            <a:r>
              <a:rPr lang="en-US" dirty="0" smtClean="0"/>
              <a:t>Reportable Health Issue: Urinary Tract Infection</a:t>
            </a:r>
          </a:p>
          <a:p>
            <a:pPr lvl="1"/>
            <a:r>
              <a:rPr lang="en-US" dirty="0" smtClean="0"/>
              <a:t>Reportable Health Issue: Skin Issue</a:t>
            </a:r>
          </a:p>
          <a:p>
            <a:pPr lvl="1"/>
            <a:r>
              <a:rPr lang="en-US" dirty="0" smtClean="0"/>
              <a:t>Reportable Health Issue: Pneumonia</a:t>
            </a:r>
          </a:p>
          <a:p>
            <a:pPr lvl="1"/>
            <a:r>
              <a:rPr lang="en-US" dirty="0" smtClean="0"/>
              <a:t>Seizure</a:t>
            </a:r>
          </a:p>
          <a:p>
            <a:pPr lvl="1"/>
            <a:r>
              <a:rPr lang="en-US" dirty="0" smtClean="0"/>
              <a:t>Unusual Physical Reaction (allergic reaction)</a:t>
            </a:r>
          </a:p>
          <a:p>
            <a:endParaRPr lang="en-US" dirty="0"/>
          </a:p>
        </p:txBody>
      </p:sp>
      <p:sp>
        <p:nvSpPr>
          <p:cNvPr id="4" name="Date Placeholder 3"/>
          <p:cNvSpPr>
            <a:spLocks noGrp="1"/>
          </p:cNvSpPr>
          <p:nvPr>
            <p:ph type="dt" sz="half" idx="10"/>
          </p:nvPr>
        </p:nvSpPr>
        <p:spPr/>
        <p:txBody>
          <a:bodyPr/>
          <a:lstStyle/>
          <a:p>
            <a:fld id="{BD83BD70-9622-402C-BE29-474B539874F8}" type="datetime1">
              <a:rPr lang="en-US" smtClean="0"/>
              <a:t>6/18/2013</a:t>
            </a:fld>
            <a:endParaRPr lang="en-US"/>
          </a:p>
        </p:txBody>
      </p:sp>
    </p:spTree>
    <p:extLst>
      <p:ext uri="{BB962C8B-B14F-4D97-AF65-F5344CB8AC3E}">
        <p14:creationId xmlns:p14="http://schemas.microsoft.com/office/powerpoint/2010/main" val="13942754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Continued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Criminal Conduct – Criminal conduct or probable criminal conduct by a person served.</a:t>
            </a:r>
          </a:p>
          <a:p>
            <a:r>
              <a:rPr lang="en-US" dirty="0" smtClean="0"/>
              <a:t>Other Type of Incident – car accidents, residence burglarized, house fire.</a:t>
            </a:r>
          </a:p>
          <a:p>
            <a:r>
              <a:rPr lang="en-US" dirty="0" smtClean="0"/>
              <a:t>Reportable Staff Misconduct             </a:t>
            </a:r>
            <a:r>
              <a:rPr lang="en-US" dirty="0"/>
              <a:t>(subcategories used by DIDD</a:t>
            </a:r>
            <a:r>
              <a:rPr lang="en-US" dirty="0" smtClean="0"/>
              <a:t>)</a:t>
            </a:r>
          </a:p>
          <a:p>
            <a:pPr lvl="1"/>
            <a:r>
              <a:rPr lang="en-US" dirty="0" smtClean="0"/>
              <a:t>Exploitation under $50</a:t>
            </a:r>
          </a:p>
          <a:p>
            <a:pPr lvl="1"/>
            <a:r>
              <a:rPr lang="en-US" dirty="0" smtClean="0"/>
              <a:t>Treatment Plan not Followed</a:t>
            </a:r>
          </a:p>
          <a:p>
            <a:pPr lvl="1"/>
            <a:r>
              <a:rPr lang="en-US" dirty="0" smtClean="0"/>
              <a:t>Poor Quality of Supervision</a:t>
            </a:r>
          </a:p>
          <a:p>
            <a:pPr lvl="1"/>
            <a:r>
              <a:rPr lang="en-US" dirty="0" smtClean="0"/>
              <a:t>Staff Convenience</a:t>
            </a:r>
          </a:p>
          <a:p>
            <a:pPr lvl="1"/>
            <a:r>
              <a:rPr lang="en-US" dirty="0" smtClean="0"/>
              <a:t>Unacceptable Activity</a:t>
            </a:r>
          </a:p>
          <a:p>
            <a:pPr lvl="1"/>
            <a:r>
              <a:rPr lang="en-US" dirty="0" smtClean="0"/>
              <a:t>Violation of Rights</a:t>
            </a:r>
          </a:p>
          <a:p>
            <a:pPr lvl="1"/>
            <a:r>
              <a:rPr lang="en-US" dirty="0" smtClean="0"/>
              <a:t>Other</a:t>
            </a:r>
          </a:p>
          <a:p>
            <a:pPr lvl="1"/>
            <a:endParaRPr lang="en-US" dirty="0"/>
          </a:p>
          <a:p>
            <a:pPr marL="0" indent="0">
              <a:buNone/>
            </a:pPr>
            <a:endParaRPr lang="en-US" dirty="0"/>
          </a:p>
        </p:txBody>
      </p:sp>
      <p:sp>
        <p:nvSpPr>
          <p:cNvPr id="4" name="Date Placeholder 3"/>
          <p:cNvSpPr>
            <a:spLocks noGrp="1"/>
          </p:cNvSpPr>
          <p:nvPr>
            <p:ph type="dt" sz="half" idx="10"/>
          </p:nvPr>
        </p:nvSpPr>
        <p:spPr/>
        <p:txBody>
          <a:bodyPr/>
          <a:lstStyle/>
          <a:p>
            <a:fld id="{8D013A5A-DC1B-492E-8E6A-0DB1E7AA95ED}" type="datetime1">
              <a:rPr lang="en-US" smtClean="0"/>
              <a:t>6/18/2013</a:t>
            </a:fld>
            <a:endParaRPr lang="en-US"/>
          </a:p>
        </p:txBody>
      </p:sp>
    </p:spTree>
    <p:extLst>
      <p:ext uri="{BB962C8B-B14F-4D97-AF65-F5344CB8AC3E}">
        <p14:creationId xmlns:p14="http://schemas.microsoft.com/office/powerpoint/2010/main" val="36698964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Injury Type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No Apparent Injury – injury is not known at time of incident or there is no injury after assessment.</a:t>
            </a:r>
          </a:p>
          <a:p>
            <a:r>
              <a:rPr lang="en-US" dirty="0" smtClean="0"/>
              <a:t>Minor Injury – injuries that </a:t>
            </a:r>
            <a:r>
              <a:rPr lang="en-US" b="1" dirty="0" smtClean="0"/>
              <a:t>do not </a:t>
            </a:r>
            <a:r>
              <a:rPr lang="en-US" dirty="0" smtClean="0"/>
              <a:t>require treatment beyond first aid but are the result of a reportable incident.</a:t>
            </a:r>
          </a:p>
          <a:p>
            <a:r>
              <a:rPr lang="en-US" dirty="0" smtClean="0"/>
              <a:t>Serious Injury – injuries that may be self inflicted or inflicted by another, accidental or not, known or unknown cause, and do require assessment and treatment by a medical professional. Includes but is not limited to:</a:t>
            </a:r>
          </a:p>
          <a:p>
            <a:pPr lvl="1"/>
            <a:r>
              <a:rPr lang="en-US" dirty="0" smtClean="0"/>
              <a:t>Fractures</a:t>
            </a:r>
          </a:p>
          <a:p>
            <a:pPr lvl="1"/>
            <a:r>
              <a:rPr lang="en-US" dirty="0" smtClean="0"/>
              <a:t>Dislocations</a:t>
            </a:r>
          </a:p>
          <a:p>
            <a:pPr lvl="1"/>
            <a:r>
              <a:rPr lang="en-US" dirty="0" smtClean="0"/>
              <a:t>Concussions</a:t>
            </a:r>
          </a:p>
          <a:p>
            <a:pPr lvl="1"/>
            <a:r>
              <a:rPr lang="en-US" dirty="0" smtClean="0"/>
              <a:t>Cut/laceration requiring sutures, staples or </a:t>
            </a:r>
            <a:r>
              <a:rPr lang="en-US" dirty="0" err="1" smtClean="0"/>
              <a:t>Dermabond</a:t>
            </a:r>
            <a:endParaRPr lang="en-US" dirty="0" smtClean="0"/>
          </a:p>
          <a:p>
            <a:pPr lvl="1"/>
            <a:r>
              <a:rPr lang="en-US" dirty="0" smtClean="0"/>
              <a:t>Torn ligaments</a:t>
            </a:r>
          </a:p>
          <a:p>
            <a:pPr lvl="1"/>
            <a:r>
              <a:rPr lang="en-US" dirty="0" smtClean="0"/>
              <a:t>2</a:t>
            </a:r>
            <a:r>
              <a:rPr lang="en-US" baseline="30000" dirty="0" smtClean="0"/>
              <a:t>nd</a:t>
            </a:r>
            <a:r>
              <a:rPr lang="en-US" dirty="0" smtClean="0"/>
              <a:t> and 3</a:t>
            </a:r>
            <a:r>
              <a:rPr lang="en-US" baseline="30000" dirty="0" smtClean="0"/>
              <a:t>rd</a:t>
            </a:r>
            <a:r>
              <a:rPr lang="en-US" dirty="0" smtClean="0"/>
              <a:t> degree burns</a:t>
            </a:r>
          </a:p>
          <a:p>
            <a:pPr lvl="1"/>
            <a:r>
              <a:rPr lang="en-US" dirty="0" smtClean="0"/>
              <a:t>Loss of consciousness</a:t>
            </a:r>
          </a:p>
          <a:p>
            <a:pPr lvl="1"/>
            <a:r>
              <a:rPr lang="en-US" dirty="0" smtClean="0"/>
              <a:t>Sprain or strain</a:t>
            </a:r>
          </a:p>
        </p:txBody>
      </p:sp>
      <p:sp>
        <p:nvSpPr>
          <p:cNvPr id="4" name="Date Placeholder 3"/>
          <p:cNvSpPr>
            <a:spLocks noGrp="1"/>
          </p:cNvSpPr>
          <p:nvPr>
            <p:ph type="dt" sz="half" idx="10"/>
          </p:nvPr>
        </p:nvSpPr>
        <p:spPr/>
        <p:txBody>
          <a:bodyPr/>
          <a:lstStyle/>
          <a:p>
            <a:fld id="{1C943584-02F7-4C44-9F3F-B17273758CA8}" type="datetime1">
              <a:rPr lang="en-US" smtClean="0"/>
              <a:t>6/18/2013</a:t>
            </a:fld>
            <a:endParaRPr lang="en-US"/>
          </a:p>
        </p:txBody>
      </p:sp>
    </p:spTree>
    <p:extLst>
      <p:ext uri="{BB962C8B-B14F-4D97-AF65-F5344CB8AC3E}">
        <p14:creationId xmlns:p14="http://schemas.microsoft.com/office/powerpoint/2010/main" val="31777022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Forwarding RIF to DIDD</a:t>
            </a:r>
            <a:endParaRPr lang="en-US" dirty="0"/>
          </a:p>
        </p:txBody>
      </p:sp>
      <p:sp>
        <p:nvSpPr>
          <p:cNvPr id="3" name="Content Placeholder 2"/>
          <p:cNvSpPr>
            <a:spLocks noGrp="1"/>
          </p:cNvSpPr>
          <p:nvPr>
            <p:ph idx="1"/>
          </p:nvPr>
        </p:nvSpPr>
        <p:spPr/>
        <p:txBody>
          <a:bodyPr>
            <a:normAutofit lnSpcReduction="10000"/>
          </a:bodyPr>
          <a:lstStyle/>
          <a:p>
            <a:r>
              <a:rPr lang="en-US" dirty="0" smtClean="0"/>
              <a:t>Completed and reviewed (by the agency IMC) RIF should be emailed (or faxed if email unavailable) to DIDD.Incidentmgmt@tn.gov  (or 1-877-551-5591)</a:t>
            </a:r>
          </a:p>
          <a:p>
            <a:r>
              <a:rPr lang="en-US" dirty="0" smtClean="0"/>
              <a:t>As soon as possible but no later than the next business day after the incident is reported, witnessed or discovered. All allegations, serious injuries of unknown cause, suspicious injuries and unexplained or suspicious deaths must be reported to the DIDD Office of Investigations as soon as possible but no later than four (4) hours following the discovery of the incident. </a:t>
            </a:r>
          </a:p>
          <a:p>
            <a:endParaRPr lang="en-US" dirty="0" smtClean="0"/>
          </a:p>
        </p:txBody>
      </p:sp>
      <p:sp>
        <p:nvSpPr>
          <p:cNvPr id="4" name="Date Placeholder 3"/>
          <p:cNvSpPr>
            <a:spLocks noGrp="1"/>
          </p:cNvSpPr>
          <p:nvPr>
            <p:ph type="dt" sz="half" idx="10"/>
          </p:nvPr>
        </p:nvSpPr>
        <p:spPr/>
        <p:txBody>
          <a:bodyPr/>
          <a:lstStyle/>
          <a:p>
            <a:fld id="{F4BBA572-7BC5-400D-83D4-3BFC7A7C546E}" type="datetime1">
              <a:rPr lang="en-US" smtClean="0"/>
              <a:t>6/18/2013</a:t>
            </a:fld>
            <a:endParaRPr lang="en-US"/>
          </a:p>
        </p:txBody>
      </p:sp>
    </p:spTree>
    <p:extLst>
      <p:ext uri="{BB962C8B-B14F-4D97-AF65-F5344CB8AC3E}">
        <p14:creationId xmlns:p14="http://schemas.microsoft.com/office/powerpoint/2010/main" val="33859640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Remember</a:t>
            </a:r>
            <a:endParaRPr lang="en-US" dirty="0"/>
          </a:p>
        </p:txBody>
      </p:sp>
      <p:sp>
        <p:nvSpPr>
          <p:cNvPr id="3" name="Content Placeholder 2"/>
          <p:cNvSpPr>
            <a:spLocks noGrp="1"/>
          </p:cNvSpPr>
          <p:nvPr>
            <p:ph idx="1"/>
          </p:nvPr>
        </p:nvSpPr>
        <p:spPr/>
        <p:txBody>
          <a:bodyPr/>
          <a:lstStyle/>
          <a:p>
            <a:r>
              <a:rPr lang="en-US" dirty="0" smtClean="0"/>
              <a:t>Be sure to use the most current RIF </a:t>
            </a:r>
            <a:r>
              <a:rPr lang="en-US" dirty="0" smtClean="0"/>
              <a:t>(</a:t>
            </a:r>
            <a:r>
              <a:rPr lang="en-US" dirty="0" smtClean="0"/>
              <a:t>July 2013</a:t>
            </a:r>
            <a:r>
              <a:rPr lang="en-US" dirty="0" smtClean="0"/>
              <a:t>).</a:t>
            </a:r>
            <a:endParaRPr lang="en-US" dirty="0"/>
          </a:p>
          <a:p>
            <a:r>
              <a:rPr lang="en-US" dirty="0" smtClean="0"/>
              <a:t>There are RIFs for each region. Please make sure you are using the correct RIF for the region in which you are reporting the incident.</a:t>
            </a:r>
          </a:p>
          <a:p>
            <a:r>
              <a:rPr lang="en-US" dirty="0" smtClean="0"/>
              <a:t>Emailed RIFs will receive confirmation of receipt from DIDD. </a:t>
            </a:r>
          </a:p>
          <a:p>
            <a:r>
              <a:rPr lang="en-US" dirty="0" smtClean="0"/>
              <a:t>RIFs should be typed. Illegible RIFs will be returned for resubmission.</a:t>
            </a:r>
          </a:p>
          <a:p>
            <a:endParaRPr lang="en-US" dirty="0" smtClean="0"/>
          </a:p>
          <a:p>
            <a:endParaRPr lang="en-US" dirty="0"/>
          </a:p>
        </p:txBody>
      </p:sp>
      <p:sp>
        <p:nvSpPr>
          <p:cNvPr id="4" name="Date Placeholder 3"/>
          <p:cNvSpPr>
            <a:spLocks noGrp="1"/>
          </p:cNvSpPr>
          <p:nvPr>
            <p:ph type="dt" sz="half" idx="10"/>
          </p:nvPr>
        </p:nvSpPr>
        <p:spPr/>
        <p:txBody>
          <a:bodyPr/>
          <a:lstStyle/>
          <a:p>
            <a:fld id="{F2044F1E-0595-4DA4-BB92-3D259B487251}" type="datetime1">
              <a:rPr lang="en-US" smtClean="0"/>
              <a:t>6/18/2013</a:t>
            </a:fld>
            <a:endParaRPr lang="en-US"/>
          </a:p>
        </p:txBody>
      </p:sp>
    </p:spTree>
    <p:extLst>
      <p:ext uri="{BB962C8B-B14F-4D97-AF65-F5344CB8AC3E}">
        <p14:creationId xmlns:p14="http://schemas.microsoft.com/office/powerpoint/2010/main" val="34708230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239000" cy="1143000"/>
          </a:xfrm>
        </p:spPr>
        <p:txBody>
          <a:bodyPr>
            <a:normAutofit fontScale="90000"/>
          </a:bodyPr>
          <a:lstStyle/>
          <a:p>
            <a:r>
              <a:rPr lang="en-US" dirty="0" smtClean="0"/>
              <a:t>Reportable Behavioral &amp; medical Incidents</a:t>
            </a:r>
            <a:endParaRPr lang="en-US" dirty="0"/>
          </a:p>
        </p:txBody>
      </p:sp>
      <p:sp>
        <p:nvSpPr>
          <p:cNvPr id="3" name="Content Placeholder 2"/>
          <p:cNvSpPr>
            <a:spLocks noGrp="1"/>
          </p:cNvSpPr>
          <p:nvPr>
            <p:ph idx="1"/>
          </p:nvPr>
        </p:nvSpPr>
        <p:spPr>
          <a:xfrm>
            <a:off x="457200" y="1447800"/>
            <a:ext cx="7239000" cy="5029200"/>
          </a:xfrm>
        </p:spPr>
        <p:txBody>
          <a:bodyPr>
            <a:noAutofit/>
          </a:bodyPr>
          <a:lstStyle/>
          <a:p>
            <a:r>
              <a:rPr lang="en-US" sz="1100" dirty="0" smtClean="0"/>
              <a:t>These incidents are reportable when there is one or more of the following interventions utilized:</a:t>
            </a:r>
          </a:p>
          <a:p>
            <a:pPr lvl="1"/>
            <a:r>
              <a:rPr lang="en-US" sz="1100" b="1" dirty="0" smtClean="0"/>
              <a:t>Hospital Emergency Room</a:t>
            </a:r>
            <a:r>
              <a:rPr lang="en-US" sz="1100" dirty="0" smtClean="0"/>
              <a:t> – also includes an Urgent Care facility when </a:t>
            </a:r>
            <a:r>
              <a:rPr lang="en-US" sz="1100" b="1" dirty="0" smtClean="0"/>
              <a:t>NOT </a:t>
            </a:r>
            <a:r>
              <a:rPr lang="en-US" sz="1100" dirty="0" smtClean="0"/>
              <a:t>used in lieu of a PCP visit.</a:t>
            </a:r>
          </a:p>
          <a:p>
            <a:pPr lvl="1"/>
            <a:r>
              <a:rPr lang="en-US" sz="1100" b="1" dirty="0" smtClean="0"/>
              <a:t>Psychiatric/Medical Hospitalization </a:t>
            </a:r>
            <a:r>
              <a:rPr lang="en-US" sz="1100" dirty="0" smtClean="0"/>
              <a:t>– any hospital admission whether planned or unplanned.  Routine, age related testing is not considered reportable.</a:t>
            </a:r>
          </a:p>
          <a:p>
            <a:pPr lvl="1"/>
            <a:r>
              <a:rPr lang="en-US" sz="1100" b="1" dirty="0" smtClean="0"/>
              <a:t>Manual or Mechanical Restraints </a:t>
            </a:r>
            <a:r>
              <a:rPr lang="en-US" sz="1100" dirty="0" smtClean="0"/>
              <a:t>– these include all behavior related restraints, regardless of length of time used, type or approved by a plan (all take-downs and prone restraints are prohibited). Restraints used in the course of medical treatment, positioning or in the prevention of an accident are not considered behavior related and not considered reportable unless another intervention is utilized. </a:t>
            </a:r>
          </a:p>
          <a:p>
            <a:pPr lvl="1"/>
            <a:r>
              <a:rPr lang="en-US" sz="1100" b="1" dirty="0" smtClean="0"/>
              <a:t>Protective Equipment </a:t>
            </a:r>
            <a:r>
              <a:rPr lang="en-US" sz="1100" dirty="0" smtClean="0"/>
              <a:t>– application of a device to a person’s body part to prevent injury/harm as related to a behavioral incident. To include helmets, mitts, etc.</a:t>
            </a:r>
          </a:p>
          <a:p>
            <a:pPr lvl="1"/>
            <a:r>
              <a:rPr lang="en-US" sz="1100" b="1" dirty="0" smtClean="0"/>
              <a:t>Mental Health Mobile Crisis Team </a:t>
            </a:r>
            <a:r>
              <a:rPr lang="en-US" sz="1100" dirty="0" smtClean="0"/>
              <a:t>– response by an independent mental health agency team to assess behavioral/psychiatric crises.</a:t>
            </a:r>
          </a:p>
          <a:p>
            <a:pPr lvl="1"/>
            <a:r>
              <a:rPr lang="en-US" sz="1100" b="1" dirty="0" smtClean="0"/>
              <a:t>Emergency Psychotropic Medication Administration</a:t>
            </a:r>
            <a:r>
              <a:rPr lang="en-US" sz="1100" dirty="0" smtClean="0"/>
              <a:t> – psychotropic medication administration in response to a specific behavioral event which is </a:t>
            </a:r>
            <a:r>
              <a:rPr lang="en-US" sz="1100" b="1" dirty="0" smtClean="0"/>
              <a:t>NOT</a:t>
            </a:r>
            <a:r>
              <a:rPr lang="en-US" sz="1100" dirty="0" smtClean="0"/>
              <a:t> part of a routine medical order and </a:t>
            </a:r>
            <a:r>
              <a:rPr lang="en-US" sz="1100" b="1" dirty="0" smtClean="0"/>
              <a:t>NOT</a:t>
            </a:r>
            <a:r>
              <a:rPr lang="en-US" sz="1100" dirty="0" smtClean="0"/>
              <a:t> prescribed for a specific medical procedure. This requirement includes PRN medications administered in response to a behavioral event.</a:t>
            </a:r>
          </a:p>
          <a:p>
            <a:pPr lvl="1"/>
            <a:r>
              <a:rPr lang="en-US" sz="1100" b="1" dirty="0" smtClean="0"/>
              <a:t>Police</a:t>
            </a:r>
            <a:r>
              <a:rPr lang="en-US" sz="1100" dirty="0" smtClean="0"/>
              <a:t> – in person response by law enforcement personnel.</a:t>
            </a:r>
          </a:p>
          <a:p>
            <a:pPr lvl="1"/>
            <a:r>
              <a:rPr lang="en-US" sz="1100" b="1" dirty="0" smtClean="0"/>
              <a:t>Incarceration</a:t>
            </a:r>
            <a:r>
              <a:rPr lang="en-US" sz="1100" dirty="0" smtClean="0"/>
              <a:t> – includes being jailed after an arrest or conviction of a crime.</a:t>
            </a:r>
          </a:p>
          <a:p>
            <a:pPr lvl="1"/>
            <a:r>
              <a:rPr lang="en-US" sz="1100" b="1" dirty="0" smtClean="0"/>
              <a:t>Abdominal Thrust (Heimlich Maneuver) </a:t>
            </a:r>
            <a:r>
              <a:rPr lang="en-US" sz="1100" dirty="0" smtClean="0"/>
              <a:t>– certified staff’s use of an emergency technique to dislodge food or other object lodged in the windpipe.</a:t>
            </a:r>
          </a:p>
          <a:p>
            <a:pPr lvl="1"/>
            <a:r>
              <a:rPr lang="en-US" sz="1100" b="1" dirty="0" smtClean="0"/>
              <a:t>911 call </a:t>
            </a:r>
            <a:r>
              <a:rPr lang="en-US" sz="1100" dirty="0" smtClean="0"/>
              <a:t>– fire, police or emergency ambulance response.</a:t>
            </a:r>
          </a:p>
          <a:p>
            <a:pPr lvl="1"/>
            <a:r>
              <a:rPr lang="en-US" sz="1100" b="1" dirty="0" smtClean="0"/>
              <a:t>CPR</a:t>
            </a:r>
            <a:r>
              <a:rPr lang="en-US" sz="1100" dirty="0" smtClean="0"/>
              <a:t> – certified staff use of CPR to sustain breathing and heart function.</a:t>
            </a:r>
          </a:p>
          <a:p>
            <a:pPr lvl="1"/>
            <a:r>
              <a:rPr lang="en-US" sz="1100" b="1" dirty="0" smtClean="0"/>
              <a:t>X-Ray</a:t>
            </a:r>
            <a:r>
              <a:rPr lang="en-US" sz="1100" dirty="0" smtClean="0"/>
              <a:t> – use of any imaging technique to determine whether a person supported has a fracture (this does not include imaging techniques used to diagnose illness). </a:t>
            </a:r>
            <a:endParaRPr lang="en-US" sz="1100" b="1" dirty="0" smtClean="0"/>
          </a:p>
          <a:p>
            <a:pPr lvl="1"/>
            <a:endParaRPr lang="en-US" sz="1100" b="1" dirty="0" smtClean="0">
              <a:solidFill>
                <a:schemeClr val="tx1"/>
              </a:solidFill>
            </a:endParaRPr>
          </a:p>
          <a:p>
            <a:pPr lvl="1"/>
            <a:endParaRPr lang="en-US" sz="1100" dirty="0" smtClean="0"/>
          </a:p>
          <a:p>
            <a:pPr lvl="1"/>
            <a:endParaRPr lang="en-US" sz="1100" dirty="0" smtClean="0"/>
          </a:p>
        </p:txBody>
      </p:sp>
      <p:sp>
        <p:nvSpPr>
          <p:cNvPr id="4" name="Date Placeholder 3"/>
          <p:cNvSpPr>
            <a:spLocks noGrp="1"/>
          </p:cNvSpPr>
          <p:nvPr>
            <p:ph type="dt" sz="half" idx="10"/>
          </p:nvPr>
        </p:nvSpPr>
        <p:spPr/>
        <p:txBody>
          <a:bodyPr/>
          <a:lstStyle/>
          <a:p>
            <a:fld id="{8AC836CF-E132-4034-81FE-1B565987D06D}" type="datetime1">
              <a:rPr lang="en-US" smtClean="0"/>
              <a:t>6/18/2013</a:t>
            </a:fld>
            <a:endParaRPr lang="en-US"/>
          </a:p>
        </p:txBody>
      </p:sp>
    </p:spTree>
    <p:extLst>
      <p:ext uri="{BB962C8B-B14F-4D97-AF65-F5344CB8AC3E}">
        <p14:creationId xmlns:p14="http://schemas.microsoft.com/office/powerpoint/2010/main" val="36822533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Completing the Reportable Incident form</a:t>
            </a:r>
            <a:br>
              <a:rPr lang="en-US" dirty="0" smtClean="0"/>
            </a:br>
            <a:endParaRPr lang="en-US" dirty="0"/>
          </a:p>
        </p:txBody>
      </p:sp>
      <p:sp>
        <p:nvSpPr>
          <p:cNvPr id="2" name="Date Placeholder 1"/>
          <p:cNvSpPr>
            <a:spLocks noGrp="1"/>
          </p:cNvSpPr>
          <p:nvPr>
            <p:ph type="dt" sz="half" idx="10"/>
          </p:nvPr>
        </p:nvSpPr>
        <p:spPr/>
        <p:txBody>
          <a:bodyPr/>
          <a:lstStyle/>
          <a:p>
            <a:fld id="{0A193D85-3296-4641-A91F-911566D2AC48}" type="datetime1">
              <a:rPr lang="en-US" smtClean="0"/>
              <a:t>6/18/2013</a:t>
            </a:fld>
            <a:endParaRPr lang="en-US"/>
          </a:p>
        </p:txBody>
      </p:sp>
    </p:spTree>
    <p:extLst>
      <p:ext uri="{BB962C8B-B14F-4D97-AF65-F5344CB8AC3E}">
        <p14:creationId xmlns:p14="http://schemas.microsoft.com/office/powerpoint/2010/main" val="20567361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Name of person Served		</a:t>
            </a:r>
            <a:endParaRPr lang="en-US" dirty="0"/>
          </a:p>
        </p:txBody>
      </p:sp>
      <p:sp>
        <p:nvSpPr>
          <p:cNvPr id="3" name="Content Placeholder 2"/>
          <p:cNvSpPr>
            <a:spLocks noGrp="1"/>
          </p:cNvSpPr>
          <p:nvPr>
            <p:ph idx="1"/>
          </p:nvPr>
        </p:nvSpPr>
        <p:spPr/>
        <p:txBody>
          <a:bodyPr/>
          <a:lstStyle/>
          <a:p>
            <a:r>
              <a:rPr lang="en-US" dirty="0" smtClean="0"/>
              <a:t>Type the legal last name, first name and middle initial.</a:t>
            </a:r>
          </a:p>
          <a:p>
            <a:r>
              <a:rPr lang="en-US" dirty="0" smtClean="0"/>
              <a:t>Reportable Incidents apply only to persons receiving services. Do not enter names of staff or other persons in this box.</a:t>
            </a:r>
          </a:p>
          <a:p>
            <a:r>
              <a:rPr lang="en-US" dirty="0" smtClean="0"/>
              <a:t>A Reportable Incident Form must be completed for each person served involved in an incident. </a:t>
            </a:r>
            <a:endParaRPr lang="en-US" dirty="0"/>
          </a:p>
        </p:txBody>
      </p:sp>
      <p:sp>
        <p:nvSpPr>
          <p:cNvPr id="4" name="Date Placeholder 3"/>
          <p:cNvSpPr>
            <a:spLocks noGrp="1"/>
          </p:cNvSpPr>
          <p:nvPr>
            <p:ph type="dt" sz="half" idx="10"/>
          </p:nvPr>
        </p:nvSpPr>
        <p:spPr/>
        <p:txBody>
          <a:bodyPr/>
          <a:lstStyle/>
          <a:p>
            <a:fld id="{0A880DAA-470C-4835-B109-8E942645D670}" type="datetime1">
              <a:rPr lang="en-US" smtClean="0"/>
              <a:t>6/18/2013</a:t>
            </a:fld>
            <a:endParaRPr lang="en-US"/>
          </a:p>
        </p:txBody>
      </p:sp>
    </p:spTree>
    <p:extLst>
      <p:ext uri="{BB962C8B-B14F-4D97-AF65-F5344CB8AC3E}">
        <p14:creationId xmlns:p14="http://schemas.microsoft.com/office/powerpoint/2010/main" val="29758190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Social Security number		</a:t>
            </a:r>
            <a:endParaRPr lang="en-US" dirty="0"/>
          </a:p>
        </p:txBody>
      </p:sp>
      <p:sp>
        <p:nvSpPr>
          <p:cNvPr id="3" name="Content Placeholder 2"/>
          <p:cNvSpPr>
            <a:spLocks noGrp="1"/>
          </p:cNvSpPr>
          <p:nvPr>
            <p:ph idx="1"/>
          </p:nvPr>
        </p:nvSpPr>
        <p:spPr/>
        <p:txBody>
          <a:bodyPr/>
          <a:lstStyle/>
          <a:p>
            <a:r>
              <a:rPr lang="en-US" dirty="0" smtClean="0"/>
              <a:t>Enter the Social Security Number of the person served. This is to correctly identify persons who have the same name.</a:t>
            </a:r>
            <a:endParaRPr lang="en-US" dirty="0"/>
          </a:p>
        </p:txBody>
      </p:sp>
      <p:sp>
        <p:nvSpPr>
          <p:cNvPr id="4" name="Date Placeholder 3"/>
          <p:cNvSpPr>
            <a:spLocks noGrp="1"/>
          </p:cNvSpPr>
          <p:nvPr>
            <p:ph type="dt" sz="half" idx="10"/>
          </p:nvPr>
        </p:nvSpPr>
        <p:spPr/>
        <p:txBody>
          <a:bodyPr/>
          <a:lstStyle/>
          <a:p>
            <a:fld id="{30A71C74-B398-4F19-9C6F-CDB525D58566}" type="datetime1">
              <a:rPr lang="en-US" smtClean="0"/>
              <a:t>6/18/2013</a:t>
            </a:fld>
            <a:endParaRPr lang="en-US"/>
          </a:p>
        </p:txBody>
      </p:sp>
    </p:spTree>
    <p:extLst>
      <p:ext uri="{BB962C8B-B14F-4D97-AF65-F5344CB8AC3E}">
        <p14:creationId xmlns:p14="http://schemas.microsoft.com/office/powerpoint/2010/main" val="11934755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Date and Time of incident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Enter the MONTH/DAY/YEAR and TIME that the incident occurred using standard time notation (AM/PM).</a:t>
            </a:r>
          </a:p>
          <a:p>
            <a:r>
              <a:rPr lang="en-US" dirty="0" smtClean="0"/>
              <a:t>If the incident was not witnessed by anyone, enter the DATE/TIME the incident was discovered. </a:t>
            </a:r>
            <a:endParaRPr lang="en-US" dirty="0"/>
          </a:p>
          <a:p>
            <a:r>
              <a:rPr lang="en-US" dirty="0" smtClean="0"/>
              <a:t>Sometimes it happens that someone witnessed an incident but it is not reported until later. In these cases, it is important to enter the DATE/TIME of when the incident was actually WITNESSED. The time sequence should be included in the narrative. </a:t>
            </a:r>
          </a:p>
          <a:p>
            <a:r>
              <a:rPr lang="en-US" dirty="0" smtClean="0"/>
              <a:t>The DATE/TIME at the top of the page should ALWAYS be earlier than the DATE/TIME the incident was reported.</a:t>
            </a:r>
          </a:p>
          <a:p>
            <a:endParaRPr lang="en-US" dirty="0" smtClean="0"/>
          </a:p>
          <a:p>
            <a:endParaRPr lang="en-US" dirty="0"/>
          </a:p>
        </p:txBody>
      </p:sp>
      <p:sp>
        <p:nvSpPr>
          <p:cNvPr id="4" name="Date Placeholder 3"/>
          <p:cNvSpPr>
            <a:spLocks noGrp="1"/>
          </p:cNvSpPr>
          <p:nvPr>
            <p:ph type="dt" sz="half" idx="10"/>
          </p:nvPr>
        </p:nvSpPr>
        <p:spPr/>
        <p:txBody>
          <a:bodyPr/>
          <a:lstStyle/>
          <a:p>
            <a:fld id="{F75B6C64-3291-4B86-842C-026C156026DA}" type="datetime1">
              <a:rPr lang="en-US" smtClean="0"/>
              <a:t>6/18/2013</a:t>
            </a:fld>
            <a:endParaRPr lang="en-US"/>
          </a:p>
        </p:txBody>
      </p:sp>
    </p:spTree>
    <p:extLst>
      <p:ext uri="{BB962C8B-B14F-4D97-AF65-F5344CB8AC3E}">
        <p14:creationId xmlns:p14="http://schemas.microsoft.com/office/powerpoint/2010/main" val="11577060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Provider Responsible</a:t>
            </a:r>
            <a:endParaRPr lang="en-US" dirty="0"/>
          </a:p>
        </p:txBody>
      </p:sp>
      <p:sp>
        <p:nvSpPr>
          <p:cNvPr id="3" name="Content Placeholder 2"/>
          <p:cNvSpPr>
            <a:spLocks noGrp="1"/>
          </p:cNvSpPr>
          <p:nvPr>
            <p:ph idx="1"/>
          </p:nvPr>
        </p:nvSpPr>
        <p:spPr/>
        <p:txBody>
          <a:bodyPr/>
          <a:lstStyle/>
          <a:p>
            <a:r>
              <a:rPr lang="en-US" dirty="0" smtClean="0"/>
              <a:t>Enter the name of the PROVIDER (agency) responsible for person served at the time of the incident. </a:t>
            </a:r>
            <a:endParaRPr lang="en-US" dirty="0"/>
          </a:p>
          <a:p>
            <a:r>
              <a:rPr lang="en-US" dirty="0" smtClean="0"/>
              <a:t>If the person served was not under the responsibility of a Provider at the time of the incident, enter “UNSPECIFIED” in this box.</a:t>
            </a:r>
          </a:p>
        </p:txBody>
      </p:sp>
      <p:sp>
        <p:nvSpPr>
          <p:cNvPr id="4" name="Date Placeholder 3"/>
          <p:cNvSpPr>
            <a:spLocks noGrp="1"/>
          </p:cNvSpPr>
          <p:nvPr>
            <p:ph type="dt" sz="half" idx="10"/>
          </p:nvPr>
        </p:nvSpPr>
        <p:spPr/>
        <p:txBody>
          <a:bodyPr/>
          <a:lstStyle/>
          <a:p>
            <a:fld id="{FD64BD30-D1D4-478E-AA1B-F9575909E321}" type="datetime1">
              <a:rPr lang="en-US" smtClean="0"/>
              <a:t>6/18/2013</a:t>
            </a:fld>
            <a:endParaRPr lang="en-US"/>
          </a:p>
        </p:txBody>
      </p:sp>
    </p:spTree>
    <p:extLst>
      <p:ext uri="{BB962C8B-B14F-4D97-AF65-F5344CB8AC3E}">
        <p14:creationId xmlns:p14="http://schemas.microsoft.com/office/powerpoint/2010/main" val="24285571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Provider Code	</a:t>
            </a:r>
            <a:endParaRPr lang="en-US" dirty="0"/>
          </a:p>
        </p:txBody>
      </p:sp>
      <p:sp>
        <p:nvSpPr>
          <p:cNvPr id="3" name="Content Placeholder 2"/>
          <p:cNvSpPr>
            <a:spLocks noGrp="1"/>
          </p:cNvSpPr>
          <p:nvPr>
            <p:ph idx="1"/>
          </p:nvPr>
        </p:nvSpPr>
        <p:spPr/>
        <p:txBody>
          <a:bodyPr/>
          <a:lstStyle/>
          <a:p>
            <a:r>
              <a:rPr lang="en-US" dirty="0" smtClean="0"/>
              <a:t>Enter the Provider Code in this box. It can be entered by Incident Management Coordinator when reviewing the form prior to forwarding to DIDD.</a:t>
            </a:r>
            <a:endParaRPr lang="en-US" dirty="0"/>
          </a:p>
        </p:txBody>
      </p:sp>
      <p:sp>
        <p:nvSpPr>
          <p:cNvPr id="4" name="Date Placeholder 3"/>
          <p:cNvSpPr>
            <a:spLocks noGrp="1"/>
          </p:cNvSpPr>
          <p:nvPr>
            <p:ph type="dt" sz="half" idx="10"/>
          </p:nvPr>
        </p:nvSpPr>
        <p:spPr/>
        <p:txBody>
          <a:bodyPr/>
          <a:lstStyle/>
          <a:p>
            <a:fld id="{453415AA-88EE-4295-AAA6-5BF199D87041}" type="datetime1">
              <a:rPr lang="en-US" smtClean="0"/>
              <a:t>6/18/2013</a:t>
            </a:fld>
            <a:endParaRPr lang="en-US"/>
          </a:p>
        </p:txBody>
      </p:sp>
    </p:spTree>
    <p:extLst>
      <p:ext uri="{BB962C8B-B14F-4D97-AF65-F5344CB8AC3E}">
        <p14:creationId xmlns:p14="http://schemas.microsoft.com/office/powerpoint/2010/main" val="36344632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748</TotalTime>
  <Words>2219</Words>
  <Application>Microsoft Office PowerPoint</Application>
  <PresentationFormat>On-screen Show (4:3)</PresentationFormat>
  <Paragraphs>251</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Opulent</vt:lpstr>
      <vt:lpstr>  Department of intellectual and developmental disabilities </vt:lpstr>
      <vt:lpstr>What makes an Incident reportable?</vt:lpstr>
      <vt:lpstr>Reportable Behavioral &amp; medical Incidents</vt:lpstr>
      <vt:lpstr>Completing the Reportable Incident form </vt:lpstr>
      <vt:lpstr>Name of person Served  </vt:lpstr>
      <vt:lpstr>Social Security number  </vt:lpstr>
      <vt:lpstr>Date and Time of incident </vt:lpstr>
      <vt:lpstr>Provider Responsible</vt:lpstr>
      <vt:lpstr>Provider Code </vt:lpstr>
      <vt:lpstr>Provider Reporting </vt:lpstr>
      <vt:lpstr>Witnessed/discovered  </vt:lpstr>
      <vt:lpstr>Where incident occurred </vt:lpstr>
      <vt:lpstr>This incident Required  </vt:lpstr>
      <vt:lpstr>Brief description of incident</vt:lpstr>
      <vt:lpstr>Description of injury  </vt:lpstr>
      <vt:lpstr>Injury to others  </vt:lpstr>
      <vt:lpstr>NOtified</vt:lpstr>
      <vt:lpstr>Person Writing this Report </vt:lpstr>
      <vt:lpstr>Incident management coordinator review</vt:lpstr>
      <vt:lpstr>Type of incident</vt:lpstr>
      <vt:lpstr>Types of Incidents that require a call to Investigations</vt:lpstr>
      <vt:lpstr>Other types of incidents that are reported within one business day</vt:lpstr>
      <vt:lpstr>Continued      </vt:lpstr>
      <vt:lpstr>Continued     </vt:lpstr>
      <vt:lpstr>Continued     </vt:lpstr>
      <vt:lpstr>Injury Type</vt:lpstr>
      <vt:lpstr>Forwarding RIF to DIDD</vt:lpstr>
      <vt:lpstr>Things to Remember</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Department of intellectual and developmental disabilities </dc:title>
  <dc:creator>Stephanie Blevins</dc:creator>
  <cp:lastModifiedBy>Kenneth Binion</cp:lastModifiedBy>
  <cp:revision>54</cp:revision>
  <cp:lastPrinted>2012-06-06T19:29:04Z</cp:lastPrinted>
  <dcterms:created xsi:type="dcterms:W3CDTF">2012-05-28T21:21:09Z</dcterms:created>
  <dcterms:modified xsi:type="dcterms:W3CDTF">2013-06-18T21:14:22Z</dcterms:modified>
  <cp:contentStatus/>
</cp:coreProperties>
</file>