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96" r:id="rId6"/>
    <p:sldId id="260" r:id="rId7"/>
    <p:sldId id="270" r:id="rId8"/>
    <p:sldId id="271" r:id="rId9"/>
    <p:sldId id="297" r:id="rId10"/>
    <p:sldId id="301" r:id="rId11"/>
    <p:sldId id="303" r:id="rId12"/>
    <p:sldId id="304" r:id="rId13"/>
    <p:sldId id="302" r:id="rId14"/>
    <p:sldId id="287" r:id="rId15"/>
    <p:sldId id="266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EFE8E6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8"/>
    <p:restoredTop sz="94673" autoAdjust="0"/>
  </p:normalViewPr>
  <p:slideViewPr>
    <p:cSldViewPr>
      <p:cViewPr varScale="1">
        <p:scale>
          <a:sx n="138" d="100"/>
          <a:sy n="138" d="100"/>
        </p:scale>
        <p:origin x="56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89A14B-98D6-C664-A964-52F9B02BC0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45DA4-34BF-EDB5-2030-25AA7402C8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AA498-F9C2-48C6-A5DD-82DB3691D8E4}" type="datetimeFigureOut">
              <a:rPr lang="en-US" smtClean="0"/>
              <a:t>5/15/2026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7F81E0-E0F4-093D-9A2C-C009A53578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01837-9B02-28D4-AC65-C2381BFA24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52327-7213-4C52-AA9B-F324677FC5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8335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0DB07-F229-4C71-B0E1-5A0D5DF54899}" type="datetimeFigureOut">
              <a:rPr lang="en-US" smtClean="0"/>
              <a:t>5/15/2026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FD99-D856-4C5C-86D9-E0939D11B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299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914650"/>
            <a:ext cx="9144000" cy="18859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28953"/>
            <a:ext cx="8839200" cy="10667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4095751"/>
            <a:ext cx="8839200" cy="609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0" y="4800600"/>
            <a:ext cx="9144000" cy="342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6" name="Picture 5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4641" y="590550"/>
            <a:ext cx="4714718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718849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3"/>
            <a:ext cx="8839200" cy="3718847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3"/>
            <a:ext cx="4419600" cy="3718847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648200" y="895353"/>
            <a:ext cx="4267200" cy="3718847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000" i="1" kern="12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1657351"/>
            <a:ext cx="3962400" cy="16764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4171950"/>
            <a:ext cx="4038600" cy="8382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3333751"/>
            <a:ext cx="3962400" cy="6096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285750"/>
            <a:ext cx="1920240" cy="96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200400" y="2906078"/>
            <a:ext cx="5943600" cy="16802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276600" y="2971800"/>
            <a:ext cx="5715000" cy="154305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 descr="Tennessee State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95550"/>
            <a:ext cx="2510028" cy="2510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57250"/>
            <a:ext cx="8839200" cy="417195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Tennessee State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892" y="4247642"/>
            <a:ext cx="864108" cy="86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4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718849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718849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718849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839200" cy="3718849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12507"/>
            <a:ext cx="2895600" cy="273844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Tennessee Department of Commerce &amp; Insurance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614200"/>
            <a:ext cx="109728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4812507"/>
            <a:ext cx="2133600" cy="273844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9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1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tn.gov/commerce/regboards/trec.html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TREC.info@tn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ccess.cloud.commerce.tn.gov/portal/public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search.cloud.commerce.tn.gov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Tennessee Real Estate Commission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Broker Release Request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9FF532-BAD1-0087-65C9-0FA876FD0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E0577-53A3-8CA1-3B81-1F375C66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&amp; Certify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4489B-E364-EA6C-B2A7-4B546D7C6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Review all information.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Check box to certify accuracy of information and potential consequences of providing false information.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Submit</a:t>
            </a:r>
            <a:r>
              <a:rPr lang="en-US" sz="1600" dirty="0">
                <a:latin typeface="PermianSlabSerifTypeface" panose="02000000000000000000" pitchFamily="50" charset="0"/>
              </a:rPr>
              <a:t> to submit the application.</a:t>
            </a:r>
          </a:p>
        </p:txBody>
      </p:sp>
      <p:pic>
        <p:nvPicPr>
          <p:cNvPr id="17" name="Content Placeholder 16" descr="Screenshot of information review page showing all information provided.">
            <a:extLst>
              <a:ext uri="{FF2B5EF4-FFF2-40B4-BE49-F238E27FC236}">
                <a16:creationId xmlns:a16="http://schemas.microsoft.com/office/drawing/2014/main" id="{8882D9F0-FB7F-0D5D-1A10-03F1AEE28D7F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686" y="855518"/>
            <a:ext cx="4635314" cy="1752600"/>
          </a:xfrm>
          <a:prstGeom prst="rect">
            <a:avLst/>
          </a:prstGeom>
        </p:spPr>
      </p:pic>
      <p:pic>
        <p:nvPicPr>
          <p:cNvPr id="19" name="Picture 18" descr="Screenshot of information review page showing broker release information provided and licensee attestation with checkbox and submit button circled.">
            <a:extLst>
              <a:ext uri="{FF2B5EF4-FFF2-40B4-BE49-F238E27FC236}">
                <a16:creationId xmlns:a16="http://schemas.microsoft.com/office/drawing/2014/main" id="{6B943E7B-9540-E14A-3C9C-A25BD49F54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686" y="2687185"/>
            <a:ext cx="4628804" cy="1877443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5EDBA62-4092-B4F1-12DB-7515FB6EB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5800" y="3943350"/>
            <a:ext cx="152400" cy="15240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7F21DCB-B278-F342-3C80-F21B1CCFA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69376" y="4326534"/>
            <a:ext cx="381000" cy="238094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11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6B1B6-DC54-1C42-D01E-E0FE1E85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Submitted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507B3-CB39-05A4-AA24-8946DE30B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latin typeface="PermianSlabSerifTypeface" panose="02000000000000000000" pitchFamily="50" charset="0"/>
              </a:rPr>
              <a:t>Once submitted, an application summary will be sent to the email address on file. You can also download a copy of the application summary by clicking </a:t>
            </a:r>
            <a:r>
              <a:rPr lang="en-US" sz="1600" dirty="0">
                <a:solidFill>
                  <a:srgbClr val="FF0000"/>
                </a:solidFill>
                <a:latin typeface="PermianSlabSerifTypeface" panose="02000000000000000000" pitchFamily="50" charset="0"/>
              </a:rPr>
              <a:t>View Summary</a:t>
            </a:r>
            <a:r>
              <a:rPr lang="en-US" sz="1600" dirty="0">
                <a:latin typeface="PermianSlabSerifTypeface" panose="02000000000000000000" pitchFamily="50" charset="0"/>
              </a:rPr>
              <a:t>. 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There is no fee for this application.</a:t>
            </a:r>
          </a:p>
        </p:txBody>
      </p:sp>
      <p:pic>
        <p:nvPicPr>
          <p:cNvPr id="7" name="Picture 6" descr="Screenshot of successful transaction submission page showing application number and with view summary button circled.">
            <a:extLst>
              <a:ext uri="{FF2B5EF4-FFF2-40B4-BE49-F238E27FC236}">
                <a16:creationId xmlns:a16="http://schemas.microsoft.com/office/drawing/2014/main" id="{2A60CCE7-CE72-F546-3A1E-7D9006696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21873"/>
            <a:ext cx="7016474" cy="2792326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F2712E4-BB9E-7CC6-889D-5966092F6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9600" y="4197618"/>
            <a:ext cx="914400" cy="38100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11A86F-6A03-3268-E7AB-8E5F068AC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75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103DA-37F6-1B16-6CCD-31AAEFFF9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TREC</a:t>
            </a:r>
          </a:p>
        </p:txBody>
      </p:sp>
      <p:pic>
        <p:nvPicPr>
          <p:cNvPr id="8" name="Content Placeholder 7" descr="Image of Tennessee Real Estate Commission button on Tennessee Department of Commerce and Insurance website and linking to Tennessee Real Estate Commission website (just click image).">
            <a:hlinkClick r:id="rId2"/>
            <a:extLst>
              <a:ext uri="{FF2B5EF4-FFF2-40B4-BE49-F238E27FC236}">
                <a16:creationId xmlns:a16="http://schemas.microsoft.com/office/drawing/2014/main" id="{E584A97A-BB11-6165-0548-D41B58E014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752485"/>
            <a:ext cx="2429214" cy="1638529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92290B-8F8E-B7B9-8B08-BAF160094AB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819400" y="895353"/>
            <a:ext cx="6096000" cy="371884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PermianSlabSerifTypeface" panose="02000000000000000000" pitchFamily="50" charset="0"/>
              </a:rPr>
              <a:t>Website: 	</a:t>
            </a:r>
            <a:r>
              <a:rPr lang="en-US" sz="1900" dirty="0">
                <a:latin typeface="PermianSlabSerifTypeface" panose="02000000000000000000" pitchFamily="50" charset="0"/>
                <a:hlinkClick r:id="rId2"/>
              </a:rPr>
              <a:t>Tennessee Real Estate Commission</a:t>
            </a:r>
            <a:endParaRPr lang="en-US" sz="1900" dirty="0">
              <a:latin typeface="PermianSlabSerifTypeface" panose="02000000000000000000" pitchFamily="50" charset="0"/>
            </a:endParaRPr>
          </a:p>
          <a:p>
            <a:r>
              <a:rPr lang="en-US" sz="2000" dirty="0">
                <a:latin typeface="PermianSlabSerifTypeface" panose="02000000000000000000" pitchFamily="50" charset="0"/>
              </a:rPr>
              <a:t>Email:	</a:t>
            </a:r>
            <a:r>
              <a:rPr lang="en-US" sz="1900" dirty="0">
                <a:latin typeface="PermianSlabSerifTypeface" panose="02000000000000000000" pitchFamily="50" charset="0"/>
                <a:hlinkClick r:id="rId4"/>
              </a:rPr>
              <a:t>TREC.info@tn.gov</a:t>
            </a:r>
            <a:r>
              <a:rPr lang="en-US" sz="1900" dirty="0">
                <a:latin typeface="PermianSlabSerifTypeface" panose="02000000000000000000" pitchFamily="50" charset="0"/>
              </a:rPr>
              <a:t> </a:t>
            </a:r>
          </a:p>
          <a:p>
            <a:r>
              <a:rPr lang="en-US" sz="2000" dirty="0">
                <a:latin typeface="PermianSlabSerifTypeface" panose="02000000000000000000" pitchFamily="50" charset="0"/>
              </a:rPr>
              <a:t>Phone: 	</a:t>
            </a:r>
            <a:r>
              <a:rPr lang="en-US" sz="1900" dirty="0">
                <a:latin typeface="PermianSlabSerifTypeface" panose="02000000000000000000" pitchFamily="50" charset="0"/>
              </a:rPr>
              <a:t>615-741-2273</a:t>
            </a:r>
          </a:p>
          <a:p>
            <a:pPr marL="0" indent="0">
              <a:buNone/>
            </a:pPr>
            <a:endParaRPr lang="en-US" sz="2000" dirty="0">
              <a:latin typeface="PermianSlabSerifTypeface" panose="02000000000000000000" pitchFamily="50" charset="0"/>
            </a:endParaRP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Tennessee Real Estate Commission</a:t>
            </a: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Regulatory Boards Division</a:t>
            </a: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Tennessee Department of Commerce and Insurance</a:t>
            </a: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Davy Crockett Tower</a:t>
            </a: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500 James Robertson Parkway</a:t>
            </a:r>
          </a:p>
          <a:p>
            <a:pPr marL="0" indent="0" algn="ctr">
              <a:buNone/>
            </a:pPr>
            <a:r>
              <a:rPr lang="en-US" sz="1900" dirty="0">
                <a:latin typeface="PermianSlabSerifTypeface" panose="02000000000000000000" pitchFamily="50" charset="0"/>
              </a:rPr>
              <a:t>Nashville, TN 37243</a:t>
            </a:r>
          </a:p>
        </p:txBody>
      </p:sp>
    </p:spTree>
    <p:extLst>
      <p:ext uri="{BB962C8B-B14F-4D97-AF65-F5344CB8AC3E}">
        <p14:creationId xmlns:p14="http://schemas.microsoft.com/office/powerpoint/2010/main" val="62019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AB83-847A-02DE-0665-EEB00258A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 In &amp; Select Broker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4D0E-91CE-01A2-344B-CEAF0396B01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600" dirty="0">
                <a:latin typeface="PermianSlabSerifTypeface" panose="02000000000000000000" pitchFamily="50" charset="0"/>
              </a:rPr>
              <a:t>Sign in to account at </a:t>
            </a:r>
            <a:r>
              <a:rPr lang="en-US" sz="16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core.tn.gov</a:t>
            </a:r>
            <a:r>
              <a:rPr lang="en-US" sz="1600" dirty="0">
                <a:latin typeface="PermianSlabSerifTypeface" panose="02000000000000000000" pitchFamily="50" charset="0"/>
              </a:rPr>
              <a:t>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My Licenses or Permits</a:t>
            </a:r>
            <a:r>
              <a:rPr lang="en-US" sz="1600" dirty="0">
                <a:latin typeface="PermianSlabSerifTypeface" panose="02000000000000000000" pitchFamily="50" charset="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Click the arrow next to your license. </a:t>
            </a:r>
          </a:p>
        </p:txBody>
      </p:sp>
      <p:pic>
        <p:nvPicPr>
          <p:cNvPr id="24" name="Picture 23" descr="Image of licenses and permits button as it appears on Quick Actions page.">
            <a:extLst>
              <a:ext uri="{FF2B5EF4-FFF2-40B4-BE49-F238E27FC236}">
                <a16:creationId xmlns:a16="http://schemas.microsoft.com/office/drawing/2014/main" id="{75C3E41C-3761-69EC-9D8E-D75A143DA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567637"/>
            <a:ext cx="1181233" cy="1187139"/>
          </a:xfrm>
          <a:prstGeom prst="rect">
            <a:avLst/>
          </a:prstGeom>
        </p:spPr>
      </p:pic>
      <p:pic>
        <p:nvPicPr>
          <p:cNvPr id="25" name="Picture 24" descr="Screenshot of credentials page with actions arrow circled.">
            <a:extLst>
              <a:ext uri="{FF2B5EF4-FFF2-40B4-BE49-F238E27FC236}">
                <a16:creationId xmlns:a16="http://schemas.microsoft.com/office/drawing/2014/main" id="{081E6F6E-6C37-66B3-2EA5-4081E76A6A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3471514"/>
            <a:ext cx="4381501" cy="706697"/>
          </a:xfrm>
          <a:prstGeom prst="rect">
            <a:avLst/>
          </a:prstGeom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CC355530-0B2E-90E9-20BA-5036517DF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9100" y="3945356"/>
            <a:ext cx="228600" cy="186312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170B5-8396-2B17-85E2-5725057B71A0}"/>
              </a:ext>
            </a:extLst>
          </p:cNvPr>
          <p:cNvSpPr>
            <a:spLocks noGrp="1"/>
          </p:cNvSpPr>
          <p:nvPr>
            <p:ph idx="13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Scroll down until you see the Broker Release Request.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Apply</a:t>
            </a:r>
            <a:r>
              <a:rPr lang="en-US" sz="1600" dirty="0">
                <a:latin typeface="PermianSlabSerifTypeface" panose="02000000000000000000" pitchFamily="50" charset="0"/>
              </a:rPr>
              <a:t>.</a:t>
            </a:r>
          </a:p>
        </p:txBody>
      </p:sp>
      <p:pic>
        <p:nvPicPr>
          <p:cNvPr id="6" name="Picture 5" descr="Screenshot of broker release application with apply button circled.">
            <a:extLst>
              <a:ext uri="{FF2B5EF4-FFF2-40B4-BE49-F238E27FC236}">
                <a16:creationId xmlns:a16="http://schemas.microsoft.com/office/drawing/2014/main" id="{C40D0BEE-021D-B1CC-4B12-63E04D7F59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664" y="2557895"/>
            <a:ext cx="4234272" cy="913619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F2CD458-7B28-6EDB-F55A-907C5731D8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69028" y="3288587"/>
            <a:ext cx="329908" cy="21365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78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latin typeface="PermianSlabSerifTypeface" panose="02000000000000000000" pitchFamily="50" charset="0"/>
              </a:rPr>
              <a:t>Reminder that this application is only for Principal Brokers seeking to release an agent.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Applications are subject to review for approval.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Next</a:t>
            </a:r>
            <a:r>
              <a:rPr lang="en-US" sz="1600" dirty="0">
                <a:latin typeface="PermianSlabSerifTypeface" panose="02000000000000000000" pitchFamily="50" charset="0"/>
              </a:rPr>
              <a:t> to continue.</a:t>
            </a:r>
          </a:p>
        </p:txBody>
      </p:sp>
      <p:pic>
        <p:nvPicPr>
          <p:cNvPr id="7" name="Picture 6" descr="Screenshot of broker release introduction page with next button circled.">
            <a:extLst>
              <a:ext uri="{FF2B5EF4-FFF2-40B4-BE49-F238E27FC236}">
                <a16:creationId xmlns:a16="http://schemas.microsoft.com/office/drawing/2014/main" id="{3F27381A-C51A-A0C3-BC5E-C0639B293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14550"/>
            <a:ext cx="8409168" cy="23622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894BF00-39B9-F40F-63A4-DD0583AD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459" y="4095750"/>
            <a:ext cx="533400" cy="30480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A117C2-7BBE-21DF-9B17-AA5F9CA4C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64D2-CC5B-3BC3-989F-07C44685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Suitability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09C8D-2483-D289-9936-CAEB8C30A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Answer all questions to confirm you meet requirements to submit the application.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Submitting incorrect applications can cause processing delays.</a:t>
            </a:r>
          </a:p>
        </p:txBody>
      </p:sp>
      <p:pic>
        <p:nvPicPr>
          <p:cNvPr id="9" name="Content Placeholder 8" descr="Screenshot of function suitability questions with next button circled.">
            <a:extLst>
              <a:ext uri="{FF2B5EF4-FFF2-40B4-BE49-F238E27FC236}">
                <a16:creationId xmlns:a16="http://schemas.microsoft.com/office/drawing/2014/main" id="{9574AC61-0406-AF6A-A252-023740653F4A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306627"/>
            <a:ext cx="4787254" cy="2530245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28F29AC-2323-6B20-23D6-5F5CD63F23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49654" y="3614654"/>
            <a:ext cx="304800" cy="222218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89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1D5CF-42AF-A42F-0649-9F9CBE59F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Suitability Error Message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5968D-AE7D-486F-74CE-16C940F0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If you receive an error message, you can </a:t>
            </a:r>
            <a:r>
              <a:rPr lang="en-US" sz="1600" dirty="0">
                <a:solidFill>
                  <a:schemeClr val="bg2"/>
                </a:solidFill>
                <a:latin typeface="PermianSlabSerifTypeface" panose="02000000000000000000" pitchFamily="50" charset="0"/>
              </a:rPr>
              <a:t>Try Again </a:t>
            </a:r>
            <a:r>
              <a:rPr lang="en-US" sz="1600" dirty="0">
                <a:latin typeface="PermianSlabSerifTypeface" panose="02000000000000000000" pitchFamily="50" charset="0"/>
              </a:rPr>
              <a:t>or </a:t>
            </a:r>
            <a:r>
              <a:rPr lang="en-US" sz="1600" dirty="0">
                <a:solidFill>
                  <a:schemeClr val="bg2"/>
                </a:solidFill>
                <a:latin typeface="PermianSlabSerifTypeface" panose="02000000000000000000" pitchFamily="50" charset="0"/>
              </a:rPr>
              <a:t>Exit</a:t>
            </a:r>
            <a:r>
              <a:rPr lang="en-US" sz="1600" dirty="0">
                <a:latin typeface="PermianSlabSerifTypeface" panose="02000000000000000000" pitchFamily="50" charset="0"/>
              </a:rPr>
              <a:t> the application to resume later.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If you have questions about an error message, you can contact our customer service line.</a:t>
            </a:r>
          </a:p>
        </p:txBody>
      </p:sp>
      <p:pic>
        <p:nvPicPr>
          <p:cNvPr id="7" name="Content Placeholder 6" descr="Screenshot of error icon and related error message identifying an issue with function suitability.">
            <a:extLst>
              <a:ext uri="{FF2B5EF4-FFF2-40B4-BE49-F238E27FC236}">
                <a16:creationId xmlns:a16="http://schemas.microsoft.com/office/drawing/2014/main" id="{F131BF7D-C473-B730-005A-96B6F6C5BB1C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266" y="1504950"/>
            <a:ext cx="4663734" cy="188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3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4D6B8-6199-C679-C464-8DA80B2F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Name &amp;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01A0D-243F-F9D8-8A37-6BCB8E3FE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Review principal broker name and personal information as it currently appears.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Next</a:t>
            </a:r>
            <a:r>
              <a:rPr lang="en-US" sz="1600" dirty="0">
                <a:latin typeface="PermianSlabSerifTypeface" panose="02000000000000000000" pitchFamily="50" charset="0"/>
              </a:rPr>
              <a:t> to continue.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Please note: Information on this page is only for review and cannot be changed.</a:t>
            </a:r>
          </a:p>
        </p:txBody>
      </p:sp>
      <p:pic>
        <p:nvPicPr>
          <p:cNvPr id="14" name="Content Placeholder 13" descr="Screenshot of name and details page showing licensee information currently on file with next button circled.">
            <a:extLst>
              <a:ext uri="{FF2B5EF4-FFF2-40B4-BE49-F238E27FC236}">
                <a16:creationId xmlns:a16="http://schemas.microsoft.com/office/drawing/2014/main" id="{CE8E62D1-3C46-E599-36EC-69391EA51D68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091" y="1324551"/>
            <a:ext cx="4556386" cy="2494397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0EB3D26A-1FBD-8E4B-AA48-F74F3D93D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19677" y="3588935"/>
            <a:ext cx="304800" cy="245599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52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AD4D-B968-F093-60F4-2BD27958E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Related Licenses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218F-E8A0-A2B6-B4F9-FABE7067C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Review your current firm affiliation.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F00"/>
                </a:solidFill>
                <a:latin typeface="PermianSlabSerifTypeface" panose="02000000000000000000" pitchFamily="50" charset="0"/>
              </a:rPr>
              <a:t>Next</a:t>
            </a:r>
            <a:r>
              <a:rPr lang="en-US" sz="1600" dirty="0">
                <a:latin typeface="PermianSlabSerifTypeface" panose="02000000000000000000" pitchFamily="50" charset="0"/>
              </a:rPr>
              <a:t> to continue.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Please note: Information on this page is only for review and cannot be changed.</a:t>
            </a:r>
          </a:p>
        </p:txBody>
      </p:sp>
      <p:pic>
        <p:nvPicPr>
          <p:cNvPr id="7" name="Content Placeholder 6" descr="Screenshot of affiliated licenses page showing current firm affiliation with next button circled.">
            <a:extLst>
              <a:ext uri="{FF2B5EF4-FFF2-40B4-BE49-F238E27FC236}">
                <a16:creationId xmlns:a16="http://schemas.microsoft.com/office/drawing/2014/main" id="{E56FE2D9-CDC6-DF41-A03F-33B8429BD581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689" y="1352550"/>
            <a:ext cx="4528620" cy="2652022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21CB2741-0EF9-6817-885A-9892E83A3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14509" y="3775972"/>
            <a:ext cx="304800" cy="22860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51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F66EC-3A3E-211E-F395-5DCB13668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Released Agent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5F16A-69A0-94D5-2EA0-7602CBED6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>
                <a:latin typeface="PermianSlabSerifTypeface" panose="02000000000000000000" pitchFamily="50" charset="0"/>
              </a:rPr>
              <a:t>Enter the name and license number of the agent you are releasing.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Inaccurate and/or incomplete information can cause processing delays.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Click </a:t>
            </a:r>
            <a:r>
              <a:rPr lang="en-US" sz="1600" dirty="0">
                <a:solidFill>
                  <a:srgbClr val="FF0000"/>
                </a:solidFill>
                <a:latin typeface="PermianSlabSerifTypeface" panose="02000000000000000000" pitchFamily="50" charset="0"/>
              </a:rPr>
              <a:t>Finish </a:t>
            </a:r>
            <a:r>
              <a:rPr lang="en-US" sz="1600" dirty="0">
                <a:latin typeface="PermianSlabSerifTypeface" panose="02000000000000000000" pitchFamily="50" charset="0"/>
              </a:rPr>
              <a:t>to continue.</a:t>
            </a:r>
          </a:p>
        </p:txBody>
      </p:sp>
      <p:pic>
        <p:nvPicPr>
          <p:cNvPr id="9" name="Picture 8" descr="Screenshot of release page showing blank fields for name and license number of agent being released and with finish button circled.">
            <a:extLst>
              <a:ext uri="{FF2B5EF4-FFF2-40B4-BE49-F238E27FC236}">
                <a16:creationId xmlns:a16="http://schemas.microsoft.com/office/drawing/2014/main" id="{30EB8135-916B-E62D-D3B7-C374A91DC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075" y="1909529"/>
            <a:ext cx="6675850" cy="2659743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90F559F3-AD2D-AF50-0E03-FF36D75C1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67599" y="4267450"/>
            <a:ext cx="442325" cy="301822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104A3-8F20-CF95-01C3-F7C94C399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04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2B7E0-3776-D5B6-77B4-AB691F91D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7B2F5-5F7B-7EAD-7CE5-6491FC0AA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License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567C-1B6C-302A-661C-92D64A86E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You can confirm the name and/or license number of an agent to be released on our public </a:t>
            </a:r>
            <a:r>
              <a:rPr lang="en-US" sz="16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Verify</a:t>
            </a:r>
            <a:r>
              <a:rPr lang="en-US" sz="1600" dirty="0">
                <a:latin typeface="PermianSlabSerifTypeface" panose="02000000000000000000" pitchFamily="50" charset="0"/>
              </a:rPr>
              <a:t> site.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Enter the name or license number you are trying to confirm, then click </a:t>
            </a:r>
            <a:r>
              <a:rPr lang="en-US" sz="1600" dirty="0">
                <a:solidFill>
                  <a:srgbClr val="FF0000"/>
                </a:solidFill>
                <a:latin typeface="PermianSlabSerifTypeface" panose="02000000000000000000" pitchFamily="50" charset="0"/>
              </a:rPr>
              <a:t>Search</a:t>
            </a:r>
            <a:r>
              <a:rPr lang="en-US" sz="1600" dirty="0">
                <a:latin typeface="PermianSlabSerifTypeface" panose="02000000000000000000" pitchFamily="50" charset="0"/>
              </a:rPr>
              <a:t>.</a:t>
            </a:r>
          </a:p>
        </p:txBody>
      </p:sp>
      <p:pic>
        <p:nvPicPr>
          <p:cNvPr id="5" name="Picture 4" descr="Screenshot of verify page showing blank field to enter name or license number to be verified with search button circled.">
            <a:extLst>
              <a:ext uri="{FF2B5EF4-FFF2-40B4-BE49-F238E27FC236}">
                <a16:creationId xmlns:a16="http://schemas.microsoft.com/office/drawing/2014/main" id="{A063C122-B69F-17D9-E393-C2D847985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495550"/>
            <a:ext cx="8320457" cy="118399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A9218A0-4A42-154E-E32C-EC232A68A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3400" y="3257550"/>
            <a:ext cx="595745" cy="304800"/>
          </a:xfrm>
          <a:prstGeom prst="ellipse">
            <a:avLst/>
          </a:prstGeom>
          <a:noFill/>
          <a:ln w="6350"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CBE8C-FEE3-87CD-D469-86885022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85339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1F3F22E7E6948B86EEB409C4DA4D9" ma:contentTypeVersion="11" ma:contentTypeDescription="Create a new document." ma:contentTypeScope="" ma:versionID="141194092cb4add0f27d660377ca45cc">
  <xsd:schema xmlns:xsd="http://www.w3.org/2001/XMLSchema" xmlns:xs="http://www.w3.org/2001/XMLSchema" xmlns:p="http://schemas.microsoft.com/office/2006/metadata/properties" xmlns:ns2="3f54db86-9acf-473f-86cd-d372fb7dee81" xmlns:ns3="663787b2-79d3-48c9-9efc-72104f7b8c35" targetNamespace="http://schemas.microsoft.com/office/2006/metadata/properties" ma:root="true" ma:fieldsID="1069c8473700559311f3e33ec737fdeb" ns2:_="" ns3:_="">
    <xsd:import namespace="3f54db86-9acf-473f-86cd-d372fb7dee81"/>
    <xsd:import namespace="663787b2-79d3-48c9-9efc-72104f7b8c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ownload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4db86-9acf-473f-86cd-d372fb7dee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ec6819c-d561-498f-ad6b-029f1b52be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ownloaded" ma:index="18" nillable="true" ma:displayName="Downloaded" ma:format="Dropdown" ma:internalName="Downloade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787b2-79d3-48c9-9efc-72104f7b8c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ecb05d5-443a-4215-9084-e9ce810e208e}" ma:internalName="TaxCatchAll" ma:showField="CatchAllData" ma:web="663787b2-79d3-48c9-9efc-72104f7b8c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54db86-9acf-473f-86cd-d372fb7dee81">
      <Terms xmlns="http://schemas.microsoft.com/office/infopath/2007/PartnerControls"/>
    </lcf76f155ced4ddcb4097134ff3c332f>
    <TaxCatchAll xmlns="663787b2-79d3-48c9-9efc-72104f7b8c35" xsi:nil="true"/>
    <Downloaded xmlns="3f54db86-9acf-473f-86cd-d372fb7dee81" xsi:nil="true"/>
  </documentManagement>
</p:properties>
</file>

<file path=customXml/itemProps1.xml><?xml version="1.0" encoding="utf-8"?>
<ds:datastoreItem xmlns:ds="http://schemas.openxmlformats.org/officeDocument/2006/customXml" ds:itemID="{A6941C34-B64A-4B0A-ADDE-A0FCCDE5FE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D09B3E-1751-4049-8F59-B8385DDD1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54db86-9acf-473f-86cd-d372fb7dee81"/>
    <ds:schemaRef ds:uri="663787b2-79d3-48c9-9efc-72104f7b8c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344E963-FA06-4413-B6B0-0430C50C3D1D}">
  <ds:schemaRefs>
    <ds:schemaRef ds:uri="http://schemas.microsoft.com/office/2006/metadata/properties"/>
    <ds:schemaRef ds:uri="http://schemas.microsoft.com/office/infopath/2007/PartnerControls"/>
    <ds:schemaRef ds:uri="3f54db86-9acf-473f-86cd-d372fb7dee81"/>
    <ds:schemaRef ds:uri="663787b2-79d3-48c9-9efc-72104f7b8c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8846</TotalTime>
  <Words>405</Words>
  <Application>Microsoft Office PowerPoint</Application>
  <PresentationFormat>On-screen Show (16:9)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Open Sans</vt:lpstr>
      <vt:lpstr>PermianSlabSerifTypeface</vt:lpstr>
      <vt:lpstr>PowerPoint B</vt:lpstr>
      <vt:lpstr>Tennessee Real Estate Commission</vt:lpstr>
      <vt:lpstr>Sign In &amp; Select Broker Release</vt:lpstr>
      <vt:lpstr>Introduction</vt:lpstr>
      <vt:lpstr>Function Suitability</vt:lpstr>
      <vt:lpstr>Function Suitability Error Message </vt:lpstr>
      <vt:lpstr>Review Name &amp; Details</vt:lpstr>
      <vt:lpstr>Review Related Licenses</vt:lpstr>
      <vt:lpstr>Enter Released Agent Information</vt:lpstr>
      <vt:lpstr>Verify License</vt:lpstr>
      <vt:lpstr>Review &amp; Certify</vt:lpstr>
      <vt:lpstr>Transaction Submitted</vt:lpstr>
      <vt:lpstr>Contact TREC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TDCI PowerPoint B Widescreen</dc:title>
  <dc:subject/>
  <dc:creator>Juliana K. Woodhead</dc:creator>
  <cp:keywords/>
  <dc:description/>
  <cp:lastModifiedBy>Juliana K. Woodhead</cp:lastModifiedBy>
  <cp:revision>78</cp:revision>
  <dcterms:created xsi:type="dcterms:W3CDTF">2015-04-23T14:05:11Z</dcterms:created>
  <dcterms:modified xsi:type="dcterms:W3CDTF">2026-05-15T19:46:23Z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0x0101007DA1F3F22E7E6948B86EEB409C4DA4D9</vt:lpwstr>
  </property>
</Properties>
</file>