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7" r:id="rId3"/>
    <p:sldId id="260" r:id="rId4"/>
    <p:sldId id="261" r:id="rId5"/>
    <p:sldId id="263" r:id="rId6"/>
    <p:sldId id="262" r:id="rId7"/>
    <p:sldId id="265" r:id="rId8"/>
    <p:sldId id="273" r:id="rId9"/>
    <p:sldId id="274" r:id="rId10"/>
    <p:sldId id="275" r:id="rId11"/>
    <p:sldId id="276" r:id="rId12"/>
    <p:sldId id="291" r:id="rId13"/>
    <p:sldId id="27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365D"/>
    <a:srgbClr val="3D3D3D"/>
    <a:srgbClr val="BF1E1E"/>
    <a:srgbClr val="75787B"/>
    <a:srgbClr val="C52222"/>
    <a:srgbClr val="E8E8E8"/>
    <a:srgbClr val="E0E0E0"/>
    <a:srgbClr val="FF0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7AABC-EFCF-81C3-2F05-C4B0D9525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CD5DF9-01D4-111F-CC96-D56AA0FE9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D4608-5229-AF79-0C54-B28198989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CB593-554F-C25C-85C5-179FD10CB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868E8-7DF2-37EF-B2F0-8F5F6158B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465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4BD88-230E-AF83-C869-7159928C3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8DC3B7-439F-BB4F-5724-48A71959D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A95231-EBEF-8B7B-4AD4-106DBE520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C903F-F850-F884-6653-92C503E3B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A7D955-FA08-54B5-00C7-A670DE2F8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72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87ADA6-44DE-8979-95F0-6A78097B12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4C8327-638E-FFF9-5282-4249F995B7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637CB-EFC1-82D1-A0C8-D7D2EFDCE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679E7-6CFF-5329-9548-DEBE3A8DF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62340-5AFE-B637-EAC6-014592785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7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12192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" y="4038604"/>
            <a:ext cx="117856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203200" y="5461001"/>
            <a:ext cx="117856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12192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 | Date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0" y="1914563"/>
            <a:ext cx="6299197" cy="135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93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12192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" y="4038604"/>
            <a:ext cx="117856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203200" y="5461001"/>
            <a:ext cx="117856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12192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 | Date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0" y="1914563"/>
            <a:ext cx="6299197" cy="135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51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08000" y="2209801"/>
            <a:ext cx="5283200" cy="2235200"/>
          </a:xfrm>
        </p:spPr>
        <p:txBody>
          <a:bodyPr>
            <a:noAutofit/>
          </a:bodyPr>
          <a:lstStyle>
            <a:lvl1pPr marL="0" indent="0" algn="l">
              <a:defRPr sz="3600">
                <a:effectLst/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5562600"/>
            <a:ext cx="5384800" cy="1117600"/>
          </a:xfrm>
        </p:spPr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4445001"/>
            <a:ext cx="5283200" cy="812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5"/>
                </a:solidFill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670592"/>
            <a:ext cx="3179001" cy="68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3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454400" y="3874770"/>
            <a:ext cx="8737600" cy="2240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56000" y="3874770"/>
            <a:ext cx="8432800" cy="2240280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6" y="3868420"/>
            <a:ext cx="2839368" cy="2252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4238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43000"/>
            <a:ext cx="11785600" cy="5562600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965" y="6064018"/>
            <a:ext cx="808568" cy="64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114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43000"/>
            <a:ext cx="11785600" cy="5009266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5105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62936"/>
            <a:ext cx="11785600" cy="5009265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811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3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3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1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DAAE8-A6DA-E042-1B64-C08864088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52E82-C9A5-D6F1-E732-359D43981C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6139A-C136-A833-D3D2-A8E433D8B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26D201-2EC4-FB6B-6DFD-6C5494C7D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7CB62-F56E-212B-2872-B6379BC6B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838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1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1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40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Yellow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0289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5">
                  <a:lumMod val="75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5">
                  <a:lumMod val="75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5">
                  <a:lumMod val="75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5">
                  <a:lumMod val="75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5">
                  <a:lumMod val="75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110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6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6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95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-Column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65229"/>
            <a:ext cx="57912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Content Placeholder 2"/>
          <p:cNvSpPr>
            <a:spLocks noGrp="1"/>
          </p:cNvSpPr>
          <p:nvPr>
            <p:ph idx="13"/>
          </p:nvPr>
        </p:nvSpPr>
        <p:spPr>
          <a:xfrm>
            <a:off x="6096000" y="1174754"/>
            <a:ext cx="57912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093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36843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31573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89989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Yellow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6766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Gra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9136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75645-B419-18F7-785C-91232C5EF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148DA-C381-21DF-7D0C-D24322E40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D03B9-E854-B49B-94DD-3205A3FC0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7ACAD-7332-100F-4E87-0F65E9E8E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88556-39B2-591B-4F5B-0D896A070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35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539-B618-8161-00E0-173B50419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01300-1FF8-EB75-B079-C0F441192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BD4E9E-281A-A7C8-46F8-CD5178047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E3D53-B9E8-A472-B5B6-4909E58C9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7760D1-1D9B-33C8-AB1F-50FD2E069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EE76AD-F1A7-3DAD-6D8F-3F611C5E5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43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3797A-670C-EB83-82FF-B9A39FAD6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74A02-7D53-B9BB-9793-B8C2502F6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C9302-E407-B5BD-B097-4FD7362057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298A02-4A09-6A64-D0DD-3A8326D578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BB22CB-6721-F805-BFB1-068C901B2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2E2370-47E1-F75C-DB55-0F2716F0E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2C04DB-18EC-DBF6-E9F4-FD63A390E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2638C6-1C53-8372-10DF-B0226505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721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A0A35-324E-C804-6351-C1D4AF78D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6553B0-717B-13FC-B552-BCF6720B4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5847D4-5DEA-3B76-097C-D2A17DE77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03663-E022-5099-8554-AFD5CC7CA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419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11F7CD-E5E0-3301-2894-EBF14742B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492E6F-F346-CAD8-C19C-26BF446A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5099B2-3166-2668-F22F-37E7056DA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18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DE0EB-C3B9-9A9E-3EBE-DF3A59B80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7C6C1-906A-7530-8F9B-C22F942B7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F84C46-16C7-0999-73EE-3A2530AC0B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4F3075-471A-3EA7-D045-E40D529A0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0198AC-8F13-8A90-66F7-1DE5121C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46C4E-F945-BF3E-5659-674CA0F2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239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D039C-C798-B374-D4EF-4123B4E02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7FB4F-97E1-A1E3-9707-B2B66F6657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19C898-CD88-489B-2739-4A89E1B83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0F0699-85B4-A6A7-5EC5-3C117715B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127A4F-F2AB-1B8A-F250-EE0B3EFE4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DAEB8E-EB2E-E028-E74A-F507C5564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859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8F3790-20A5-9CE0-494A-46BFBEC30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09DDB-E065-3132-8B41-3721918B6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B797F-209D-A468-7A13-67F41532D2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9BBC8E-0FDF-4239-B493-0876D068ECD9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79137-1D5D-C203-69D4-43190CC5D8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EFB64A-E88B-5CBC-D073-69BF0AD19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353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hello this is a test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44000" y="6350004"/>
            <a:ext cx="28448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82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reedwilsoncase.com/how-to-scan-a-document-with-iphone-or-android/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support.apple.com/guide/iphone/annotate-and-save-a-webpage-as-a-pdf-iphfd5b616b5/ios" TargetMode="External"/><Relationship Id="rId4" Type="http://schemas.openxmlformats.org/officeDocument/2006/relationships/hyperlink" Target="https://www.multcloud.com/tutorials/android-save-webpage-as-pdf-0121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tn.gov/commerce/regboards/homeinsp.html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mailto:home.inspector.licensing@tn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Renewal Application: Home Inspector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ermianSlabSerifTypeface" pitchFamily="50" charset="0"/>
                <a:ea typeface="+mn-ea"/>
                <a:cs typeface="+mn-cs"/>
              </a:rPr>
              <a:t>Home Inspector Licensing Program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PermianSlabSerifTypeface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260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73D24-2E50-D07E-FC47-6A23810CA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A5877A-1DF3-3364-927A-156DA347C9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9: Wait for Further Correspondence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27B607-3072-9139-4673-8F442700EB8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2425" y="2182505"/>
            <a:ext cx="4102100" cy="2954655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If additional information is needed, you will receive an emailed letter outlining the steps required to complete your application. </a:t>
            </a:r>
          </a:p>
          <a:p>
            <a:endParaRPr lang="en-US" sz="1600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r>
              <a:rPr lang="en-US" sz="16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If a letter is not received, you can assume your application is progressing in the licensing process. </a:t>
            </a:r>
          </a:p>
          <a:p>
            <a:pPr algn="ctr"/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r>
              <a:rPr lang="en-US" sz="1400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Reminder</a:t>
            </a:r>
            <a:r>
              <a:rPr lang="en-US" sz="1400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: </a:t>
            </a:r>
            <a:r>
              <a:rPr lang="en-US" sz="1400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Monitor the email address associated with your account, including spam or junk folders. </a:t>
            </a:r>
            <a:endParaRPr lang="en-US" sz="1400" dirty="0">
              <a:solidFill>
                <a:srgbClr val="C00000"/>
              </a:solidFill>
              <a:latin typeface="PermianSlabSerifTypeface" panose="02000000000000000000" pitchFamily="50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706996-9560-B2A3-5648-8C5335DBFE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29244" y="1809750"/>
            <a:ext cx="3695700" cy="3491056"/>
          </a:xfrm>
          <a:prstGeom prst="rect">
            <a:avLst/>
          </a:prstGeom>
          <a:solidFill>
            <a:srgbClr val="284178">
              <a:alpha val="76000"/>
            </a:srgbClr>
          </a:solidFill>
          <a:ln w="19050">
            <a:solidFill>
              <a:srgbClr val="28417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BA038D-5AB2-E5EA-8C82-4BD6D9F46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476" y="1809750"/>
            <a:ext cx="3491056" cy="349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19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3A8B0-7B82-88DD-AC8B-85F647934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2E127A-B66B-5DB2-805F-574E644347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To: Upload Your File Attachments (as a PDF)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D725AE-53E9-4687-1BB1-7A6D443306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850" y="1550769"/>
            <a:ext cx="4439315" cy="286232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Step 1:</a:t>
            </a:r>
            <a:r>
              <a:rPr lang="en-US" sz="16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 </a:t>
            </a:r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Identify the document you wish to save. </a:t>
            </a:r>
          </a:p>
          <a:p>
            <a:endParaRPr lang="en-US" sz="1600" dirty="0">
              <a:solidFill>
                <a:srgbClr val="284178"/>
              </a:solidFill>
              <a:latin typeface="PermianSlabSerifTypeface" panose="02000000000000000000" pitchFamily="50" charset="0"/>
            </a:endParaRPr>
          </a:p>
          <a:p>
            <a:r>
              <a:rPr lang="en-US" sz="1600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Step 2:</a:t>
            </a:r>
            <a:r>
              <a:rPr lang="en-US" sz="1600" dirty="0">
                <a:solidFill>
                  <a:srgbClr val="EE3124"/>
                </a:solidFill>
                <a:latin typeface="PermianSlabSerifTypeface" panose="02000000000000000000" pitchFamily="50" charset="0"/>
              </a:rPr>
              <a:t> </a:t>
            </a:r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Follow this guide </a:t>
            </a:r>
            <a:r>
              <a:rPr lang="en-US" sz="1600">
                <a:solidFill>
                  <a:srgbClr val="1B365D"/>
                </a:solidFill>
                <a:latin typeface="PermianSlabSerifTypeface" panose="02000000000000000000" pitchFamily="50" charset="0"/>
              </a:rPr>
              <a:t>to save </a:t>
            </a:r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your document as a PDF. </a:t>
            </a:r>
          </a:p>
          <a:p>
            <a:endParaRPr lang="en-US" sz="1600" dirty="0">
              <a:solidFill>
                <a:srgbClr val="284178"/>
              </a:solidFill>
              <a:latin typeface="PermianSlabSerifTypeface" panose="02000000000000000000" pitchFamily="50" charset="0"/>
            </a:endParaRPr>
          </a:p>
          <a:p>
            <a:r>
              <a:rPr lang="en-US" sz="1600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Step 3:</a:t>
            </a:r>
            <a:r>
              <a:rPr lang="en-US" sz="16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 </a:t>
            </a:r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Locate the saved document and upload it to your application. </a:t>
            </a:r>
          </a:p>
          <a:p>
            <a:endParaRPr lang="en-US" sz="1600" dirty="0">
              <a:solidFill>
                <a:srgbClr val="284178"/>
              </a:solidFill>
              <a:latin typeface="PermianSlabSerifTypeface" panose="02000000000000000000" pitchFamily="50" charset="0"/>
            </a:endParaRPr>
          </a:p>
          <a:p>
            <a:r>
              <a:rPr lang="en-US" sz="1200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Note: </a:t>
            </a:r>
            <a:r>
              <a:rPr lang="en-US" sz="1200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For an easy way to turn physical documents into a PDF for upload, you can use your phone. You can find instructions for the specific model of your phone </a:t>
            </a:r>
            <a:r>
              <a:rPr lang="en-US" sz="1200" b="1" dirty="0">
                <a:solidFill>
                  <a:srgbClr val="C00000"/>
                </a:solidFill>
                <a:latin typeface="PermianSlabSerifTypeface" panose="02000000000000000000" pitchFamily="50" charset="0"/>
                <a:hlinkClick r:id="rId2" tooltip="External Link To: How to Scan a Document With an iPhone or Androi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sz="1200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. </a:t>
            </a:r>
          </a:p>
        </p:txBody>
      </p:sp>
      <p:pic>
        <p:nvPicPr>
          <p:cNvPr id="5" name="Picture 4" descr="Screenshot of instructions for saving a document as a PDF for Windows and Mac users, including steps for accessing print options and selecting “Save as PDF.”">
            <a:extLst>
              <a:ext uri="{FF2B5EF4-FFF2-40B4-BE49-F238E27FC236}">
                <a16:creationId xmlns:a16="http://schemas.microsoft.com/office/drawing/2014/main" id="{41C72BDC-5BFD-59F9-129C-CB9CE3C572E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3900" y="1265019"/>
            <a:ext cx="5945800" cy="3531819"/>
          </a:xfrm>
          <a:prstGeom prst="rect">
            <a:avLst/>
          </a:prstGeom>
          <a:ln w="19050">
            <a:solidFill>
              <a:srgbClr val="284178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3C2B29-ABF8-A438-8C94-037F4FE5D64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95325" y="5213310"/>
            <a:ext cx="6756400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PermianSlabSerifTypeface" panose="02000000000000000000" pitchFamily="50" charset="0"/>
              </a:rPr>
              <a:t>For applicants applying on their phones, please follow one of the below guides: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C00000"/>
                </a:solidFill>
                <a:latin typeface="PermianSlabSerifTypeface" panose="02000000000000000000" pitchFamily="50" charset="0"/>
                <a:hlinkClick r:id="rId4" tooltip="External Link To: Save Webpage as PDF on Android using Chrome, Firefo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Android</a:t>
            </a:r>
            <a:r>
              <a:rPr lang="en-US" sz="1400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C00000"/>
                </a:solidFill>
                <a:latin typeface="PermianSlabSerifTypeface" panose="02000000000000000000" pitchFamily="50" charset="0"/>
                <a:hlinkClick r:id="rId5" tooltip="External Link To: Annotate and Save a Webpage as a PDF in Safari on iPhon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iPhone</a:t>
            </a:r>
            <a:endParaRPr lang="en-US" sz="1400" b="1" dirty="0">
              <a:solidFill>
                <a:srgbClr val="C00000"/>
              </a:solidFill>
              <a:latin typeface="PermianSlabSerifTypeface" panose="02000000000000000000" pitchFamily="50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D207B8A-CC72-2DCE-9600-077A49D6D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476750" y="2471705"/>
            <a:ext cx="1237150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856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13F7D-C89D-9896-2B9E-7A5505C66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78F0B1-98BB-E64A-94F0-99F62A06D5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Contact Information</a:t>
            </a:r>
          </a:p>
        </p:txBody>
      </p:sp>
      <p:pic>
        <p:nvPicPr>
          <p:cNvPr id="2" name="Picture 1" descr="Tennessee Department of Commerce and Insurance building with department logo — link to the Boards website.">
            <a:hlinkClick r:id="rId2" tooltip="Link To: Board Website"/>
            <a:extLst>
              <a:ext uri="{FF2B5EF4-FFF2-40B4-BE49-F238E27FC236}">
                <a16:creationId xmlns:a16="http://schemas.microsoft.com/office/drawing/2014/main" id="{F5C066F5-7E75-101B-B780-0D3C109AE78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63" y="2028445"/>
            <a:ext cx="3969026" cy="2232577"/>
          </a:xfrm>
          <a:prstGeom prst="rect">
            <a:avLst/>
          </a:prstGeom>
          <a:noFill/>
          <a:ln w="19050">
            <a:solidFill>
              <a:srgbClr val="BF1E1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8C0E7E-766B-BD48-4747-7255E640AC1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60250" y="4464812"/>
            <a:ext cx="380245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For more information or assistance, please visit the Board website by clicking the image above.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57DAC9-6DF7-00E3-3F1A-5DF759DF850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82372" y="1895556"/>
            <a:ext cx="6096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Email:</a:t>
            </a:r>
            <a:r>
              <a:rPr lang="en-US" b="1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   </a:t>
            </a:r>
            <a:r>
              <a:rPr lang="en-US" b="1" dirty="0">
                <a:solidFill>
                  <a:srgbClr val="BF1E1E"/>
                </a:solidFill>
                <a:latin typeface="PermianSlabSerifTypeface" panose="02000000000000000000" pitchFamily="50" charset="0"/>
                <a:hlinkClick r:id="rId4" tooltip="Home Inspector Licensing Program Email Address"/>
              </a:rPr>
              <a:t>home.inspector.licensing@tn.gov</a:t>
            </a:r>
            <a:endParaRPr lang="en-US" b="1" dirty="0">
              <a:solidFill>
                <a:srgbClr val="BF1E1E"/>
              </a:solidFill>
              <a:latin typeface="PermianSlabSerifTypeface" panose="02000000000000000000" pitchFamily="50" charset="0"/>
            </a:endParaRPr>
          </a:p>
          <a:p>
            <a:endParaRPr lang="en-US" b="1" dirty="0">
              <a:solidFill>
                <a:srgbClr val="BF1E1E"/>
              </a:solidFill>
              <a:latin typeface="PermianSlabSerifTypeface" panose="02000000000000000000" pitchFamily="50" charset="0"/>
            </a:endParaRPr>
          </a:p>
          <a:p>
            <a:r>
              <a:rPr lang="en-US" sz="2400" b="1" u="sng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Customer Service Phone</a:t>
            </a:r>
            <a:r>
              <a:rPr lang="en-US" sz="2400" b="1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: </a:t>
            </a:r>
            <a:r>
              <a:rPr lang="en-US" sz="24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615-741-3449</a:t>
            </a:r>
          </a:p>
          <a:p>
            <a:endParaRPr lang="en-US" sz="2400" b="1" dirty="0">
              <a:solidFill>
                <a:srgbClr val="284178"/>
              </a:solidFill>
              <a:latin typeface="PermianSlabSerifTypeface" panose="02000000000000000000" pitchFamily="50" charset="0"/>
            </a:endParaRPr>
          </a:p>
          <a:p>
            <a:r>
              <a:rPr lang="en-US" sz="2400" b="1" u="sng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Address</a:t>
            </a:r>
            <a:r>
              <a:rPr lang="en-US" sz="2400" b="1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: 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Tennessee Department of Commerce and Insurance</a:t>
            </a:r>
          </a:p>
          <a:p>
            <a:r>
              <a:rPr lang="en-US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Home Inspector Licensing Program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Davy Crockett Tower, 10</a:t>
            </a:r>
            <a:r>
              <a:rPr lang="en-US" sz="1800" baseline="300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th</a:t>
            </a:r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 Floor 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500 James Robertson Parkway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Nashville, TN 37243</a:t>
            </a:r>
          </a:p>
        </p:txBody>
      </p:sp>
    </p:spTree>
    <p:extLst>
      <p:ext uri="{BB962C8B-B14F-4D97-AF65-F5344CB8AC3E}">
        <p14:creationId xmlns:p14="http://schemas.microsoft.com/office/powerpoint/2010/main" val="853723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Home Page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488CC3-6057-A056-D3E7-08D099AD29D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9871" y="2751891"/>
            <a:ext cx="4620957" cy="1046440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Click</a:t>
            </a:r>
            <a:r>
              <a:rPr lang="en-US" b="1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 </a:t>
            </a:r>
            <a:r>
              <a:rPr lang="en-US" sz="1600" b="1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the Renew tile. </a:t>
            </a:r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endParaRPr lang="en-US" sz="1600" dirty="0">
              <a:solidFill>
                <a:srgbClr val="284178"/>
              </a:solidFill>
              <a:latin typeface="PermianSlabSerifTypeface" panose="02000000000000000000" pitchFamily="50" charset="0"/>
            </a:endParaRPr>
          </a:p>
          <a:p>
            <a:r>
              <a:rPr lang="en-US" sz="1400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Note:</a:t>
            </a:r>
            <a:r>
              <a:rPr lang="en-US" sz="1400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 </a:t>
            </a:r>
            <a:r>
              <a:rPr lang="en-US" sz="1400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If the renewal tile does not appear, please </a:t>
            </a:r>
            <a:r>
              <a:rPr lang="en-US" sz="1400" b="1" dirty="0">
                <a:solidFill>
                  <a:srgbClr val="C00000"/>
                </a:solidFill>
                <a:latin typeface="PermianSlabSerifTypeface" panose="02000000000000000000" pitchFamily="50" charset="0"/>
                <a:hlinkClick r:id="rId2" action="ppaction://hlinksldjump" tooltip="Link To: Board Contact Inf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</a:t>
            </a:r>
            <a:r>
              <a:rPr lang="en-US" sz="1400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 the Board to have your license linked. </a:t>
            </a:r>
          </a:p>
        </p:txBody>
      </p:sp>
      <p:pic>
        <p:nvPicPr>
          <p:cNvPr id="5" name="Picture 4" descr="Screenshot of the Quick Actions section showing available options, with the Renew tile highlighted.">
            <a:extLst>
              <a:ext uri="{FF2B5EF4-FFF2-40B4-BE49-F238E27FC236}">
                <a16:creationId xmlns:a16="http://schemas.microsoft.com/office/drawing/2014/main" id="{CD2CB81A-1242-B34A-2474-2F1775129C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4025" y="1674058"/>
            <a:ext cx="6268104" cy="3509884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122E235-F615-4687-DE4B-D0CD1297D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36292" y="2045303"/>
            <a:ext cx="990600" cy="85936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191946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3B5B2-130F-431E-4216-A9B5E13E8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FB02F57-BA55-7298-3DFE-42C4FD6571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Function Suitability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711D95-76BE-EFC8-F358-0461D9C0337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1754" y="2175465"/>
            <a:ext cx="4620957" cy="2246769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This section confirms whether you meet the requirements to continue the application. </a:t>
            </a:r>
          </a:p>
          <a:p>
            <a:endParaRPr lang="en-US" sz="1600" b="1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Answer all questions based on your current status. </a:t>
            </a:r>
            <a:endParaRPr lang="en-US" sz="1400" b="1" i="1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If you receive an error message that you believe is incorrect, please </a:t>
            </a:r>
            <a:r>
              <a:rPr lang="en-US" sz="1600" b="1" dirty="0">
                <a:solidFill>
                  <a:srgbClr val="C00000"/>
                </a:solidFill>
                <a:latin typeface="PermianSlabSerifTypeface" panose="02000000000000000000" pitchFamily="50" charset="0"/>
                <a:hlinkClick r:id="rId2" action="ppaction://hlinksldjump" tooltip="Link To: Board Contact Inf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</a:t>
            </a:r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 the Board office. </a:t>
            </a:r>
          </a:p>
        </p:txBody>
      </p:sp>
      <p:pic>
        <p:nvPicPr>
          <p:cNvPr id="5" name="Picture 4" descr="Screenshot of the Function Suitability page showing questions related to insurance coverage and verification, with the Next button highlighted.">
            <a:extLst>
              <a:ext uri="{FF2B5EF4-FFF2-40B4-BE49-F238E27FC236}">
                <a16:creationId xmlns:a16="http://schemas.microsoft.com/office/drawing/2014/main" id="{5FA75950-77AC-E949-6096-C87FF3F1F8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508" y="1365249"/>
            <a:ext cx="5809593" cy="4521199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54E37E0-EFB8-8E2D-74F1-D4CCA1466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343526" y="5551392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509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B7C3C-F1FA-305F-0588-A2A7656F4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357371-DD55-BD74-7813-2C67F4B939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3: Name &amp; Personal Details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8A8194-CB69-E775-5D0C-238354B72DD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2704" y="2921167"/>
            <a:ext cx="4620957" cy="1015663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Verify </a:t>
            </a:r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your information. </a:t>
            </a:r>
          </a:p>
          <a:p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r>
              <a:rPr lang="en-US" sz="1400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Note</a:t>
            </a:r>
            <a:r>
              <a:rPr lang="en-US" sz="1400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: </a:t>
            </a:r>
            <a:r>
              <a:rPr lang="en-US" sz="1400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For assistance updating your name or personal details, please </a:t>
            </a:r>
            <a:r>
              <a:rPr lang="en-US" sz="1400" b="1" dirty="0">
                <a:solidFill>
                  <a:srgbClr val="C00000"/>
                </a:solidFill>
                <a:latin typeface="PermianSlabSerifTypeface" panose="02000000000000000000" pitchFamily="50" charset="0"/>
                <a:hlinkClick r:id="rId2" action="ppaction://hlinksldjump" tooltip="Link To: Board Contact Inf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</a:t>
            </a:r>
            <a:r>
              <a:rPr lang="en-US" sz="1400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 the Board office.</a:t>
            </a:r>
          </a:p>
        </p:txBody>
      </p:sp>
      <p:pic>
        <p:nvPicPr>
          <p:cNvPr id="8" name="Picture 7" descr="Screenshot of the Name and Personal Details section showing the page header and verification message for basic information.">
            <a:extLst>
              <a:ext uri="{FF2B5EF4-FFF2-40B4-BE49-F238E27FC236}">
                <a16:creationId xmlns:a16="http://schemas.microsoft.com/office/drawing/2014/main" id="{C84988FE-F10C-FD89-D262-4568427CDE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415" y="2788492"/>
            <a:ext cx="6275331" cy="1281011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</p:spTree>
    <p:extLst>
      <p:ext uri="{BB962C8B-B14F-4D97-AF65-F5344CB8AC3E}">
        <p14:creationId xmlns:p14="http://schemas.microsoft.com/office/powerpoint/2010/main" val="2475931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29DF8-EED5-8696-06D0-B4F541E0A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A26629-4AD2-C03A-85F1-12BA1D7E67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4: Contact Information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702D92-C7EE-3F4F-A11F-7E2CEB40A67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2015" y="2952595"/>
            <a:ext cx="4620957" cy="1231106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F00">
                    <a:lumMod val="75000"/>
                  </a:srgbClr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Ensure your home, business and main addresses are correct.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Note</a:t>
            </a:r>
            <a:r>
              <a:rPr kumimoji="0" lang="en-US" sz="1400" b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: </a:t>
            </a:r>
            <a:r>
              <a:rPr kumimoji="0" lang="en-US" sz="1400" b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If you are having difficulty updating your contact information, please </a:t>
            </a: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  <a:hlinkClick r:id="rId2" action="ppaction://hlinksldjump" tooltip="Link To: Board Contact Inf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</a:t>
            </a:r>
            <a:r>
              <a:rPr kumimoji="0" lang="en-US" sz="1400" b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 the Board office. </a:t>
            </a:r>
          </a:p>
        </p:txBody>
      </p:sp>
      <p:pic>
        <p:nvPicPr>
          <p:cNvPr id="7" name="Picture 6" descr="Screenshot of the Contact Information section showing the page header and instructions to review and update contact information if needed.">
            <a:extLst>
              <a:ext uri="{FF2B5EF4-FFF2-40B4-BE49-F238E27FC236}">
                <a16:creationId xmlns:a16="http://schemas.microsoft.com/office/drawing/2014/main" id="{51DD0805-CB0F-889C-9412-DC60579998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0498" y="2949261"/>
            <a:ext cx="6247638" cy="1234440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</p:spTree>
    <p:extLst>
      <p:ext uri="{BB962C8B-B14F-4D97-AF65-F5344CB8AC3E}">
        <p14:creationId xmlns:p14="http://schemas.microsoft.com/office/powerpoint/2010/main" val="1312628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AF065-D6FE-DBA4-8206-1915480B5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F6BDDD1-22DF-1DEB-5C79-D7500D4C7D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5: Application Questions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A181A2-B8F7-715F-4120-6401FC87A61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5600" y="2382558"/>
            <a:ext cx="4851400" cy="2092881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1600" b="1" dirty="0">
                <a:solidFill>
                  <a:srgbClr val="BF1E1E"/>
                </a:solidFill>
                <a:latin typeface="PermianSlabSerifTypeface" panose="02000000000000000000" pitchFamily="50" charset="0"/>
              </a:rPr>
              <a:t>Answer all questions based on your current status. </a:t>
            </a:r>
          </a:p>
          <a:p>
            <a:pPr lvl="0">
              <a:defRPr/>
            </a:pPr>
            <a:endParaRPr lang="en-US" sz="1400" dirty="0">
              <a:solidFill>
                <a:prstClr val="black"/>
              </a:solidFill>
              <a:latin typeface="PermianSlabSerifTypeface" panose="02000000000000000000" pitchFamily="50" charset="0"/>
            </a:endParaRPr>
          </a:p>
          <a:p>
            <a:pPr lvl="0">
              <a:defRPr/>
            </a:pPr>
            <a:r>
              <a:rPr lang="en-US" sz="14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If you select </a:t>
            </a:r>
            <a:r>
              <a:rPr lang="en-US" sz="1400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“Yes”</a:t>
            </a:r>
            <a:r>
              <a:rPr lang="en-US" sz="1400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 </a:t>
            </a:r>
            <a:r>
              <a:rPr lang="en-US" sz="14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to any question, additional documentation will be required, such as court documents or details of disciplinary actions.</a:t>
            </a:r>
          </a:p>
          <a:p>
            <a:pPr lvl="0">
              <a:defRPr/>
            </a:pPr>
            <a:endParaRPr lang="en-US" sz="14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pPr lvl="0">
              <a:defRPr/>
            </a:pPr>
            <a:r>
              <a:rPr lang="en-US" sz="1400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Note: </a:t>
            </a:r>
            <a:r>
              <a:rPr lang="en-US" sz="1400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Review the instructions on the Application Questions page for details on required documentation. </a:t>
            </a:r>
          </a:p>
        </p:txBody>
      </p:sp>
      <p:pic>
        <p:nvPicPr>
          <p:cNvPr id="5" name="Picture 4" descr="Screenshot of the Application Questions page showing disclosure questions related to disciplinary actions, criminal charges, and professional licensing history, with the Next button highlighted.">
            <a:extLst>
              <a:ext uri="{FF2B5EF4-FFF2-40B4-BE49-F238E27FC236}">
                <a16:creationId xmlns:a16="http://schemas.microsoft.com/office/drawing/2014/main" id="{07C0EEE2-417F-E8BB-06B7-5B8A9F5AFD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799" y="1253049"/>
            <a:ext cx="5719143" cy="4351901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B42E095B-6841-6CF4-7B24-850707D45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088067" y="5252942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120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CB24D-0941-784F-42C1-542BBF473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947D77-B6A7-B875-611C-171380E54D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6: File Attachments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65D0CC-5438-CED3-B7E8-3D474353F20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4500" y="2798058"/>
            <a:ext cx="4102100" cy="1261884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Upload any file attachments you wish to provide with your renewal application.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pPr>
              <a:defRPr/>
            </a:pPr>
            <a:r>
              <a:rPr lang="en-US" sz="1400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Note: </a:t>
            </a:r>
            <a:r>
              <a:rPr lang="en-US" sz="1400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Instructions for uploading your documents as a PDF can be found </a:t>
            </a:r>
            <a:r>
              <a:rPr lang="en-US" sz="1400" b="1" dirty="0">
                <a:solidFill>
                  <a:srgbClr val="C00000"/>
                </a:solidFill>
                <a:latin typeface="PermianSlabSerifTypeface" panose="02000000000000000000" pitchFamily="50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-US" sz="1400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. 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solidFill>
                <a:srgbClr val="3D3D3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</p:txBody>
      </p:sp>
      <p:pic>
        <p:nvPicPr>
          <p:cNvPr id="5" name="Picture 4" descr="Screenshot of the Attachments page showing the Additional Documents upload section and Uploaded Documents table, with the Finish button highlighted.">
            <a:extLst>
              <a:ext uri="{FF2B5EF4-FFF2-40B4-BE49-F238E27FC236}">
                <a16:creationId xmlns:a16="http://schemas.microsoft.com/office/drawing/2014/main" id="{4FCF6B45-2C0B-1D94-B589-5E0CC53A19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625" y="2140448"/>
            <a:ext cx="6221432" cy="2577104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CD58C7C-03B7-5A4B-CABB-AC4664358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897194" y="4141692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608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C424B-5C9C-997A-30BF-0E500B3DA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62D3A2-5C28-233E-0424-F987401702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7: Summary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61355B-BDED-21BA-1075-DC757CBE5F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4800" y="2767280"/>
            <a:ext cx="4102100" cy="1323439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Review all information to ensure accuracy. </a:t>
            </a:r>
          </a:p>
          <a:p>
            <a:endParaRPr lang="en-US" sz="1600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Submitting incorrect or incomplete information may delay processing. </a:t>
            </a:r>
          </a:p>
        </p:txBody>
      </p:sp>
      <p:pic>
        <p:nvPicPr>
          <p:cNvPr id="2" name="Picture 1" descr="Screenshot of the application summary page showing a section header for Name and Personal Details with an edit icon as an example. ">
            <a:extLst>
              <a:ext uri="{FF2B5EF4-FFF2-40B4-BE49-F238E27FC236}">
                <a16:creationId xmlns:a16="http://schemas.microsoft.com/office/drawing/2014/main" id="{4B0D6C3A-F473-A7DE-F3C1-2C1650911C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49" y="3016249"/>
            <a:ext cx="6604001" cy="825500"/>
          </a:xfrm>
          <a:prstGeom prst="rect">
            <a:avLst/>
          </a:prstGeom>
          <a:ln>
            <a:solidFill>
              <a:srgbClr val="1B365D"/>
            </a:solidFill>
          </a:ln>
        </p:spPr>
      </p:pic>
    </p:spTree>
    <p:extLst>
      <p:ext uri="{BB962C8B-B14F-4D97-AF65-F5344CB8AC3E}">
        <p14:creationId xmlns:p14="http://schemas.microsoft.com/office/powerpoint/2010/main" val="1747005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AC4B3-7078-C482-EBFC-1AAC33053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2ECB92-8E67-071E-D74A-5E32094980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8: Paying for the Application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A422ED-95E1-0F09-A1AB-1193286A89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2425" y="2182505"/>
            <a:ext cx="4102100" cy="2677656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After submitting your application:</a:t>
            </a:r>
          </a:p>
          <a:p>
            <a:endParaRPr lang="en-US" sz="1600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5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Select the shopping cart icon in the top-right corner of the screen</a:t>
            </a:r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5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Select your application and follow the on-screen prompts to pay the amount due. </a:t>
            </a:r>
          </a:p>
          <a:p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r>
              <a:rPr lang="en-US" sz="1400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Note:</a:t>
            </a:r>
            <a:r>
              <a:rPr lang="en-US" sz="1400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 </a:t>
            </a:r>
            <a:r>
              <a:rPr lang="en-US" sz="1400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Your application will NOT be processed until the application fee is received. </a:t>
            </a:r>
            <a:endParaRPr lang="en-US" sz="1400" dirty="0">
              <a:solidFill>
                <a:srgbClr val="C00000"/>
              </a:solidFill>
              <a:latin typeface="PermianSlabSerifTypeface" panose="02000000000000000000" pitchFamily="50" charset="0"/>
            </a:endParaRPr>
          </a:p>
        </p:txBody>
      </p:sp>
      <p:pic>
        <p:nvPicPr>
          <p:cNvPr id="2" name="Picture 1" descr="Screenshot of the submission confirmation page showing a success checkmark, a message confirming the transaction was submitted successfully with an application number, and Home and View Summary buttons.">
            <a:extLst>
              <a:ext uri="{FF2B5EF4-FFF2-40B4-BE49-F238E27FC236}">
                <a16:creationId xmlns:a16="http://schemas.microsoft.com/office/drawing/2014/main" id="{FA1331AC-6758-374D-3A28-86FB537A8A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5425" y="1241980"/>
            <a:ext cx="5943600" cy="2588516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  <p:pic>
        <p:nvPicPr>
          <p:cNvPr id="6" name="Picture 5" descr="Screenshot of the Available Transactions page showing a table for selecting transactions to pay, with the Finish button highlighted.">
            <a:extLst>
              <a:ext uri="{FF2B5EF4-FFF2-40B4-BE49-F238E27FC236}">
                <a16:creationId xmlns:a16="http://schemas.microsoft.com/office/drawing/2014/main" id="{75B8BAE7-37DF-B529-78AA-7964A2D87EF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425" y="4069174"/>
            <a:ext cx="5943600" cy="1828800"/>
          </a:xfrm>
          <a:prstGeom prst="rect">
            <a:avLst/>
          </a:prstGeom>
          <a:ln w="19050">
            <a:solidFill>
              <a:srgbClr val="284178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E875BBC-4076-BC2A-9B8B-2E0C33A0A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344744" y="5113242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ABD3DCF-8017-1F9F-E4F2-394797025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007636" y="1225158"/>
            <a:ext cx="275631" cy="237683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45ECA33B-D019-5BE8-38C7-119AC4653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44744" y="1241980"/>
            <a:ext cx="628650" cy="220861"/>
          </a:xfrm>
          <a:prstGeom prst="rightArrow">
            <a:avLst/>
          </a:prstGeom>
          <a:solidFill>
            <a:srgbClr val="C00000"/>
          </a:solidFill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2303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owerPoint B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538</Words>
  <Application>Microsoft Office PowerPoint</Application>
  <PresentationFormat>Widescreen</PresentationFormat>
  <Paragraphs>71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Open Sans</vt:lpstr>
      <vt:lpstr>PermianSlabSerifTypeface</vt:lpstr>
      <vt:lpstr>Office Theme</vt:lpstr>
      <vt:lpstr>PowerPoint B</vt:lpstr>
      <vt:lpstr>Renewal Application: Home Inspector</vt:lpstr>
      <vt:lpstr>Step 1: Home Page</vt:lpstr>
      <vt:lpstr>Step 2: Function Suitability</vt:lpstr>
      <vt:lpstr>Step 3: Name &amp; Personal Details</vt:lpstr>
      <vt:lpstr>Step 4: Contact Information</vt:lpstr>
      <vt:lpstr>Step 5: Application Questions</vt:lpstr>
      <vt:lpstr>Step 6: File Attachments</vt:lpstr>
      <vt:lpstr>Step 7: Summary</vt:lpstr>
      <vt:lpstr>Step 8: Paying for the Application</vt:lpstr>
      <vt:lpstr>Step 9: Wait for Further Correspondence</vt:lpstr>
      <vt:lpstr>How To: Upload Your File Attachments (as a PDF)</vt:lpstr>
      <vt:lpstr>Board 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Byrd</dc:creator>
  <cp:lastModifiedBy>Ashley Byrd</cp:lastModifiedBy>
  <cp:revision>27</cp:revision>
  <dcterms:created xsi:type="dcterms:W3CDTF">2025-12-08T16:10:14Z</dcterms:created>
  <dcterms:modified xsi:type="dcterms:W3CDTF">2026-05-07T18:30:41Z</dcterms:modified>
</cp:coreProperties>
</file>