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7" r:id="rId3"/>
    <p:sldId id="260" r:id="rId4"/>
    <p:sldId id="261" r:id="rId5"/>
    <p:sldId id="263" r:id="rId6"/>
    <p:sldId id="262" r:id="rId7"/>
    <p:sldId id="273" r:id="rId8"/>
    <p:sldId id="274" r:id="rId9"/>
    <p:sldId id="275" r:id="rId10"/>
    <p:sldId id="276" r:id="rId11"/>
    <p:sldId id="291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365D"/>
    <a:srgbClr val="3D3D3D"/>
    <a:srgbClr val="BF1E1E"/>
    <a:srgbClr val="75787B"/>
    <a:srgbClr val="C52222"/>
    <a:srgbClr val="E8E8E8"/>
    <a:srgbClr val="E0E0E0"/>
    <a:srgbClr val="FF0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7AABC-EFCF-81C3-2F05-C4B0D9525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CD5DF9-01D4-111F-CC96-D56AA0FE9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D4608-5229-AF79-0C54-B2819898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CB593-554F-C25C-85C5-179FD10C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868E8-7DF2-37EF-B2F0-8F5F6158B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6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4BD88-230E-AF83-C869-7159928C3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8DC3B7-439F-BB4F-5724-48A71959D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95231-EBEF-8B7B-4AD4-106DBE520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C903F-F850-F884-6653-92C503E3B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7D955-FA08-54B5-00C7-A670DE2F8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7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87ADA6-44DE-8979-95F0-6A78097B12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4C8327-638E-FFF9-5282-4249F995B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637CB-EFC1-82D1-A0C8-D7D2EFDCE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679E7-6CFF-5329-9548-DEBE3A8DF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62340-5AFE-B637-EAC6-014592785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477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12192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" y="4038604"/>
            <a:ext cx="117856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203200" y="5461001"/>
            <a:ext cx="117856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12192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 | Date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400" y="1914563"/>
            <a:ext cx="6299197" cy="135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693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12192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" y="4038604"/>
            <a:ext cx="117856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203200" y="5461001"/>
            <a:ext cx="117856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12192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 | Date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400" y="1914563"/>
            <a:ext cx="6299197" cy="135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551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08000" y="2209801"/>
            <a:ext cx="52832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508000" y="5562600"/>
            <a:ext cx="53848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508000" y="4445001"/>
            <a:ext cx="52832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70592"/>
            <a:ext cx="3179001" cy="68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93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454400" y="3874770"/>
            <a:ext cx="87376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6000" y="3874770"/>
            <a:ext cx="8432800" cy="224028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16" y="3868420"/>
            <a:ext cx="2839368" cy="2252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4238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43000"/>
            <a:ext cx="117856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965" y="6064018"/>
            <a:ext cx="808568" cy="64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114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43000"/>
            <a:ext cx="11785600" cy="5009266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7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77" y="6358078"/>
            <a:ext cx="1675619" cy="359765"/>
          </a:xfrm>
          <a:prstGeom prst="rect">
            <a:avLst/>
          </a:prstGeom>
        </p:spPr>
      </p:pic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16676"/>
            <a:ext cx="38608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16676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510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62936"/>
            <a:ext cx="11785600" cy="50092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12192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16676"/>
            <a:ext cx="38608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16676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77" y="6358078"/>
            <a:ext cx="1675619" cy="35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9811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03200" y="1193801"/>
            <a:ext cx="117856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12192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16676"/>
            <a:ext cx="38608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16676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77" y="6358078"/>
            <a:ext cx="1675619" cy="35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015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DAAE8-A6DA-E042-1B64-C08864088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52E82-C9A5-D6F1-E732-359D43981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6139A-C136-A833-D3D2-A8E433D8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6D201-2EC4-FB6B-6DFD-6C5494C7D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7CB62-F56E-212B-2872-B6379BC6B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838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93801"/>
            <a:ext cx="117856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12192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16676"/>
            <a:ext cx="38608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16676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77" y="6358078"/>
            <a:ext cx="1675619" cy="35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340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93801"/>
            <a:ext cx="117856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12192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16676"/>
            <a:ext cx="38608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16676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77" y="6358078"/>
            <a:ext cx="1675619" cy="35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0289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93801"/>
            <a:ext cx="11785600" cy="4958465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75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75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75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75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75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12192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16676"/>
            <a:ext cx="38608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16676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77" y="6358078"/>
            <a:ext cx="1675619" cy="35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4110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93801"/>
            <a:ext cx="117856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12192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16676"/>
            <a:ext cx="38608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16676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77" y="6358078"/>
            <a:ext cx="1675619" cy="35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3959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65229"/>
            <a:ext cx="57912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7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Content Placeholder 2"/>
          <p:cNvSpPr>
            <a:spLocks noGrp="1"/>
          </p:cNvSpPr>
          <p:nvPr>
            <p:ph idx="13"/>
          </p:nvPr>
        </p:nvSpPr>
        <p:spPr>
          <a:xfrm>
            <a:off x="6096000" y="1174754"/>
            <a:ext cx="57912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16676"/>
            <a:ext cx="38608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416676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77" y="6358078"/>
            <a:ext cx="1675619" cy="35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093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3684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31573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89989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36766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913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75645-B419-18F7-785C-91232C5EF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148DA-C381-21DF-7D0C-D24322E40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D03B9-E854-B49B-94DD-3205A3FC0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7ACAD-7332-100F-4E87-0F65E9E8E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88556-39B2-591B-4F5B-0D896A07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35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12539-B618-8161-00E0-173B50419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01300-1FF8-EB75-B079-C0F4411928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BD4E9E-281A-A7C8-46F8-CD5178047F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E3D53-B9E8-A472-B5B6-4909E58C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7760D1-1D9B-33C8-AB1F-50FD2E069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EE76AD-F1A7-3DAD-6D8F-3F611C5E5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43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3797A-670C-EB83-82FF-B9A39FAD6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74A02-7D53-B9BB-9793-B8C2502F6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C9302-E407-B5BD-B097-4FD736205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298A02-4A09-6A64-D0DD-3A8326D578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BB22CB-6721-F805-BFB1-068C901B2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2E2370-47E1-F75C-DB55-0F2716F0E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2C04DB-18EC-DBF6-E9F4-FD63A390E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2638C6-1C53-8372-10DF-B0226505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72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A0A35-324E-C804-6351-C1D4AF78D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6553B0-717B-13FC-B552-BCF6720B4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5847D4-5DEA-3B76-097C-D2A17DE77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103663-E022-5099-8554-AFD5CC7CA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419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11F7CD-E5E0-3301-2894-EBF14742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492E6F-F346-CAD8-C19C-26BF446A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099B2-3166-2668-F22F-37E7056D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18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DE0EB-C3B9-9A9E-3EBE-DF3A59B80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7C6C1-906A-7530-8F9B-C22F942B7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F84C46-16C7-0999-73EE-3A2530AC0B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F3075-471A-3EA7-D045-E40D529A0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198AC-8F13-8A90-66F7-1DE5121C5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46C4E-F945-BF3E-5659-674CA0F2E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39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D039C-C798-B374-D4EF-4123B4E02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7FB4F-97E1-A1E3-9707-B2B66F6657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19C898-CD88-489B-2739-4A89E1B83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F0699-85B4-A6A7-5EC5-3C117715B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127A4F-F2AB-1B8A-F250-EE0B3EFE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DAEB8E-EB2E-E028-E74A-F507C5564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5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8F3790-20A5-9CE0-494A-46BFBEC30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09DDB-E065-3132-8B41-3721918B6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B797F-209D-A468-7A13-67F41532D2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9BBC8E-0FDF-4239-B493-0876D068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79137-1D5D-C203-69D4-43190CC5D8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FB64A-E88B-5CBC-D073-69BF0AD19F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1739CF-2A0E-4E8E-B356-ECA4B5074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5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hello this is a test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44000" y="6350004"/>
            <a:ext cx="2844800" cy="365125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82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reedwilsoncase.com/how-to-scan-a-document-with-iphone-or-android/" TargetMode="External"/><Relationship Id="rId1" Type="http://schemas.openxmlformats.org/officeDocument/2006/relationships/slideLayout" Target="../slideLayouts/slideLayout18.xml"/><Relationship Id="rId5" Type="http://schemas.openxmlformats.org/officeDocument/2006/relationships/hyperlink" Target="https://support.apple.com/guide/iphone/annotate-and-save-a-webpage-as-a-pdf-iphfd5b616b5/ios" TargetMode="External"/><Relationship Id="rId4" Type="http://schemas.openxmlformats.org/officeDocument/2006/relationships/hyperlink" Target="https://www.multcloud.com/tutorials/android-save-webpage-as-pdf-0121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s://www.tn.gov/commerce/regboards/homeinsp.html" TargetMode="External"/><Relationship Id="rId1" Type="http://schemas.openxmlformats.org/officeDocument/2006/relationships/slideLayout" Target="../slideLayouts/slideLayout18.xml"/><Relationship Id="rId4" Type="http://schemas.openxmlformats.org/officeDocument/2006/relationships/hyperlink" Target="mailto:home.inspector.licensing@tn.go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Initial Application: Home Inspector Course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mianSlabSerifTypeface" pitchFamily="50" charset="0"/>
                <a:ea typeface="+mn-ea"/>
                <a:cs typeface="+mn-cs"/>
              </a:rPr>
              <a:t>Home Inspector Licensing Program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PermianSlabSerifTypeface" pitchFamily="50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9260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3A8B0-7B82-88DD-AC8B-85F647934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2E127A-B66B-5DB2-805F-574E6443479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To: Upload Your File Attachments (as a PDF)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D725AE-53E9-4687-1BB1-7A6D443306C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7850" y="1550769"/>
            <a:ext cx="4439315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284178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PermianSlabSerifTypeface" panose="02000000000000000000" pitchFamily="50" charset="0"/>
              </a:rPr>
              <a:t>Step 1:</a:t>
            </a:r>
            <a:r>
              <a:rPr lang="en-US" sz="16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 </a:t>
            </a:r>
            <a:r>
              <a:rPr lang="en-US" sz="16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Identify the document you wish to save. </a:t>
            </a:r>
          </a:p>
          <a:p>
            <a:endParaRPr lang="en-US" sz="1600" dirty="0">
              <a:solidFill>
                <a:srgbClr val="284178"/>
              </a:solidFill>
              <a:latin typeface="PermianSlabSerifTypeface" panose="02000000000000000000" pitchFamily="50" charset="0"/>
            </a:endParaRPr>
          </a:p>
          <a:p>
            <a:r>
              <a:rPr lang="en-US" sz="1600" b="1" dirty="0">
                <a:solidFill>
                  <a:srgbClr val="C00000"/>
                </a:solidFill>
                <a:latin typeface="PermianSlabSerifTypeface" panose="02000000000000000000" pitchFamily="50" charset="0"/>
              </a:rPr>
              <a:t>Step 2:</a:t>
            </a:r>
            <a:r>
              <a:rPr lang="en-US" sz="1600" dirty="0">
                <a:solidFill>
                  <a:srgbClr val="EE3124"/>
                </a:solidFill>
                <a:latin typeface="PermianSlabSerifTypeface" panose="02000000000000000000" pitchFamily="50" charset="0"/>
              </a:rPr>
              <a:t> </a:t>
            </a:r>
            <a:r>
              <a:rPr lang="en-US" sz="16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Follow this guide to save your document as a PDF. </a:t>
            </a:r>
          </a:p>
          <a:p>
            <a:endParaRPr lang="en-US" sz="1600" dirty="0">
              <a:solidFill>
                <a:srgbClr val="284178"/>
              </a:solidFill>
              <a:latin typeface="PermianSlabSerifTypeface" panose="02000000000000000000" pitchFamily="50" charset="0"/>
            </a:endParaRPr>
          </a:p>
          <a:p>
            <a:r>
              <a:rPr lang="en-US" sz="1600" b="1" dirty="0">
                <a:solidFill>
                  <a:srgbClr val="C00000"/>
                </a:solidFill>
                <a:latin typeface="PermianSlabSerifTypeface" panose="02000000000000000000" pitchFamily="50" charset="0"/>
              </a:rPr>
              <a:t>Step 3:</a:t>
            </a:r>
            <a:r>
              <a:rPr lang="en-US" sz="16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 </a:t>
            </a:r>
            <a:r>
              <a:rPr lang="en-US" sz="16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Locate the saved document and upload it to your application. </a:t>
            </a:r>
          </a:p>
          <a:p>
            <a:endParaRPr lang="en-US" sz="1600" dirty="0">
              <a:solidFill>
                <a:srgbClr val="284178"/>
              </a:solidFill>
              <a:latin typeface="PermianSlabSerifTypeface" panose="02000000000000000000" pitchFamily="50" charset="0"/>
            </a:endParaRPr>
          </a:p>
          <a:p>
            <a:r>
              <a:rPr lang="en-US" sz="1200" b="1" dirty="0">
                <a:solidFill>
                  <a:srgbClr val="C00000"/>
                </a:solidFill>
                <a:latin typeface="PermianSlabSerifTypeface" panose="02000000000000000000" pitchFamily="50" charset="0"/>
              </a:rPr>
              <a:t>Note: </a:t>
            </a:r>
            <a:r>
              <a:rPr lang="en-US" sz="1200" dirty="0">
                <a:solidFill>
                  <a:srgbClr val="3D3D3D"/>
                </a:solidFill>
                <a:latin typeface="PermianSlabSerifTypeface" panose="02000000000000000000" pitchFamily="50" charset="0"/>
              </a:rPr>
              <a:t>For an easy way to turn physical documents into a PDF for upload, you can use your phone. You can find instructions for the specific model of your phone </a:t>
            </a:r>
            <a:r>
              <a:rPr lang="en-US" sz="1200" b="1" dirty="0">
                <a:solidFill>
                  <a:srgbClr val="C00000"/>
                </a:solidFill>
                <a:latin typeface="PermianSlabSerifTypeface" panose="02000000000000000000" pitchFamily="50" charset="0"/>
                <a:hlinkClick r:id="rId2" tooltip="External Link To: How to Scan a Document With an iPhone or Androi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US" sz="1200" dirty="0">
                <a:solidFill>
                  <a:srgbClr val="3D3D3D"/>
                </a:solidFill>
                <a:latin typeface="PermianSlabSerifTypeface" panose="02000000000000000000" pitchFamily="50" charset="0"/>
              </a:rPr>
              <a:t>. </a:t>
            </a:r>
          </a:p>
        </p:txBody>
      </p:sp>
      <p:pic>
        <p:nvPicPr>
          <p:cNvPr id="5" name="Picture 4" descr="Screenshot of instructions for saving a document as a PDF for Windows and Mac users, including steps for accessing print options and selecting “Save as PDF.”">
            <a:extLst>
              <a:ext uri="{FF2B5EF4-FFF2-40B4-BE49-F238E27FC236}">
                <a16:creationId xmlns:a16="http://schemas.microsoft.com/office/drawing/2014/main" id="{41C72BDC-5BFD-59F9-129C-CB9CE3C572E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3900" y="1265019"/>
            <a:ext cx="5945800" cy="3531819"/>
          </a:xfrm>
          <a:prstGeom prst="rect">
            <a:avLst/>
          </a:prstGeom>
          <a:ln w="19050">
            <a:solidFill>
              <a:srgbClr val="284178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13C2B29-ABF8-A438-8C94-037F4FE5D64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95325" y="5213310"/>
            <a:ext cx="675640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284178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PermianSlabSerifTypeface" panose="02000000000000000000" pitchFamily="50" charset="0"/>
              </a:rPr>
              <a:t>For applicants applying on their phones, please follow one of the below guides: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C00000"/>
                </a:solidFill>
                <a:latin typeface="PermianSlabSerifTypeface" panose="02000000000000000000" pitchFamily="50" charset="0"/>
                <a:hlinkClick r:id="rId4" tooltip="External Link To: Save Webpage as PDF on Android using Chrome, Firefo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</a:t>
            </a:r>
            <a:r>
              <a:rPr lang="en-US" sz="1400" b="1" dirty="0">
                <a:solidFill>
                  <a:srgbClr val="C00000"/>
                </a:solidFill>
                <a:latin typeface="PermianSlabSerifTypeface" panose="02000000000000000000" pitchFamily="50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C00000"/>
                </a:solidFill>
                <a:latin typeface="PermianSlabSerifTypeface" panose="02000000000000000000" pitchFamily="50" charset="0"/>
                <a:hlinkClick r:id="rId5" tooltip="External Link To: Annotate and Save a Webpage as a PDF in Safari on iPhon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iPhone</a:t>
            </a:r>
            <a:endParaRPr lang="en-US" sz="1400" b="1" dirty="0">
              <a:solidFill>
                <a:srgbClr val="C00000"/>
              </a:solidFill>
              <a:latin typeface="PermianSlabSerifTypeface" panose="02000000000000000000" pitchFamily="50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D207B8A-CC72-2DCE-9600-077A49D6D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4476750" y="2471705"/>
            <a:ext cx="1237150" cy="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856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13F7D-C89D-9896-2B9E-7A5505C66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78F0B1-98BB-E64A-94F0-99F62A06D5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Contact Information</a:t>
            </a:r>
          </a:p>
        </p:txBody>
      </p:sp>
      <p:pic>
        <p:nvPicPr>
          <p:cNvPr id="2" name="Picture 1" descr="Tennessee Department of Commerce and Insurance building with department logo — link to the Boards website.">
            <a:hlinkClick r:id="rId2" tooltip="Link To: Board Website"/>
            <a:extLst>
              <a:ext uri="{FF2B5EF4-FFF2-40B4-BE49-F238E27FC236}">
                <a16:creationId xmlns:a16="http://schemas.microsoft.com/office/drawing/2014/main" id="{F5C066F5-7E75-101B-B780-0D3C109AE78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63" y="2028445"/>
            <a:ext cx="3969026" cy="2232577"/>
          </a:xfrm>
          <a:prstGeom prst="rect">
            <a:avLst/>
          </a:prstGeom>
          <a:noFill/>
          <a:ln w="19050">
            <a:solidFill>
              <a:srgbClr val="BF1E1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8C0E7E-766B-BD48-4747-7255E640AC1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60250" y="4464812"/>
            <a:ext cx="380245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For more information or assistance, please visit the Board website by clicking the image above.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57DAC9-6DF7-00E3-3F1A-5DF759DF850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682372" y="1895556"/>
            <a:ext cx="6096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u="sng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Email:</a:t>
            </a:r>
            <a:r>
              <a:rPr lang="en-US" b="1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   </a:t>
            </a:r>
            <a:r>
              <a:rPr lang="en-US" b="1" dirty="0">
                <a:solidFill>
                  <a:srgbClr val="BF1E1E"/>
                </a:solidFill>
                <a:latin typeface="PermianSlabSerifTypeface" panose="02000000000000000000" pitchFamily="50" charset="0"/>
                <a:hlinkClick r:id="rId4" tooltip="Home Inspector Licensing Program Email Address"/>
              </a:rPr>
              <a:t>home.inspector.licensing@tn.gov</a:t>
            </a:r>
            <a:endParaRPr lang="en-US" b="1" dirty="0">
              <a:solidFill>
                <a:srgbClr val="BF1E1E"/>
              </a:solidFill>
              <a:latin typeface="PermianSlabSerifTypeface" panose="02000000000000000000" pitchFamily="50" charset="0"/>
            </a:endParaRPr>
          </a:p>
          <a:p>
            <a:endParaRPr lang="en-US" b="1" dirty="0">
              <a:solidFill>
                <a:srgbClr val="BF1E1E"/>
              </a:solidFill>
              <a:latin typeface="PermianSlabSerifTypeface" panose="02000000000000000000" pitchFamily="50" charset="0"/>
            </a:endParaRPr>
          </a:p>
          <a:p>
            <a:r>
              <a:rPr lang="en-US" sz="2400" b="1" u="sng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Customer Service Phone</a:t>
            </a:r>
            <a:r>
              <a:rPr lang="en-US" sz="2400" b="1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: </a:t>
            </a:r>
            <a:r>
              <a:rPr lang="en-US" sz="24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615-741-3449</a:t>
            </a:r>
          </a:p>
          <a:p>
            <a:endParaRPr lang="en-US" sz="2400" b="1" dirty="0">
              <a:solidFill>
                <a:srgbClr val="284178"/>
              </a:solidFill>
              <a:latin typeface="PermianSlabSerifTypeface" panose="02000000000000000000" pitchFamily="50" charset="0"/>
            </a:endParaRPr>
          </a:p>
          <a:p>
            <a:r>
              <a:rPr lang="en-US" sz="2400" b="1" u="sng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Address</a:t>
            </a:r>
            <a:r>
              <a:rPr lang="en-US" sz="2400" b="1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: </a:t>
            </a:r>
          </a:p>
          <a:p>
            <a:r>
              <a:rPr lang="en-US" sz="18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Tennessee Department of Commerce and Insurance</a:t>
            </a:r>
          </a:p>
          <a:p>
            <a:r>
              <a:rPr lang="en-US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Home Inspector Licensing Program</a:t>
            </a:r>
          </a:p>
          <a:p>
            <a:r>
              <a:rPr lang="en-US" sz="18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Davy Crockett Tower, 10</a:t>
            </a:r>
            <a:r>
              <a:rPr lang="en-US" sz="1800" baseline="300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th</a:t>
            </a:r>
            <a:r>
              <a:rPr lang="en-US" sz="18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 Floor </a:t>
            </a:r>
          </a:p>
          <a:p>
            <a:r>
              <a:rPr lang="en-US" sz="18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500 James Robertson Parkway</a:t>
            </a:r>
          </a:p>
          <a:p>
            <a:r>
              <a:rPr lang="en-US" sz="18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Nashville, TN 37243</a:t>
            </a:r>
          </a:p>
        </p:txBody>
      </p:sp>
    </p:spTree>
    <p:extLst>
      <p:ext uri="{BB962C8B-B14F-4D97-AF65-F5344CB8AC3E}">
        <p14:creationId xmlns:p14="http://schemas.microsoft.com/office/powerpoint/2010/main" val="853723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Application Search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89B8BB-6B82-1480-D845-3A9EAAEAB2F5}"/>
              </a:ext>
            </a:extLst>
          </p:cNvPr>
          <p:cNvSpPr txBox="1">
            <a:spLocks/>
          </p:cNvSpPr>
          <p:nvPr/>
        </p:nvSpPr>
        <p:spPr>
          <a:xfrm>
            <a:off x="381921" y="2321981"/>
            <a:ext cx="4620957" cy="1969770"/>
          </a:xfrm>
          <a:prstGeom prst="rect">
            <a:avLst/>
          </a:prstGeom>
          <a:solidFill>
            <a:srgbClr val="E8E8E8"/>
          </a:solidFill>
          <a:ln w="15875">
            <a:solidFill>
              <a:srgbClr val="284178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>
                    <a:lumMod val="75000"/>
                  </a:schemeClr>
                </a:solidFill>
                <a:latin typeface="PermianSlabSerifTypeface" panose="02000000000000000000" pitchFamily="50" charset="0"/>
              </a:rPr>
              <a:t>Search</a:t>
            </a:r>
            <a:r>
              <a:rPr lang="en-US" b="1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 </a:t>
            </a:r>
            <a:r>
              <a:rPr lang="en-US" sz="16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for the application.</a:t>
            </a:r>
          </a:p>
          <a:p>
            <a:endParaRPr lang="en-US" sz="1600" dirty="0">
              <a:solidFill>
                <a:srgbClr val="284178"/>
              </a:solidFill>
              <a:latin typeface="PermianSlabSerifTypeface" panose="020000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Board/Program: </a:t>
            </a:r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PermianSlabSerifTypeface" panose="02000000000000000000" pitchFamily="50" charset="0"/>
              </a:rPr>
              <a:t>Home Inspectors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License Type/Permit: </a:t>
            </a:r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PermianSlabSerifTypeface" panose="02000000000000000000" pitchFamily="50" charset="0"/>
              </a:rPr>
              <a:t>Home Inspector Course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Application Name: </a:t>
            </a:r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PermianSlabSerifTypeface" panose="02000000000000000000" pitchFamily="50" charset="0"/>
              </a:rPr>
              <a:t>Initial Home Inspector Course Application</a:t>
            </a:r>
          </a:p>
          <a:p>
            <a:endParaRPr lang="en-US" sz="1600" dirty="0">
              <a:solidFill>
                <a:srgbClr val="284178"/>
              </a:solidFill>
              <a:latin typeface="PermianSlabSerifTypeface" panose="02000000000000000000" pitchFamily="50" charset="0"/>
            </a:endParaRPr>
          </a:p>
          <a:p>
            <a:r>
              <a:rPr lang="en-US" sz="16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 </a:t>
            </a:r>
            <a:r>
              <a:rPr lang="en-US" sz="1600">
                <a:solidFill>
                  <a:srgbClr val="1B365D"/>
                </a:solidFill>
                <a:latin typeface="PermianSlabSerifTypeface" panose="02000000000000000000" pitchFamily="50" charset="0"/>
              </a:rPr>
              <a:t>Select</a:t>
            </a:r>
            <a:r>
              <a:rPr lang="en-US" sz="1600">
                <a:solidFill>
                  <a:srgbClr val="284178"/>
                </a:solidFill>
                <a:latin typeface="PermianSlabSerifTypeface" panose="02000000000000000000" pitchFamily="50" charset="0"/>
              </a:rPr>
              <a:t> </a:t>
            </a:r>
            <a:r>
              <a:rPr lang="en-US" sz="1600">
                <a:solidFill>
                  <a:schemeClr val="bg2">
                    <a:lumMod val="75000"/>
                  </a:schemeClr>
                </a:solidFill>
                <a:latin typeface="PermianSlabSerifTypeface" panose="02000000000000000000" pitchFamily="50" charset="0"/>
              </a:rPr>
              <a:t>View </a:t>
            </a:r>
            <a:r>
              <a:rPr lang="en-US" sz="16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once the results appear. </a:t>
            </a:r>
          </a:p>
        </p:txBody>
      </p:sp>
      <p:pic>
        <p:nvPicPr>
          <p:cNvPr id="5" name="Picture 4" descr="Screenshot of the application search page showing fields for Board/Program, License Type/Permit, Application Name, and Keyword search, with the Search button highlighted, and search results displayed below with the View button highlighted.">
            <a:extLst>
              <a:ext uri="{FF2B5EF4-FFF2-40B4-BE49-F238E27FC236}">
                <a16:creationId xmlns:a16="http://schemas.microsoft.com/office/drawing/2014/main" id="{97D00999-E26A-CD1D-0049-79C81DCBE15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8200" y="1312488"/>
            <a:ext cx="5994400" cy="4599362"/>
          </a:xfrm>
          <a:prstGeom prst="rect">
            <a:avLst/>
          </a:prstGeom>
          <a:ln w="19050">
            <a:solidFill>
              <a:srgbClr val="1B365D"/>
            </a:solidFill>
          </a:ln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6431E32A-0150-D95F-7966-05858B317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49594" y="3360642"/>
            <a:ext cx="409575" cy="393595"/>
          </a:xfrm>
          <a:prstGeom prst="ellipse">
            <a:avLst/>
          </a:prstGeom>
          <a:noFill/>
          <a:ln w="19050">
            <a:solidFill>
              <a:srgbClr val="BF1E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6F9F036-F578-17F9-ACD0-0D69BEC1A5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348044" y="5475192"/>
            <a:ext cx="409575" cy="393595"/>
          </a:xfrm>
          <a:prstGeom prst="ellipse">
            <a:avLst/>
          </a:prstGeom>
          <a:noFill/>
          <a:ln w="19050">
            <a:solidFill>
              <a:srgbClr val="BF1E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46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3B5B2-130F-431E-4216-A9B5E13E8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B02F57-BA55-7298-3DFE-42C4FD65711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Name and Organizational Details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62F903-211C-8A4A-F5D7-CB733FEEF5B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454" y="3259723"/>
            <a:ext cx="4620957" cy="338554"/>
          </a:xfrm>
          <a:prstGeom prst="rect">
            <a:avLst/>
          </a:prstGeom>
          <a:solidFill>
            <a:srgbClr val="E8E8E8"/>
          </a:solidFill>
          <a:ln w="15875">
            <a:solidFill>
              <a:srgbClr val="284178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75000"/>
                  </a:schemeClr>
                </a:solidFill>
                <a:latin typeface="PermianSlabSerifTypeface" panose="02000000000000000000" pitchFamily="50" charset="0"/>
              </a:rPr>
              <a:t>Complete all required fields.</a:t>
            </a:r>
          </a:p>
        </p:txBody>
      </p:sp>
      <p:pic>
        <p:nvPicPr>
          <p:cNvPr id="7" name="Picture 6" descr="Screenshot of the Name and Organizational Details page showing fields for Organization Name, Doing Business As Name, and Tax Number Type, with the Next button highlighted.">
            <a:extLst>
              <a:ext uri="{FF2B5EF4-FFF2-40B4-BE49-F238E27FC236}">
                <a16:creationId xmlns:a16="http://schemas.microsoft.com/office/drawing/2014/main" id="{69F8DE68-0C37-4A77-22D3-B154EF965D7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9600" y="2324060"/>
            <a:ext cx="5941136" cy="2209880"/>
          </a:xfrm>
          <a:prstGeom prst="rect">
            <a:avLst/>
          </a:prstGeom>
          <a:ln w="12700">
            <a:solidFill>
              <a:srgbClr val="1B365D"/>
            </a:solidFill>
          </a:ln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472155C-0D3F-B63D-E303-483E88CC5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49594" y="4108595"/>
            <a:ext cx="409575" cy="393595"/>
          </a:xfrm>
          <a:prstGeom prst="ellipse">
            <a:avLst/>
          </a:prstGeom>
          <a:noFill/>
          <a:ln w="19050">
            <a:solidFill>
              <a:srgbClr val="BF1E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50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B7C3C-F1FA-305F-0588-A2A7656F4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357371-DD55-BD74-7813-2C67F4B9393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Course Specific Information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8382C4-C076-17DE-65D8-D461F2386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9054" y="2582614"/>
            <a:ext cx="4620957" cy="1692771"/>
          </a:xfrm>
          <a:prstGeom prst="rect">
            <a:avLst/>
          </a:prstGeom>
          <a:solidFill>
            <a:srgbClr val="E8E8E8"/>
          </a:solidFill>
          <a:ln w="15875">
            <a:solidFill>
              <a:srgbClr val="284178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75000"/>
                  </a:schemeClr>
                </a:solidFill>
                <a:latin typeface="PermianSlabSerifTypeface" panose="02000000000000000000" pitchFamily="50" charset="0"/>
              </a:rPr>
              <a:t>Complete the required fields. </a:t>
            </a:r>
          </a:p>
          <a:p>
            <a:endParaRPr lang="en-US" sz="1600" b="1" dirty="0">
              <a:solidFill>
                <a:schemeClr val="bg2">
                  <a:lumMod val="75000"/>
                </a:schemeClr>
              </a:solidFill>
              <a:latin typeface="PermianSlabSerifTypeface" panose="020000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Qualifying Courses: ≥90 </a:t>
            </a:r>
            <a:r>
              <a:rPr lang="en-US" sz="1400" dirty="0" err="1">
                <a:solidFill>
                  <a:srgbClr val="1B365D"/>
                </a:solidFill>
                <a:latin typeface="PermianSlabSerifTypeface" panose="02000000000000000000" pitchFamily="50" charset="0"/>
              </a:rPr>
              <a:t>hrs</a:t>
            </a:r>
            <a:endParaRPr lang="en-US" sz="1400" dirty="0">
              <a:solidFill>
                <a:srgbClr val="1B365D"/>
              </a:solidFill>
              <a:latin typeface="PermianSlabSerifTypeface" panose="02000000000000000000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Continuing Education Courses: &lt;90 </a:t>
            </a:r>
            <a:r>
              <a:rPr lang="en-US" sz="1400" dirty="0" err="1">
                <a:solidFill>
                  <a:srgbClr val="1B365D"/>
                </a:solidFill>
                <a:latin typeface="PermianSlabSerifTypeface" panose="02000000000000000000" pitchFamily="50" charset="0"/>
              </a:rPr>
              <a:t>hrs</a:t>
            </a:r>
            <a:endParaRPr lang="en-US" sz="1400" dirty="0">
              <a:solidFill>
                <a:srgbClr val="1B365D"/>
              </a:solidFill>
              <a:latin typeface="PermianSlabSerifTypeface" panose="02000000000000000000" pitchFamily="50" charset="0"/>
            </a:endParaRPr>
          </a:p>
          <a:p>
            <a:endParaRPr lang="en-US" sz="1600" dirty="0">
              <a:solidFill>
                <a:srgbClr val="1B365D"/>
              </a:solidFill>
              <a:latin typeface="PermianSlabSerifTypeface" panose="02000000000000000000" pitchFamily="50" charset="0"/>
            </a:endParaRPr>
          </a:p>
          <a:p>
            <a:r>
              <a:rPr lang="en-US" sz="14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Enter the total number of credit hours participants will receive for this class. </a:t>
            </a:r>
          </a:p>
        </p:txBody>
      </p:sp>
      <p:pic>
        <p:nvPicPr>
          <p:cNvPr id="7" name="Picture 6" descr="Screenshot of the Course Specific Information page showing fields for Course Type, Total Credit Hours, Course Title, and Method of Presentation, with the Next button highlighted.">
            <a:extLst>
              <a:ext uri="{FF2B5EF4-FFF2-40B4-BE49-F238E27FC236}">
                <a16:creationId xmlns:a16="http://schemas.microsoft.com/office/drawing/2014/main" id="{48CA3039-CDB1-AF64-2121-2027E93D78E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0" y="1714192"/>
            <a:ext cx="6453854" cy="3429616"/>
          </a:xfrm>
          <a:prstGeom prst="rect">
            <a:avLst/>
          </a:prstGeom>
          <a:ln w="19050">
            <a:solidFill>
              <a:srgbClr val="1B365D"/>
            </a:solidFill>
          </a:ln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7471617B-3AD8-051D-85B7-FBC55CD65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398844" y="4694142"/>
            <a:ext cx="409575" cy="393595"/>
          </a:xfrm>
          <a:prstGeom prst="ellipse">
            <a:avLst/>
          </a:prstGeom>
          <a:noFill/>
          <a:ln w="19050">
            <a:solidFill>
              <a:srgbClr val="BF1E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931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29DF8-EED5-8696-06D0-B4F541E0A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A26629-4AD2-C03A-85F1-12BA1D7E67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Instructor Approval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EB660A-9DFC-788D-2506-FAC696061134}"/>
              </a:ext>
            </a:extLst>
          </p:cNvPr>
          <p:cNvSpPr txBox="1">
            <a:spLocks/>
          </p:cNvSpPr>
          <p:nvPr/>
        </p:nvSpPr>
        <p:spPr>
          <a:xfrm>
            <a:off x="597005" y="3304198"/>
            <a:ext cx="2965346" cy="338554"/>
          </a:xfrm>
          <a:prstGeom prst="rect">
            <a:avLst/>
          </a:prstGeom>
          <a:solidFill>
            <a:srgbClr val="E8E8E8"/>
          </a:solidFill>
          <a:ln w="15875">
            <a:solidFill>
              <a:srgbClr val="284178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75000"/>
                  </a:schemeClr>
                </a:solidFill>
                <a:latin typeface="PermianSlabSerifTypeface" panose="02000000000000000000" pitchFamily="50" charset="0"/>
              </a:rPr>
              <a:t>Complete all required fields. </a:t>
            </a:r>
            <a:endParaRPr lang="en-US" sz="1400" b="1" i="1" dirty="0">
              <a:solidFill>
                <a:schemeClr val="bg2">
                  <a:lumMod val="75000"/>
                </a:schemeClr>
              </a:solidFill>
              <a:latin typeface="PermianSlabSerifTypeface" panose="02000000000000000000" pitchFamily="50" charset="0"/>
            </a:endParaRPr>
          </a:p>
        </p:txBody>
      </p:sp>
      <p:pic>
        <p:nvPicPr>
          <p:cNvPr id="8" name="Picture 7" descr="Screenshot of the Instructor Approval form showing fields for Instructor Name, disciplinary history, and qualifications, with the Save button highlighted.">
            <a:extLst>
              <a:ext uri="{FF2B5EF4-FFF2-40B4-BE49-F238E27FC236}">
                <a16:creationId xmlns:a16="http://schemas.microsoft.com/office/drawing/2014/main" id="{E1C12143-0D1C-AC61-DF5B-90F680E92C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00" y="3473475"/>
            <a:ext cx="5318738" cy="2169030"/>
          </a:xfrm>
          <a:prstGeom prst="rect">
            <a:avLst/>
          </a:prstGeom>
          <a:ln w="19050">
            <a:solidFill>
              <a:srgbClr val="1B365D"/>
            </a:solidFill>
          </a:ln>
        </p:spPr>
      </p:pic>
      <p:pic>
        <p:nvPicPr>
          <p:cNvPr id="5" name="Picture 4" descr="Screenshot of the Instructor Approval page showing the File Attachments section with an Add button highlighted.">
            <a:extLst>
              <a:ext uri="{FF2B5EF4-FFF2-40B4-BE49-F238E27FC236}">
                <a16:creationId xmlns:a16="http://schemas.microsoft.com/office/drawing/2014/main" id="{1AFD580C-8372-6B61-DF35-AC786DD0E70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555" y="1266593"/>
            <a:ext cx="1871895" cy="1877258"/>
          </a:xfrm>
          <a:prstGeom prst="rect">
            <a:avLst/>
          </a:prstGeom>
          <a:ln w="19050">
            <a:solidFill>
              <a:srgbClr val="1B365D"/>
            </a:solidFill>
          </a:ln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801387E0-474E-6DC4-B869-6EFBB7912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051963" y="2587094"/>
            <a:ext cx="409575" cy="393595"/>
          </a:xfrm>
          <a:prstGeom prst="ellipse">
            <a:avLst/>
          </a:prstGeom>
          <a:noFill/>
          <a:ln w="19050">
            <a:solidFill>
              <a:srgbClr val="BF1E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6B1840E-5EFB-48C0-DFD9-C6BC58A788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Move="1" noResize="1" noEditPoints="1" noAdjustHandles="1" noChangeArrowheads="1" noChangeShapeType="1"/>
            <a:stCxn id="9" idx="4"/>
          </p:cNvCxnSpPr>
          <p:nvPr/>
        </p:nvCxnSpPr>
        <p:spPr>
          <a:xfrm>
            <a:off x="7256751" y="2980689"/>
            <a:ext cx="0" cy="492786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41BDAF92-1F53-3DEC-C566-6CFD27FC4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9163" y="5297392"/>
            <a:ext cx="409575" cy="393595"/>
          </a:xfrm>
          <a:prstGeom prst="ellipse">
            <a:avLst/>
          </a:prstGeom>
          <a:noFill/>
          <a:ln w="19050">
            <a:solidFill>
              <a:srgbClr val="BF1E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628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CB24D-0941-784F-42C1-542BBF473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947D77-B6A7-B875-611C-171380E54D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5: File Attachments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65D0CC-5438-CED3-B7E8-3D474353F20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2800" y="2700634"/>
            <a:ext cx="3473450" cy="1723549"/>
          </a:xfrm>
          <a:prstGeom prst="rect">
            <a:avLst/>
          </a:prstGeom>
          <a:solidFill>
            <a:srgbClr val="E8E8E8"/>
          </a:solidFill>
          <a:ln w="15875">
            <a:solidFill>
              <a:srgbClr val="284178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BF1E1E"/>
                </a:solidFill>
                <a:effectLst/>
                <a:uLnTx/>
                <a:uFillTx/>
                <a:latin typeface="PermianSlabSerifTypeface" panose="02000000000000000000" pitchFamily="50" charset="0"/>
                <a:ea typeface="+mn-ea"/>
                <a:cs typeface="+mn-cs"/>
              </a:rPr>
              <a:t>Upload the required documents: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B365D"/>
              </a:solidFill>
              <a:effectLst/>
              <a:uLnTx/>
              <a:uFillTx/>
              <a:latin typeface="PermianSlabSerifTypeface" panose="02000000000000000000" pitchFamily="50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B365D"/>
                </a:solidFill>
                <a:effectLst/>
                <a:uLnTx/>
                <a:uFillTx/>
                <a:latin typeface="PermianSlabSerifTypeface" panose="02000000000000000000" pitchFamily="50" charset="0"/>
                <a:ea typeface="+mn-ea"/>
                <a:cs typeface="+mn-cs"/>
              </a:rPr>
              <a:t>Course Outline &amp; Description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Instructor Resume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600" dirty="0">
              <a:solidFill>
                <a:srgbClr val="1B365D"/>
              </a:solidFill>
              <a:latin typeface="PermianSlabSerifTypeface" panose="02000000000000000000" pitchFamily="50" charset="0"/>
            </a:endParaRPr>
          </a:p>
          <a:p>
            <a:pPr>
              <a:defRPr/>
            </a:pPr>
            <a:r>
              <a:rPr lang="en-US" sz="1400" dirty="0">
                <a:solidFill>
                  <a:srgbClr val="C00000"/>
                </a:solidFill>
                <a:latin typeface="PermianSlabSerifTypeface" panose="02000000000000000000" pitchFamily="50" charset="0"/>
              </a:rPr>
              <a:t>Note: </a:t>
            </a:r>
            <a:r>
              <a:rPr lang="en-US" sz="1400" dirty="0">
                <a:solidFill>
                  <a:srgbClr val="3D3D3D"/>
                </a:solidFill>
                <a:latin typeface="PermianSlabSerifTypeface" panose="02000000000000000000" pitchFamily="50" charset="0"/>
              </a:rPr>
              <a:t>Instructions for uploading your documents as a PDF can be found </a:t>
            </a:r>
            <a:r>
              <a:rPr lang="en-US" sz="1400" b="1" dirty="0">
                <a:solidFill>
                  <a:srgbClr val="C00000"/>
                </a:solidFill>
                <a:latin typeface="PermianSlabSerifTypeface" panose="02000000000000000000" pitchFamily="50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US" sz="1400" dirty="0">
                <a:solidFill>
                  <a:srgbClr val="3D3D3D"/>
                </a:solidFill>
                <a:latin typeface="PermianSlabSerifTypeface" panose="02000000000000000000" pitchFamily="50" charset="0"/>
              </a:rPr>
              <a:t>. </a:t>
            </a:r>
            <a:endParaRPr kumimoji="0" lang="en-US" sz="1400" u="none" strike="noStrike" kern="1200" cap="none" spc="0" normalizeH="0" baseline="0" noProof="0" dirty="0">
              <a:ln>
                <a:noFill/>
              </a:ln>
              <a:solidFill>
                <a:srgbClr val="3D3D3D"/>
              </a:solidFill>
              <a:effectLst/>
              <a:uLnTx/>
              <a:uFillTx/>
              <a:latin typeface="PermianSlabSerifTypeface" panose="02000000000000000000" pitchFamily="50" charset="0"/>
              <a:ea typeface="+mn-ea"/>
              <a:cs typeface="+mn-cs"/>
            </a:endParaRPr>
          </a:p>
        </p:txBody>
      </p:sp>
      <p:pic>
        <p:nvPicPr>
          <p:cNvPr id="6" name="Picture 5" descr="Screenshot of the File Attachments page showing requested documents for Course Outline &amp; Description and Instructor Resume with upload options, and the Finish button highlighted.">
            <a:extLst>
              <a:ext uri="{FF2B5EF4-FFF2-40B4-BE49-F238E27FC236}">
                <a16:creationId xmlns:a16="http://schemas.microsoft.com/office/drawing/2014/main" id="{A0425451-C486-D6C1-8D4C-52118086C1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9900" y="2198537"/>
            <a:ext cx="5999814" cy="2727744"/>
          </a:xfrm>
          <a:prstGeom prst="rect">
            <a:avLst/>
          </a:prstGeom>
          <a:ln w="19050">
            <a:solidFill>
              <a:srgbClr val="1B365D"/>
            </a:solidFill>
          </a:ln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2BC04D34-2296-3121-DB06-0F743CDC9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113094" y="4611592"/>
            <a:ext cx="409575" cy="393595"/>
          </a:xfrm>
          <a:prstGeom prst="ellipse">
            <a:avLst/>
          </a:prstGeom>
          <a:noFill/>
          <a:ln w="19050">
            <a:solidFill>
              <a:srgbClr val="BF1E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08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C424B-5C9C-997A-30BF-0E500B3DA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62D3A2-5C28-233E-0424-F9874017029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6: Summary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61355B-BDED-21BA-1075-DC757CBE5F7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800" y="2767280"/>
            <a:ext cx="4102100" cy="1323439"/>
          </a:xfrm>
          <a:prstGeom prst="rect">
            <a:avLst/>
          </a:prstGeom>
          <a:solidFill>
            <a:srgbClr val="E8E8E8"/>
          </a:solidFill>
          <a:ln w="15875">
            <a:solidFill>
              <a:srgbClr val="284178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75000"/>
                  </a:schemeClr>
                </a:solidFill>
                <a:latin typeface="PermianSlabSerifTypeface" panose="02000000000000000000" pitchFamily="50" charset="0"/>
              </a:rPr>
              <a:t>Review all information to ensure accuracy. </a:t>
            </a:r>
          </a:p>
          <a:p>
            <a:endParaRPr lang="en-US" sz="1600" dirty="0">
              <a:solidFill>
                <a:schemeClr val="bg2">
                  <a:lumMod val="75000"/>
                </a:schemeClr>
              </a:solidFill>
              <a:latin typeface="PermianSlabSerifTypeface" panose="02000000000000000000" pitchFamily="50" charset="0"/>
            </a:endParaRPr>
          </a:p>
          <a:p>
            <a:r>
              <a:rPr lang="en-US" sz="16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Submitting incorrect or incomplete information may delay processing. </a:t>
            </a:r>
          </a:p>
        </p:txBody>
      </p:sp>
      <p:pic>
        <p:nvPicPr>
          <p:cNvPr id="2" name="Picture 1" descr="Screenshot of the application summary page showing a section header for Name and Personal Details with an edit icon as an example. ">
            <a:extLst>
              <a:ext uri="{FF2B5EF4-FFF2-40B4-BE49-F238E27FC236}">
                <a16:creationId xmlns:a16="http://schemas.microsoft.com/office/drawing/2014/main" id="{4B0D6C3A-F473-A7DE-F3C1-2C1650911C7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9349" y="3016249"/>
            <a:ext cx="6604001" cy="825500"/>
          </a:xfrm>
          <a:prstGeom prst="rect">
            <a:avLst/>
          </a:prstGeom>
          <a:ln>
            <a:solidFill>
              <a:srgbClr val="1B365D"/>
            </a:solidFill>
          </a:ln>
        </p:spPr>
      </p:pic>
    </p:spTree>
    <p:extLst>
      <p:ext uri="{BB962C8B-B14F-4D97-AF65-F5344CB8AC3E}">
        <p14:creationId xmlns:p14="http://schemas.microsoft.com/office/powerpoint/2010/main" val="1747005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AC4B3-7078-C482-EBFC-1AAC33053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2ECB92-8E67-071E-D74A-5E32094980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7: Paying for the Application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A422ED-95E1-0F09-A1AB-1193286A89F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2425" y="2182505"/>
            <a:ext cx="4102100" cy="2677656"/>
          </a:xfrm>
          <a:prstGeom prst="rect">
            <a:avLst/>
          </a:prstGeom>
          <a:solidFill>
            <a:srgbClr val="E8E8E8"/>
          </a:solidFill>
          <a:ln w="15875">
            <a:solidFill>
              <a:srgbClr val="284178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>
                    <a:lumMod val="75000"/>
                  </a:schemeClr>
                </a:solidFill>
                <a:latin typeface="PermianSlabSerifTypeface" panose="02000000000000000000" pitchFamily="50" charset="0"/>
              </a:rPr>
              <a:t>After submitting your application:</a:t>
            </a:r>
          </a:p>
          <a:p>
            <a:endParaRPr lang="en-US" sz="1600" dirty="0">
              <a:solidFill>
                <a:schemeClr val="bg2">
                  <a:lumMod val="75000"/>
                </a:schemeClr>
              </a:solidFill>
              <a:latin typeface="PermianSlabSerifTypeface" panose="02000000000000000000" pitchFamily="50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5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Select the shopping cart icon in the top-right corner of the screen</a:t>
            </a:r>
            <a:r>
              <a:rPr lang="en-US" sz="16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. 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>
              <a:solidFill>
                <a:schemeClr val="bg2">
                  <a:lumMod val="75000"/>
                </a:schemeClr>
              </a:solidFill>
              <a:latin typeface="PermianSlabSerifTypeface" panose="02000000000000000000" pitchFamily="50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500" dirty="0">
                <a:solidFill>
                  <a:srgbClr val="1B365D"/>
                </a:solidFill>
                <a:latin typeface="PermianSlabSerifTypeface" panose="02000000000000000000" pitchFamily="50" charset="0"/>
              </a:rPr>
              <a:t>Select your application and follow the on-screen prompts to pay the amount due. </a:t>
            </a:r>
          </a:p>
          <a:p>
            <a:endParaRPr lang="en-US" sz="1600" dirty="0">
              <a:solidFill>
                <a:srgbClr val="1B365D"/>
              </a:solidFill>
              <a:latin typeface="PermianSlabSerifTypeface" panose="02000000000000000000" pitchFamily="50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PermianSlabSerifTypeface" panose="02000000000000000000" pitchFamily="50" charset="0"/>
              </a:rPr>
              <a:t>Note:</a:t>
            </a:r>
            <a:r>
              <a:rPr lang="en-US" sz="1400" dirty="0">
                <a:solidFill>
                  <a:srgbClr val="C00000"/>
                </a:solidFill>
                <a:latin typeface="PermianSlabSerifTypeface" panose="02000000000000000000" pitchFamily="50" charset="0"/>
              </a:rPr>
              <a:t> </a:t>
            </a:r>
            <a:r>
              <a:rPr lang="en-US" sz="1400" dirty="0">
                <a:solidFill>
                  <a:srgbClr val="3D3D3D"/>
                </a:solidFill>
                <a:latin typeface="PermianSlabSerifTypeface" panose="02000000000000000000" pitchFamily="50" charset="0"/>
              </a:rPr>
              <a:t>Your application will NOT be processed until the application fee is received. </a:t>
            </a:r>
            <a:endParaRPr lang="en-US" sz="1400" dirty="0">
              <a:solidFill>
                <a:srgbClr val="C00000"/>
              </a:solidFill>
              <a:latin typeface="PermianSlabSerifTypeface" panose="02000000000000000000" pitchFamily="50" charset="0"/>
            </a:endParaRPr>
          </a:p>
        </p:txBody>
      </p:sp>
      <p:pic>
        <p:nvPicPr>
          <p:cNvPr id="2" name="Picture 1" descr="Screenshot of the submission confirmation page showing a success checkmark, a message confirming the transaction was submitted successfully with an application number, and Home and View Summary buttons.">
            <a:extLst>
              <a:ext uri="{FF2B5EF4-FFF2-40B4-BE49-F238E27FC236}">
                <a16:creationId xmlns:a16="http://schemas.microsoft.com/office/drawing/2014/main" id="{FA1331AC-6758-374D-3A28-86FB537A8AF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5425" y="1241980"/>
            <a:ext cx="5943600" cy="2588516"/>
          </a:xfrm>
          <a:prstGeom prst="rect">
            <a:avLst/>
          </a:prstGeom>
          <a:ln w="12700">
            <a:solidFill>
              <a:srgbClr val="1B365D"/>
            </a:solidFill>
          </a:ln>
        </p:spPr>
      </p:pic>
      <p:pic>
        <p:nvPicPr>
          <p:cNvPr id="6" name="Picture 5" descr="Screenshot of the Available Transactions page showing a table for selecting transactions to pay, with the Finish button highlighted.">
            <a:extLst>
              <a:ext uri="{FF2B5EF4-FFF2-40B4-BE49-F238E27FC236}">
                <a16:creationId xmlns:a16="http://schemas.microsoft.com/office/drawing/2014/main" id="{75B8BAE7-37DF-B529-78AA-7964A2D87EF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5425" y="4069174"/>
            <a:ext cx="5943600" cy="1828800"/>
          </a:xfrm>
          <a:prstGeom prst="rect">
            <a:avLst/>
          </a:prstGeom>
          <a:ln w="19050">
            <a:solidFill>
              <a:srgbClr val="284178"/>
            </a:solidFill>
          </a:ln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EE875BBC-4076-BC2A-9B8B-2E0C33A0A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344744" y="5113242"/>
            <a:ext cx="409575" cy="393595"/>
          </a:xfrm>
          <a:prstGeom prst="ellipse">
            <a:avLst/>
          </a:prstGeom>
          <a:noFill/>
          <a:ln w="19050">
            <a:solidFill>
              <a:srgbClr val="BF1E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ABD3DCF-8017-1F9F-E4F2-3947970258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07636" y="1225158"/>
            <a:ext cx="275631" cy="237683"/>
          </a:xfrm>
          <a:prstGeom prst="ellipse">
            <a:avLst/>
          </a:prstGeom>
          <a:noFill/>
          <a:ln w="19050">
            <a:solidFill>
              <a:srgbClr val="BF1E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45ECA33B-D019-5BE8-38C7-119AC4653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44744" y="1241980"/>
            <a:ext cx="628650" cy="220861"/>
          </a:xfrm>
          <a:prstGeom prst="rightArrow">
            <a:avLst/>
          </a:prstGeom>
          <a:solidFill>
            <a:srgbClr val="C00000"/>
          </a:solidFill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2303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73D24-2E50-D07E-FC47-6A23810CA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A5877A-1DF3-3364-927A-156DA347C9D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8: Wait for Further Correspondence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27B607-3072-9139-4673-8F442700EB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2425" y="2182505"/>
            <a:ext cx="4102100" cy="2954655"/>
          </a:xfrm>
          <a:prstGeom prst="rect">
            <a:avLst/>
          </a:prstGeom>
          <a:solidFill>
            <a:srgbClr val="E8E8E8"/>
          </a:solidFill>
          <a:ln w="15875">
            <a:solidFill>
              <a:srgbClr val="284178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If additional information is needed, you will receive an emailed letter outlining the steps required to complete your application. </a:t>
            </a:r>
          </a:p>
          <a:p>
            <a:endParaRPr lang="en-US" sz="1600" dirty="0">
              <a:solidFill>
                <a:schemeClr val="bg2">
                  <a:lumMod val="75000"/>
                </a:schemeClr>
              </a:solidFill>
              <a:latin typeface="PermianSlabSerifTypeface" panose="02000000000000000000" pitchFamily="50" charset="0"/>
            </a:endParaRPr>
          </a:p>
          <a:p>
            <a:r>
              <a:rPr lang="en-US" sz="1600" dirty="0">
                <a:solidFill>
                  <a:srgbClr val="284178"/>
                </a:solidFill>
                <a:latin typeface="PermianSlabSerifTypeface" panose="02000000000000000000" pitchFamily="50" charset="0"/>
              </a:rPr>
              <a:t>If a letter is not received, you can assume your application is progressing in the licensing process. </a:t>
            </a:r>
          </a:p>
          <a:p>
            <a:pPr algn="ctr"/>
            <a:endParaRPr lang="en-US" sz="1600" dirty="0">
              <a:solidFill>
                <a:srgbClr val="1B365D"/>
              </a:solidFill>
              <a:latin typeface="PermianSlabSerifTypeface" panose="02000000000000000000" pitchFamily="50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PermianSlabSerifTypeface" panose="02000000000000000000" pitchFamily="50" charset="0"/>
              </a:rPr>
              <a:t>Reminder</a:t>
            </a:r>
            <a:r>
              <a:rPr lang="en-US" sz="1400" dirty="0">
                <a:solidFill>
                  <a:srgbClr val="C00000"/>
                </a:solidFill>
                <a:latin typeface="PermianSlabSerifTypeface" panose="02000000000000000000" pitchFamily="50" charset="0"/>
              </a:rPr>
              <a:t>: </a:t>
            </a:r>
            <a:r>
              <a:rPr lang="en-US" sz="1400" dirty="0">
                <a:solidFill>
                  <a:srgbClr val="3D3D3D"/>
                </a:solidFill>
                <a:latin typeface="PermianSlabSerifTypeface" panose="02000000000000000000" pitchFamily="50" charset="0"/>
              </a:rPr>
              <a:t>Monitor the email address associated with your account, including spam or junk folders. </a:t>
            </a:r>
            <a:endParaRPr lang="en-US" sz="1400" dirty="0">
              <a:solidFill>
                <a:srgbClr val="C00000"/>
              </a:solidFill>
              <a:latin typeface="PermianSlabSerifTypeface" panose="02000000000000000000" pitchFamily="50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5706996-9560-B2A3-5648-8C5335DBFE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29244" y="1809750"/>
            <a:ext cx="3695700" cy="3491056"/>
          </a:xfrm>
          <a:prstGeom prst="rect">
            <a:avLst/>
          </a:prstGeom>
          <a:solidFill>
            <a:srgbClr val="284178">
              <a:alpha val="76000"/>
            </a:srgbClr>
          </a:solidFill>
          <a:ln w="19050">
            <a:solidFill>
              <a:srgbClr val="2841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BA038D-5AB2-E5EA-8C82-4BD6D9F46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476" y="1809750"/>
            <a:ext cx="3491056" cy="349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444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Open Sans</vt:lpstr>
      <vt:lpstr>PermianSlabSerifTypeface</vt:lpstr>
      <vt:lpstr>Office Theme</vt:lpstr>
      <vt:lpstr>PowerPoint B</vt:lpstr>
      <vt:lpstr>Initial Application: Home Inspector Course</vt:lpstr>
      <vt:lpstr>Step 1: Application Search</vt:lpstr>
      <vt:lpstr>Step 2: Name and Organizational Details</vt:lpstr>
      <vt:lpstr>Step 3: Course Specific Information</vt:lpstr>
      <vt:lpstr>Step 4: Instructor Approval</vt:lpstr>
      <vt:lpstr>Step 5: File Attachments</vt:lpstr>
      <vt:lpstr>Step 6: Summary</vt:lpstr>
      <vt:lpstr>Step 7: Paying for the Application</vt:lpstr>
      <vt:lpstr>Step 8: Wait for Further Correspondence</vt:lpstr>
      <vt:lpstr>How To: Upload Your File Attachments (as a PDF)</vt:lpstr>
      <vt:lpstr>Board 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Ashley Byrd</dc:creator>
  <cp:lastModifiedBy>Ashley Byrd</cp:lastModifiedBy>
  <cp:revision>25</cp:revision>
  <dcterms:created xsi:type="dcterms:W3CDTF">2025-12-08T16:10:14Z</dcterms:created>
  <dcterms:modified xsi:type="dcterms:W3CDTF">2026-05-07T18:31:08Z</dcterms:modified>
</cp:coreProperties>
</file>