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7" r:id="rId3"/>
    <p:sldId id="260" r:id="rId4"/>
    <p:sldId id="263" r:id="rId5"/>
    <p:sldId id="262" r:id="rId6"/>
    <p:sldId id="285" r:id="rId7"/>
    <p:sldId id="267" r:id="rId8"/>
    <p:sldId id="286" r:id="rId9"/>
    <p:sldId id="279" r:id="rId10"/>
    <p:sldId id="280" r:id="rId11"/>
    <p:sldId id="281" r:id="rId12"/>
    <p:sldId id="287" r:id="rId13"/>
    <p:sldId id="282" r:id="rId14"/>
    <p:sldId id="283" r:id="rId15"/>
    <p:sldId id="284" r:id="rId16"/>
    <p:sldId id="275" r:id="rId17"/>
    <p:sldId id="276" r:id="rId18"/>
    <p:sldId id="27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65D"/>
    <a:srgbClr val="3D3D3D"/>
    <a:srgbClr val="BF1E1E"/>
    <a:srgbClr val="75787B"/>
    <a:srgbClr val="C52222"/>
    <a:srgbClr val="E8E8E8"/>
    <a:srgbClr val="E0E0E0"/>
    <a:srgbClr val="FF0F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1" autoAdjust="0"/>
    <p:restoredTop sz="94660"/>
  </p:normalViewPr>
  <p:slideViewPr>
    <p:cSldViewPr snapToGrid="0">
      <p:cViewPr varScale="1">
        <p:scale>
          <a:sx n="85" d="100"/>
          <a:sy n="85" d="100"/>
        </p:scale>
        <p:origin x="114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7AABC-EFCF-81C3-2F05-C4B0D9525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CD5DF9-01D4-111F-CC96-D56AA0FE9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D4608-5229-AF79-0C54-B28198989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CB593-554F-C25C-85C5-179FD10CB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868E8-7DF2-37EF-B2F0-8F5F6158B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465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4BD88-230E-AF83-C869-7159928C3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8DC3B7-439F-BB4F-5724-48A71959DF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A95231-EBEF-8B7B-4AD4-106DBE520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C903F-F850-F884-6653-92C503E3B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A7D955-FA08-54B5-00C7-A670DE2F8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72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87ADA6-44DE-8979-95F0-6A78097B12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4C8327-638E-FFF9-5282-4249F995B7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637CB-EFC1-82D1-A0C8-D7D2EFDCE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D679E7-6CFF-5329-9548-DEBE3A8DF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62340-5AFE-B637-EAC6-014592785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47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886200"/>
            <a:ext cx="12192000" cy="2514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0" y="4038604"/>
            <a:ext cx="11785600" cy="142239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203200" y="5461001"/>
            <a:ext cx="11785600" cy="812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00800"/>
            <a:ext cx="12192000" cy="457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 | Date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00" y="1914563"/>
            <a:ext cx="6299197" cy="135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693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886200"/>
            <a:ext cx="12192000" cy="2514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0" y="4038604"/>
            <a:ext cx="11785600" cy="142239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203200" y="5461001"/>
            <a:ext cx="11785600" cy="812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00800"/>
            <a:ext cx="12192000" cy="457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 | Date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00" y="1914563"/>
            <a:ext cx="6299197" cy="135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551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08000" y="2209801"/>
            <a:ext cx="5283200" cy="2235200"/>
          </a:xfrm>
        </p:spPr>
        <p:txBody>
          <a:bodyPr>
            <a:noAutofit/>
          </a:bodyPr>
          <a:lstStyle>
            <a:lvl1pPr marL="0" indent="0" algn="l">
              <a:defRPr sz="3600">
                <a:effectLst/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5562600"/>
            <a:ext cx="5384800" cy="1117600"/>
          </a:xfrm>
        </p:spPr>
        <p:txBody>
          <a:bodyPr anchor="b">
            <a:normAutofit/>
          </a:bodyPr>
          <a:lstStyle>
            <a:lvl1pPr marL="0" indent="0">
              <a:buNone/>
              <a:defRPr sz="11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</a:t>
            </a:r>
          </a:p>
          <a:p>
            <a:pPr lvl="0"/>
            <a:r>
              <a:rPr lang="en-US" dirty="0"/>
              <a:t>Date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508000" y="4445001"/>
            <a:ext cx="5283200" cy="8128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5"/>
                </a:solidFill>
                <a:latin typeface="PermianSlabSerifTypeface" pitchFamily="50" charset="0"/>
              </a:defRPr>
            </a:lvl1pPr>
          </a:lstStyle>
          <a:p>
            <a:pPr lvl="0"/>
            <a:r>
              <a:rPr lang="en-US" dirty="0"/>
              <a:t>Sub-Title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670592"/>
            <a:ext cx="3179001" cy="68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3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3454400" y="3874770"/>
            <a:ext cx="8737600" cy="22402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56000" y="3874770"/>
            <a:ext cx="8432800" cy="2240280"/>
          </a:xfrm>
        </p:spPr>
        <p:txBody>
          <a:bodyPr/>
          <a:lstStyle>
            <a:lvl1pPr algn="r"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6" y="3868420"/>
            <a:ext cx="2839368" cy="22529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4238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N 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43000"/>
            <a:ext cx="11785600" cy="5562600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7965" y="6064018"/>
            <a:ext cx="808568" cy="64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114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43000"/>
            <a:ext cx="11785600" cy="5009266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5105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62936"/>
            <a:ext cx="11785600" cy="5009265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rgbClr val="FF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9811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203200" y="1193801"/>
            <a:ext cx="11785600" cy="4958465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3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3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6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015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DAAE8-A6DA-E042-1B64-C08864088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E52E82-C9A5-D6F1-E732-359D43981C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6139A-C136-A833-D3D2-A8E433D8B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26D201-2EC4-FB6B-6DFD-6C5494C7D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57CB62-F56E-212B-2872-B6379BC6B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9838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93801"/>
            <a:ext cx="11785600" cy="4958465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1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1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340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Yellow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93801"/>
            <a:ext cx="11785600" cy="4958465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0289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93801"/>
            <a:ext cx="11785600" cy="4958465"/>
          </a:xfrm>
        </p:spPr>
        <p:txBody>
          <a:bodyPr>
            <a:normAutofit/>
          </a:bodyPr>
          <a:lstStyle>
            <a:lvl1pPr>
              <a:buClr>
                <a:schemeClr val="accent5">
                  <a:lumMod val="75000"/>
                </a:schemeClr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5">
                  <a:lumMod val="75000"/>
                </a:schemeClr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5">
                  <a:lumMod val="75000"/>
                </a:schemeClr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5">
                  <a:lumMod val="75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5">
                  <a:lumMod val="75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4110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93801"/>
            <a:ext cx="11785600" cy="4958465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6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6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2"/>
            <a:ext cx="12192000" cy="8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3959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-Column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65229"/>
            <a:ext cx="5791200" cy="4958462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7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Content Placeholder 2"/>
          <p:cNvSpPr>
            <a:spLocks noGrp="1"/>
          </p:cNvSpPr>
          <p:nvPr>
            <p:ph idx="13"/>
          </p:nvPr>
        </p:nvSpPr>
        <p:spPr>
          <a:xfrm>
            <a:off x="6096000" y="1174754"/>
            <a:ext cx="5791200" cy="4958462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16676"/>
            <a:ext cx="3860800" cy="365125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45600" y="6416676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77" y="6358078"/>
            <a:ext cx="1675619" cy="35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093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36843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31573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Oran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89989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Yellow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6766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Gra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9136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75645-B419-18F7-785C-91232C5EF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148DA-C381-21DF-7D0C-D24322E40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D03B9-E854-B49B-94DD-3205A3FC0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7ACAD-7332-100F-4E87-0F65E9E8E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288556-39B2-591B-4F5B-0D896A070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35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2539-B618-8161-00E0-173B50419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01300-1FF8-EB75-B079-C0F441192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BD4E9E-281A-A7C8-46F8-CD5178047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9E3D53-B9E8-A472-B5B6-4909E58C9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7760D1-1D9B-33C8-AB1F-50FD2E069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EE76AD-F1A7-3DAD-6D8F-3F611C5E5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43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3797A-670C-EB83-82FF-B9A39FAD6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074A02-7D53-B9BB-9793-B8C2502F6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C9302-E407-B5BD-B097-4FD7362057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298A02-4A09-6A64-D0DD-3A8326D578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BB22CB-6721-F805-BFB1-068C901B2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2E2370-47E1-F75C-DB55-0F2716F0E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2C04DB-18EC-DBF6-E9F4-FD63A390E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2638C6-1C53-8372-10DF-B02265056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721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A0A35-324E-C804-6351-C1D4AF78D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6553B0-717B-13FC-B552-BCF6720B4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5847D4-5DEA-3B76-097C-D2A17DE77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03663-E022-5099-8554-AFD5CC7CA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419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11F7CD-E5E0-3301-2894-EBF14742B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492E6F-F346-CAD8-C19C-26BF446A3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5099B2-3166-2668-F22F-37E7056DA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518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DE0EB-C3B9-9A9E-3EBE-DF3A59B80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7C6C1-906A-7530-8F9B-C22F942B7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F84C46-16C7-0999-73EE-3A2530AC0B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4F3075-471A-3EA7-D045-E40D529A0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0198AC-8F13-8A90-66F7-1DE5121C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C46C4E-F945-BF3E-5659-674CA0F2E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239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D039C-C798-B374-D4EF-4123B4E02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7FB4F-97E1-A1E3-9707-B2B66F6657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19C898-CD88-489B-2739-4A89E1B83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0F0699-85B4-A6A7-5EC5-3C117715B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BC8E-0FDF-4239-B493-0876D068ECD9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127A4F-F2AB-1B8A-F250-EE0B3EFE4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DAEB8E-EB2E-E028-E74A-F507C5564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859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8F3790-20A5-9CE0-494A-46BFBEC30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09DDB-E065-3132-8B41-3721918B6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6B797F-209D-A468-7A13-67F41532D2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9BBC8E-0FDF-4239-B493-0876D068ECD9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79137-1D5D-C203-69D4-43190CC5D8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EFB64A-E88B-5CBC-D073-69BF0AD19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1739CF-2A0E-4E8E-B356-ECA4B50742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353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hello this is a test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44000" y="6350004"/>
            <a:ext cx="28448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824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www.tn.gov/commerce/regboards/surveyors.html" TargetMode="External"/><Relationship Id="rId1" Type="http://schemas.openxmlformats.org/officeDocument/2006/relationships/slideLayout" Target="../slideLayouts/slideLayout18.xml"/><Relationship Id="rId4" Type="http://schemas.openxmlformats.org/officeDocument/2006/relationships/hyperlink" Target="mailto:ce.aeboard@tn.gov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hyperlink" Target="https://www.tn.gov/content/dam/tn/commerce/documents/regboards/mvc/forms/MVC-Eligibility_Verification_for_Entitlements_Act_020215.pdf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tn.gov/commerce/regboards/surveyors/license/get.html" TargetMode="Externa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effectLst/>
              </a:rPr>
              <a:t>Initial Application: Land Surveyor in Training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Board of Examiners for Architects, Engineers, and Land Surveyors</a:t>
            </a:r>
          </a:p>
        </p:txBody>
      </p:sp>
    </p:spTree>
    <p:extLst>
      <p:ext uri="{BB962C8B-B14F-4D97-AF65-F5344CB8AC3E}">
        <p14:creationId xmlns:p14="http://schemas.microsoft.com/office/powerpoint/2010/main" val="479260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4EC62-50B1-E7BC-A1B7-C09DE0753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0994C-A2B2-5CFD-FB43-20ED7F4B4C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9: References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2F0123-ACF0-19A0-7CCA-F0E2079AC91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9822" y="2480890"/>
            <a:ext cx="4102100" cy="1600438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F00">
                    <a:lumMod val="75000"/>
                  </a:srgbClr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Please provide your reference’s information. Repeat this process for all 5 references.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No more than 3 references from the same company or firm will be accepted. </a:t>
            </a:r>
          </a:p>
        </p:txBody>
      </p:sp>
      <p:pic>
        <p:nvPicPr>
          <p:cNvPr id="16" name="Picture 15" descr="Screenshot of the References section showing the Add button highlighted for entering reference information.">
            <a:extLst>
              <a:ext uri="{FF2B5EF4-FFF2-40B4-BE49-F238E27FC236}">
                <a16:creationId xmlns:a16="http://schemas.microsoft.com/office/drawing/2014/main" id="{7A0E9D2B-0451-ED90-C1F7-A50DA0EECCE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7491" y="1217927"/>
            <a:ext cx="1885559" cy="1914494"/>
          </a:xfrm>
          <a:prstGeom prst="rect">
            <a:avLst/>
          </a:prstGeom>
          <a:ln w="19050">
            <a:solidFill>
              <a:srgbClr val="1B365D"/>
            </a:solidFill>
          </a:ln>
        </p:spPr>
      </p:pic>
      <p:pic>
        <p:nvPicPr>
          <p:cNvPr id="17" name="Picture 16" descr="Screenshot of the References form showing fields for reference name, state, license number, and phone number, with the Save button highlighted.">
            <a:extLst>
              <a:ext uri="{FF2B5EF4-FFF2-40B4-BE49-F238E27FC236}">
                <a16:creationId xmlns:a16="http://schemas.microsoft.com/office/drawing/2014/main" id="{975EA893-2C00-E6A3-CE09-B68DC288B16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7356" y="2309743"/>
            <a:ext cx="5153638" cy="3035169"/>
          </a:xfrm>
          <a:prstGeom prst="rect">
            <a:avLst/>
          </a:prstGeom>
          <a:ln w="19050">
            <a:solidFill>
              <a:srgbClr val="1B365D"/>
            </a:solidFill>
          </a:ln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E9DC47C9-138D-AF2C-148C-531FDAEE4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26555" y="2533532"/>
            <a:ext cx="409575" cy="393595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4D68A18E-050D-8DBF-6978-4E4E51FC5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  <a:stCxn id="18" idx="6"/>
          </p:cNvCxnSpPr>
          <p:nvPr/>
        </p:nvCxnSpPr>
        <p:spPr>
          <a:xfrm>
            <a:off x="6536130" y="2730330"/>
            <a:ext cx="264720" cy="196797"/>
          </a:xfrm>
          <a:prstGeom prst="bentConnector3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D7CD39DF-5E50-EC28-7A2F-57F60FFDA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531419" y="5010198"/>
            <a:ext cx="409575" cy="393595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321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FBB36-5885-8C38-4500-A4D4E9932C1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10: File Attachments – Overview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F37C15-B117-CC7D-4E0C-2EA3E8DC90C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10556" y="2251011"/>
            <a:ext cx="4102100" cy="2554545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Review the list of required documents. </a:t>
            </a:r>
          </a:p>
          <a:p>
            <a:endParaRPr lang="en-US" dirty="0">
              <a:latin typeface="PermianSlabSerifTypeface" panose="02000000000000000000" pitchFamily="50" charset="0"/>
            </a:endParaRPr>
          </a:p>
          <a:p>
            <a:pPr lvl="0"/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Use the provided links to access forms and resources. </a:t>
            </a:r>
          </a:p>
          <a:p>
            <a:pPr lvl="0"/>
            <a:endParaRPr lang="en-US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pPr lvl="0"/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Choose one of the following steps to provide your documents:</a:t>
            </a:r>
          </a:p>
          <a:p>
            <a:pPr lvl="0"/>
            <a:endParaRPr lang="en-US" sz="16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Step 10A: </a:t>
            </a:r>
            <a:r>
              <a:rPr lang="en-US" sz="1400" b="1" dirty="0">
                <a:solidFill>
                  <a:srgbClr val="C00000"/>
                </a:solidFill>
                <a:latin typeface="PermianSlabSerifTypeface" panose="02000000000000000000" pitchFamily="50" charset="0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NCEES Record Applicants</a:t>
            </a:r>
            <a:endParaRPr lang="en-US" sz="1400" b="1" dirty="0">
              <a:solidFill>
                <a:srgbClr val="C00000"/>
              </a:solidFill>
              <a:latin typeface="PermianSlabSerifTypeface" panose="020000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Step 10B: </a:t>
            </a:r>
            <a:r>
              <a:rPr lang="en-US" sz="1400" b="1" dirty="0">
                <a:solidFill>
                  <a:srgbClr val="C00000"/>
                </a:solidFill>
                <a:latin typeface="PermianSlabSerifTypeface" panose="02000000000000000000" pitchFamily="50" charset="0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Non-NCEES Applicants</a:t>
            </a:r>
            <a:endParaRPr lang="en-US" sz="1400" b="1" dirty="0">
              <a:solidFill>
                <a:srgbClr val="C00000"/>
              </a:solidFill>
              <a:latin typeface="PermianSlabSerifTypeface" panose="02000000000000000000" pitchFamily="50" charset="0"/>
            </a:endParaRPr>
          </a:p>
        </p:txBody>
      </p:sp>
      <p:pic>
        <p:nvPicPr>
          <p:cNvPr id="4" name="Picture 3" descr="Screenshot of the Required Application Materials and Information page showing a list of required documents and instructions for submission.">
            <a:extLst>
              <a:ext uri="{FF2B5EF4-FFF2-40B4-BE49-F238E27FC236}">
                <a16:creationId xmlns:a16="http://schemas.microsoft.com/office/drawing/2014/main" id="{FE9841AC-F6EF-EB2A-9D3A-F39E7FDD611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9350" y="1162659"/>
            <a:ext cx="4454445" cy="4731251"/>
          </a:xfrm>
          <a:prstGeom prst="rect">
            <a:avLst/>
          </a:prstGeom>
          <a:ln w="19050">
            <a:solidFill>
              <a:srgbClr val="1B365D"/>
            </a:solidFill>
          </a:ln>
        </p:spPr>
      </p:pic>
    </p:spTree>
    <p:extLst>
      <p:ext uri="{BB962C8B-B14F-4D97-AF65-F5344CB8AC3E}">
        <p14:creationId xmlns:p14="http://schemas.microsoft.com/office/powerpoint/2010/main" val="959124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C951D-FFB9-375B-9BD1-DB6EDEB98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A0420-BB39-FFDF-B58D-04BCE53238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10A: NCEES File Attachments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A67BE7-BECE-A0B9-A139-B98F271DA59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04800" y="1936283"/>
            <a:ext cx="4102100" cy="2492990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BF1E1E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Upload the required documents: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FS Exam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Course Reporting Form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Experience Verification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Low-Income Proof (if applicable)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Use the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BF1E1E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Additional Documents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 section to upload other files if needed. </a:t>
            </a:r>
          </a:p>
        </p:txBody>
      </p:sp>
      <p:pic>
        <p:nvPicPr>
          <p:cNvPr id="11" name="Picture 10" descr="Screenshot of the NCEES File Attachments page showing the Requested Documents section with required forms and upload tiles, and the Additional Documents upload section.">
            <a:extLst>
              <a:ext uri="{FF2B5EF4-FFF2-40B4-BE49-F238E27FC236}">
                <a16:creationId xmlns:a16="http://schemas.microsoft.com/office/drawing/2014/main" id="{8EC5945F-85F3-006E-CEA5-9B263FAED4A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0" y="1343358"/>
            <a:ext cx="7061200" cy="4320842"/>
          </a:xfrm>
          <a:prstGeom prst="rect">
            <a:avLst/>
          </a:prstGeom>
          <a:ln w="19050">
            <a:solidFill>
              <a:srgbClr val="1B365D"/>
            </a:solidFill>
          </a:ln>
        </p:spPr>
      </p:pic>
    </p:spTree>
    <p:extLst>
      <p:ext uri="{BB962C8B-B14F-4D97-AF65-F5344CB8AC3E}">
        <p14:creationId xmlns:p14="http://schemas.microsoft.com/office/powerpoint/2010/main" val="1854430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E9B57-67D3-2CFE-3F82-99AFFC24D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D5E29-B84B-4976-4B22-17C3B21220A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10B: Non-NCEES File Attachments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395DF9-87D5-ABF8-50E1-2E52ABF1624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16832" y="2487446"/>
            <a:ext cx="4102100" cy="2462213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BF1E1E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Upload the required documents: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FS Exam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References 1-5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Course Reporting Form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Experience Verification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Low-Income Proof (if applicable)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Use the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BF1E1E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Additional Documents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 section to upload other files if needed. </a:t>
            </a:r>
          </a:p>
        </p:txBody>
      </p:sp>
      <p:pic>
        <p:nvPicPr>
          <p:cNvPr id="11" name="Picture 10" descr="Screenshot of the Non-NCEES File Attachments page showing the Requested Documents section with required document upload tiles, including references and forms, and the Additional Documents upload section.">
            <a:extLst>
              <a:ext uri="{FF2B5EF4-FFF2-40B4-BE49-F238E27FC236}">
                <a16:creationId xmlns:a16="http://schemas.microsoft.com/office/drawing/2014/main" id="{E62F6E0D-D278-A011-B36A-986F50BCE1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0450" y="1286905"/>
            <a:ext cx="6925330" cy="4445978"/>
          </a:xfrm>
          <a:prstGeom prst="rect">
            <a:avLst/>
          </a:prstGeom>
          <a:ln w="19050">
            <a:solidFill>
              <a:srgbClr val="1B365D"/>
            </a:solidFill>
          </a:ln>
        </p:spPr>
      </p:pic>
    </p:spTree>
    <p:extLst>
      <p:ext uri="{BB962C8B-B14F-4D97-AF65-F5344CB8AC3E}">
        <p14:creationId xmlns:p14="http://schemas.microsoft.com/office/powerpoint/2010/main" val="4196126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C424B-5C9C-997A-30BF-0E500B3DA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62D3A2-5C28-233E-0424-F9874017029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11: Summary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61355B-BDED-21BA-1075-DC757CBE5F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04800" y="2767280"/>
            <a:ext cx="4102100" cy="1323439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Review all information to ensure accuracy. </a:t>
            </a:r>
          </a:p>
          <a:p>
            <a:endParaRPr lang="en-US" sz="1600" dirty="0">
              <a:solidFill>
                <a:schemeClr val="bg2">
                  <a:lumMod val="75000"/>
                </a:schemeClr>
              </a:solidFill>
              <a:latin typeface="PermianSlabSerifTypeface" panose="02000000000000000000" pitchFamily="50" charset="0"/>
            </a:endParaRPr>
          </a:p>
          <a:p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Submitting incorrect or incomplete information may delay processing. </a:t>
            </a:r>
          </a:p>
        </p:txBody>
      </p:sp>
      <p:pic>
        <p:nvPicPr>
          <p:cNvPr id="2" name="Picture 1" descr="Screenshot of the application summary page showing a section header for Name and Personal Details with an edit icon as an example. ">
            <a:extLst>
              <a:ext uri="{FF2B5EF4-FFF2-40B4-BE49-F238E27FC236}">
                <a16:creationId xmlns:a16="http://schemas.microsoft.com/office/drawing/2014/main" id="{4B0D6C3A-F473-A7DE-F3C1-2C1650911C7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349" y="3016249"/>
            <a:ext cx="6604001" cy="825500"/>
          </a:xfrm>
          <a:prstGeom prst="rect">
            <a:avLst/>
          </a:prstGeom>
          <a:ln>
            <a:solidFill>
              <a:srgbClr val="1B365D"/>
            </a:solidFill>
          </a:ln>
        </p:spPr>
      </p:pic>
    </p:spTree>
    <p:extLst>
      <p:ext uri="{BB962C8B-B14F-4D97-AF65-F5344CB8AC3E}">
        <p14:creationId xmlns:p14="http://schemas.microsoft.com/office/powerpoint/2010/main" val="1130291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AC4B3-7078-C482-EBFC-1AAC33053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2ECB92-8E67-071E-D74A-5E32094980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12: Paying for the Application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A422ED-95E1-0F09-A1AB-1193286A89F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2425" y="2182505"/>
            <a:ext cx="4102100" cy="2677656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After submitting your application:</a:t>
            </a:r>
          </a:p>
          <a:p>
            <a:endParaRPr lang="en-US" sz="1600" dirty="0">
              <a:solidFill>
                <a:schemeClr val="bg2">
                  <a:lumMod val="75000"/>
                </a:schemeClr>
              </a:solidFill>
              <a:latin typeface="PermianSlabSerifTypeface" panose="02000000000000000000" pitchFamily="50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5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Select the shopping cart icon in the top-right corner of the screen</a:t>
            </a:r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. 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>
              <a:solidFill>
                <a:schemeClr val="bg2">
                  <a:lumMod val="75000"/>
                </a:schemeClr>
              </a:solidFill>
              <a:latin typeface="PermianSlabSerifTypeface" panose="02000000000000000000" pitchFamily="50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5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Select your application and follow the on-screen prompts to pay the amount due. </a:t>
            </a:r>
          </a:p>
          <a:p>
            <a:endParaRPr lang="en-US" sz="16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r>
              <a:rPr lang="en-US" sz="1400" b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Note:</a:t>
            </a:r>
            <a:r>
              <a:rPr lang="en-US" sz="1400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 </a:t>
            </a:r>
            <a:r>
              <a:rPr lang="en-US" sz="1400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Your application will NOT be processed until the application fee is received. </a:t>
            </a:r>
            <a:endParaRPr lang="en-US" sz="1400" dirty="0">
              <a:solidFill>
                <a:srgbClr val="C00000"/>
              </a:solidFill>
              <a:latin typeface="PermianSlabSerifTypeface" panose="02000000000000000000" pitchFamily="50" charset="0"/>
            </a:endParaRPr>
          </a:p>
        </p:txBody>
      </p:sp>
      <p:pic>
        <p:nvPicPr>
          <p:cNvPr id="2" name="Picture 1" descr="Screenshot of the submission confirmation page showing a success checkmark, a message confirming the transaction was submitted successfully with an application number, Home and View Summary buttons, and an arrow pointing to the shopping cart icon in the top-right corner.">
            <a:extLst>
              <a:ext uri="{FF2B5EF4-FFF2-40B4-BE49-F238E27FC236}">
                <a16:creationId xmlns:a16="http://schemas.microsoft.com/office/drawing/2014/main" id="{FA1331AC-6758-374D-3A28-86FB537A8AF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5425" y="1241980"/>
            <a:ext cx="5943600" cy="2588516"/>
          </a:xfrm>
          <a:prstGeom prst="rect">
            <a:avLst/>
          </a:prstGeom>
          <a:ln w="12700">
            <a:solidFill>
              <a:srgbClr val="1B365D"/>
            </a:solidFill>
          </a:ln>
        </p:spPr>
      </p:pic>
      <p:pic>
        <p:nvPicPr>
          <p:cNvPr id="6" name="Picture 5" descr="Screenshot of the Available Transactions page showing a table for selecting transactions to pay, with the Finish button highlighted.">
            <a:extLst>
              <a:ext uri="{FF2B5EF4-FFF2-40B4-BE49-F238E27FC236}">
                <a16:creationId xmlns:a16="http://schemas.microsoft.com/office/drawing/2014/main" id="{75B8BAE7-37DF-B529-78AA-7964A2D87EF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425" y="4069174"/>
            <a:ext cx="5943600" cy="1828800"/>
          </a:xfrm>
          <a:prstGeom prst="rect">
            <a:avLst/>
          </a:prstGeom>
          <a:ln w="19050">
            <a:solidFill>
              <a:srgbClr val="284178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EE875BBC-4076-BC2A-9B8B-2E0C33A0A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344744" y="5113242"/>
            <a:ext cx="409575" cy="393595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ABD3DCF-8017-1F9F-E4F2-394797025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007636" y="1225158"/>
            <a:ext cx="275631" cy="237683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E9B3B3D9-8C11-8F17-A709-59917377C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344744" y="1241980"/>
            <a:ext cx="628650" cy="220861"/>
          </a:xfrm>
          <a:prstGeom prst="rightArrow">
            <a:avLst/>
          </a:prstGeom>
          <a:solidFill>
            <a:srgbClr val="C00000"/>
          </a:solidFill>
          <a:ln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spc="50">
              <a:ln w="9525" cmpd="sng">
                <a:solidFill>
                  <a:schemeClr val="accent1"/>
                </a:solidFill>
                <a:prstDash val="solid"/>
              </a:ln>
              <a:solidFill>
                <a:srgbClr val="C0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2303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73D24-2E50-D07E-FC47-6A23810CA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A5877A-1DF3-3364-927A-156DA347C9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13: Wait for Further Correspondence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27B607-3072-9139-4673-8F442700EB8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2425" y="2182505"/>
            <a:ext cx="4102100" cy="2954655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If additional information is needed, you will receive an emailed letter outlining the steps required to complete your application. </a:t>
            </a:r>
          </a:p>
          <a:p>
            <a:endParaRPr lang="en-US" sz="1600" dirty="0">
              <a:solidFill>
                <a:schemeClr val="bg2">
                  <a:lumMod val="75000"/>
                </a:schemeClr>
              </a:solidFill>
              <a:latin typeface="PermianSlabSerifTypeface" panose="02000000000000000000" pitchFamily="50" charset="0"/>
            </a:endParaRPr>
          </a:p>
          <a:p>
            <a:r>
              <a:rPr lang="en-US" sz="16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If a letter is not received, you can assume your application is progressing in the licensing process. </a:t>
            </a:r>
          </a:p>
          <a:p>
            <a:pPr algn="ctr"/>
            <a:endParaRPr lang="en-US" sz="16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  <a:p>
            <a:r>
              <a:rPr lang="en-US" sz="1400" b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Reminder</a:t>
            </a:r>
            <a:r>
              <a:rPr lang="en-US" sz="1400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: </a:t>
            </a:r>
            <a:r>
              <a:rPr lang="en-US" sz="1400" dirty="0">
                <a:solidFill>
                  <a:srgbClr val="3D3D3D"/>
                </a:solidFill>
                <a:latin typeface="PermianSlabSerifTypeface" panose="02000000000000000000" pitchFamily="50" charset="0"/>
              </a:rPr>
              <a:t>Monitor the email address associated with your account, including spam or junk folders. </a:t>
            </a:r>
            <a:endParaRPr lang="en-US" sz="1400" dirty="0">
              <a:solidFill>
                <a:srgbClr val="C00000"/>
              </a:solidFill>
              <a:latin typeface="PermianSlabSerifTypeface" panose="02000000000000000000" pitchFamily="50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5706996-9560-B2A3-5648-8C5335DBFE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29244" y="1809750"/>
            <a:ext cx="3695700" cy="3491056"/>
          </a:xfrm>
          <a:prstGeom prst="rect">
            <a:avLst/>
          </a:prstGeom>
          <a:solidFill>
            <a:srgbClr val="284178">
              <a:alpha val="76000"/>
            </a:srgbClr>
          </a:solidFill>
          <a:ln w="19050">
            <a:solidFill>
              <a:srgbClr val="28417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BA038D-5AB2-E5EA-8C82-4BD6D9F46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476" y="1809750"/>
            <a:ext cx="3491056" cy="349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19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13F7D-C89D-9896-2B9E-7A5505C66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78F0B1-98BB-E64A-94F0-99F62A06D5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Contact Information</a:t>
            </a:r>
          </a:p>
        </p:txBody>
      </p:sp>
      <p:pic>
        <p:nvPicPr>
          <p:cNvPr id="2" name="Picture 1" descr="Tennessee Department of Commerce and Insurance building with department logo — link to the Boards website.">
            <a:hlinkClick r:id="rId2" tooltip="Link To: Board Website"/>
            <a:extLst>
              <a:ext uri="{FF2B5EF4-FFF2-40B4-BE49-F238E27FC236}">
                <a16:creationId xmlns:a16="http://schemas.microsoft.com/office/drawing/2014/main" id="{F5C066F5-7E75-101B-B780-0D3C109AE78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63" y="2028445"/>
            <a:ext cx="3969026" cy="2232577"/>
          </a:xfrm>
          <a:prstGeom prst="rect">
            <a:avLst/>
          </a:prstGeom>
          <a:noFill/>
          <a:ln w="19050">
            <a:solidFill>
              <a:srgbClr val="BF1E1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8C0E7E-766B-BD48-4747-7255E640AC1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60250" y="4464812"/>
            <a:ext cx="380245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For more information or assistance, please visit the Board website by clicking the image above.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57DAC9-6DF7-00E3-3F1A-5DF759DF850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682372" y="1895556"/>
            <a:ext cx="6096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u="sng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Email:</a:t>
            </a:r>
            <a:r>
              <a:rPr lang="en-US" b="1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   </a:t>
            </a:r>
            <a:r>
              <a:rPr lang="en-US" b="1" dirty="0">
                <a:solidFill>
                  <a:srgbClr val="BF1E1E"/>
                </a:solidFill>
                <a:latin typeface="PermianSlabSerifTypeface" panose="02000000000000000000" pitchFamily="50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ce.aeboard@tn.gov</a:t>
            </a:r>
            <a:r>
              <a:rPr lang="en-US" b="1" dirty="0">
                <a:solidFill>
                  <a:srgbClr val="BF1E1E"/>
                </a:solidFill>
                <a:latin typeface="PermianSlabSerifTypeface" panose="02000000000000000000" pitchFamily="50" charset="0"/>
              </a:rPr>
              <a:t> </a:t>
            </a:r>
          </a:p>
          <a:p>
            <a:r>
              <a:rPr lang="en-US" sz="2400" b="1" u="sng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Customer Service Phone</a:t>
            </a:r>
            <a:r>
              <a:rPr lang="en-US" sz="2400" b="1">
                <a:solidFill>
                  <a:srgbClr val="284178"/>
                </a:solidFill>
                <a:latin typeface="PermianSlabSerifTypeface" panose="02000000000000000000" pitchFamily="50" charset="0"/>
              </a:rPr>
              <a:t>: </a:t>
            </a:r>
            <a:r>
              <a:rPr lang="en-US" sz="2400">
                <a:solidFill>
                  <a:srgbClr val="284178"/>
                </a:solidFill>
                <a:latin typeface="PermianSlabSerifTypeface" panose="02000000000000000000" pitchFamily="50" charset="0"/>
              </a:rPr>
              <a:t>615-741-3221</a:t>
            </a:r>
            <a:endParaRPr lang="en-US" sz="2400" dirty="0">
              <a:solidFill>
                <a:srgbClr val="284178"/>
              </a:solidFill>
              <a:latin typeface="PermianSlabSerifTypeface" panose="02000000000000000000" pitchFamily="50" charset="0"/>
            </a:endParaRPr>
          </a:p>
          <a:p>
            <a:endParaRPr lang="en-US" sz="2400" b="1" dirty="0">
              <a:solidFill>
                <a:srgbClr val="284178"/>
              </a:solidFill>
              <a:latin typeface="PermianSlabSerifTypeface" panose="02000000000000000000" pitchFamily="50" charset="0"/>
            </a:endParaRPr>
          </a:p>
          <a:p>
            <a:r>
              <a:rPr lang="en-US" sz="2400" b="1" u="sng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Address</a:t>
            </a:r>
            <a:r>
              <a:rPr lang="en-US" sz="2400" b="1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: </a:t>
            </a:r>
          </a:p>
          <a:p>
            <a:r>
              <a:rPr lang="en-US" sz="18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Tennessee Department of Commerce and Insurance</a:t>
            </a:r>
          </a:p>
          <a:p>
            <a:r>
              <a:rPr lang="en-US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Board of Examiners for Architects, Engineers, and Land Surveyors</a:t>
            </a:r>
          </a:p>
          <a:p>
            <a:r>
              <a:rPr lang="en-US" sz="18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Davy Crockett Tower, 10</a:t>
            </a:r>
            <a:r>
              <a:rPr lang="en-US" sz="1800" baseline="300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th</a:t>
            </a:r>
            <a:r>
              <a:rPr lang="en-US" sz="18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 Floor </a:t>
            </a:r>
          </a:p>
          <a:p>
            <a:r>
              <a:rPr lang="en-US" sz="18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500 James Robertson Parkway</a:t>
            </a:r>
          </a:p>
          <a:p>
            <a:r>
              <a:rPr lang="en-US" sz="1800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Nashville, TN 37243</a:t>
            </a:r>
          </a:p>
        </p:txBody>
      </p:sp>
    </p:spTree>
    <p:extLst>
      <p:ext uri="{BB962C8B-B14F-4D97-AF65-F5344CB8AC3E}">
        <p14:creationId xmlns:p14="http://schemas.microsoft.com/office/powerpoint/2010/main" val="853723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1: Application Search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89B8BB-6B82-1480-D845-3A9EAAEAB2F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9700" y="2315631"/>
            <a:ext cx="5118099" cy="1908215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F00">
                    <a:lumMod val="75000"/>
                  </a:srgbClr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Search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84178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for the application.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84178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84178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Board/Program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84178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Land Surveyors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84178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License Type/Permit: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Land Surveyors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84178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Application Name: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Initial Land Surveyor in Training Application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284178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84178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Select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View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84178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once the results appear. </a:t>
            </a:r>
          </a:p>
        </p:txBody>
      </p:sp>
      <p:pic>
        <p:nvPicPr>
          <p:cNvPr id="5" name="Picture 4" descr="Screenshot of the application search page showing fields for Board/Program, License Type/Permit, Application Name, and Search by Keyword, with the Search and View buttons highlighted.">
            <a:extLst>
              <a:ext uri="{FF2B5EF4-FFF2-40B4-BE49-F238E27FC236}">
                <a16:creationId xmlns:a16="http://schemas.microsoft.com/office/drawing/2014/main" id="{10AECC65-7CE6-6E8A-5F2E-68EE375A96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0670" y="1346200"/>
            <a:ext cx="6468280" cy="4584696"/>
          </a:xfrm>
          <a:prstGeom prst="rect">
            <a:avLst/>
          </a:prstGeom>
          <a:ln w="19050">
            <a:solidFill>
              <a:srgbClr val="1B365D"/>
            </a:solidFill>
          </a:ln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DFA814EB-8FCF-3283-2AE3-C830A67AD8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009992" y="3581448"/>
            <a:ext cx="409575" cy="393595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1FECEBE-1528-E541-30E9-315FCBC25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327492" y="5480098"/>
            <a:ext cx="409575" cy="393595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946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B7C3C-F1FA-305F-0588-A2A7656F4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357371-DD55-BD74-7813-2C67F4B9393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2: Functional Suitability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8382C4-C076-17DE-65D8-D461F2386C0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24147" y="2522043"/>
            <a:ext cx="4620957" cy="2062103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This section confirms whether you meet the requirements to continue the application.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F00">
                    <a:lumMod val="75000"/>
                  </a:srgbClr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Answer all questions based on your current status. </a:t>
            </a:r>
            <a:endParaRPr kumimoji="0" lang="en-US" sz="1600" b="1" i="1" u="none" strike="noStrike" kern="1200" cap="none" spc="0" normalizeH="0" baseline="0" noProof="0" dirty="0">
              <a:ln>
                <a:noFill/>
              </a:ln>
              <a:solidFill>
                <a:srgbClr val="FF0F00">
                  <a:lumMod val="75000"/>
                </a:srgbClr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If you receive an error message you believe is incorrect, please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 the Board office. </a:t>
            </a:r>
          </a:p>
        </p:txBody>
      </p:sp>
      <p:pic>
        <p:nvPicPr>
          <p:cNvPr id="6" name="Picture 5" descr="Screenshot of the Functional Suitability page showing eligibility questions related to military status, examinations, education, and age, with the Next button highlighted.">
            <a:extLst>
              <a:ext uri="{FF2B5EF4-FFF2-40B4-BE49-F238E27FC236}">
                <a16:creationId xmlns:a16="http://schemas.microsoft.com/office/drawing/2014/main" id="{1F4B1865-D44F-2051-5C86-55A5F5E107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650" y="1448341"/>
            <a:ext cx="6207780" cy="4136421"/>
          </a:xfrm>
          <a:prstGeom prst="rect">
            <a:avLst/>
          </a:prstGeom>
          <a:ln w="19050">
            <a:solidFill>
              <a:srgbClr val="1B365D"/>
            </a:solidFill>
          </a:ln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314A124E-9FD3-EDB3-45CF-E9A55B765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359242" y="5226098"/>
            <a:ext cx="409575" cy="393595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931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29DF8-EED5-8696-06D0-B4F541E0A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5A26629-4AD2-C03A-85F1-12BA1D7E676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3: Name and Personal Details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608FD1-6ECE-ECC6-5047-D7D06EB9F37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47799" y="2305615"/>
            <a:ext cx="4620957" cy="2246769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F00">
                    <a:lumMod val="75000"/>
                  </a:srgbClr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Complete all required fields. </a:t>
            </a:r>
            <a:endParaRPr kumimoji="0" lang="en-US" sz="1400" b="1" i="1" u="none" strike="noStrike" kern="1200" cap="none" spc="0" normalizeH="0" baseline="0" noProof="0" dirty="0">
              <a:ln>
                <a:noFill/>
              </a:ln>
              <a:solidFill>
                <a:srgbClr val="FF0F00">
                  <a:lumMod val="75000"/>
                </a:srgbClr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Your social security number is required to proceed.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Note</a:t>
            </a:r>
            <a:r>
              <a:rPr kumimoji="0" lang="en-US" sz="1400" b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: </a:t>
            </a:r>
            <a:r>
              <a:rPr kumimoji="0" lang="en-US" sz="1400" b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If you do not have a social security number, </a:t>
            </a:r>
            <a:r>
              <a:rPr kumimoji="0" lang="en-US" sz="14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  <a:hlinkClick r:id="rId2" action="ppaction://hlinksldjump" tooltip="Link To: Board Contact Informa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contact</a:t>
            </a:r>
            <a:r>
              <a:rPr kumimoji="0" lang="en-US" sz="1400" b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 the Board office for assistance.  </a:t>
            </a:r>
          </a:p>
        </p:txBody>
      </p:sp>
      <p:pic>
        <p:nvPicPr>
          <p:cNvPr id="7" name="Picture 6" descr="Screenshot of the Name and Personal Details page showing fields for Title, First Name, Middle Name, Last Name, Suffix, Social Security Number, Birthdate, and Race, with the Next button highlighted.">
            <a:extLst>
              <a:ext uri="{FF2B5EF4-FFF2-40B4-BE49-F238E27FC236}">
                <a16:creationId xmlns:a16="http://schemas.microsoft.com/office/drawing/2014/main" id="{11C4E7B9-8442-47E3-5A12-C0F3ADAA061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4771" y="1309395"/>
            <a:ext cx="6117230" cy="4675458"/>
          </a:xfrm>
          <a:prstGeom prst="rect">
            <a:avLst/>
          </a:prstGeom>
          <a:ln w="12700">
            <a:solidFill>
              <a:srgbClr val="1B365D"/>
            </a:solidFill>
          </a:ln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881C32E2-A1D0-CBD9-B878-B63A9517A4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492592" y="5619798"/>
            <a:ext cx="409575" cy="393595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628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6CAF5-F90A-BDFA-27F7-C81D5EEE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9CC365-232C-583C-7102-0A8F617DA0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4: Contact Information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2010F4-5C55-F28B-CE9C-11C24E2177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5739" y="2453217"/>
            <a:ext cx="4546894" cy="2185214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F00">
                    <a:lumMod val="75000"/>
                  </a:srgbClr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Enter your mailing and email address.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srgbClr val="FF0F00">
                  <a:lumMod val="75000"/>
                </a:srgbClr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You may also provide any additional contact information you would like to include.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Note</a:t>
            </a:r>
            <a:r>
              <a:rPr kumimoji="0" lang="en-US" sz="1400" b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: </a:t>
            </a:r>
            <a:r>
              <a:rPr kumimoji="0" lang="en-US" sz="1400" b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You can add multiple addresses, such as your place of employment; however, you must select one as a main address. </a:t>
            </a:r>
          </a:p>
        </p:txBody>
      </p:sp>
      <p:pic>
        <p:nvPicPr>
          <p:cNvPr id="2" name="Picture 1" descr="Screenshot of the Contact Information section showing the Main Address area with the Add button highlighted.">
            <a:extLst>
              <a:ext uri="{FF2B5EF4-FFF2-40B4-BE49-F238E27FC236}">
                <a16:creationId xmlns:a16="http://schemas.microsoft.com/office/drawing/2014/main" id="{E07D2FB2-6E96-2EFD-4A27-FD0FAF1F05B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892" y="1325608"/>
            <a:ext cx="2084605" cy="2135604"/>
          </a:xfrm>
          <a:prstGeom prst="rect">
            <a:avLst/>
          </a:prstGeom>
          <a:ln w="19050">
            <a:solidFill>
              <a:srgbClr val="1B365D"/>
            </a:solidFill>
          </a:ln>
        </p:spPr>
      </p:pic>
      <p:pic>
        <p:nvPicPr>
          <p:cNvPr id="7" name="Picture 6" descr="Screenshot of the pop-out Contact Information form where the user enters address details.">
            <a:extLst>
              <a:ext uri="{FF2B5EF4-FFF2-40B4-BE49-F238E27FC236}">
                <a16:creationId xmlns:a16="http://schemas.microsoft.com/office/drawing/2014/main" id="{E70ACAAD-36CE-6804-4C39-81F41EC554D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1222" y="2453217"/>
            <a:ext cx="4067578" cy="3555427"/>
          </a:xfrm>
          <a:prstGeom prst="rect">
            <a:avLst/>
          </a:prstGeom>
          <a:ln w="12700">
            <a:solidFill>
              <a:srgbClr val="1B365D"/>
            </a:solidFill>
          </a:ln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F26C9EC-8182-8610-E9E6-E0A3E5628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882347" y="2977119"/>
            <a:ext cx="409575" cy="393595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AF9BDFEA-20C2-76C9-3771-3C37EAF4D1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Move="1" noResize="1" noEditPoints="1" noAdjustHandles="1" noChangeArrowheads="1" noChangeShapeType="1"/>
            <a:stCxn id="8" idx="6"/>
          </p:cNvCxnSpPr>
          <p:nvPr/>
        </p:nvCxnSpPr>
        <p:spPr>
          <a:xfrm>
            <a:off x="7291922" y="3173917"/>
            <a:ext cx="629300" cy="196797"/>
          </a:xfrm>
          <a:prstGeom prst="bentConnector3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4069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491D6-78A3-881F-948D-4943BA2CE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0A4AC78-21C5-01E1-C38A-71C182BC1B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5: Application Questions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5A9A26-2256-25B8-6D52-A6321998270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57815" y="1954066"/>
            <a:ext cx="4247952" cy="3077766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BF1E1E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Answer all questions based on your current status.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If you answer “Yes” to the questions regarding a felony, name change, loss of license, or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low-income waiver,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you must upload the required supporting documents.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84178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For felonies or loss of license, include a statement of explanation addressed to the Board. </a:t>
            </a:r>
          </a:p>
        </p:txBody>
      </p:sp>
      <p:pic>
        <p:nvPicPr>
          <p:cNvPr id="14" name="Picture 13" descr="Screenshot of the Application Questions page showing disclosure questions related to disciplinary actions, criminal charges, English proficiency, NCEES record submission, and a low-income waiver, with the Next button highlighted.">
            <a:extLst>
              <a:ext uri="{FF2B5EF4-FFF2-40B4-BE49-F238E27FC236}">
                <a16:creationId xmlns:a16="http://schemas.microsoft.com/office/drawing/2014/main" id="{97A0D38D-6773-A4E7-2389-BE9B611F706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7449" y="1184549"/>
            <a:ext cx="4964597" cy="4835204"/>
          </a:xfrm>
          <a:prstGeom prst="rect">
            <a:avLst/>
          </a:prstGeom>
          <a:ln w="19050">
            <a:solidFill>
              <a:srgbClr val="1B365D"/>
            </a:solidFill>
          </a:ln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9078DABC-E924-6AB9-6D41-1D7EE22B7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854221" y="5724251"/>
            <a:ext cx="409575" cy="393595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413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394FF-CE13-8788-9E4C-675E4BF0B9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6: Eligibility Verification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67308F-4890-D1F6-934C-198D83E473D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03200" y="1951672"/>
            <a:ext cx="4643855" cy="2954655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F00">
                    <a:lumMod val="75000"/>
                  </a:srgbClr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Select the appropriate option from the drop-down menu and complete all required fields.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You must provide supporting documents to verify your eligibility.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A list of acceptable documents can be found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  <a:hlinkClick r:id="rId2" tooltip="Link To: TN EVEA For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Note:</a:t>
            </a:r>
            <a:r>
              <a:rPr kumimoji="0" lang="en-US" sz="1400" b="0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 </a:t>
            </a:r>
            <a:r>
              <a:rPr kumimoji="0" lang="en-US" sz="1400" b="0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If you are a foreign national located outside of the United States, please </a:t>
            </a:r>
            <a:r>
              <a:rPr kumimoji="0" lang="en-US" sz="1400" b="0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  <a:hlinkClick r:id="rId3" action="ppaction://hlinksldjump" tooltip="Link To: Board Contact Information"/>
              </a:rPr>
              <a:t>contact</a:t>
            </a:r>
            <a:r>
              <a:rPr kumimoji="0" lang="en-US" sz="1400" b="0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 the Board office to determine next steps. </a:t>
            </a:r>
          </a:p>
        </p:txBody>
      </p:sp>
      <p:pic>
        <p:nvPicPr>
          <p:cNvPr id="4" name="Content Placeholder 3" descr="Screenshot of the Eligibility Verification page showing the attestation statement and dropdown fields to confirm eligibility information, with the Next button highlighted.">
            <a:extLst>
              <a:ext uri="{FF2B5EF4-FFF2-40B4-BE49-F238E27FC236}">
                <a16:creationId xmlns:a16="http://schemas.microsoft.com/office/drawing/2014/main" id="{C9B35BC1-518B-40A2-23FF-F0C8FA37F0E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594350" y="1328192"/>
            <a:ext cx="6165850" cy="4418501"/>
          </a:xfrm>
          <a:prstGeom prst="rect">
            <a:avLst/>
          </a:prstGeom>
          <a:ln w="19050">
            <a:solidFill>
              <a:srgbClr val="1B365D"/>
            </a:solidFill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109B81D5-0AF0-5D67-0959-DA4E01BFA5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156950" y="5245100"/>
            <a:ext cx="558800" cy="476250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374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FBB36-5885-8C38-4500-A4D4E9932C1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7: NCEES ID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76DEAF-A354-74C2-BBA6-098DFD4136D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04800" y="3059380"/>
            <a:ext cx="4102100" cy="584775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2">
                    <a:lumMod val="75000"/>
                  </a:schemeClr>
                </a:solidFill>
                <a:latin typeface="PermianSlabSerifTypeface" panose="02000000000000000000" pitchFamily="50" charset="0"/>
              </a:rPr>
              <a:t>Enter</a:t>
            </a:r>
            <a:r>
              <a:rPr lang="en-US" sz="1600" b="1" dirty="0">
                <a:solidFill>
                  <a:srgbClr val="284178"/>
                </a:solidFill>
                <a:latin typeface="PermianSlabSerifTypeface" panose="02000000000000000000" pitchFamily="50" charset="0"/>
              </a:rPr>
              <a:t> </a:t>
            </a:r>
            <a:r>
              <a:rPr lang="en-US" sz="1600" b="1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your NCEES Council Record ID Number, if applicable. </a:t>
            </a:r>
            <a:endParaRPr lang="en-US" sz="1600" dirty="0">
              <a:solidFill>
                <a:srgbClr val="1B365D"/>
              </a:solidFill>
              <a:latin typeface="PermianSlabSerifTypeface" panose="02000000000000000000" pitchFamily="50" charset="0"/>
            </a:endParaRPr>
          </a:p>
        </p:txBody>
      </p:sp>
      <p:pic>
        <p:nvPicPr>
          <p:cNvPr id="7" name="Picture 6" descr="Screenshot of the NCEES ID page showing the field to enter the NCEES ID Number, with the Next button highlighted.">
            <a:extLst>
              <a:ext uri="{FF2B5EF4-FFF2-40B4-BE49-F238E27FC236}">
                <a16:creationId xmlns:a16="http://schemas.microsoft.com/office/drawing/2014/main" id="{B960ABE6-CBD1-C292-B870-798E4A37DA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733" y="2248339"/>
            <a:ext cx="7210467" cy="2361322"/>
          </a:xfrm>
          <a:prstGeom prst="rect">
            <a:avLst/>
          </a:prstGeom>
          <a:ln w="19050">
            <a:solidFill>
              <a:srgbClr val="1B365D"/>
            </a:solidFill>
          </a:ln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B62CCF9-FFAD-6077-A6F8-81F9E4156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416392" y="4216066"/>
            <a:ext cx="409575" cy="393595"/>
          </a:xfrm>
          <a:prstGeom prst="ellipse">
            <a:avLst/>
          </a:prstGeom>
          <a:noFill/>
          <a:ln w="19050">
            <a:solidFill>
              <a:srgbClr val="BF1E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423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343C6-B1B8-373F-1076-AEEFB2C16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117C6-ED1F-86CA-5ACA-BF7A99D044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8: Education Method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D3BD23-3DD8-F9F6-D433-B3222B9968F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55195" y="1257577"/>
            <a:ext cx="4102100" cy="3785652"/>
          </a:xfrm>
          <a:prstGeom prst="rect">
            <a:avLst/>
          </a:prstGeom>
          <a:solidFill>
            <a:srgbClr val="E8E8E8"/>
          </a:solidFill>
          <a:ln w="15875">
            <a:solidFill>
              <a:srgbClr val="284178"/>
            </a:solidFill>
          </a:ln>
        </p:spPr>
        <p:txBody>
          <a:bodyPr wrap="squar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BF1E1E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Select the applicable option from the drop-down menu: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BS, Surveying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BS, Surveying Related (24+ credits)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BS, Non-Surveying Related (36+ credits)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AS, Surveying Related (30+ credits &amp; 4 yrs under PLS)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High School (6yrs under PLS)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1B365D"/>
                </a:solidFill>
                <a:latin typeface="PermianSlabSerifTypeface" panose="02000000000000000000" pitchFamily="50" charset="0"/>
              </a:rPr>
              <a:t>You may review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 accepted education pathways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  <a:hlinkClick r:id="rId2" tooltip="Link To: Board Websit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B365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1B365D"/>
              </a:solidFill>
              <a:effectLst/>
              <a:uLnTx/>
              <a:uFillTx/>
              <a:latin typeface="PermianSlabSerifTypeface" panose="02000000000000000000" pitchFamily="50" charset="0"/>
              <a:ea typeface="+mn-ea"/>
              <a:cs typeface="+mn-cs"/>
            </a:endParaRPr>
          </a:p>
          <a:p>
            <a:pPr>
              <a:defRPr/>
            </a:pPr>
            <a:r>
              <a:rPr kumimoji="0" lang="en-US" sz="1400" b="1" u="none" strike="noStrike" kern="1200" cap="none" spc="0" normalizeH="0" baseline="0" noProof="0" dirty="0">
                <a:ln>
                  <a:noFill/>
                </a:ln>
                <a:solidFill>
                  <a:srgbClr val="FF0F00">
                    <a:lumMod val="75000"/>
                  </a:srgbClr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Note:</a:t>
            </a:r>
            <a:r>
              <a:rPr kumimoji="0" lang="en-US" sz="1400" b="0" u="none" strike="noStrike" kern="1200" cap="none" spc="0" normalizeH="0" baseline="0" noProof="0" dirty="0">
                <a:ln>
                  <a:noFill/>
                </a:ln>
                <a:solidFill>
                  <a:srgbClr val="FF0F00">
                    <a:lumMod val="75000"/>
                  </a:srgbClr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 </a:t>
            </a:r>
            <a:r>
              <a:rPr kumimoji="0" lang="en-US" sz="1400" b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You are responsible for confirming your degree and experience meet one of the listed pathways exactly as written. </a:t>
            </a:r>
          </a:p>
        </p:txBody>
      </p:sp>
      <p:pic>
        <p:nvPicPr>
          <p:cNvPr id="10" name="Picture 9" descr="Screenshot of the Education Method page showing the dropdown list of licensure methods based on education and experience.">
            <a:extLst>
              <a:ext uri="{FF2B5EF4-FFF2-40B4-BE49-F238E27FC236}">
                <a16:creationId xmlns:a16="http://schemas.microsoft.com/office/drawing/2014/main" id="{356B76D6-C1B8-B4DA-5FD6-D64A37E5483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7405" y="2013227"/>
            <a:ext cx="6798845" cy="2440299"/>
          </a:xfrm>
          <a:prstGeom prst="rect">
            <a:avLst/>
          </a:prstGeom>
          <a:ln w="19050">
            <a:solidFill>
              <a:srgbClr val="1B365D"/>
            </a:solidFill>
          </a:ln>
        </p:spPr>
      </p:pic>
    </p:spTree>
    <p:extLst>
      <p:ext uri="{BB962C8B-B14F-4D97-AF65-F5344CB8AC3E}">
        <p14:creationId xmlns:p14="http://schemas.microsoft.com/office/powerpoint/2010/main" val="2238055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owerPoint B">
  <a:themeElements>
    <a:clrScheme name="Brand Colors">
      <a:dk1>
        <a:sysClr val="windowText" lastClr="000000"/>
      </a:dk1>
      <a:lt1>
        <a:sysClr val="window" lastClr="FFFFFF"/>
      </a:lt1>
      <a:dk2>
        <a:srgbClr val="1B365D"/>
      </a:dk2>
      <a:lt2>
        <a:srgbClr val="FF0F00"/>
      </a:lt2>
      <a:accent1>
        <a:srgbClr val="2DCCD3"/>
      </a:accent1>
      <a:accent2>
        <a:srgbClr val="D2D755"/>
      </a:accent2>
      <a:accent3>
        <a:srgbClr val="E87722"/>
      </a:accent3>
      <a:accent4>
        <a:srgbClr val="7C2529"/>
      </a:accent4>
      <a:accent5>
        <a:srgbClr val="666666"/>
      </a:accent5>
      <a:accent6>
        <a:srgbClr val="E6D395"/>
      </a:accent6>
      <a:hlink>
        <a:srgbClr val="131E29"/>
      </a:hlink>
      <a:folHlink>
        <a:srgbClr val="CBC4B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</TotalTime>
  <Words>779</Words>
  <Application>Microsoft Office PowerPoint</Application>
  <PresentationFormat>Widescreen</PresentationFormat>
  <Paragraphs>121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Open Sans</vt:lpstr>
      <vt:lpstr>PermianSlabSerifTypeface</vt:lpstr>
      <vt:lpstr>Office Theme</vt:lpstr>
      <vt:lpstr>PowerPoint B</vt:lpstr>
      <vt:lpstr>Initial Application: Land Surveyor in Training</vt:lpstr>
      <vt:lpstr>Step 1: Application Search </vt:lpstr>
      <vt:lpstr>Step 2: Functional Suitability</vt:lpstr>
      <vt:lpstr>Step 3: Name and Personal Details</vt:lpstr>
      <vt:lpstr>Step 4: Contact Information</vt:lpstr>
      <vt:lpstr>Step 5: Application Questions</vt:lpstr>
      <vt:lpstr>Step 6: Eligibility Verification</vt:lpstr>
      <vt:lpstr>Step 7: NCEES ID</vt:lpstr>
      <vt:lpstr>Step 8: Education Method</vt:lpstr>
      <vt:lpstr>Step 9: References</vt:lpstr>
      <vt:lpstr>Step 10: File Attachments – Overview</vt:lpstr>
      <vt:lpstr>Step 10A: NCEES File Attachments</vt:lpstr>
      <vt:lpstr>Step 10B: Non-NCEES File Attachments</vt:lpstr>
      <vt:lpstr>Step 11: Summary</vt:lpstr>
      <vt:lpstr>Step 12: Paying for the Application</vt:lpstr>
      <vt:lpstr>Step 13: Wait for Further Correspondence</vt:lpstr>
      <vt:lpstr>Board 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Byrd</dc:creator>
  <cp:lastModifiedBy>Ashley Byrd</cp:lastModifiedBy>
  <cp:revision>29</cp:revision>
  <dcterms:created xsi:type="dcterms:W3CDTF">2025-12-08T16:10:14Z</dcterms:created>
  <dcterms:modified xsi:type="dcterms:W3CDTF">2026-05-05T13:49:44Z</dcterms:modified>
</cp:coreProperties>
</file>