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56" r:id="rId5"/>
    <p:sldId id="257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F00"/>
    <a:srgbClr val="4870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118"/>
    <p:restoredTop sz="94683" autoAdjust="0"/>
  </p:normalViewPr>
  <p:slideViewPr>
    <p:cSldViewPr>
      <p:cViewPr varScale="1">
        <p:scale>
          <a:sx n="199" d="100"/>
          <a:sy n="199" d="100"/>
        </p:scale>
        <p:origin x="684" y="1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en Cook" userId="815fbe41-2a05-4602-ac13-98a917e4d5a0" providerId="ADAL" clId="{2219383D-9C38-4D0F-BD6B-0175EDEEBE61}"/>
    <pc:docChg chg="modSld">
      <pc:chgData name="Lauren Cook" userId="815fbe41-2a05-4602-ac13-98a917e4d5a0" providerId="ADAL" clId="{2219383D-9C38-4D0F-BD6B-0175EDEEBE61}" dt="2026-06-16T17:42:22.011" v="1686" actId="1076"/>
      <pc:docMkLst>
        <pc:docMk/>
      </pc:docMkLst>
      <pc:sldChg chg="modSp mod">
        <pc:chgData name="Lauren Cook" userId="815fbe41-2a05-4602-ac13-98a917e4d5a0" providerId="ADAL" clId="{2219383D-9C38-4D0F-BD6B-0175EDEEBE61}" dt="2026-06-16T17:34:28.191" v="259" actId="962"/>
        <pc:sldMkLst>
          <pc:docMk/>
          <pc:sldMk cId="453275223" sldId="257"/>
        </pc:sldMkLst>
        <pc:picChg chg="mod">
          <ac:chgData name="Lauren Cook" userId="815fbe41-2a05-4602-ac13-98a917e4d5a0" providerId="ADAL" clId="{2219383D-9C38-4D0F-BD6B-0175EDEEBE61}" dt="2026-06-16T17:34:28.191" v="259" actId="962"/>
          <ac:picMkLst>
            <pc:docMk/>
            <pc:sldMk cId="453275223" sldId="257"/>
            <ac:picMk id="7" creationId="{640971B6-A793-D298-EADE-875C3BFF610F}"/>
          </ac:picMkLst>
        </pc:picChg>
      </pc:sldChg>
      <pc:sldChg chg="modSp mod">
        <pc:chgData name="Lauren Cook" userId="815fbe41-2a05-4602-ac13-98a917e4d5a0" providerId="ADAL" clId="{2219383D-9C38-4D0F-BD6B-0175EDEEBE61}" dt="2026-06-16T17:34:40.481" v="267" actId="5793"/>
        <pc:sldMkLst>
          <pc:docMk/>
          <pc:sldMk cId="2082183723" sldId="259"/>
        </pc:sldMkLst>
        <pc:spChg chg="mod">
          <ac:chgData name="Lauren Cook" userId="815fbe41-2a05-4602-ac13-98a917e4d5a0" providerId="ADAL" clId="{2219383D-9C38-4D0F-BD6B-0175EDEEBE61}" dt="2026-06-16T17:34:40.481" v="267" actId="5793"/>
          <ac:spMkLst>
            <pc:docMk/>
            <pc:sldMk cId="2082183723" sldId="259"/>
            <ac:spMk id="5" creationId="{00000000-0000-0000-0000-000000000000}"/>
          </ac:spMkLst>
        </pc:spChg>
      </pc:sldChg>
      <pc:sldChg chg="modSp mod">
        <pc:chgData name="Lauren Cook" userId="815fbe41-2a05-4602-ac13-98a917e4d5a0" providerId="ADAL" clId="{2219383D-9C38-4D0F-BD6B-0175EDEEBE61}" dt="2026-06-16T17:36:38.567" v="684" actId="962"/>
        <pc:sldMkLst>
          <pc:docMk/>
          <pc:sldMk cId="1191946917" sldId="260"/>
        </pc:sldMkLst>
        <pc:picChg chg="mod">
          <ac:chgData name="Lauren Cook" userId="815fbe41-2a05-4602-ac13-98a917e4d5a0" providerId="ADAL" clId="{2219383D-9C38-4D0F-BD6B-0175EDEEBE61}" dt="2026-06-16T17:36:38.567" v="684" actId="962"/>
          <ac:picMkLst>
            <pc:docMk/>
            <pc:sldMk cId="1191946917" sldId="260"/>
            <ac:picMk id="3" creationId="{080C0202-8EA8-D201-99ED-7670A109BE1D}"/>
          </ac:picMkLst>
        </pc:picChg>
      </pc:sldChg>
      <pc:sldChg chg="modSp mod">
        <pc:chgData name="Lauren Cook" userId="815fbe41-2a05-4602-ac13-98a917e4d5a0" providerId="ADAL" clId="{2219383D-9C38-4D0F-BD6B-0175EDEEBE61}" dt="2026-06-16T17:39:38.885" v="1260" actId="962"/>
        <pc:sldMkLst>
          <pc:docMk/>
          <pc:sldMk cId="2272475923" sldId="263"/>
        </pc:sldMkLst>
        <pc:picChg chg="mod">
          <ac:chgData name="Lauren Cook" userId="815fbe41-2a05-4602-ac13-98a917e4d5a0" providerId="ADAL" clId="{2219383D-9C38-4D0F-BD6B-0175EDEEBE61}" dt="2026-06-16T17:39:38.885" v="1260" actId="962"/>
          <ac:picMkLst>
            <pc:docMk/>
            <pc:sldMk cId="2272475923" sldId="263"/>
            <ac:picMk id="3" creationId="{D1F42E05-B064-7964-8E19-EEF2B541D394}"/>
          </ac:picMkLst>
        </pc:picChg>
      </pc:sldChg>
      <pc:sldChg chg="modSp mod">
        <pc:chgData name="Lauren Cook" userId="815fbe41-2a05-4602-ac13-98a917e4d5a0" providerId="ADAL" clId="{2219383D-9C38-4D0F-BD6B-0175EDEEBE61}" dt="2026-06-16T17:40:10.487" v="1466" actId="962"/>
        <pc:sldMkLst>
          <pc:docMk/>
          <pc:sldMk cId="798571206" sldId="264"/>
        </pc:sldMkLst>
        <pc:picChg chg="mod">
          <ac:chgData name="Lauren Cook" userId="815fbe41-2a05-4602-ac13-98a917e4d5a0" providerId="ADAL" clId="{2219383D-9C38-4D0F-BD6B-0175EDEEBE61}" dt="2026-06-16T17:40:10.487" v="1466" actId="962"/>
          <ac:picMkLst>
            <pc:docMk/>
            <pc:sldMk cId="798571206" sldId="264"/>
            <ac:picMk id="3" creationId="{61FFB74C-1E28-4BFF-5DA1-7BD3AFF41E46}"/>
          </ac:picMkLst>
        </pc:picChg>
      </pc:sldChg>
      <pc:sldChg chg="modSp mod">
        <pc:chgData name="Lauren Cook" userId="815fbe41-2a05-4602-ac13-98a917e4d5a0" providerId="ADAL" clId="{2219383D-9C38-4D0F-BD6B-0175EDEEBE61}" dt="2026-06-16T17:41:44.883" v="1681" actId="732"/>
        <pc:sldMkLst>
          <pc:docMk/>
          <pc:sldMk cId="2426376766" sldId="265"/>
        </pc:sldMkLst>
        <pc:picChg chg="mod modCrop">
          <ac:chgData name="Lauren Cook" userId="815fbe41-2a05-4602-ac13-98a917e4d5a0" providerId="ADAL" clId="{2219383D-9C38-4D0F-BD6B-0175EDEEBE61}" dt="2026-06-16T17:41:44.883" v="1681" actId="732"/>
          <ac:picMkLst>
            <pc:docMk/>
            <pc:sldMk cId="2426376766" sldId="265"/>
            <ac:picMk id="5" creationId="{8F77F89D-2A56-320E-D45C-7132AFBE24E6}"/>
          </ac:picMkLst>
        </pc:picChg>
      </pc:sldChg>
      <pc:sldChg chg="modSp mod">
        <pc:chgData name="Lauren Cook" userId="815fbe41-2a05-4602-ac13-98a917e4d5a0" providerId="ADAL" clId="{2219383D-9C38-4D0F-BD6B-0175EDEEBE61}" dt="2026-06-16T17:42:22.011" v="1686" actId="1076"/>
        <pc:sldMkLst>
          <pc:docMk/>
          <pc:sldMk cId="1922283520" sldId="266"/>
        </pc:sldMkLst>
        <pc:picChg chg="mod modCrop">
          <ac:chgData name="Lauren Cook" userId="815fbe41-2a05-4602-ac13-98a917e4d5a0" providerId="ADAL" clId="{2219383D-9C38-4D0F-BD6B-0175EDEEBE61}" dt="2026-06-16T17:42:22.011" v="1686" actId="1076"/>
          <ac:picMkLst>
            <pc:docMk/>
            <pc:sldMk cId="1922283520" sldId="266"/>
            <ac:picMk id="5" creationId="{FECD50A7-73D7-F26D-01C8-94DB7583AD7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010EB8-C79A-4C49-8EB3-1D12D2F1D2F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A7F2AE-D1C3-4EFE-9FF7-E1AE3881A2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804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A7F2AE-D1C3-4EFE-9FF7-E1AE3881A22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822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2914650"/>
            <a:ext cx="9144000" cy="18859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3028953"/>
            <a:ext cx="8839200" cy="1066799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152400" y="4095751"/>
            <a:ext cx="8839200" cy="6096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pPr lvl="0"/>
            <a:r>
              <a:rPr lang="en-US" dirty="0"/>
              <a:t>Sub-Title</a:t>
            </a:r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4800600"/>
            <a:ext cx="9144000" cy="3429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100" baseline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Name, Position | Date</a:t>
            </a:r>
          </a:p>
        </p:txBody>
      </p:sp>
      <p:pic>
        <p:nvPicPr>
          <p:cNvPr id="6" name="Picture 5" descr="Tennessee Department of Commerce &amp; Insurance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14641" y="590550"/>
            <a:ext cx="4714718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423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T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33351"/>
            <a:ext cx="9144000" cy="60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3352"/>
            <a:ext cx="8839200" cy="619125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95350"/>
            <a:ext cx="8839200" cy="3718849"/>
          </a:xfrm>
        </p:spPr>
        <p:txBody>
          <a:bodyPr>
            <a:normAutofit/>
          </a:bodyPr>
          <a:lstStyle>
            <a:lvl1pPr>
              <a:buClr>
                <a:schemeClr val="accent6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6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6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6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6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742951"/>
            <a:ext cx="9144000" cy="666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4614200"/>
            <a:ext cx="9144000" cy="5293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812507"/>
            <a:ext cx="2895600" cy="273844"/>
          </a:xfrm>
          <a:prstGeom prst="rect">
            <a:avLst/>
          </a:prstGeo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4812507"/>
            <a:ext cx="2133600" cy="273844"/>
          </a:xfrm>
          <a:prstGeom prst="rect">
            <a:avLst/>
          </a:prstGeo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 descr="Tennessee Department of Commerce &amp; Insurance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00" y="4614200"/>
            <a:ext cx="109728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185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33351"/>
            <a:ext cx="9144000" cy="60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3352"/>
            <a:ext cx="8839200" cy="619125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95353"/>
            <a:ext cx="8839200" cy="3718847"/>
          </a:xfrm>
        </p:spPr>
        <p:txBody>
          <a:bodyPr>
            <a:normAutofit/>
          </a:bodyPr>
          <a:lstStyle>
            <a:lvl1pPr>
              <a:buClr>
                <a:schemeClr val="accent5">
                  <a:lumMod val="60000"/>
                  <a:lumOff val="40000"/>
                </a:schemeClr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5">
                  <a:lumMod val="60000"/>
                  <a:lumOff val="40000"/>
                </a:schemeClr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5">
                  <a:lumMod val="60000"/>
                  <a:lumOff val="40000"/>
                </a:schemeClr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5">
                  <a:lumMod val="60000"/>
                  <a:lumOff val="40000"/>
                </a:schemeClr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5">
                  <a:lumMod val="60000"/>
                  <a:lumOff val="40000"/>
                </a:schemeClr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742951"/>
            <a:ext cx="9144000" cy="666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4614200"/>
            <a:ext cx="9144000" cy="5293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812507"/>
            <a:ext cx="2895600" cy="273844"/>
          </a:xfrm>
          <a:prstGeom prst="rect">
            <a:avLst/>
          </a:prstGeo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4812507"/>
            <a:ext cx="2133600" cy="273844"/>
          </a:xfrm>
          <a:prstGeom prst="rect">
            <a:avLst/>
          </a:prstGeo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 descr="Tennessee Department of Commerce &amp; Insurance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00" y="4614200"/>
            <a:ext cx="109728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8844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-Column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33351"/>
            <a:ext cx="9144000" cy="60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3352"/>
            <a:ext cx="8839200" cy="619125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95353"/>
            <a:ext cx="4419600" cy="3718847"/>
          </a:xfrm>
        </p:spPr>
        <p:txBody>
          <a:bodyPr>
            <a:normAutofit/>
          </a:bodyPr>
          <a:lstStyle>
            <a:lvl1pPr>
              <a:buClr>
                <a:srgbClr val="FF0F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F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F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648200" y="895353"/>
            <a:ext cx="4267200" cy="3718847"/>
          </a:xfrm>
        </p:spPr>
        <p:txBody>
          <a:bodyPr>
            <a:normAutofit/>
          </a:bodyPr>
          <a:lstStyle>
            <a:lvl1pPr>
              <a:buClr>
                <a:srgbClr val="FF00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0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0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0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0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742951"/>
            <a:ext cx="9144000" cy="66675"/>
          </a:xfrm>
          <a:prstGeom prst="rect">
            <a:avLst/>
          </a:prstGeom>
          <a:solidFill>
            <a:srgbClr val="FF0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4614200"/>
            <a:ext cx="9144000" cy="5293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812507"/>
            <a:ext cx="2895600" cy="273844"/>
          </a:xfrm>
          <a:prstGeom prst="rect">
            <a:avLst/>
          </a:prstGeo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 txBox="1">
            <a:spLocks/>
          </p:cNvSpPr>
          <p:nvPr userDrawn="1"/>
        </p:nvSpPr>
        <p:spPr>
          <a:xfrm>
            <a:off x="6934200" y="4812507"/>
            <a:ext cx="2133600" cy="273844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 descr="Tennessee Department of Commerce &amp; Insurance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00" y="4614200"/>
            <a:ext cx="109728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5693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44557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9934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Oran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9934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YellowGre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06782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Gra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993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4572000" y="0"/>
            <a:ext cx="4572000" cy="51435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81000" y="1657351"/>
            <a:ext cx="3962400" cy="1676400"/>
          </a:xfrm>
        </p:spPr>
        <p:txBody>
          <a:bodyPr>
            <a:noAutofit/>
          </a:bodyPr>
          <a:lstStyle>
            <a:lvl1pPr marL="0" indent="0" algn="l">
              <a:defRPr sz="3600">
                <a:effectLst/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4171950"/>
            <a:ext cx="4038600" cy="838200"/>
          </a:xfrm>
        </p:spPr>
        <p:txBody>
          <a:bodyPr anchor="b">
            <a:normAutofit/>
          </a:bodyPr>
          <a:lstStyle>
            <a:lvl1pPr marL="0" indent="0">
              <a:buNone/>
              <a:defRPr sz="11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Name, Position</a:t>
            </a:r>
          </a:p>
          <a:p>
            <a:pPr lvl="0"/>
            <a:r>
              <a:rPr lang="en-US" dirty="0"/>
              <a:t>Date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381000" y="3333751"/>
            <a:ext cx="3962400" cy="609600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accent5"/>
                </a:solidFill>
                <a:latin typeface="PermianSlabSerifTypeface" pitchFamily="50" charset="0"/>
              </a:defRPr>
            </a:lvl1pPr>
          </a:lstStyle>
          <a:p>
            <a:pPr lvl="0"/>
            <a:r>
              <a:rPr lang="en-US" dirty="0"/>
              <a:t>Sub-Title</a:t>
            </a:r>
          </a:p>
        </p:txBody>
      </p:sp>
      <p:pic>
        <p:nvPicPr>
          <p:cNvPr id="6" name="Picture 5" descr="Tennessee Department of Commerce &amp; Insurance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000" y="285750"/>
            <a:ext cx="1920240" cy="96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976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-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200400" y="2906078"/>
            <a:ext cx="5943600" cy="168021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276600" y="2971800"/>
            <a:ext cx="5715000" cy="1543050"/>
          </a:xfrm>
        </p:spPr>
        <p:txBody>
          <a:bodyPr/>
          <a:lstStyle>
            <a:lvl1pPr algn="r"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8" name="Picture 7" descr="Tennessee State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495550"/>
            <a:ext cx="2510028" cy="25100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4890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TN M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33351"/>
            <a:ext cx="9144000" cy="60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3352"/>
            <a:ext cx="8839200" cy="619125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57250"/>
            <a:ext cx="8839200" cy="4171950"/>
          </a:xfrm>
        </p:spPr>
        <p:txBody>
          <a:bodyPr>
            <a:normAutofit/>
          </a:bodyPr>
          <a:lstStyle>
            <a:lvl1pPr>
              <a:buClr>
                <a:schemeClr val="bg2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bg2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bg2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 descr="Tennessee State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9892" y="4247642"/>
            <a:ext cx="864108" cy="86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978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4614200"/>
            <a:ext cx="9144000" cy="5293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133351"/>
            <a:ext cx="9144000" cy="60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3352"/>
            <a:ext cx="8839200" cy="619125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95350"/>
            <a:ext cx="8763000" cy="3718849"/>
          </a:xfrm>
        </p:spPr>
        <p:txBody>
          <a:bodyPr>
            <a:normAutofit/>
          </a:bodyPr>
          <a:lstStyle>
            <a:lvl1pPr>
              <a:buClr>
                <a:srgbClr val="FF0F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F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F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812507"/>
            <a:ext cx="2895600" cy="273844"/>
          </a:xfrm>
          <a:prstGeom prst="rect">
            <a:avLst/>
          </a:prstGeo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4812507"/>
            <a:ext cx="2133600" cy="273844"/>
          </a:xfrm>
          <a:prstGeom prst="rect">
            <a:avLst/>
          </a:prstGeo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 descr="Tennessee Department of Commerce &amp; Insurance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00" y="4614200"/>
            <a:ext cx="109728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641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33351"/>
            <a:ext cx="9144000" cy="60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3352"/>
            <a:ext cx="8839200" cy="619125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95350"/>
            <a:ext cx="8839200" cy="3718849"/>
          </a:xfrm>
        </p:spPr>
        <p:txBody>
          <a:bodyPr>
            <a:normAutofit/>
          </a:bodyPr>
          <a:lstStyle>
            <a:lvl1pPr>
              <a:buClr>
                <a:srgbClr val="FF0F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F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F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742951"/>
            <a:ext cx="9144000" cy="66675"/>
          </a:xfrm>
          <a:prstGeom prst="rect">
            <a:avLst/>
          </a:prstGeom>
          <a:solidFill>
            <a:srgbClr val="FF0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4614200"/>
            <a:ext cx="9144000" cy="5293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812507"/>
            <a:ext cx="2895600" cy="273844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4812507"/>
            <a:ext cx="2133600" cy="273844"/>
          </a:xfrm>
          <a:prstGeom prst="rect">
            <a:avLst/>
          </a:prstGeo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 descr="Tennessee Department of Commerce &amp; Insurance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00" y="4614200"/>
            <a:ext cx="109728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656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33351"/>
            <a:ext cx="9144000" cy="60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52400" y="133352"/>
            <a:ext cx="8839200" cy="619125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152400" y="895350"/>
            <a:ext cx="8839200" cy="3718849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3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3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3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3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0" y="742951"/>
            <a:ext cx="9144000" cy="666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4614200"/>
            <a:ext cx="9144000" cy="5293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812507"/>
            <a:ext cx="2895600" cy="273844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4812507"/>
            <a:ext cx="2133600" cy="273844"/>
          </a:xfrm>
          <a:prstGeom prst="rect">
            <a:avLst/>
          </a:prstGeo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6" name="Picture 15" descr="Tennessee Department of Commerce &amp; Insurance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00" y="4614200"/>
            <a:ext cx="109728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395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33351"/>
            <a:ext cx="9144000" cy="60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3352"/>
            <a:ext cx="8839200" cy="619125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95350"/>
            <a:ext cx="8839200" cy="3718849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1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1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1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1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742951"/>
            <a:ext cx="9144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4614200"/>
            <a:ext cx="9144000" cy="5293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812507"/>
            <a:ext cx="2895600" cy="273844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4812507"/>
            <a:ext cx="2133600" cy="273844"/>
          </a:xfrm>
          <a:prstGeom prst="rect">
            <a:avLst/>
          </a:prstGeo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 descr="Tennessee Department of Commerce &amp; Insurance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00" y="4614200"/>
            <a:ext cx="109728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100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Yellow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33351"/>
            <a:ext cx="9144000" cy="60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3352"/>
            <a:ext cx="8839200" cy="619125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95350"/>
            <a:ext cx="8839200" cy="3718849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2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2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742951"/>
            <a:ext cx="9144000" cy="666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4614200"/>
            <a:ext cx="9144000" cy="5293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812507"/>
            <a:ext cx="2895600" cy="273844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4812507"/>
            <a:ext cx="2133600" cy="273844"/>
          </a:xfrm>
          <a:prstGeom prst="rect">
            <a:avLst/>
          </a:prstGeo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 descr="Tennessee Department of Commerce &amp; Insurance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00" y="4614200"/>
            <a:ext cx="109728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267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12507"/>
            <a:ext cx="2895600" cy="273844"/>
          </a:xfrm>
          <a:prstGeom prst="rect">
            <a:avLst/>
          </a:prstGeom>
        </p:spPr>
        <p:txBody>
          <a:bodyPr anchor="b"/>
          <a:lstStyle>
            <a:lvl1pPr algn="ctr"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34200" y="4812507"/>
            <a:ext cx="2133600" cy="273844"/>
          </a:xfrm>
          <a:prstGeom prst="rect">
            <a:avLst/>
          </a:prstGeom>
        </p:spPr>
        <p:txBody>
          <a:bodyPr anchor="b"/>
          <a:lstStyle>
            <a:lvl1pPr algn="r"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005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70" r:id="rId2"/>
    <p:sldLayoutId id="2147483649" r:id="rId3"/>
    <p:sldLayoutId id="2147483680" r:id="rId4"/>
    <p:sldLayoutId id="2147483679" r:id="rId5"/>
    <p:sldLayoutId id="2147483668" r:id="rId6"/>
    <p:sldLayoutId id="2147483665" r:id="rId7"/>
    <p:sldLayoutId id="2147483672" r:id="rId8"/>
    <p:sldLayoutId id="2147483673" r:id="rId9"/>
    <p:sldLayoutId id="2147483674" r:id="rId10"/>
    <p:sldLayoutId id="2147483671" r:id="rId11"/>
    <p:sldLayoutId id="2147483662" r:id="rId12"/>
    <p:sldLayoutId id="2147483663" r:id="rId13"/>
    <p:sldLayoutId id="2147483676" r:id="rId14"/>
    <p:sldLayoutId id="2147483677" r:id="rId15"/>
    <p:sldLayoutId id="2147483675" r:id="rId16"/>
    <p:sldLayoutId id="2147483678" r:id="rId1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street.com/automotive/5-popular-suvs-to-avoid-and-5-safer-options-consumer-reports-says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Salesperson Renewal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Filing Your Salesperson Renewal Online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Motor Vehicle Commission 2026</a:t>
            </a:r>
          </a:p>
        </p:txBody>
      </p:sp>
    </p:spTree>
    <p:extLst>
      <p:ext uri="{BB962C8B-B14F-4D97-AF65-F5344CB8AC3E}">
        <p14:creationId xmlns:p14="http://schemas.microsoft.com/office/powerpoint/2010/main" val="479260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0FD07-E93B-C7A2-A885-874F23F35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Payments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C244DD-A0FF-A00C-C420-DBA52F4550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>
                <a:latin typeface="PermianSlabSerifTypeface" panose="02000000000000000000" pitchFamily="50" charset="0"/>
              </a:rPr>
              <a:t>You must pay for your renewal before your renewal can be processed.  Failure to pay will result in your delayed renewal.</a:t>
            </a:r>
          </a:p>
          <a:p>
            <a:r>
              <a:rPr lang="en-US" sz="1600" dirty="0">
                <a:latin typeface="PermianSlabSerifTypeface" panose="02000000000000000000" pitchFamily="50" charset="0"/>
              </a:rPr>
              <a:t>Click on the “Pay Now” button and follow the prompts. You will receive a payment summary/receipt when completed.</a:t>
            </a:r>
          </a:p>
        </p:txBody>
      </p:sp>
      <p:pic>
        <p:nvPicPr>
          <p:cNvPr id="5" name="Picture 4" descr="This is a screen capture of the screen that shows a successful renewal application submission featuring a large blue check mark in a blue circle with Home, View Summary, and Pay Now buttons.">
            <a:extLst>
              <a:ext uri="{FF2B5EF4-FFF2-40B4-BE49-F238E27FC236}">
                <a16:creationId xmlns:a16="http://schemas.microsoft.com/office/drawing/2014/main" id="{FECD50A7-73D7-F26D-01C8-94DB7583AD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648"/>
          <a:stretch>
            <a:fillRect/>
          </a:stretch>
        </p:blipFill>
        <p:spPr>
          <a:xfrm>
            <a:off x="2383406" y="2266950"/>
            <a:ext cx="4377187" cy="1844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283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Salesperson Renewal Assistance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 anchor="ctr">
            <a:normAutofit fontScale="62500" lnSpcReduction="20000"/>
          </a:bodyPr>
          <a:lstStyle/>
          <a:p>
            <a:r>
              <a:rPr lang="en-US" dirty="0"/>
              <a:t>Submitting a Renewal Application for your Salesperson License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1"/>
          </p:nvPr>
        </p:nvSpPr>
        <p:spPr/>
        <p:txBody>
          <a:bodyPr anchor="b">
            <a:normAutofit/>
          </a:bodyPr>
          <a:lstStyle>
            <a:lvl1pPr marL="0" indent="0">
              <a:buNone/>
              <a:defRPr sz="11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>
                <a:latin typeface="PermianSlabSerifTypeface" panose="02000000000000000000" pitchFamily="50" charset="0"/>
              </a:rPr>
              <a:t>2026</a:t>
            </a:r>
          </a:p>
        </p:txBody>
      </p:sp>
      <p:pic>
        <p:nvPicPr>
          <p:cNvPr id="7" name="Picture Placeholder 6" descr="Picture of a car dealership with a man ins  a suit holding a clipboard and shaking the hand of someone out of sight.">
            <a:extLst>
              <a:ext uri="{FF2B5EF4-FFF2-40B4-BE49-F238E27FC236}">
                <a16:creationId xmlns:a16="http://schemas.microsoft.com/office/drawing/2014/main" id="{640971B6-A793-D298-EADE-875C3BFF610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6667" r="166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53275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dirty="0"/>
              <a:t>Important Things to Know About Your Motor Vehicle Salesperson Renewal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>
                <a:latin typeface="PermianSlabSerifTypeface" panose="02000000000000000000" pitchFamily="50" charset="0"/>
              </a:rPr>
              <a:t>Your Motor Vehicle Salesperson license is a two-year license which allows you to sell vehicles for </a:t>
            </a:r>
            <a:r>
              <a:rPr lang="en-US" sz="1600" b="1" u="sng" dirty="0">
                <a:latin typeface="PermianSlabSerifTypeface" panose="02000000000000000000" pitchFamily="50" charset="0"/>
              </a:rPr>
              <a:t>ONLY</a:t>
            </a:r>
            <a:r>
              <a:rPr lang="en-US" sz="1600" dirty="0">
                <a:latin typeface="PermianSlabSerifTypeface" panose="02000000000000000000" pitchFamily="50" charset="0"/>
              </a:rPr>
              <a:t> the dealership for which you are employed.</a:t>
            </a:r>
          </a:p>
          <a:p>
            <a:pPr marL="0" indent="0">
              <a:buNone/>
            </a:pPr>
            <a:endParaRPr lang="en-US" sz="1600" dirty="0">
              <a:latin typeface="PermianSlabSerifTypeface" panose="02000000000000000000" pitchFamily="50" charset="0"/>
            </a:endParaRPr>
          </a:p>
          <a:p>
            <a:r>
              <a:rPr lang="en-US" sz="1600" dirty="0">
                <a:latin typeface="PermianSlabSerifTypeface" panose="02000000000000000000" pitchFamily="50" charset="0"/>
              </a:rPr>
              <a:t>During your renewal period, your employer will receive a renewal notice approximately 45 days prior to your expiration date.</a:t>
            </a:r>
          </a:p>
          <a:p>
            <a:pPr marL="0" indent="0">
              <a:buNone/>
            </a:pPr>
            <a:endParaRPr lang="en-US" sz="1600" dirty="0">
              <a:latin typeface="PermianSlabSerifTypeface" panose="02000000000000000000" pitchFamily="50" charset="0"/>
            </a:endParaRPr>
          </a:p>
          <a:p>
            <a:r>
              <a:rPr lang="en-US" sz="1600" dirty="0">
                <a:latin typeface="PermianSlabSerifTypeface" panose="02000000000000000000" pitchFamily="50" charset="0"/>
              </a:rPr>
              <a:t>Once your license enters an “expired-grace” status, you may not conduct sales or participate in selling a vehicle until your license has been renewed.</a:t>
            </a:r>
          </a:p>
          <a:p>
            <a:pPr marL="0" indent="0">
              <a:buNone/>
            </a:pPr>
            <a:endParaRPr lang="en-US" sz="1600" dirty="0">
              <a:latin typeface="PermianSlabSerifTypeface" panose="02000000000000000000" pitchFamily="50" charset="0"/>
            </a:endParaRPr>
          </a:p>
          <a:p>
            <a:r>
              <a:rPr lang="en-US" sz="1600" dirty="0">
                <a:latin typeface="PermianSlabSerifTypeface" panose="02000000000000000000" pitchFamily="50" charset="0"/>
              </a:rPr>
              <a:t>Salesperson license renewals are fifty dollars ($50).</a:t>
            </a:r>
          </a:p>
          <a:p>
            <a:pPr marL="0" indent="0">
              <a:buNone/>
            </a:pPr>
            <a:endParaRPr lang="en-US" sz="1600" dirty="0">
              <a:latin typeface="PermianSlabSerifTypeface" panose="02000000000000000000" pitchFamily="50" charset="0"/>
            </a:endParaRPr>
          </a:p>
          <a:p>
            <a:r>
              <a:rPr lang="en-US" sz="1600" dirty="0">
                <a:latin typeface="PermianSlabSerifTypeface" panose="02000000000000000000" pitchFamily="50" charset="0"/>
              </a:rPr>
              <a:t>Late fees for renewals are half of your licensing fee, twenty-five dollars ($25), for a total renewal fee of seventy-five dollars ($75).</a:t>
            </a:r>
          </a:p>
        </p:txBody>
      </p:sp>
    </p:spTree>
    <p:extLst>
      <p:ext uri="{BB962C8B-B14F-4D97-AF65-F5344CB8AC3E}">
        <p14:creationId xmlns:p14="http://schemas.microsoft.com/office/powerpoint/2010/main" val="2082183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Getting Started with Your Renewal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>
                <a:latin typeface="PermianSlabSerifTypeface" panose="02000000000000000000" pitchFamily="50" charset="0"/>
              </a:rPr>
              <a:t>Read the Introduction to your application, thoroughly.  Click “Next” when you are ready to start your application.</a:t>
            </a:r>
          </a:p>
        </p:txBody>
      </p:sp>
      <p:pic>
        <p:nvPicPr>
          <p:cNvPr id="3" name="Picture 2" descr="Screenshot of the introduction to the salesperson renewal page detailing what the application is for, the fee for the application, and the time frame for renewal with a blue next button.">
            <a:extLst>
              <a:ext uri="{FF2B5EF4-FFF2-40B4-BE49-F238E27FC236}">
                <a16:creationId xmlns:a16="http://schemas.microsoft.com/office/drawing/2014/main" id="{080C0202-8EA8-D201-99ED-7670A109BE1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950" y="1504950"/>
            <a:ext cx="6134100" cy="2958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946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Name and Personal Details	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>
                <a:latin typeface="PermianSlabSerifTypeface" panose="02000000000000000000" pitchFamily="50" charset="0"/>
              </a:rPr>
              <a:t>Review your personal information on this page.  You may not make changes to any of this pre-populated information.  Should you need to make changes to this information, contact the Commission office.</a:t>
            </a:r>
          </a:p>
          <a:p>
            <a:pPr marL="0" indent="0">
              <a:buNone/>
            </a:pPr>
            <a:endParaRPr lang="en-US" sz="1600" dirty="0">
              <a:latin typeface="PermianSlabSerifTypeface" panose="02000000000000000000" pitchFamily="50" charset="0"/>
            </a:endParaRPr>
          </a:p>
          <a:p>
            <a:r>
              <a:rPr lang="en-US" sz="1600" dirty="0">
                <a:latin typeface="PermianSlabSerifTypeface" panose="02000000000000000000" pitchFamily="50" charset="0"/>
              </a:rPr>
              <a:t>Click “Next” to move to the next page.</a:t>
            </a:r>
          </a:p>
        </p:txBody>
      </p:sp>
    </p:spTree>
    <p:extLst>
      <p:ext uri="{BB962C8B-B14F-4D97-AF65-F5344CB8AC3E}">
        <p14:creationId xmlns:p14="http://schemas.microsoft.com/office/powerpoint/2010/main" val="2272475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 Information	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>
                <a:latin typeface="PermianSlabSerifTypeface" panose="02000000000000000000" pitchFamily="50" charset="0"/>
              </a:rPr>
              <a:t>Review your contact information on this page.  For mailing address changes, you may submit an address change by navigating to your account and submitting the address change.</a:t>
            </a:r>
          </a:p>
          <a:p>
            <a:pPr marL="0" indent="0">
              <a:buNone/>
            </a:pPr>
            <a:endParaRPr lang="en-US" sz="1600" dirty="0">
              <a:latin typeface="PermianSlabSerifTypeface" panose="02000000000000000000" pitchFamily="50" charset="0"/>
            </a:endParaRPr>
          </a:p>
          <a:p>
            <a:r>
              <a:rPr lang="en-US" sz="1600" dirty="0">
                <a:latin typeface="PermianSlabSerifTypeface" panose="02000000000000000000" pitchFamily="50" charset="0"/>
              </a:rPr>
              <a:t>Click “Next” to move to the next page.</a:t>
            </a:r>
          </a:p>
        </p:txBody>
      </p:sp>
    </p:spTree>
    <p:extLst>
      <p:ext uri="{BB962C8B-B14F-4D97-AF65-F5344CB8AC3E}">
        <p14:creationId xmlns:p14="http://schemas.microsoft.com/office/powerpoint/2010/main" val="2272475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Required Questions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>
                <a:latin typeface="PermianSlabSerifTypeface" panose="02000000000000000000" pitchFamily="50" charset="0"/>
              </a:rPr>
              <a:t>You must answer these questions before moving on with your submission.  </a:t>
            </a:r>
          </a:p>
        </p:txBody>
      </p:sp>
      <p:pic>
        <p:nvPicPr>
          <p:cNvPr id="3" name="Picture 2" descr="This is a screen capture of mandatory questions required to be answered by the applicant for the renewal asking if the licensee has been convicted or pled no contest to a felony or if they have been subjected to disciplinary action by a governmental or professional agency. Also shows back and next buttons.">
            <a:extLst>
              <a:ext uri="{FF2B5EF4-FFF2-40B4-BE49-F238E27FC236}">
                <a16:creationId xmlns:a16="http://schemas.microsoft.com/office/drawing/2014/main" id="{D1F42E05-B064-7964-8E19-EEF2B541D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700" y="1581150"/>
            <a:ext cx="5562600" cy="283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475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Attachments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>
                <a:latin typeface="PermianSlabSerifTypeface" panose="02000000000000000000" pitchFamily="50" charset="0"/>
              </a:rPr>
              <a:t>From this screen, you may attach any documents needed to complete your renewal.  No documents are generally needed for standard salesperson renewals except if a final judgment is needed.</a:t>
            </a:r>
          </a:p>
        </p:txBody>
      </p:sp>
      <p:pic>
        <p:nvPicPr>
          <p:cNvPr id="3" name="Picture 2" descr="This is a screen capture of the attachments screen from the online application showing the format of documents that can be uploaded. Also shows an upload, back, and finish buttons.">
            <a:extLst>
              <a:ext uri="{FF2B5EF4-FFF2-40B4-BE49-F238E27FC236}">
                <a16:creationId xmlns:a16="http://schemas.microsoft.com/office/drawing/2014/main" id="{61FFB74C-1E28-4BFF-5DA1-7BD3AFF41E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6625" y="1917751"/>
            <a:ext cx="4710749" cy="2352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5712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E289F-5A00-6BA1-9ED4-E178D379E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Review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CA5EEF-EE72-CFBA-CA62-59716657D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dirty="0">
                <a:latin typeface="PermianSlabSerifTypeface" panose="02000000000000000000" pitchFamily="50" charset="0"/>
              </a:rPr>
              <a:t>Review your summary and click the “Submit” button.  Once submitted, you will receive notification of your successful submission.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This is a screen capture of the screen that shows a successful renewal application submission featuring a large blue check mark in a blue circle with Home, View Summary, and Pay Now buttons.">
            <a:extLst>
              <a:ext uri="{FF2B5EF4-FFF2-40B4-BE49-F238E27FC236}">
                <a16:creationId xmlns:a16="http://schemas.microsoft.com/office/drawing/2014/main" id="{8F77F89D-2A56-320E-D45C-7132AFBE24E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24"/>
          <a:stretch>
            <a:fillRect/>
          </a:stretch>
        </p:blipFill>
        <p:spPr>
          <a:xfrm>
            <a:off x="1597358" y="1809750"/>
            <a:ext cx="5949284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376766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 B">
  <a:themeElements>
    <a:clrScheme name="Brand Colors">
      <a:dk1>
        <a:sysClr val="windowText" lastClr="000000"/>
      </a:dk1>
      <a:lt1>
        <a:sysClr val="window" lastClr="FFFFFF"/>
      </a:lt1>
      <a:dk2>
        <a:srgbClr val="1B365D"/>
      </a:dk2>
      <a:lt2>
        <a:srgbClr val="FF0F00"/>
      </a:lt2>
      <a:accent1>
        <a:srgbClr val="2DCCD3"/>
      </a:accent1>
      <a:accent2>
        <a:srgbClr val="D2D755"/>
      </a:accent2>
      <a:accent3>
        <a:srgbClr val="E87722"/>
      </a:accent3>
      <a:accent4>
        <a:srgbClr val="7C2529"/>
      </a:accent4>
      <a:accent5>
        <a:srgbClr val="666666"/>
      </a:accent5>
      <a:accent6>
        <a:srgbClr val="E6D395"/>
      </a:accent6>
      <a:hlink>
        <a:srgbClr val="131E29"/>
      </a:hlink>
      <a:folHlink>
        <a:srgbClr val="CBC4B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DA1F3F22E7E6948B86EEB409C4DA4D9" ma:contentTypeVersion="11" ma:contentTypeDescription="Create a new document." ma:contentTypeScope="" ma:versionID="141194092cb4add0f27d660377ca45cc">
  <xsd:schema xmlns:xsd="http://www.w3.org/2001/XMLSchema" xmlns:xs="http://www.w3.org/2001/XMLSchema" xmlns:p="http://schemas.microsoft.com/office/2006/metadata/properties" xmlns:ns2="3f54db86-9acf-473f-86cd-d372fb7dee81" xmlns:ns3="663787b2-79d3-48c9-9efc-72104f7b8c35" targetNamespace="http://schemas.microsoft.com/office/2006/metadata/properties" ma:root="true" ma:fieldsID="1069c8473700559311f3e33ec737fdeb" ns2:_="" ns3:_="">
    <xsd:import namespace="3f54db86-9acf-473f-86cd-d372fb7dee81"/>
    <xsd:import namespace="663787b2-79d3-48c9-9efc-72104f7b8c3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Downloade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54db86-9acf-473f-86cd-d372fb7dee8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0ec6819c-d561-498f-ad6b-029f1b52bec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Downloaded" ma:index="18" nillable="true" ma:displayName="Downloaded" ma:format="Dropdown" ma:internalName="Downloaded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3787b2-79d3-48c9-9efc-72104f7b8c3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ecb05d5-443a-4215-9084-e9ce810e208e}" ma:internalName="TaxCatchAll" ma:showField="CatchAllData" ma:web="663787b2-79d3-48c9-9efc-72104f7b8c3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f54db86-9acf-473f-86cd-d372fb7dee81">
      <Terms xmlns="http://schemas.microsoft.com/office/infopath/2007/PartnerControls"/>
    </lcf76f155ced4ddcb4097134ff3c332f>
    <TaxCatchAll xmlns="663787b2-79d3-48c9-9efc-72104f7b8c35" xsi:nil="true"/>
    <Downloaded xmlns="3f54db86-9acf-473f-86cd-d372fb7dee81" xsi:nil="true"/>
  </documentManagement>
</p:properties>
</file>

<file path=customXml/itemProps1.xml><?xml version="1.0" encoding="utf-8"?>
<ds:datastoreItem xmlns:ds="http://schemas.openxmlformats.org/officeDocument/2006/customXml" ds:itemID="{A6941C34-B64A-4B0A-ADDE-A0FCCDE5FEF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4D09B3E-1751-4049-8F59-B8385DDD10A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f54db86-9acf-473f-86cd-d372fb7dee81"/>
    <ds:schemaRef ds:uri="663787b2-79d3-48c9-9efc-72104f7b8c3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344E963-FA06-4413-B6B0-0430C50C3D1D}">
  <ds:schemaRefs>
    <ds:schemaRef ds:uri="http://schemas.microsoft.com/office/2006/metadata/properties"/>
    <ds:schemaRef ds:uri="http://schemas.microsoft.com/office/infopath/2007/PartnerControls"/>
    <ds:schemaRef ds:uri="3f54db86-9acf-473f-86cd-d372fb7dee81"/>
    <ds:schemaRef ds:uri="663787b2-79d3-48c9-9efc-72104f7b8c35"/>
  </ds:schemaRefs>
</ds:datastoreItem>
</file>

<file path=docMetadata/LabelInfo.xml><?xml version="1.0" encoding="utf-8"?>
<clbl:labelList xmlns:clbl="http://schemas.microsoft.com/office/2020/mipLabelMetadata">
  <clbl:label id="{f345bebf-0d71-4337-9281-24b941616c36}" enabled="0" method="" siteId="{f345bebf-0d71-4337-9281-24b941616c3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390</TotalTime>
  <Words>387</Words>
  <Application>Microsoft Office PowerPoint</Application>
  <PresentationFormat>On-screen Show (16:9)</PresentationFormat>
  <Paragraphs>36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Aptos</vt:lpstr>
      <vt:lpstr>Arial</vt:lpstr>
      <vt:lpstr>Calibri</vt:lpstr>
      <vt:lpstr>Open Sans</vt:lpstr>
      <vt:lpstr>PermianSlabSerifTypeface</vt:lpstr>
      <vt:lpstr>PowerPoint B</vt:lpstr>
      <vt:lpstr>Salesperson Renewal</vt:lpstr>
      <vt:lpstr>Salesperson Renewal Assistance</vt:lpstr>
      <vt:lpstr>Important Things to Know About Your Motor Vehicle Salesperson Renewal</vt:lpstr>
      <vt:lpstr>Getting Started with Your Renewal</vt:lpstr>
      <vt:lpstr>Name and Personal Details </vt:lpstr>
      <vt:lpstr>Contact Information </vt:lpstr>
      <vt:lpstr>Required Questions</vt:lpstr>
      <vt:lpstr>Attachments</vt:lpstr>
      <vt:lpstr>Summary Review </vt:lpstr>
      <vt:lpstr>Payments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TDCI PowerPoint B Widescreen</dc:title>
  <dc:subject/>
  <dc:creator>Jason Gilliam</dc:creator>
  <cp:keywords/>
  <dc:description/>
  <cp:lastModifiedBy>Lauren Cook</cp:lastModifiedBy>
  <cp:revision>12</cp:revision>
  <dcterms:created xsi:type="dcterms:W3CDTF">2015-04-23T14:05:11Z</dcterms:created>
  <dcterms:modified xsi:type="dcterms:W3CDTF">2026-06-16T17:42:27Z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0x0101007DA1F3F22E7E6948B86EEB409C4DA4D9</vt:lpwstr>
  </property>
</Properties>
</file>