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5" r:id="rId6"/>
    <p:sldId id="259" r:id="rId7"/>
    <p:sldId id="260" r:id="rId8"/>
    <p:sldId id="261" r:id="rId9"/>
    <p:sldId id="262" r:id="rId10"/>
    <p:sldId id="263" r:id="rId11"/>
    <p:sldId id="264"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18"/>
    <p:restoredTop sz="94683" autoAdjust="0"/>
  </p:normalViewPr>
  <p:slideViewPr>
    <p:cSldViewPr>
      <p:cViewPr varScale="1">
        <p:scale>
          <a:sx n="199" d="100"/>
          <a:sy n="199" d="100"/>
        </p:scale>
        <p:origin x="68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815fbe41-2a05-4602-ac13-98a917e4d5a0" providerId="ADAL" clId="{2219383D-9C38-4D0F-BD6B-0175EDEEBE61}"/>
    <pc:docChg chg="modSld">
      <pc:chgData name="Lauren Cook" userId="815fbe41-2a05-4602-ac13-98a917e4d5a0" providerId="ADAL" clId="{2219383D-9C38-4D0F-BD6B-0175EDEEBE61}" dt="2026-06-16T17:07:30.912" v="13" actId="20577"/>
      <pc:docMkLst>
        <pc:docMk/>
      </pc:docMkLst>
      <pc:sldChg chg="modSp mod">
        <pc:chgData name="Lauren Cook" userId="815fbe41-2a05-4602-ac13-98a917e4d5a0" providerId="ADAL" clId="{2219383D-9C38-4D0F-BD6B-0175EDEEBE61}" dt="2026-06-16T17:03:45.587" v="3" actId="5793"/>
        <pc:sldMkLst>
          <pc:docMk/>
          <pc:sldMk cId="2272475923" sldId="261"/>
        </pc:sldMkLst>
        <pc:spChg chg="mod">
          <ac:chgData name="Lauren Cook" userId="815fbe41-2a05-4602-ac13-98a917e4d5a0" providerId="ADAL" clId="{2219383D-9C38-4D0F-BD6B-0175EDEEBE61}" dt="2026-06-16T17:03:45.587" v="3" actId="5793"/>
          <ac:spMkLst>
            <pc:docMk/>
            <pc:sldMk cId="2272475923" sldId="261"/>
            <ac:spMk id="6" creationId="{11B5A89E-0091-FAFE-1DFC-9D8BB0ED80A6}"/>
          </ac:spMkLst>
        </pc:spChg>
      </pc:sldChg>
      <pc:sldChg chg="modSp mod">
        <pc:chgData name="Lauren Cook" userId="815fbe41-2a05-4602-ac13-98a917e4d5a0" providerId="ADAL" clId="{2219383D-9C38-4D0F-BD6B-0175EDEEBE61}" dt="2026-06-16T17:03:51.543" v="4" actId="5793"/>
        <pc:sldMkLst>
          <pc:docMk/>
          <pc:sldMk cId="2272475923" sldId="262"/>
        </pc:sldMkLst>
        <pc:spChg chg="mod">
          <ac:chgData name="Lauren Cook" userId="815fbe41-2a05-4602-ac13-98a917e4d5a0" providerId="ADAL" clId="{2219383D-9C38-4D0F-BD6B-0175EDEEBE61}" dt="2026-06-16T17:03:51.543" v="4" actId="5793"/>
          <ac:spMkLst>
            <pc:docMk/>
            <pc:sldMk cId="2272475923" sldId="262"/>
            <ac:spMk id="5" creationId="{00000000-0000-0000-0000-000000000000}"/>
          </ac:spMkLst>
        </pc:spChg>
      </pc:sldChg>
      <pc:sldChg chg="modSp mod">
        <pc:chgData name="Lauren Cook" userId="815fbe41-2a05-4602-ac13-98a917e4d5a0" providerId="ADAL" clId="{2219383D-9C38-4D0F-BD6B-0175EDEEBE61}" dt="2026-06-16T17:04:30.010" v="5" actId="5793"/>
        <pc:sldMkLst>
          <pc:docMk/>
          <pc:sldMk cId="2272475923" sldId="263"/>
        </pc:sldMkLst>
        <pc:spChg chg="mod">
          <ac:chgData name="Lauren Cook" userId="815fbe41-2a05-4602-ac13-98a917e4d5a0" providerId="ADAL" clId="{2219383D-9C38-4D0F-BD6B-0175EDEEBE61}" dt="2026-06-16T17:04:30.010" v="5" actId="5793"/>
          <ac:spMkLst>
            <pc:docMk/>
            <pc:sldMk cId="2272475923" sldId="263"/>
            <ac:spMk id="5" creationId="{00000000-0000-0000-0000-000000000000}"/>
          </ac:spMkLst>
        </pc:spChg>
      </pc:sldChg>
      <pc:sldChg chg="modSp mod">
        <pc:chgData name="Lauren Cook" userId="815fbe41-2a05-4602-ac13-98a917e4d5a0" providerId="ADAL" clId="{2219383D-9C38-4D0F-BD6B-0175EDEEBE61}" dt="2026-06-16T17:05:28.820" v="6" actId="20577"/>
        <pc:sldMkLst>
          <pc:docMk/>
          <pc:sldMk cId="89540157" sldId="267"/>
        </pc:sldMkLst>
        <pc:spChg chg="mod">
          <ac:chgData name="Lauren Cook" userId="815fbe41-2a05-4602-ac13-98a917e4d5a0" providerId="ADAL" clId="{2219383D-9C38-4D0F-BD6B-0175EDEEBE61}" dt="2026-06-16T17:05:28.820" v="6" actId="20577"/>
          <ac:spMkLst>
            <pc:docMk/>
            <pc:sldMk cId="89540157" sldId="267"/>
            <ac:spMk id="3" creationId="{D81CC16D-0EC5-0C10-34F6-0A268C64D15E}"/>
          </ac:spMkLst>
        </pc:spChg>
      </pc:sldChg>
      <pc:sldChg chg="modSp mod">
        <pc:chgData name="Lauren Cook" userId="815fbe41-2a05-4602-ac13-98a917e4d5a0" providerId="ADAL" clId="{2219383D-9C38-4D0F-BD6B-0175EDEEBE61}" dt="2026-06-16T17:07:01.927" v="9" actId="962"/>
        <pc:sldMkLst>
          <pc:docMk/>
          <pc:sldMk cId="3218811278" sldId="268"/>
        </pc:sldMkLst>
        <pc:spChg chg="mod">
          <ac:chgData name="Lauren Cook" userId="815fbe41-2a05-4602-ac13-98a917e4d5a0" providerId="ADAL" clId="{2219383D-9C38-4D0F-BD6B-0175EDEEBE61}" dt="2026-06-16T17:05:44.759" v="7" actId="20577"/>
          <ac:spMkLst>
            <pc:docMk/>
            <pc:sldMk cId="3218811278" sldId="268"/>
            <ac:spMk id="3" creationId="{C838BC20-E0A0-1B15-171F-BFBC72C21892}"/>
          </ac:spMkLst>
        </pc:spChg>
        <pc:picChg chg="mod">
          <ac:chgData name="Lauren Cook" userId="815fbe41-2a05-4602-ac13-98a917e4d5a0" providerId="ADAL" clId="{2219383D-9C38-4D0F-BD6B-0175EDEEBE61}" dt="2026-06-16T17:07:01.927" v="9" actId="962"/>
          <ac:picMkLst>
            <pc:docMk/>
            <pc:sldMk cId="3218811278" sldId="268"/>
            <ac:picMk id="5" creationId="{F74F70BE-ED3C-17E8-8B89-EEC91DEE1EC5}"/>
          </ac:picMkLst>
        </pc:picChg>
      </pc:sldChg>
      <pc:sldChg chg="modSp mod">
        <pc:chgData name="Lauren Cook" userId="815fbe41-2a05-4602-ac13-98a917e4d5a0" providerId="ADAL" clId="{2219383D-9C38-4D0F-BD6B-0175EDEEBE61}" dt="2026-06-16T17:07:19.509" v="12" actId="20577"/>
        <pc:sldMkLst>
          <pc:docMk/>
          <pc:sldMk cId="2676731056" sldId="270"/>
        </pc:sldMkLst>
        <pc:spChg chg="mod">
          <ac:chgData name="Lauren Cook" userId="815fbe41-2a05-4602-ac13-98a917e4d5a0" providerId="ADAL" clId="{2219383D-9C38-4D0F-BD6B-0175EDEEBE61}" dt="2026-06-16T17:07:19.509" v="12" actId="20577"/>
          <ac:spMkLst>
            <pc:docMk/>
            <pc:sldMk cId="2676731056" sldId="270"/>
            <ac:spMk id="3" creationId="{B24B4F65-4899-E0B3-2306-6BF022D25EBA}"/>
          </ac:spMkLst>
        </pc:spChg>
      </pc:sldChg>
      <pc:sldChg chg="modSp mod">
        <pc:chgData name="Lauren Cook" userId="815fbe41-2a05-4602-ac13-98a917e4d5a0" providerId="ADAL" clId="{2219383D-9C38-4D0F-BD6B-0175EDEEBE61}" dt="2026-06-16T17:07:30.912" v="13" actId="20577"/>
        <pc:sldMkLst>
          <pc:docMk/>
          <pc:sldMk cId="2855671033" sldId="271"/>
        </pc:sldMkLst>
        <pc:spChg chg="mod">
          <ac:chgData name="Lauren Cook" userId="815fbe41-2a05-4602-ac13-98a917e4d5a0" providerId="ADAL" clId="{2219383D-9C38-4D0F-BD6B-0175EDEEBE61}" dt="2026-06-16T17:07:30.912" v="13" actId="20577"/>
          <ac:spMkLst>
            <pc:docMk/>
            <pc:sldMk cId="2855671033" sldId="271"/>
            <ac:spMk id="3" creationId="{5371BF03-6736-1DAA-3885-9BC96213D0D7}"/>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2914650"/>
            <a:ext cx="9144000" cy="18859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3028953"/>
            <a:ext cx="8839200" cy="10667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7" name="Text Placeholder 13"/>
          <p:cNvSpPr>
            <a:spLocks noGrp="1"/>
          </p:cNvSpPr>
          <p:nvPr>
            <p:ph type="body" sz="quarter" idx="12" hasCustomPrompt="1"/>
          </p:nvPr>
        </p:nvSpPr>
        <p:spPr>
          <a:xfrm>
            <a:off x="152400" y="4095751"/>
            <a:ext cx="8839200" cy="6096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4800600"/>
            <a:ext cx="9144000" cy="3429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214641" y="590550"/>
            <a:ext cx="4714718" cy="2362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3"/>
            <a:ext cx="8839200" cy="3718847"/>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3"/>
            <a:ext cx="4419600" cy="3718847"/>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895353"/>
            <a:ext cx="4267200" cy="3718847"/>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742951"/>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4812507"/>
            <a:ext cx="2133600" cy="273844"/>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51435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1657351"/>
            <a:ext cx="3962400" cy="16764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4171950"/>
            <a:ext cx="4038600" cy="8382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3333751"/>
            <a:ext cx="3962400" cy="6096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285750"/>
            <a:ext cx="1920240" cy="96012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2906078"/>
            <a:ext cx="5943600" cy="16802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3276600" y="2971800"/>
            <a:ext cx="5715000" cy="154305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descr="Tennessee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2495550"/>
            <a:ext cx="2510028" cy="251002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57250"/>
            <a:ext cx="8839200" cy="417195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Tennessee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79892" y="4247642"/>
            <a:ext cx="864108" cy="864108"/>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895350"/>
            <a:ext cx="87630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895350"/>
            <a:ext cx="8839200" cy="3718849"/>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742951"/>
            <a:ext cx="9144000" cy="66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6" name="Picture 1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2" name="Picture 11"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4812507"/>
            <a:ext cx="2895600" cy="273844"/>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4812507"/>
            <a:ext cx="2133600" cy="273844"/>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Motor Vehicle Dealer License Renewal</a:t>
            </a:r>
          </a:p>
        </p:txBody>
      </p:sp>
      <p:sp>
        <p:nvSpPr>
          <p:cNvPr id="3" name="Text Placeholder 2"/>
          <p:cNvSpPr>
            <a:spLocks noGrp="1"/>
          </p:cNvSpPr>
          <p:nvPr>
            <p:ph type="body" sz="quarter" idx="12"/>
          </p:nvPr>
        </p:nvSpPr>
        <p:spPr/>
        <p:txBody>
          <a:bodyPr/>
          <a:lstStyle/>
          <a:p>
            <a:r>
              <a:rPr lang="en-US" dirty="0"/>
              <a:t>Submitting Your Renewal Online</a:t>
            </a:r>
          </a:p>
        </p:txBody>
      </p:sp>
      <p:sp>
        <p:nvSpPr>
          <p:cNvPr id="4" name="Text Placeholder 3"/>
          <p:cNvSpPr>
            <a:spLocks noGrp="1"/>
          </p:cNvSpPr>
          <p:nvPr>
            <p:ph type="body" sz="quarter" idx="11"/>
          </p:nvPr>
        </p:nvSpPr>
        <p:spPr/>
        <p:txBody>
          <a:bodyPr/>
          <a:lstStyle/>
          <a:p>
            <a:r>
              <a:rPr lang="en-US" dirty="0">
                <a:latin typeface="PermianSlabSerifTypeface" panose="02000000000000000000" pitchFamily="50" charset="0"/>
              </a:rPr>
              <a:t>Tennessee Motor Vehicle Commission 2026</a:t>
            </a:r>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811B4-3BA7-A7EA-E0C6-6C71985D8146}"/>
              </a:ext>
            </a:extLst>
          </p:cNvPr>
          <p:cNvSpPr>
            <a:spLocks noGrp="1"/>
          </p:cNvSpPr>
          <p:nvPr>
            <p:ph type="title"/>
          </p:nvPr>
        </p:nvSpPr>
        <p:spPr/>
        <p:txBody>
          <a:bodyPr/>
          <a:lstStyle/>
          <a:p>
            <a:r>
              <a:rPr lang="en-US" dirty="0"/>
              <a:t>Completion of Your Renewal</a:t>
            </a:r>
          </a:p>
        </p:txBody>
      </p:sp>
      <p:sp>
        <p:nvSpPr>
          <p:cNvPr id="3" name="Content Placeholder 2">
            <a:extLst>
              <a:ext uri="{FF2B5EF4-FFF2-40B4-BE49-F238E27FC236}">
                <a16:creationId xmlns:a16="http://schemas.microsoft.com/office/drawing/2014/main" id="{D81CC16D-0EC5-0C10-34F6-0A268C64D15E}"/>
              </a:ext>
            </a:extLst>
          </p:cNvPr>
          <p:cNvSpPr>
            <a:spLocks noGrp="1"/>
          </p:cNvSpPr>
          <p:nvPr>
            <p:ph idx="1"/>
          </p:nvPr>
        </p:nvSpPr>
        <p:spPr>
          <a:xfrm>
            <a:off x="1143000" y="1047750"/>
            <a:ext cx="6934200" cy="609600"/>
          </a:xfrm>
        </p:spPr>
        <p:txBody>
          <a:bodyPr/>
          <a:lstStyle/>
          <a:p>
            <a:r>
              <a:rPr lang="en-US" sz="1600" dirty="0">
                <a:latin typeface="PermianSlabSerifTypeface" panose="02000000000000000000" pitchFamily="50" charset="0"/>
              </a:rPr>
              <a:t>Once you have uploaded your attachments, you can click “Finish”.</a:t>
            </a:r>
          </a:p>
        </p:txBody>
      </p:sp>
      <p:pic>
        <p:nvPicPr>
          <p:cNvPr id="5" name="Picture 4" descr="Screen capture of the uploaded documents screen from the online application showing the uploaded files and back and finish buttons.">
            <a:extLst>
              <a:ext uri="{FF2B5EF4-FFF2-40B4-BE49-F238E27FC236}">
                <a16:creationId xmlns:a16="http://schemas.microsoft.com/office/drawing/2014/main" id="{2CC58551-AC60-4914-1CDF-2D6A9E3ADCCE}"/>
              </a:ext>
            </a:extLst>
          </p:cNvPr>
          <p:cNvPicPr>
            <a:picLocks noChangeAspect="1"/>
          </p:cNvPicPr>
          <p:nvPr/>
        </p:nvPicPr>
        <p:blipFill>
          <a:blip r:embed="rId2"/>
          <a:stretch>
            <a:fillRect/>
          </a:stretch>
        </p:blipFill>
        <p:spPr>
          <a:xfrm>
            <a:off x="365958" y="1724378"/>
            <a:ext cx="8488284" cy="2889821"/>
          </a:xfrm>
          <a:prstGeom prst="rect">
            <a:avLst/>
          </a:prstGeom>
        </p:spPr>
      </p:pic>
    </p:spTree>
    <p:extLst>
      <p:ext uri="{BB962C8B-B14F-4D97-AF65-F5344CB8AC3E}">
        <p14:creationId xmlns:p14="http://schemas.microsoft.com/office/powerpoint/2010/main" val="89540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A06F1-45E1-A3A9-34F6-2C7FDFC879DF}"/>
              </a:ext>
            </a:extLst>
          </p:cNvPr>
          <p:cNvSpPr>
            <a:spLocks noGrp="1"/>
          </p:cNvSpPr>
          <p:nvPr>
            <p:ph type="title"/>
          </p:nvPr>
        </p:nvSpPr>
        <p:spPr/>
        <p:txBody>
          <a:bodyPr/>
          <a:lstStyle/>
          <a:p>
            <a:r>
              <a:rPr lang="en-US" dirty="0"/>
              <a:t>Submitting Your Renewal</a:t>
            </a:r>
          </a:p>
        </p:txBody>
      </p:sp>
      <p:sp>
        <p:nvSpPr>
          <p:cNvPr id="3" name="Content Placeholder 2">
            <a:extLst>
              <a:ext uri="{FF2B5EF4-FFF2-40B4-BE49-F238E27FC236}">
                <a16:creationId xmlns:a16="http://schemas.microsoft.com/office/drawing/2014/main" id="{C838BC20-E0A0-1B15-171F-BFBC72C21892}"/>
              </a:ext>
            </a:extLst>
          </p:cNvPr>
          <p:cNvSpPr>
            <a:spLocks noGrp="1"/>
          </p:cNvSpPr>
          <p:nvPr>
            <p:ph idx="1"/>
          </p:nvPr>
        </p:nvSpPr>
        <p:spPr/>
        <p:txBody>
          <a:bodyPr/>
          <a:lstStyle/>
          <a:p>
            <a:r>
              <a:rPr lang="en-US" sz="1600" dirty="0">
                <a:latin typeface="PermianSlabSerifTypeface" panose="02000000000000000000" pitchFamily="50" charset="0"/>
              </a:rPr>
              <a:t>Once you select “FINISH”, the summary of your renewal will appear.  Please review all information for accuracy.  When you are comfortable with your renewal, scroll to the bottom of your summary and click the attestation box certifying the renewal is accurate. Click submit.  You will receive a confirmation of your submission.</a:t>
            </a:r>
          </a:p>
        </p:txBody>
      </p:sp>
      <p:pic>
        <p:nvPicPr>
          <p:cNvPr id="5" name="Picture 4" descr="Screen capture of the attestation indicating the information being submitted on the application is true and correct, with a check box and blue submit button.">
            <a:extLst>
              <a:ext uri="{FF2B5EF4-FFF2-40B4-BE49-F238E27FC236}">
                <a16:creationId xmlns:a16="http://schemas.microsoft.com/office/drawing/2014/main" id="{F74F70BE-ED3C-17E8-8B89-EEC91DEE1EC5}"/>
              </a:ext>
            </a:extLst>
          </p:cNvPr>
          <p:cNvPicPr>
            <a:picLocks noChangeAspect="1"/>
          </p:cNvPicPr>
          <p:nvPr/>
        </p:nvPicPr>
        <p:blipFill>
          <a:blip r:embed="rId2"/>
          <a:stretch>
            <a:fillRect/>
          </a:stretch>
        </p:blipFill>
        <p:spPr>
          <a:xfrm>
            <a:off x="606836" y="2351112"/>
            <a:ext cx="8006528" cy="2263087"/>
          </a:xfrm>
          <a:prstGeom prst="rect">
            <a:avLst/>
          </a:prstGeom>
        </p:spPr>
      </p:pic>
    </p:spTree>
    <p:extLst>
      <p:ext uri="{BB962C8B-B14F-4D97-AF65-F5344CB8AC3E}">
        <p14:creationId xmlns:p14="http://schemas.microsoft.com/office/powerpoint/2010/main" val="3218811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93666-6D39-CE23-034E-8DFA2411D764}"/>
              </a:ext>
            </a:extLst>
          </p:cNvPr>
          <p:cNvSpPr>
            <a:spLocks noGrp="1"/>
          </p:cNvSpPr>
          <p:nvPr>
            <p:ph type="title"/>
          </p:nvPr>
        </p:nvSpPr>
        <p:spPr/>
        <p:txBody>
          <a:bodyPr/>
          <a:lstStyle/>
          <a:p>
            <a:r>
              <a:rPr lang="en-US" dirty="0"/>
              <a:t>Renewal Payment</a:t>
            </a:r>
          </a:p>
        </p:txBody>
      </p:sp>
      <p:sp>
        <p:nvSpPr>
          <p:cNvPr id="3" name="Content Placeholder 2">
            <a:extLst>
              <a:ext uri="{FF2B5EF4-FFF2-40B4-BE49-F238E27FC236}">
                <a16:creationId xmlns:a16="http://schemas.microsoft.com/office/drawing/2014/main" id="{0CBA2F41-D8CF-90A0-C5F6-0F082AB769AD}"/>
              </a:ext>
            </a:extLst>
          </p:cNvPr>
          <p:cNvSpPr>
            <a:spLocks noGrp="1"/>
          </p:cNvSpPr>
          <p:nvPr>
            <p:ph idx="1"/>
          </p:nvPr>
        </p:nvSpPr>
        <p:spPr/>
        <p:txBody>
          <a:bodyPr/>
          <a:lstStyle/>
          <a:p>
            <a:r>
              <a:rPr lang="en-US" sz="1600" dirty="0">
                <a:latin typeface="PermianSlabSerifTypeface" panose="02000000000000000000" pitchFamily="50" charset="0"/>
              </a:rPr>
              <a:t>Once you have submitted your renewal, the following screen will appear. Click “Pay Now”.</a:t>
            </a:r>
          </a:p>
        </p:txBody>
      </p:sp>
      <p:pic>
        <p:nvPicPr>
          <p:cNvPr id="5" name="Picture 4" descr="Screen capture of the submission screen, which includes the Pay Now button, for applicants to pay for their renewal, home and view summary buttons.. Blue checkmark in a blue circle showing successful submission of application.">
            <a:extLst>
              <a:ext uri="{FF2B5EF4-FFF2-40B4-BE49-F238E27FC236}">
                <a16:creationId xmlns:a16="http://schemas.microsoft.com/office/drawing/2014/main" id="{BFF4387C-3F93-90C1-AC09-A4D4E641B9DE}"/>
              </a:ext>
            </a:extLst>
          </p:cNvPr>
          <p:cNvPicPr>
            <a:picLocks noChangeAspect="1"/>
          </p:cNvPicPr>
          <p:nvPr/>
        </p:nvPicPr>
        <p:blipFill>
          <a:blip r:embed="rId2"/>
          <a:stretch>
            <a:fillRect/>
          </a:stretch>
        </p:blipFill>
        <p:spPr>
          <a:xfrm>
            <a:off x="998490" y="1574715"/>
            <a:ext cx="7223220" cy="3037367"/>
          </a:xfrm>
          <a:prstGeom prst="rect">
            <a:avLst/>
          </a:prstGeom>
        </p:spPr>
      </p:pic>
    </p:spTree>
    <p:extLst>
      <p:ext uri="{BB962C8B-B14F-4D97-AF65-F5344CB8AC3E}">
        <p14:creationId xmlns:p14="http://schemas.microsoft.com/office/powerpoint/2010/main" val="3787078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A413E-82BD-D72D-0C65-ED9EB72F14B4}"/>
              </a:ext>
            </a:extLst>
          </p:cNvPr>
          <p:cNvSpPr>
            <a:spLocks noGrp="1"/>
          </p:cNvSpPr>
          <p:nvPr>
            <p:ph type="title"/>
          </p:nvPr>
        </p:nvSpPr>
        <p:spPr/>
        <p:txBody>
          <a:bodyPr/>
          <a:lstStyle/>
          <a:p>
            <a:r>
              <a:rPr lang="en-US" sz="2800" dirty="0"/>
              <a:t>Transactions and Confirming Payment Details</a:t>
            </a:r>
          </a:p>
        </p:txBody>
      </p:sp>
      <p:sp>
        <p:nvSpPr>
          <p:cNvPr id="3" name="Content Placeholder 2">
            <a:extLst>
              <a:ext uri="{FF2B5EF4-FFF2-40B4-BE49-F238E27FC236}">
                <a16:creationId xmlns:a16="http://schemas.microsoft.com/office/drawing/2014/main" id="{B24B4F65-4899-E0B3-2306-6BF022D25EBA}"/>
              </a:ext>
            </a:extLst>
          </p:cNvPr>
          <p:cNvSpPr>
            <a:spLocks noGrp="1"/>
          </p:cNvSpPr>
          <p:nvPr>
            <p:ph idx="1"/>
          </p:nvPr>
        </p:nvSpPr>
        <p:spPr/>
        <p:txBody>
          <a:bodyPr>
            <a:normAutofit/>
          </a:bodyPr>
          <a:lstStyle/>
          <a:p>
            <a:r>
              <a:rPr lang="en-US" sz="1600" dirty="0">
                <a:latin typeface="PermianSlabSerifTypeface" panose="02000000000000000000" pitchFamily="50" charset="0"/>
              </a:rPr>
              <a:t>After you click “Pay Now”, you will be taken to the payment screen.  Please select the box of the license for which you are paying.  The appropriate fee is auto-populated for you. Then click “Next”.</a:t>
            </a:r>
          </a:p>
        </p:txBody>
      </p:sp>
      <p:pic>
        <p:nvPicPr>
          <p:cNvPr id="6" name="Picture 5" descr="Screen capture of the available transactions screen to select which license to pay for with cancel and next buttons.">
            <a:extLst>
              <a:ext uri="{FF2B5EF4-FFF2-40B4-BE49-F238E27FC236}">
                <a16:creationId xmlns:a16="http://schemas.microsoft.com/office/drawing/2014/main" id="{FF708D76-5690-16F6-0BC4-E7629AB665F0}"/>
              </a:ext>
            </a:extLst>
          </p:cNvPr>
          <p:cNvPicPr>
            <a:picLocks noChangeAspect="1"/>
          </p:cNvPicPr>
          <p:nvPr/>
        </p:nvPicPr>
        <p:blipFill>
          <a:blip r:embed="rId2"/>
          <a:stretch>
            <a:fillRect/>
          </a:stretch>
        </p:blipFill>
        <p:spPr>
          <a:xfrm>
            <a:off x="415636" y="1962150"/>
            <a:ext cx="8312727" cy="2497525"/>
          </a:xfrm>
          <a:prstGeom prst="rect">
            <a:avLst/>
          </a:prstGeom>
        </p:spPr>
      </p:pic>
    </p:spTree>
    <p:extLst>
      <p:ext uri="{BB962C8B-B14F-4D97-AF65-F5344CB8AC3E}">
        <p14:creationId xmlns:p14="http://schemas.microsoft.com/office/powerpoint/2010/main" val="2676731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1C8C4-5676-66E4-84E4-B529135B7994}"/>
              </a:ext>
            </a:extLst>
          </p:cNvPr>
          <p:cNvSpPr>
            <a:spLocks noGrp="1"/>
          </p:cNvSpPr>
          <p:nvPr>
            <p:ph type="title"/>
          </p:nvPr>
        </p:nvSpPr>
        <p:spPr/>
        <p:txBody>
          <a:bodyPr/>
          <a:lstStyle/>
          <a:p>
            <a:r>
              <a:rPr lang="en-US" dirty="0"/>
              <a:t>Confirmation of Payment Details	</a:t>
            </a:r>
          </a:p>
        </p:txBody>
      </p:sp>
      <p:sp>
        <p:nvSpPr>
          <p:cNvPr id="3" name="Content Placeholder 2">
            <a:extLst>
              <a:ext uri="{FF2B5EF4-FFF2-40B4-BE49-F238E27FC236}">
                <a16:creationId xmlns:a16="http://schemas.microsoft.com/office/drawing/2014/main" id="{5371BF03-6736-1DAA-3885-9BC96213D0D7}"/>
              </a:ext>
            </a:extLst>
          </p:cNvPr>
          <p:cNvSpPr>
            <a:spLocks noGrp="1"/>
          </p:cNvSpPr>
          <p:nvPr>
            <p:ph idx="1"/>
          </p:nvPr>
        </p:nvSpPr>
        <p:spPr/>
        <p:txBody>
          <a:bodyPr/>
          <a:lstStyle/>
          <a:p>
            <a:r>
              <a:rPr lang="en-US" sz="1600" dirty="0">
                <a:latin typeface="PermianSlabSerifTypeface" panose="02000000000000000000" pitchFamily="50" charset="0"/>
              </a:rPr>
              <a:t>Next, the system will ask you to confirm the payment details. Confirm the details and select “Next”.</a:t>
            </a:r>
          </a:p>
        </p:txBody>
      </p:sp>
      <p:pic>
        <p:nvPicPr>
          <p:cNvPr id="6" name="Picture 5" descr="Screen capture of the confirmation payment details page with licensee information, and cancel, back, and next buttons.">
            <a:extLst>
              <a:ext uri="{FF2B5EF4-FFF2-40B4-BE49-F238E27FC236}">
                <a16:creationId xmlns:a16="http://schemas.microsoft.com/office/drawing/2014/main" id="{B525B5B8-0C08-C252-B0BA-182392C79609}"/>
              </a:ext>
            </a:extLst>
          </p:cNvPr>
          <p:cNvPicPr>
            <a:picLocks noChangeAspect="1"/>
          </p:cNvPicPr>
          <p:nvPr/>
        </p:nvPicPr>
        <p:blipFill>
          <a:blip r:embed="rId2"/>
          <a:stretch>
            <a:fillRect/>
          </a:stretch>
        </p:blipFill>
        <p:spPr>
          <a:xfrm>
            <a:off x="415636" y="1733550"/>
            <a:ext cx="8312728" cy="2713601"/>
          </a:xfrm>
          <a:prstGeom prst="rect">
            <a:avLst/>
          </a:prstGeom>
        </p:spPr>
      </p:pic>
    </p:spTree>
    <p:extLst>
      <p:ext uri="{BB962C8B-B14F-4D97-AF65-F5344CB8AC3E}">
        <p14:creationId xmlns:p14="http://schemas.microsoft.com/office/powerpoint/2010/main" val="2855671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01D71-97A4-370F-1B9E-B78F52613FA2}"/>
              </a:ext>
            </a:extLst>
          </p:cNvPr>
          <p:cNvSpPr>
            <a:spLocks noGrp="1"/>
          </p:cNvSpPr>
          <p:nvPr>
            <p:ph type="title"/>
          </p:nvPr>
        </p:nvSpPr>
        <p:spPr/>
        <p:txBody>
          <a:bodyPr/>
          <a:lstStyle/>
          <a:p>
            <a:r>
              <a:rPr lang="en-US" dirty="0"/>
              <a:t>Selecting Your Payment Type</a:t>
            </a:r>
          </a:p>
        </p:txBody>
      </p:sp>
      <p:sp>
        <p:nvSpPr>
          <p:cNvPr id="3" name="Content Placeholder 2">
            <a:extLst>
              <a:ext uri="{FF2B5EF4-FFF2-40B4-BE49-F238E27FC236}">
                <a16:creationId xmlns:a16="http://schemas.microsoft.com/office/drawing/2014/main" id="{116FFCB4-6516-3FA1-F0FF-DC4EABADD747}"/>
              </a:ext>
            </a:extLst>
          </p:cNvPr>
          <p:cNvSpPr>
            <a:spLocks noGrp="1"/>
          </p:cNvSpPr>
          <p:nvPr>
            <p:ph idx="1"/>
          </p:nvPr>
        </p:nvSpPr>
        <p:spPr>
          <a:xfrm>
            <a:off x="1981200" y="981076"/>
            <a:ext cx="5181600" cy="533400"/>
          </a:xfrm>
        </p:spPr>
        <p:txBody>
          <a:bodyPr>
            <a:normAutofit/>
          </a:bodyPr>
          <a:lstStyle/>
          <a:p>
            <a:r>
              <a:rPr lang="en-US" sz="1600" dirty="0">
                <a:latin typeface="PermianSlabSerifTypeface" panose="02000000000000000000" pitchFamily="50" charset="0"/>
              </a:rPr>
              <a:t>Select your payment type and then select “Next”. </a:t>
            </a:r>
          </a:p>
        </p:txBody>
      </p:sp>
      <p:pic>
        <p:nvPicPr>
          <p:cNvPr id="5" name="Picture 4" descr="Screen capture of the payment type to be chosen by the applicant for payment of the renewal. Selection includes American Express, Discover, MasterCard, or Visa with cancel, back, and next buttons.">
            <a:extLst>
              <a:ext uri="{FF2B5EF4-FFF2-40B4-BE49-F238E27FC236}">
                <a16:creationId xmlns:a16="http://schemas.microsoft.com/office/drawing/2014/main" id="{FC6365BC-24D3-B0F8-B180-065A653FD2C8}"/>
              </a:ext>
            </a:extLst>
          </p:cNvPr>
          <p:cNvPicPr>
            <a:picLocks noChangeAspect="1"/>
          </p:cNvPicPr>
          <p:nvPr/>
        </p:nvPicPr>
        <p:blipFill>
          <a:blip r:embed="rId2"/>
          <a:srcRect l="954"/>
          <a:stretch>
            <a:fillRect/>
          </a:stretch>
        </p:blipFill>
        <p:spPr>
          <a:xfrm>
            <a:off x="532522" y="1706033"/>
            <a:ext cx="8001878" cy="2514600"/>
          </a:xfrm>
          <a:prstGeom prst="rect">
            <a:avLst/>
          </a:prstGeom>
        </p:spPr>
      </p:pic>
    </p:spTree>
    <p:extLst>
      <p:ext uri="{BB962C8B-B14F-4D97-AF65-F5344CB8AC3E}">
        <p14:creationId xmlns:p14="http://schemas.microsoft.com/office/powerpoint/2010/main" val="2649204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C3147-8BA9-0098-FBCE-106495EEE4B0}"/>
              </a:ext>
            </a:extLst>
          </p:cNvPr>
          <p:cNvSpPr>
            <a:spLocks noGrp="1"/>
          </p:cNvSpPr>
          <p:nvPr>
            <p:ph type="title"/>
          </p:nvPr>
        </p:nvSpPr>
        <p:spPr/>
        <p:txBody>
          <a:bodyPr/>
          <a:lstStyle/>
          <a:p>
            <a:r>
              <a:rPr lang="en-US" dirty="0"/>
              <a:t>Payment Confirmation</a:t>
            </a:r>
          </a:p>
        </p:txBody>
      </p:sp>
      <p:sp>
        <p:nvSpPr>
          <p:cNvPr id="3" name="Content Placeholder 2">
            <a:extLst>
              <a:ext uri="{FF2B5EF4-FFF2-40B4-BE49-F238E27FC236}">
                <a16:creationId xmlns:a16="http://schemas.microsoft.com/office/drawing/2014/main" id="{B7BF07F9-5B57-A3D6-C5E2-4BD72454C84D}"/>
              </a:ext>
            </a:extLst>
          </p:cNvPr>
          <p:cNvSpPr>
            <a:spLocks noGrp="1"/>
          </p:cNvSpPr>
          <p:nvPr>
            <p:ph idx="1"/>
          </p:nvPr>
        </p:nvSpPr>
        <p:spPr/>
        <p:txBody>
          <a:bodyPr/>
          <a:lstStyle/>
          <a:p>
            <a:r>
              <a:rPr lang="en-US" sz="1600" dirty="0">
                <a:latin typeface="PermianSlabSerifTypeface" panose="02000000000000000000" pitchFamily="50" charset="0"/>
              </a:rPr>
              <a:t>Verify your billing information and click “Finish”.  Once finished, you will receive a notification with a tracking number for your records.</a:t>
            </a:r>
          </a:p>
        </p:txBody>
      </p:sp>
      <p:pic>
        <p:nvPicPr>
          <p:cNvPr id="5" name="Picture 4" descr="Screen capture of the payment confirmation along with the tracking number for the payment. A thumbs up with yellow star and a return to dashboard button.">
            <a:extLst>
              <a:ext uri="{FF2B5EF4-FFF2-40B4-BE49-F238E27FC236}">
                <a16:creationId xmlns:a16="http://schemas.microsoft.com/office/drawing/2014/main" id="{9B21DE6D-58F9-B12B-AFB3-628AA21ACD88}"/>
              </a:ext>
            </a:extLst>
          </p:cNvPr>
          <p:cNvPicPr>
            <a:picLocks noChangeAspect="1"/>
          </p:cNvPicPr>
          <p:nvPr/>
        </p:nvPicPr>
        <p:blipFill>
          <a:blip r:embed="rId2"/>
          <a:stretch>
            <a:fillRect/>
          </a:stretch>
        </p:blipFill>
        <p:spPr>
          <a:xfrm>
            <a:off x="1409700" y="1672522"/>
            <a:ext cx="6400800" cy="2933916"/>
          </a:xfrm>
          <a:prstGeom prst="rect">
            <a:avLst/>
          </a:prstGeom>
        </p:spPr>
      </p:pic>
    </p:spTree>
    <p:extLst>
      <p:ext uri="{BB962C8B-B14F-4D97-AF65-F5344CB8AC3E}">
        <p14:creationId xmlns:p14="http://schemas.microsoft.com/office/powerpoint/2010/main" val="3624100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D96877-FA82-0F3F-BC18-D6ECE98AE73B}"/>
              </a:ext>
            </a:extLst>
          </p:cNvPr>
          <p:cNvSpPr>
            <a:spLocks noGrp="1"/>
          </p:cNvSpPr>
          <p:nvPr>
            <p:ph type="title"/>
          </p:nvPr>
        </p:nvSpPr>
        <p:spPr/>
        <p:txBody>
          <a:bodyPr/>
          <a:lstStyle/>
          <a:p>
            <a:r>
              <a:rPr lang="en-US" dirty="0"/>
              <a:t> Motor Vehicle Application Assistance</a:t>
            </a:r>
          </a:p>
        </p:txBody>
      </p:sp>
      <p:sp>
        <p:nvSpPr>
          <p:cNvPr id="5" name="Text Placeholder 4">
            <a:extLst>
              <a:ext uri="{FF2B5EF4-FFF2-40B4-BE49-F238E27FC236}">
                <a16:creationId xmlns:a16="http://schemas.microsoft.com/office/drawing/2014/main" id="{F59297EA-E160-1FDF-034B-CD0EBDB2843C}"/>
              </a:ext>
            </a:extLst>
          </p:cNvPr>
          <p:cNvSpPr>
            <a:spLocks noGrp="1"/>
          </p:cNvSpPr>
          <p:nvPr>
            <p:ph type="body" sz="quarter" idx="12"/>
          </p:nvPr>
        </p:nvSpPr>
        <p:spPr/>
        <p:txBody>
          <a:bodyPr/>
          <a:lstStyle/>
          <a:p>
            <a:r>
              <a:rPr lang="en-US" dirty="0"/>
              <a:t>Dealership Renewal</a:t>
            </a:r>
          </a:p>
        </p:txBody>
      </p:sp>
      <p:sp>
        <p:nvSpPr>
          <p:cNvPr id="4" name="Text Placeholder 3">
            <a:extLst>
              <a:ext uri="{FF2B5EF4-FFF2-40B4-BE49-F238E27FC236}">
                <a16:creationId xmlns:a16="http://schemas.microsoft.com/office/drawing/2014/main" id="{97C45CBE-D82D-1C25-68C4-1EB1B2B237DD}"/>
              </a:ext>
            </a:extLst>
          </p:cNvPr>
          <p:cNvSpPr>
            <a:spLocks noGrp="1"/>
          </p:cNvSpPr>
          <p:nvPr>
            <p:ph type="body" sz="quarter" idx="11"/>
          </p:nvPr>
        </p:nvSpPr>
        <p:spPr/>
        <p:txBody>
          <a:bodyPr/>
          <a:lstStyle/>
          <a:p>
            <a:r>
              <a:rPr lang="en-US" dirty="0">
                <a:latin typeface="PermianSlabSerifTypeface" panose="02000000000000000000" pitchFamily="50" charset="0"/>
              </a:rPr>
              <a:t>Tennessee Motor Vehicle Commission 2026</a:t>
            </a:r>
          </a:p>
        </p:txBody>
      </p:sp>
      <p:pic>
        <p:nvPicPr>
          <p:cNvPr id="7" name="Picture Placeholder 6" descr="Close-up of fuel gauge">
            <a:extLst>
              <a:ext uri="{FF2B5EF4-FFF2-40B4-BE49-F238E27FC236}">
                <a16:creationId xmlns:a16="http://schemas.microsoft.com/office/drawing/2014/main" id="{81AF1216-ECBF-92E3-E886-569769105242}"/>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6670" r="16670"/>
          <a:stretch>
            <a:fillRect/>
          </a:stretch>
        </p:blipFill>
        <p:spPr/>
      </p:pic>
    </p:spTree>
    <p:extLst>
      <p:ext uri="{BB962C8B-B14F-4D97-AF65-F5344CB8AC3E}">
        <p14:creationId xmlns:p14="http://schemas.microsoft.com/office/powerpoint/2010/main" val="2582300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Things to Remember About Your Renewal</a:t>
            </a:r>
          </a:p>
        </p:txBody>
      </p:sp>
      <p:sp>
        <p:nvSpPr>
          <p:cNvPr id="5" name="Content Placeholder 4"/>
          <p:cNvSpPr>
            <a:spLocks noGrp="1"/>
          </p:cNvSpPr>
          <p:nvPr>
            <p:ph idx="1"/>
          </p:nvPr>
        </p:nvSpPr>
        <p:spPr/>
        <p:txBody>
          <a:bodyPr>
            <a:normAutofit/>
          </a:bodyPr>
          <a:lstStyle/>
          <a:p>
            <a:r>
              <a:rPr lang="en-US" sz="1600" dirty="0">
                <a:latin typeface="PermianSlabSerifTypeface" panose="02000000000000000000" pitchFamily="50" charset="0"/>
              </a:rPr>
              <a:t>Renewal applications open approximately 45 days prior to the expiration of your license.  The application is not available in your account to complete until then.</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Renewals are for a two (2) year license.</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You may not conduct business past the expiration date of your license.</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A new two-year surety bond must be submitted at the time of renewal.</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Check your comprehensive garage liability insurance to ensure your policy is still active.  Both policies (insurance and bond) must be active for the renewal to be accepted.</a:t>
            </a:r>
          </a:p>
        </p:txBody>
      </p:sp>
    </p:spTree>
    <p:extLst>
      <p:ext uri="{BB962C8B-B14F-4D97-AF65-F5344CB8AC3E}">
        <p14:creationId xmlns:p14="http://schemas.microsoft.com/office/powerpoint/2010/main" val="2082183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Where to Renew</a:t>
            </a:r>
          </a:p>
        </p:txBody>
      </p:sp>
      <p:sp>
        <p:nvSpPr>
          <p:cNvPr id="5" name="Content Placeholder 4"/>
          <p:cNvSpPr>
            <a:spLocks noGrp="1"/>
          </p:cNvSpPr>
          <p:nvPr>
            <p:ph idx="1"/>
          </p:nvPr>
        </p:nvSpPr>
        <p:spPr>
          <a:xfrm>
            <a:off x="152400" y="1043290"/>
            <a:ext cx="8839200" cy="1066800"/>
          </a:xfrm>
        </p:spPr>
        <p:txBody>
          <a:bodyPr/>
          <a:lstStyle/>
          <a:p>
            <a:pPr marL="0" indent="0" algn="ctr">
              <a:buNone/>
            </a:pPr>
            <a:r>
              <a:rPr lang="en-US" sz="1600" dirty="0">
                <a:latin typeface="PermianSlabSerifTypeface" panose="02000000000000000000" pitchFamily="50" charset="0"/>
              </a:rPr>
              <a:t>Visit </a:t>
            </a:r>
            <a:r>
              <a:rPr lang="en-US" sz="1600" dirty="0">
                <a:latin typeface="PermianSlabSerifTypeface" panose="02000000000000000000" pitchFamily="50" charset="0"/>
                <a:hlinkClick r:id="rId2"/>
              </a:rPr>
              <a:t>https://access.cloud.commerce.tn.gov/portal/public</a:t>
            </a:r>
            <a:r>
              <a:rPr lang="en-US" sz="1600" dirty="0">
                <a:latin typeface="PermianSlabSerifTypeface" panose="02000000000000000000" pitchFamily="50" charset="0"/>
              </a:rPr>
              <a:t> </a:t>
            </a:r>
          </a:p>
          <a:p>
            <a:pPr algn="ctr"/>
            <a:endParaRPr lang="en-US" sz="1600" dirty="0">
              <a:latin typeface="PermianSlabSerifTypeface" panose="02000000000000000000" pitchFamily="50" charset="0"/>
            </a:endParaRPr>
          </a:p>
          <a:p>
            <a:pPr marL="0" indent="0" algn="ctr">
              <a:buNone/>
            </a:pPr>
            <a:r>
              <a:rPr lang="en-US" sz="1600" dirty="0">
                <a:latin typeface="PermianSlabSerifTypeface" panose="02000000000000000000" pitchFamily="50" charset="0"/>
              </a:rPr>
              <a:t>Select the “Renewal” Tile.</a:t>
            </a:r>
          </a:p>
        </p:txBody>
      </p:sp>
      <p:pic>
        <p:nvPicPr>
          <p:cNvPr id="3" name="Picture 2" descr="Image of the renew tile from the CORE website featuring an image of a loud speaker and sound waves with the word renew underneath.">
            <a:extLst>
              <a:ext uri="{FF2B5EF4-FFF2-40B4-BE49-F238E27FC236}">
                <a16:creationId xmlns:a16="http://schemas.microsoft.com/office/drawing/2014/main" id="{9E8CD210-758A-4EE3-C7C5-BAEB0DB0706E}"/>
              </a:ext>
              <a:ext uri="{C183D7F6-B498-43B3-948B-1728B52AA6E4}">
                <adec:decorative xmlns:adec="http://schemas.microsoft.com/office/drawing/2017/decorative" val="0"/>
              </a:ext>
            </a:extLst>
          </p:cNvPr>
          <p:cNvPicPr>
            <a:picLocks noChangeAspect="1"/>
          </p:cNvPicPr>
          <p:nvPr/>
        </p:nvPicPr>
        <p:blipFill>
          <a:blip r:embed="rId3"/>
          <a:srcRect l="1517" t="1519" r="1517"/>
          <a:stretch>
            <a:fillRect/>
          </a:stretch>
        </p:blipFill>
        <p:spPr>
          <a:xfrm>
            <a:off x="3657600" y="2419350"/>
            <a:ext cx="1828800" cy="1829506"/>
          </a:xfrm>
          <a:prstGeom prst="rect">
            <a:avLst/>
          </a:prstGeom>
        </p:spPr>
      </p:pic>
    </p:spTree>
    <p:extLst>
      <p:ext uri="{BB962C8B-B14F-4D97-AF65-F5344CB8AC3E}">
        <p14:creationId xmlns:p14="http://schemas.microsoft.com/office/powerpoint/2010/main" val="1191946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Introduction to Your Renewal</a:t>
            </a:r>
          </a:p>
        </p:txBody>
      </p:sp>
      <p:sp>
        <p:nvSpPr>
          <p:cNvPr id="6" name="Content Placeholder 5">
            <a:extLst>
              <a:ext uri="{FF2B5EF4-FFF2-40B4-BE49-F238E27FC236}">
                <a16:creationId xmlns:a16="http://schemas.microsoft.com/office/drawing/2014/main" id="{11B5A89E-0091-FAFE-1DFC-9D8BB0ED80A6}"/>
              </a:ext>
            </a:extLst>
          </p:cNvPr>
          <p:cNvSpPr>
            <a:spLocks noGrp="1"/>
          </p:cNvSpPr>
          <p:nvPr>
            <p:ph idx="1"/>
          </p:nvPr>
        </p:nvSpPr>
        <p:spPr>
          <a:xfrm>
            <a:off x="154395" y="895350"/>
            <a:ext cx="8839200" cy="3718849"/>
          </a:xfrm>
        </p:spPr>
        <p:txBody>
          <a:bodyPr>
            <a:normAutofit fontScale="62500" lnSpcReduction="20000"/>
          </a:bodyPr>
          <a:lstStyle/>
          <a:p>
            <a:r>
              <a:rPr lang="en-US" sz="2600" dirty="0">
                <a:latin typeface="PermianSlabSerifTypeface" panose="02000000000000000000" pitchFamily="50" charset="0"/>
              </a:rPr>
              <a:t>If you currently hold a motor vehicle dealer license in Tennessee, and the license is within 45 days of your expiration, or if your license is less than 90 days past your expiration (expired-grace), you will choose the renewal application. In order to complete the renewal, you must provide a 2-year surety bond/continuation certificate, and an updated certificate of liability insurance policy on an ACORD form.</a:t>
            </a:r>
          </a:p>
          <a:p>
            <a:pPr marL="0" indent="0">
              <a:buNone/>
            </a:pPr>
            <a:endParaRPr lang="en-US" sz="2600" dirty="0">
              <a:latin typeface="PermianSlabSerifTypeface" panose="02000000000000000000" pitchFamily="50" charset="0"/>
            </a:endParaRPr>
          </a:p>
          <a:p>
            <a:r>
              <a:rPr lang="en-US" sz="2600" dirty="0">
                <a:latin typeface="PermianSlabSerifTypeface" panose="02000000000000000000" pitchFamily="50" charset="0"/>
              </a:rPr>
              <a:t>The following renewal must be completed in its entirety, all pertinent/accurate information must be received and </a:t>
            </a:r>
            <a:r>
              <a:rPr lang="en-US" sz="2600" b="1" dirty="0">
                <a:latin typeface="PermianSlabSerifTypeface" panose="02000000000000000000" pitchFamily="50" charset="0"/>
              </a:rPr>
              <a:t>all fees paid</a:t>
            </a:r>
            <a:r>
              <a:rPr lang="en-US" sz="2600" dirty="0">
                <a:latin typeface="PermianSlabSerifTypeface" panose="02000000000000000000" pitchFamily="50" charset="0"/>
              </a:rPr>
              <a:t> before renewal can be determined.</a:t>
            </a:r>
          </a:p>
          <a:p>
            <a:pPr marL="0" indent="0">
              <a:buNone/>
            </a:pPr>
            <a:endParaRPr lang="en-US" sz="2600" dirty="0">
              <a:latin typeface="PermianSlabSerifTypeface" panose="02000000000000000000" pitchFamily="50" charset="0"/>
            </a:endParaRPr>
          </a:p>
          <a:p>
            <a:r>
              <a:rPr lang="en-US" sz="2600" dirty="0">
                <a:latin typeface="PermianSlabSerifTypeface" panose="02000000000000000000" pitchFamily="50" charset="0"/>
              </a:rPr>
              <a:t>The fee for Dealer renewal is $600. Additionally, each franchise dealer must pay $600 per line make.</a:t>
            </a:r>
          </a:p>
          <a:p>
            <a:pPr marL="0" indent="0">
              <a:buNone/>
            </a:pPr>
            <a:endParaRPr lang="en-US" sz="2600" dirty="0">
              <a:latin typeface="PermianSlabSerifTypeface" panose="02000000000000000000" pitchFamily="50" charset="0"/>
            </a:endParaRPr>
          </a:p>
          <a:p>
            <a:r>
              <a:rPr lang="en-US" sz="2600" b="1" i="1" dirty="0">
                <a:latin typeface="PermianSlabSerifTypeface" panose="02000000000000000000" pitchFamily="50" charset="0"/>
              </a:rPr>
              <a:t>You will be able to attach supporting documentation during this application process.</a:t>
            </a:r>
          </a:p>
          <a:p>
            <a:pPr marL="0" indent="0">
              <a:buNone/>
            </a:pPr>
            <a:endParaRPr lang="en-US" sz="2600" b="1" i="1" dirty="0">
              <a:latin typeface="PermianSlabSerifTypeface" panose="02000000000000000000" pitchFamily="50" charset="0"/>
            </a:endParaRPr>
          </a:p>
          <a:p>
            <a:r>
              <a:rPr lang="en-US" sz="2600" dirty="0">
                <a:latin typeface="PermianSlabSerifTypeface" panose="02000000000000000000" pitchFamily="50" charset="0"/>
              </a:rPr>
              <a:t>Final processing of your application is subject to administrative review.</a:t>
            </a:r>
          </a:p>
          <a:p>
            <a:pPr marL="0" indent="0">
              <a:buNone/>
            </a:pPr>
            <a:endParaRPr lang="en-US" dirty="0"/>
          </a:p>
        </p:txBody>
      </p:sp>
    </p:spTree>
    <p:extLst>
      <p:ext uri="{BB962C8B-B14F-4D97-AF65-F5344CB8AC3E}">
        <p14:creationId xmlns:p14="http://schemas.microsoft.com/office/powerpoint/2010/main" val="2272475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Name and Organizational Details</a:t>
            </a:r>
          </a:p>
        </p:txBody>
      </p:sp>
      <p:sp>
        <p:nvSpPr>
          <p:cNvPr id="5" name="Content Placeholder 4"/>
          <p:cNvSpPr>
            <a:spLocks noGrp="1"/>
          </p:cNvSpPr>
          <p:nvPr>
            <p:ph idx="1"/>
          </p:nvPr>
        </p:nvSpPr>
        <p:spPr>
          <a:xfrm>
            <a:off x="152400" y="1200150"/>
            <a:ext cx="8839200" cy="3718849"/>
          </a:xfrm>
        </p:spPr>
        <p:txBody>
          <a:bodyPr>
            <a:normAutofit/>
          </a:bodyPr>
          <a:lstStyle/>
          <a:p>
            <a:r>
              <a:rPr lang="en-US" sz="1600" dirty="0">
                <a:latin typeface="PermianSlabSerifTypeface" panose="02000000000000000000" pitchFamily="50" charset="0"/>
              </a:rPr>
              <a:t>Review your organizational name and details to ensure accuracy.  If the information is incorrect, please contact the Commission office.</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If franchised, you must attach a copy of the letter of acknowledgment from the manufacturer or distributor awarding the franchise agreement(s). The dealer name must be the same as the entity to whom the franchise is granted. The relevant market area (RMA) must be defined, or it must include a statement clarifying that "no relevant market area (RMA) is awarded or geographic boundary defined." You will be given the opportunity to attach all documents required for licensure prior to electronic submission of your application.</a:t>
            </a:r>
          </a:p>
        </p:txBody>
      </p:sp>
    </p:spTree>
    <p:extLst>
      <p:ext uri="{BB962C8B-B14F-4D97-AF65-F5344CB8AC3E}">
        <p14:creationId xmlns:p14="http://schemas.microsoft.com/office/powerpoint/2010/main" val="2272475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Contact Information - Addresses</a:t>
            </a:r>
          </a:p>
        </p:txBody>
      </p:sp>
      <p:sp>
        <p:nvSpPr>
          <p:cNvPr id="5" name="Content Placeholder 4"/>
          <p:cNvSpPr>
            <a:spLocks noGrp="1"/>
          </p:cNvSpPr>
          <p:nvPr>
            <p:ph idx="1"/>
          </p:nvPr>
        </p:nvSpPr>
        <p:spPr>
          <a:xfrm>
            <a:off x="152400" y="1424651"/>
            <a:ext cx="8839200" cy="1756699"/>
          </a:xfrm>
        </p:spPr>
        <p:txBody>
          <a:bodyPr>
            <a:normAutofit/>
          </a:bodyPr>
          <a:lstStyle/>
          <a:p>
            <a:r>
              <a:rPr lang="en-US" sz="1600" dirty="0">
                <a:latin typeface="PermianSlabSerifTypeface" panose="02000000000000000000" pitchFamily="50" charset="0"/>
              </a:rPr>
              <a:t>If you wish to change your mailing address, you must submit a change of address application through the online portal.</a:t>
            </a:r>
          </a:p>
          <a:p>
            <a:pPr marL="0" indent="0">
              <a:buNone/>
            </a:pPr>
            <a:endParaRPr lang="en-US" sz="1600" dirty="0">
              <a:latin typeface="PermianSlabSerifTypeface" panose="02000000000000000000" pitchFamily="50" charset="0"/>
            </a:endParaRPr>
          </a:p>
          <a:p>
            <a:r>
              <a:rPr lang="en-US" sz="1600" dirty="0">
                <a:latin typeface="PermianSlabSerifTypeface" panose="02000000000000000000" pitchFamily="50" charset="0"/>
              </a:rPr>
              <a:t>If the physical location of your dealership is changing, you must submit a relocation application.  Licenses are non-transferable and are location specific. </a:t>
            </a:r>
          </a:p>
        </p:txBody>
      </p:sp>
    </p:spTree>
    <p:extLst>
      <p:ext uri="{BB962C8B-B14F-4D97-AF65-F5344CB8AC3E}">
        <p14:creationId xmlns:p14="http://schemas.microsoft.com/office/powerpoint/2010/main" val="2272475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Questions	</a:t>
            </a:r>
          </a:p>
        </p:txBody>
      </p:sp>
      <p:sp>
        <p:nvSpPr>
          <p:cNvPr id="5" name="Content Placeholder 4"/>
          <p:cNvSpPr>
            <a:spLocks noGrp="1"/>
          </p:cNvSpPr>
          <p:nvPr>
            <p:ph idx="1"/>
          </p:nvPr>
        </p:nvSpPr>
        <p:spPr/>
        <p:txBody>
          <a:bodyPr/>
          <a:lstStyle/>
          <a:p>
            <a:r>
              <a:rPr lang="en-US" sz="1600" dirty="0">
                <a:latin typeface="PermianSlabSerifTypeface" panose="02000000000000000000" pitchFamily="50" charset="0"/>
              </a:rPr>
              <a:t>All questions must be answered by the person authorized as designee for the business, or in the case of a sole-proprietorship, the owner must complete the questions.</a:t>
            </a:r>
          </a:p>
        </p:txBody>
      </p:sp>
      <p:pic>
        <p:nvPicPr>
          <p:cNvPr id="3" name="Picture 2" descr="Image of the questions step of the renewal application with three questions for the designee to answer with yes/no dropdown options.">
            <a:extLst>
              <a:ext uri="{FF2B5EF4-FFF2-40B4-BE49-F238E27FC236}">
                <a16:creationId xmlns:a16="http://schemas.microsoft.com/office/drawing/2014/main" id="{29B46F9C-317B-AC46-37F9-9C056C2060C5}"/>
              </a:ext>
            </a:extLst>
          </p:cNvPr>
          <p:cNvPicPr>
            <a:picLocks noChangeAspect="1"/>
          </p:cNvPicPr>
          <p:nvPr/>
        </p:nvPicPr>
        <p:blipFill>
          <a:blip r:embed="rId2"/>
          <a:stretch>
            <a:fillRect/>
          </a:stretch>
        </p:blipFill>
        <p:spPr>
          <a:xfrm>
            <a:off x="1066800" y="1657350"/>
            <a:ext cx="7010400" cy="2737039"/>
          </a:xfrm>
          <a:prstGeom prst="rect">
            <a:avLst/>
          </a:prstGeom>
        </p:spPr>
      </p:pic>
    </p:spTree>
    <p:extLst>
      <p:ext uri="{BB962C8B-B14F-4D97-AF65-F5344CB8AC3E}">
        <p14:creationId xmlns:p14="http://schemas.microsoft.com/office/powerpoint/2010/main" val="798571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F1A85-5483-B346-30D3-801BC3DD3C16}"/>
              </a:ext>
            </a:extLst>
          </p:cNvPr>
          <p:cNvSpPr>
            <a:spLocks noGrp="1"/>
          </p:cNvSpPr>
          <p:nvPr>
            <p:ph type="title"/>
          </p:nvPr>
        </p:nvSpPr>
        <p:spPr/>
        <p:txBody>
          <a:bodyPr/>
          <a:lstStyle/>
          <a:p>
            <a:r>
              <a:rPr lang="en-US" dirty="0"/>
              <a:t>Attachments</a:t>
            </a:r>
          </a:p>
        </p:txBody>
      </p:sp>
      <p:sp>
        <p:nvSpPr>
          <p:cNvPr id="3" name="Content Placeholder 2">
            <a:extLst>
              <a:ext uri="{FF2B5EF4-FFF2-40B4-BE49-F238E27FC236}">
                <a16:creationId xmlns:a16="http://schemas.microsoft.com/office/drawing/2014/main" id="{E326DA6F-BD86-4A30-C00C-7800EFAA7727}"/>
              </a:ext>
            </a:extLst>
          </p:cNvPr>
          <p:cNvSpPr>
            <a:spLocks noGrp="1"/>
          </p:cNvSpPr>
          <p:nvPr>
            <p:ph idx="1"/>
          </p:nvPr>
        </p:nvSpPr>
        <p:spPr/>
        <p:txBody>
          <a:bodyPr/>
          <a:lstStyle/>
          <a:p>
            <a:r>
              <a:rPr lang="en-US" sz="1600" dirty="0">
                <a:latin typeface="PermianSlabSerifTypeface" panose="02000000000000000000" pitchFamily="50" charset="0"/>
              </a:rPr>
              <a:t>You will attach your updated surety continuation certificate or a new bond. </a:t>
            </a:r>
          </a:p>
          <a:p>
            <a:r>
              <a:rPr lang="en-US" sz="1600" dirty="0">
                <a:latin typeface="PermianSlabSerifTypeface" panose="02000000000000000000" pitchFamily="50" charset="0"/>
              </a:rPr>
              <a:t>If a new bond is used, it must be signed by the principal and notarized.</a:t>
            </a:r>
          </a:p>
          <a:p>
            <a:r>
              <a:rPr lang="en-US" sz="1600" dirty="0">
                <a:latin typeface="PermianSlabSerifTypeface" panose="02000000000000000000" pitchFamily="50" charset="0"/>
              </a:rPr>
              <a:t>If needed, you will upload your comprehensive garage liability insurance documents during this step. Please be advised the Commission will only accept garage liability policies on an ACORD form.</a:t>
            </a:r>
          </a:p>
        </p:txBody>
      </p:sp>
      <p:pic>
        <p:nvPicPr>
          <p:cNvPr id="5" name="Picture 4" descr="Image of the file attachments screen from the online application with two tiles requesting insurance document and surety bond with upload buttons.">
            <a:extLst>
              <a:ext uri="{FF2B5EF4-FFF2-40B4-BE49-F238E27FC236}">
                <a16:creationId xmlns:a16="http://schemas.microsoft.com/office/drawing/2014/main" id="{B324046A-31CF-9258-8063-8AB73FBCB66D}"/>
              </a:ext>
            </a:extLst>
          </p:cNvPr>
          <p:cNvPicPr>
            <a:picLocks noChangeAspect="1"/>
          </p:cNvPicPr>
          <p:nvPr/>
        </p:nvPicPr>
        <p:blipFill>
          <a:blip r:embed="rId2"/>
          <a:stretch>
            <a:fillRect/>
          </a:stretch>
        </p:blipFill>
        <p:spPr>
          <a:xfrm>
            <a:off x="2095500" y="2571750"/>
            <a:ext cx="4953000" cy="1882872"/>
          </a:xfrm>
          <a:prstGeom prst="rect">
            <a:avLst/>
          </a:prstGeom>
        </p:spPr>
      </p:pic>
    </p:spTree>
    <p:extLst>
      <p:ext uri="{BB962C8B-B14F-4D97-AF65-F5344CB8AC3E}">
        <p14:creationId xmlns:p14="http://schemas.microsoft.com/office/powerpoint/2010/main" val="20416495"/>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54db86-9acf-473f-86cd-d372fb7dee81">
      <Terms xmlns="http://schemas.microsoft.com/office/infopath/2007/PartnerControls"/>
    </lcf76f155ced4ddcb4097134ff3c332f>
    <TaxCatchAll xmlns="663787b2-79d3-48c9-9efc-72104f7b8c35" xsi:nil="true"/>
    <Downloaded xmlns="3f54db86-9acf-473f-86cd-d372fb7dee8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DA1F3F22E7E6948B86EEB409C4DA4D9" ma:contentTypeVersion="11" ma:contentTypeDescription="Create a new document." ma:contentTypeScope="" ma:versionID="141194092cb4add0f27d660377ca45cc">
  <xsd:schema xmlns:xsd="http://www.w3.org/2001/XMLSchema" xmlns:xs="http://www.w3.org/2001/XMLSchema" xmlns:p="http://schemas.microsoft.com/office/2006/metadata/properties" xmlns:ns2="3f54db86-9acf-473f-86cd-d372fb7dee81" xmlns:ns3="663787b2-79d3-48c9-9efc-72104f7b8c35" targetNamespace="http://schemas.microsoft.com/office/2006/metadata/properties" ma:root="true" ma:fieldsID="1069c8473700559311f3e33ec737fdeb" ns2:_="" ns3:_="">
    <xsd:import namespace="3f54db86-9acf-473f-86cd-d372fb7dee81"/>
    <xsd:import namespace="663787b2-79d3-48c9-9efc-72104f7b8c3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Download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54db86-9acf-473f-86cd-d372fb7dee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c6819c-d561-498f-ad6b-029f1b52be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Downloaded" ma:index="18" nillable="true" ma:displayName="Downloaded" ma:format="Dropdown" ma:internalName="Downloade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3787b2-79d3-48c9-9efc-72104f7b8c3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ecb05d5-443a-4215-9084-e9ce810e208e}" ma:internalName="TaxCatchAll" ma:showField="CatchAllData" ma:web="663787b2-79d3-48c9-9efc-72104f7b8c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941C34-B64A-4B0A-ADDE-A0FCCDE5FEFF}">
  <ds:schemaRefs>
    <ds:schemaRef ds:uri="http://schemas.microsoft.com/sharepoint/v3/contenttype/forms"/>
  </ds:schemaRefs>
</ds:datastoreItem>
</file>

<file path=customXml/itemProps2.xml><?xml version="1.0" encoding="utf-8"?>
<ds:datastoreItem xmlns:ds="http://schemas.openxmlformats.org/officeDocument/2006/customXml" ds:itemID="{6344E963-FA06-4413-B6B0-0430C50C3D1D}">
  <ds:schemaRefs>
    <ds:schemaRef ds:uri="http://schemas.microsoft.com/office/2006/metadata/properties"/>
    <ds:schemaRef ds:uri="http://schemas.microsoft.com/office/infopath/2007/PartnerControls"/>
    <ds:schemaRef ds:uri="3f54db86-9acf-473f-86cd-d372fb7dee81"/>
    <ds:schemaRef ds:uri="663787b2-79d3-48c9-9efc-72104f7b8c35"/>
  </ds:schemaRefs>
</ds:datastoreItem>
</file>

<file path=customXml/itemProps3.xml><?xml version="1.0" encoding="utf-8"?>
<ds:datastoreItem xmlns:ds="http://schemas.openxmlformats.org/officeDocument/2006/customXml" ds:itemID="{24D09B3E-1751-4049-8F59-B8385DDD1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54db86-9acf-473f-86cd-d372fb7dee81"/>
    <ds:schemaRef ds:uri="663787b2-79d3-48c9-9efc-72104f7b8c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432</TotalTime>
  <Words>790</Words>
  <Application>Microsoft Office PowerPoint</Application>
  <PresentationFormat>On-screen Show (16:9)</PresentationFormat>
  <Paragraphs>58</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Open Sans</vt:lpstr>
      <vt:lpstr>PermianSlabSerifTypeface</vt:lpstr>
      <vt:lpstr>PowerPoint B</vt:lpstr>
      <vt:lpstr>Motor Vehicle Dealer License Renewal</vt:lpstr>
      <vt:lpstr> Motor Vehicle Application Assistance</vt:lpstr>
      <vt:lpstr>Things to Remember About Your Renewal</vt:lpstr>
      <vt:lpstr>Where to Renew</vt:lpstr>
      <vt:lpstr>Introduction to Your Renewal</vt:lpstr>
      <vt:lpstr>Name and Organizational Details</vt:lpstr>
      <vt:lpstr>Contact Information - Addresses</vt:lpstr>
      <vt:lpstr>Questions </vt:lpstr>
      <vt:lpstr>Attachments</vt:lpstr>
      <vt:lpstr>Completion of Your Renewal</vt:lpstr>
      <vt:lpstr>Submitting Your Renewal</vt:lpstr>
      <vt:lpstr>Renewal Payment</vt:lpstr>
      <vt:lpstr>Transactions and Confirming Payment Details</vt:lpstr>
      <vt:lpstr>Confirmation of Payment Details </vt:lpstr>
      <vt:lpstr>Selecting Your Payment Type</vt:lpstr>
      <vt:lpstr>Payment Confirmation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TDCI PowerPoint B Widescreen</dc:title>
  <dc:subject/>
  <dc:creator>Jason Gilliam</dc:creator>
  <cp:keywords/>
  <dc:description/>
  <cp:lastModifiedBy>Lauren Cook</cp:lastModifiedBy>
  <cp:revision>15</cp:revision>
  <dcterms:created xsi:type="dcterms:W3CDTF">2015-04-23T14:05:11Z</dcterms:created>
  <dcterms:modified xsi:type="dcterms:W3CDTF">2026-06-16T17:07:39Z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0x0101007DA1F3F22E7E6948B86EEB409C4DA4D9</vt:lpwstr>
  </property>
</Properties>
</file>