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7" r:id="rId6"/>
    <p:sldId id="259" r:id="rId7"/>
    <p:sldId id="258" r:id="rId8"/>
    <p:sldId id="260" r:id="rId9"/>
    <p:sldId id="262" r:id="rId10"/>
    <p:sldId id="261" r:id="rId11"/>
    <p:sldId id="263" r:id="rId12"/>
    <p:sldId id="264" r:id="rId13"/>
    <p:sldId id="265" r:id="rId14"/>
  </p:sldIdLst>
  <p:sldSz cx="9144000" cy="5143500" type="screen16x9"/>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A1071CF-4ED0-51BF-7A5D-2A4128354DC3}" v="3" dt="2026-06-16T17:09:38.8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684" y="144"/>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2914650"/>
            <a:ext cx="9144000" cy="188595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3028953"/>
            <a:ext cx="8839200" cy="10667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7" name="Text Placeholder 13"/>
          <p:cNvSpPr>
            <a:spLocks noGrp="1"/>
          </p:cNvSpPr>
          <p:nvPr>
            <p:ph type="body" sz="quarter" idx="12" hasCustomPrompt="1"/>
          </p:nvPr>
        </p:nvSpPr>
        <p:spPr>
          <a:xfrm>
            <a:off x="152400" y="4095751"/>
            <a:ext cx="8839200" cy="6096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a:t>Sub-Title</a:t>
            </a:r>
          </a:p>
        </p:txBody>
      </p:sp>
      <p:sp>
        <p:nvSpPr>
          <p:cNvPr id="8" name="Text Placeholder 11"/>
          <p:cNvSpPr>
            <a:spLocks noGrp="1"/>
          </p:cNvSpPr>
          <p:nvPr>
            <p:ph type="body" sz="quarter" idx="11" hasCustomPrompt="1"/>
          </p:nvPr>
        </p:nvSpPr>
        <p:spPr>
          <a:xfrm>
            <a:off x="0" y="4800600"/>
            <a:ext cx="9144000" cy="3429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 | Date</a:t>
            </a:r>
          </a:p>
        </p:txBody>
      </p:sp>
      <p:pic>
        <p:nvPicPr>
          <p:cNvPr id="6" name="Picture 5"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2214641" y="590550"/>
            <a:ext cx="4714718" cy="2362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895350"/>
            <a:ext cx="8839200" cy="3718849"/>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742951"/>
            <a:ext cx="9144000" cy="66675"/>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124200" y="4812507"/>
            <a:ext cx="2895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2"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14" name="Picture 13"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895353"/>
            <a:ext cx="8839200" cy="3718847"/>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742951"/>
            <a:ext cx="9144000" cy="66675"/>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Footer Placeholder 4"/>
          <p:cNvSpPr>
            <a:spLocks noGrp="1"/>
          </p:cNvSpPr>
          <p:nvPr>
            <p:ph type="ftr" sz="quarter" idx="11"/>
          </p:nvPr>
        </p:nvSpPr>
        <p:spPr>
          <a:xfrm>
            <a:off x="3124200" y="4812507"/>
            <a:ext cx="2895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4"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13" name="Picture 12"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895353"/>
            <a:ext cx="4419600" cy="3718847"/>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2"/>
          <p:cNvSpPr>
            <a:spLocks noGrp="1"/>
          </p:cNvSpPr>
          <p:nvPr>
            <p:ph idx="13"/>
          </p:nvPr>
        </p:nvSpPr>
        <p:spPr>
          <a:xfrm>
            <a:off x="4648200" y="895353"/>
            <a:ext cx="4267200" cy="3718847"/>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Rectangle 11"/>
          <p:cNvSpPr/>
          <p:nvPr userDrawn="1"/>
        </p:nvSpPr>
        <p:spPr>
          <a:xfrm>
            <a:off x="0" y="742951"/>
            <a:ext cx="9144000" cy="66675"/>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ooter Placeholder 4"/>
          <p:cNvSpPr>
            <a:spLocks noGrp="1"/>
          </p:cNvSpPr>
          <p:nvPr>
            <p:ph type="ftr" sz="quarter" idx="11"/>
          </p:nvPr>
        </p:nvSpPr>
        <p:spPr>
          <a:xfrm>
            <a:off x="3124200" y="4812507"/>
            <a:ext cx="2895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6" name="Slide Number Placeholder 5"/>
          <p:cNvSpPr txBox="1">
            <a:spLocks/>
          </p:cNvSpPr>
          <p:nvPr userDrawn="1"/>
        </p:nvSpPr>
        <p:spPr>
          <a:xfrm>
            <a:off x="6934200" y="4812507"/>
            <a:ext cx="2133600" cy="273844"/>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a:p>
        </p:txBody>
      </p:sp>
      <p:pic>
        <p:nvPicPr>
          <p:cNvPr id="13" name="Picture 12"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5143500"/>
          </a:xfrm>
        </p:spPr>
        <p:txBody>
          <a:bodyPr/>
          <a:lstStyle>
            <a:lvl1pPr marL="0" indent="0">
              <a:buNone/>
              <a:defRPr/>
            </a:lvl1pPr>
          </a:lstStyle>
          <a:p>
            <a:r>
              <a:rPr lang="en-US"/>
              <a:t>Click icon to add picture</a:t>
            </a:r>
          </a:p>
        </p:txBody>
      </p:sp>
      <p:sp>
        <p:nvSpPr>
          <p:cNvPr id="10" name="Title 9"/>
          <p:cNvSpPr>
            <a:spLocks noGrp="1"/>
          </p:cNvSpPr>
          <p:nvPr>
            <p:ph type="title"/>
          </p:nvPr>
        </p:nvSpPr>
        <p:spPr>
          <a:xfrm>
            <a:off x="381000" y="1657351"/>
            <a:ext cx="3962400" cy="1676400"/>
          </a:xfrm>
        </p:spPr>
        <p:txBody>
          <a:bodyPr>
            <a:noAutofit/>
          </a:bodyPr>
          <a:lstStyle>
            <a:lvl1pPr marL="0" indent="0" algn="l">
              <a:defRPr sz="3600">
                <a:effectLst/>
                <a:latin typeface="PermianSlabSerifTypeface" pitchFamily="50" charset="0"/>
              </a:defRPr>
            </a:lvl1pPr>
          </a:lstStyle>
          <a:p>
            <a:r>
              <a:rPr lang="en-US"/>
              <a:t>Click to edit Master title style</a:t>
            </a:r>
          </a:p>
        </p:txBody>
      </p:sp>
      <p:sp>
        <p:nvSpPr>
          <p:cNvPr id="12" name="Text Placeholder 11"/>
          <p:cNvSpPr>
            <a:spLocks noGrp="1"/>
          </p:cNvSpPr>
          <p:nvPr>
            <p:ph type="body" sz="quarter" idx="11" hasCustomPrompt="1"/>
          </p:nvPr>
        </p:nvSpPr>
        <p:spPr>
          <a:xfrm>
            <a:off x="381000" y="4171950"/>
            <a:ext cx="4038600" cy="8382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t>Name, Position</a:t>
            </a:r>
          </a:p>
          <a:p>
            <a:pPr lvl="0"/>
            <a:r>
              <a:rPr lang="en-US"/>
              <a:t>Date</a:t>
            </a:r>
          </a:p>
        </p:txBody>
      </p:sp>
      <p:sp>
        <p:nvSpPr>
          <p:cNvPr id="14" name="Text Placeholder 13"/>
          <p:cNvSpPr>
            <a:spLocks noGrp="1"/>
          </p:cNvSpPr>
          <p:nvPr>
            <p:ph type="body" sz="quarter" idx="12" hasCustomPrompt="1"/>
          </p:nvPr>
        </p:nvSpPr>
        <p:spPr>
          <a:xfrm>
            <a:off x="381000" y="3333751"/>
            <a:ext cx="3962400" cy="609600"/>
          </a:xfrm>
        </p:spPr>
        <p:txBody>
          <a:bodyPr>
            <a:normAutofit/>
          </a:bodyPr>
          <a:lstStyle>
            <a:lvl1pPr marL="0" indent="0">
              <a:buNone/>
              <a:defRPr sz="2800">
                <a:solidFill>
                  <a:schemeClr val="accent5"/>
                </a:solidFill>
                <a:latin typeface="PermianSlabSerifTypeface" pitchFamily="50" charset="0"/>
              </a:defRPr>
            </a:lvl1pPr>
          </a:lstStyle>
          <a:p>
            <a:pPr lvl="0"/>
            <a:r>
              <a:rPr lang="en-US"/>
              <a:t>Sub-Title</a:t>
            </a:r>
          </a:p>
        </p:txBody>
      </p:sp>
      <p:pic>
        <p:nvPicPr>
          <p:cNvPr id="6" name="Picture 5"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381000" y="285750"/>
            <a:ext cx="1920240" cy="96012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2906078"/>
            <a:ext cx="5943600" cy="16802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ctrTitle"/>
          </p:nvPr>
        </p:nvSpPr>
        <p:spPr>
          <a:xfrm>
            <a:off x="3276600" y="2971800"/>
            <a:ext cx="5715000" cy="154305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pic>
        <p:nvPicPr>
          <p:cNvPr id="8" name="Picture 7" descr="Tennessee Stat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685800" y="2495550"/>
            <a:ext cx="2510028" cy="2510028"/>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857250"/>
            <a:ext cx="8839200" cy="417195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9" name="Picture 8" descr="Tennessee State Logo"/>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279892" y="4247642"/>
            <a:ext cx="864108" cy="864108"/>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228600" y="895350"/>
            <a:ext cx="8763000" cy="3718849"/>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4"/>
          <p:cNvSpPr>
            <a:spLocks noGrp="1"/>
          </p:cNvSpPr>
          <p:nvPr>
            <p:ph type="ftr" sz="quarter" idx="11"/>
          </p:nvPr>
        </p:nvSpPr>
        <p:spPr>
          <a:xfrm>
            <a:off x="3124200" y="4812507"/>
            <a:ext cx="2895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2"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13" name="Picture 12"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895350"/>
            <a:ext cx="8839200" cy="3718849"/>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742951"/>
            <a:ext cx="9144000" cy="66675"/>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124200" y="4812507"/>
            <a:ext cx="2895600" cy="273844"/>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2"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14" name="Picture 13"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14" name="Content Placeholder 2"/>
          <p:cNvSpPr>
            <a:spLocks noGrp="1"/>
          </p:cNvSpPr>
          <p:nvPr>
            <p:ph idx="1"/>
          </p:nvPr>
        </p:nvSpPr>
        <p:spPr>
          <a:xfrm>
            <a:off x="152400" y="895350"/>
            <a:ext cx="8839200" cy="3718849"/>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Rectangle 16"/>
          <p:cNvSpPr/>
          <p:nvPr userDrawn="1"/>
        </p:nvSpPr>
        <p:spPr>
          <a:xfrm>
            <a:off x="0" y="742951"/>
            <a:ext cx="9144000" cy="66675"/>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124200" y="4812507"/>
            <a:ext cx="2895600" cy="273844"/>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8"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16" name="Picture 15"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895350"/>
            <a:ext cx="8839200" cy="3718849"/>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742951"/>
            <a:ext cx="9144000" cy="6667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ooter Placeholder 4"/>
          <p:cNvSpPr>
            <a:spLocks noGrp="1"/>
          </p:cNvSpPr>
          <p:nvPr>
            <p:ph type="ftr" sz="quarter" idx="11"/>
          </p:nvPr>
        </p:nvSpPr>
        <p:spPr>
          <a:xfrm>
            <a:off x="3124200" y="4812507"/>
            <a:ext cx="2895600" cy="273844"/>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2"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14" name="Picture 13"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33351"/>
            <a:ext cx="9144000" cy="609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33352"/>
            <a:ext cx="8839200" cy="619125"/>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p>
        </p:txBody>
      </p:sp>
      <p:sp>
        <p:nvSpPr>
          <p:cNvPr id="3" name="Content Placeholder 2"/>
          <p:cNvSpPr>
            <a:spLocks noGrp="1"/>
          </p:cNvSpPr>
          <p:nvPr>
            <p:ph idx="1"/>
          </p:nvPr>
        </p:nvSpPr>
        <p:spPr>
          <a:xfrm>
            <a:off x="152400" y="895350"/>
            <a:ext cx="8839200" cy="3718849"/>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Rectangle 7"/>
          <p:cNvSpPr/>
          <p:nvPr userDrawn="1"/>
        </p:nvSpPr>
        <p:spPr>
          <a:xfrm>
            <a:off x="0" y="742951"/>
            <a:ext cx="9144000" cy="66675"/>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4614200"/>
            <a:ext cx="9144000" cy="52930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ooter Placeholder 4"/>
          <p:cNvSpPr>
            <a:spLocks noGrp="1"/>
          </p:cNvSpPr>
          <p:nvPr>
            <p:ph type="ftr" sz="quarter" idx="11"/>
          </p:nvPr>
        </p:nvSpPr>
        <p:spPr>
          <a:xfrm>
            <a:off x="3124200" y="4812507"/>
            <a:ext cx="2895600" cy="273844"/>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14" name="Slide Number Placeholder 5"/>
          <p:cNvSpPr>
            <a:spLocks noGrp="1"/>
          </p:cNvSpPr>
          <p:nvPr>
            <p:ph type="sldNum" sz="quarter" idx="12"/>
          </p:nvPr>
        </p:nvSpPr>
        <p:spPr>
          <a:xfrm>
            <a:off x="6934200" y="4812507"/>
            <a:ext cx="2133600" cy="273844"/>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pic>
        <p:nvPicPr>
          <p:cNvPr id="12" name="Picture 11" descr="Tennessee Department of Commerce &amp; Insurance Logo"/>
          <p:cNvPicPr>
            <a:picLocks noChangeAspect="1"/>
          </p:cNvPicPr>
          <p:nvPr userDrawn="1"/>
        </p:nvPicPr>
        <p:blipFill>
          <a:blip r:embed="rId2" cstate="print">
            <a:extLst>
              <a:ext uri="{28A0092B-C50C-407E-A947-70E740481C1C}">
                <a14:useLocalDpi xmlns:a14="http://schemas.microsoft.com/office/drawing/2010/main" val="0"/>
              </a:ext>
            </a:extLst>
          </a:blip>
          <a:srcRect/>
          <a:stretch/>
        </p:blipFill>
        <p:spPr>
          <a:xfrm>
            <a:off x="152400" y="4614200"/>
            <a:ext cx="1097280" cy="548640"/>
          </a:xfrm>
          <a:prstGeom prst="rect">
            <a:avLst/>
          </a:prstGeom>
        </p:spPr>
      </p:pic>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4"/>
          <p:cNvSpPr>
            <a:spLocks noGrp="1"/>
          </p:cNvSpPr>
          <p:nvPr>
            <p:ph type="ftr" sz="quarter" idx="3"/>
          </p:nvPr>
        </p:nvSpPr>
        <p:spPr>
          <a:xfrm>
            <a:off x="3124200" y="4812507"/>
            <a:ext cx="2895600" cy="273844"/>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a:p>
        </p:txBody>
      </p:sp>
      <p:sp>
        <p:nvSpPr>
          <p:cNvPr id="8" name="Slide Number Placeholder 5"/>
          <p:cNvSpPr>
            <a:spLocks noGrp="1"/>
          </p:cNvSpPr>
          <p:nvPr>
            <p:ph type="sldNum" sz="quarter" idx="4"/>
          </p:nvPr>
        </p:nvSpPr>
        <p:spPr>
          <a:xfrm>
            <a:off x="6934200" y="4812507"/>
            <a:ext cx="2133600" cy="273844"/>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a:t>Annual Sales Reporting</a:t>
            </a:r>
          </a:p>
        </p:txBody>
      </p:sp>
      <p:sp>
        <p:nvSpPr>
          <p:cNvPr id="3" name="Text Placeholder 2"/>
          <p:cNvSpPr>
            <a:spLocks noGrp="1"/>
          </p:cNvSpPr>
          <p:nvPr>
            <p:ph type="body" sz="quarter" idx="12"/>
          </p:nvPr>
        </p:nvSpPr>
        <p:spPr/>
        <p:txBody>
          <a:bodyPr/>
          <a:lstStyle/>
          <a:p>
            <a:r>
              <a:rPr lang="en-US"/>
              <a:t>Filing Your Annual Sales Report Online</a:t>
            </a:r>
          </a:p>
        </p:txBody>
      </p:sp>
      <p:sp>
        <p:nvSpPr>
          <p:cNvPr id="4" name="Text Placeholder 3"/>
          <p:cNvSpPr>
            <a:spLocks noGrp="1"/>
          </p:cNvSpPr>
          <p:nvPr>
            <p:ph type="body" sz="quarter" idx="11"/>
          </p:nvPr>
        </p:nvSpPr>
        <p:spPr/>
        <p:txBody>
          <a:bodyPr>
            <a:normAutofit/>
          </a:bodyPr>
          <a:lstStyle/>
          <a:p>
            <a:r>
              <a:rPr lang="en-US" sz="1400">
                <a:latin typeface="PermianSlabSerifTypeface" panose="02000000000000000000" pitchFamily="50" charset="0"/>
              </a:rPr>
              <a:t>Tennessee Motor Vehicle Commission  2026</a:t>
            </a:r>
          </a:p>
        </p:txBody>
      </p:sp>
    </p:spTree>
    <p:extLst>
      <p:ext uri="{BB962C8B-B14F-4D97-AF65-F5344CB8AC3E}">
        <p14:creationId xmlns:p14="http://schemas.microsoft.com/office/powerpoint/2010/main" val="479260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A3097D-EF40-B5A9-F10B-BDDC2DD6AED4}"/>
              </a:ext>
            </a:extLst>
          </p:cNvPr>
          <p:cNvSpPr>
            <a:spLocks noGrp="1"/>
          </p:cNvSpPr>
          <p:nvPr>
            <p:ph type="title"/>
          </p:nvPr>
        </p:nvSpPr>
        <p:spPr/>
        <p:txBody>
          <a:bodyPr/>
          <a:lstStyle/>
          <a:p>
            <a:r>
              <a:rPr lang="en-US"/>
              <a:t>Submitting Your Annual Sales Report</a:t>
            </a:r>
          </a:p>
        </p:txBody>
      </p:sp>
      <p:sp>
        <p:nvSpPr>
          <p:cNvPr id="3" name="Content Placeholder 2">
            <a:extLst>
              <a:ext uri="{FF2B5EF4-FFF2-40B4-BE49-F238E27FC236}">
                <a16:creationId xmlns:a16="http://schemas.microsoft.com/office/drawing/2014/main" id="{4C87927D-BDC0-7E4F-D1AE-7C071022DF5D}"/>
              </a:ext>
            </a:extLst>
          </p:cNvPr>
          <p:cNvSpPr>
            <a:spLocks noGrp="1"/>
          </p:cNvSpPr>
          <p:nvPr>
            <p:ph idx="1"/>
          </p:nvPr>
        </p:nvSpPr>
        <p:spPr/>
        <p:txBody>
          <a:bodyPr>
            <a:normAutofit/>
          </a:bodyPr>
          <a:lstStyle/>
          <a:p>
            <a:r>
              <a:rPr lang="en-US" sz="1600">
                <a:latin typeface="PermianSlabSerifTypeface" panose="02000000000000000000" pitchFamily="50" charset="0"/>
              </a:rPr>
              <a:t>Once you select “FINISH”, the summary of your submission will appear.  Please review all information for accuracy.  When you are comfortable with your report, scroll to the bottom of your summary and click the attestation box certifying the report is accurate. Click submit.  You will receive a confirmation of your submission.</a:t>
            </a:r>
          </a:p>
          <a:p>
            <a:endParaRPr lang="en-US" sz="1600"/>
          </a:p>
          <a:p>
            <a:endParaRPr lang="en-US" sz="1600"/>
          </a:p>
        </p:txBody>
      </p:sp>
      <p:pic>
        <p:nvPicPr>
          <p:cNvPr id="5" name="Picture 4" descr="Screen capture of the attestation indicating the information being submitted on the application is true and correct, with a check box and blue submit button.">
            <a:extLst>
              <a:ext uri="{FF2B5EF4-FFF2-40B4-BE49-F238E27FC236}">
                <a16:creationId xmlns:a16="http://schemas.microsoft.com/office/drawing/2014/main" id="{EE92269F-E5B7-611A-F72E-42B8195E2F72}"/>
              </a:ext>
            </a:extLst>
          </p:cNvPr>
          <p:cNvPicPr>
            <a:picLocks noChangeAspect="1"/>
          </p:cNvPicPr>
          <p:nvPr/>
        </p:nvPicPr>
        <p:blipFill>
          <a:blip r:embed="rId2"/>
          <a:srcRect l="614"/>
          <a:stretch>
            <a:fillRect/>
          </a:stretch>
        </p:blipFill>
        <p:spPr>
          <a:xfrm>
            <a:off x="661637" y="2114550"/>
            <a:ext cx="7820726" cy="2050976"/>
          </a:xfrm>
          <a:prstGeom prst="rect">
            <a:avLst/>
          </a:prstGeom>
        </p:spPr>
      </p:pic>
    </p:spTree>
    <p:extLst>
      <p:ext uri="{BB962C8B-B14F-4D97-AF65-F5344CB8AC3E}">
        <p14:creationId xmlns:p14="http://schemas.microsoft.com/office/powerpoint/2010/main" val="18592329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a:t>Annual Sales Reporting Assistance</a:t>
            </a:r>
          </a:p>
        </p:txBody>
      </p:sp>
      <p:sp>
        <p:nvSpPr>
          <p:cNvPr id="5" name="Text Placeholder 4"/>
          <p:cNvSpPr>
            <a:spLocks noGrp="1"/>
          </p:cNvSpPr>
          <p:nvPr>
            <p:ph type="body" sz="quarter" idx="12"/>
          </p:nvPr>
        </p:nvSpPr>
        <p:spPr/>
        <p:txBody>
          <a:bodyPr anchor="ctr">
            <a:normAutofit fontScale="70000" lnSpcReduction="20000"/>
          </a:bodyPr>
          <a:lstStyle/>
          <a:p>
            <a:r>
              <a:rPr lang="en-US"/>
              <a:t>Reporting Annual Sales for Your Dealership</a:t>
            </a:r>
          </a:p>
        </p:txBody>
      </p:sp>
      <p:sp>
        <p:nvSpPr>
          <p:cNvPr id="6" name="Text Placeholder 11"/>
          <p:cNvSpPr>
            <a:spLocks noGrp="1" noRot="1" noMove="1" noResize="1" noEditPoints="1" noAdjustHandles="1" noChangeArrowheads="1" noChangeShapeType="1"/>
          </p:cNvSpPr>
          <p:nvPr>
            <p:ph type="body" sz="quarter" idx="11"/>
          </p:nvPr>
        </p:nvSpPr>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a:latin typeface="PermianSlabSerifTypeface"/>
                <a:ea typeface="Open Sans"/>
                <a:cs typeface="Open Sans"/>
              </a:rPr>
              <a:t>2026</a:t>
            </a:r>
            <a:endParaRPr lang="en-US">
              <a:latin typeface="PermianSlabSerifTypeface" panose="02000000000000000000" pitchFamily="50" charset="0"/>
            </a:endParaRPr>
          </a:p>
        </p:txBody>
      </p:sp>
      <p:pic>
        <p:nvPicPr>
          <p:cNvPr id="7" name="Picture Placeholder 6" descr="Large car parking lot from above.">
            <a:extLst>
              <a:ext uri="{FF2B5EF4-FFF2-40B4-BE49-F238E27FC236}">
                <a16:creationId xmlns:a16="http://schemas.microsoft.com/office/drawing/2014/main" id="{D6475C97-758B-8580-B38D-8FCA0418C1FE}"/>
              </a:ext>
            </a:extLst>
          </p:cNvPr>
          <p:cNvPicPr>
            <a:picLocks noGrp="1" noChangeAspect="1"/>
          </p:cNvPicPr>
          <p:nvPr>
            <p:ph type="pic" sz="quarter" idx="10"/>
          </p:nvPr>
        </p:nvPicPr>
        <p:blipFill>
          <a:blip r:embed="rId2" cstate="print">
            <a:extLst>
              <a:ext uri="{28A0092B-C50C-407E-A947-70E740481C1C}">
                <a14:useLocalDpi xmlns:a14="http://schemas.microsoft.com/office/drawing/2010/main" val="0"/>
              </a:ext>
            </a:extLst>
          </a:blip>
          <a:srcRect l="20421" r="20421"/>
          <a:stretch>
            <a:fillRect/>
          </a:stretch>
        </p:blipFill>
        <p:spPr/>
      </p:pic>
    </p:spTree>
    <p:extLst>
      <p:ext uri="{BB962C8B-B14F-4D97-AF65-F5344CB8AC3E}">
        <p14:creationId xmlns:p14="http://schemas.microsoft.com/office/powerpoint/2010/main" val="4532752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Things to Remember</a:t>
            </a:r>
          </a:p>
        </p:txBody>
      </p:sp>
      <p:sp>
        <p:nvSpPr>
          <p:cNvPr id="5" name="Content Placeholder 4"/>
          <p:cNvSpPr>
            <a:spLocks noGrp="1"/>
          </p:cNvSpPr>
          <p:nvPr>
            <p:ph idx="1"/>
          </p:nvPr>
        </p:nvSpPr>
        <p:spPr/>
        <p:txBody>
          <a:bodyPr>
            <a:normAutofit/>
          </a:bodyPr>
          <a:lstStyle/>
          <a:p>
            <a:r>
              <a:rPr lang="en-US" sz="1600" dirty="0">
                <a:latin typeface="PermianSlabSerifTypeface" panose="02000000000000000000" pitchFamily="50" charset="0"/>
              </a:rPr>
              <a:t>Annual Sales Reports are due on or before February 15 each year.</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Late reports are assessed a One Hundred Dollars ($100) late fee which must be paid before you will be allowed to obtain dealer plates.</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Selling fewer than 24 vehicles allows the purchase of three (3) dealer plates. Selling 24 vehicles or more will allow the purchase of up to (225) dealer plates.</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Dealer plates must be renewed annually.</a:t>
            </a:r>
          </a:p>
          <a:p>
            <a:pPr marL="0" indent="0">
              <a:buNone/>
            </a:pPr>
            <a:endParaRPr lang="en-US" sz="1600" dirty="0">
              <a:latin typeface="PermianSlabSerifTypeface" panose="02000000000000000000" pitchFamily="50" charset="0"/>
            </a:endParaRPr>
          </a:p>
          <a:p>
            <a:r>
              <a:rPr lang="en-US" sz="1600" dirty="0">
                <a:latin typeface="PermianSlabSerifTypeface" panose="02000000000000000000" pitchFamily="50" charset="0"/>
              </a:rPr>
              <a:t>Dealer plates are processed through your local County Clerk’s office.</a:t>
            </a:r>
          </a:p>
        </p:txBody>
      </p:sp>
    </p:spTree>
    <p:extLst>
      <p:ext uri="{BB962C8B-B14F-4D97-AF65-F5344CB8AC3E}">
        <p14:creationId xmlns:p14="http://schemas.microsoft.com/office/powerpoint/2010/main" val="20821837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ctrTitle"/>
          </p:nvPr>
        </p:nvSpPr>
        <p:spPr>
          <a:xfrm>
            <a:off x="3200400" y="2906078"/>
            <a:ext cx="5791200" cy="1680210"/>
          </a:xfrm>
        </p:spPr>
        <p:txBody>
          <a:bodyPr>
            <a:normAutofit fontScale="90000"/>
          </a:bodyPr>
          <a:lstStyle/>
          <a:p>
            <a:r>
              <a:rPr lang="en-US" sz="4000"/>
              <a:t>Accessing the Annual Sales Report Application</a:t>
            </a:r>
          </a:p>
        </p:txBody>
      </p:sp>
    </p:spTree>
    <p:extLst>
      <p:ext uri="{BB962C8B-B14F-4D97-AF65-F5344CB8AC3E}">
        <p14:creationId xmlns:p14="http://schemas.microsoft.com/office/powerpoint/2010/main" val="7268491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Where to File Your Annual Sales Report</a:t>
            </a:r>
          </a:p>
        </p:txBody>
      </p:sp>
      <p:sp>
        <p:nvSpPr>
          <p:cNvPr id="5" name="Content Placeholder 4"/>
          <p:cNvSpPr>
            <a:spLocks noGrp="1"/>
          </p:cNvSpPr>
          <p:nvPr>
            <p:ph idx="1"/>
          </p:nvPr>
        </p:nvSpPr>
        <p:spPr/>
        <p:txBody>
          <a:bodyPr>
            <a:normAutofit/>
          </a:bodyPr>
          <a:lstStyle/>
          <a:p>
            <a:r>
              <a:rPr lang="en-US" sz="1600">
                <a:latin typeface="PermianSlabSerifTypeface" panose="02000000000000000000" pitchFamily="50" charset="0"/>
              </a:rPr>
              <a:t>Visit </a:t>
            </a:r>
            <a:r>
              <a:rPr lang="en-US" sz="1600">
                <a:latin typeface="PermianSlabSerifTypeface" panose="02000000000000000000" pitchFamily="50" charset="0"/>
                <a:hlinkClick r:id="rId2"/>
              </a:rPr>
              <a:t>https://access.cloud.commerce.tn.gov/portal/public</a:t>
            </a:r>
            <a:r>
              <a:rPr lang="en-US" sz="1600">
                <a:latin typeface="PermianSlabSerifTypeface" panose="02000000000000000000" pitchFamily="50" charset="0"/>
              </a:rPr>
              <a:t> </a:t>
            </a:r>
          </a:p>
          <a:p>
            <a:pPr marL="0" indent="0">
              <a:buNone/>
            </a:pPr>
            <a:endParaRPr lang="en-US" sz="1600">
              <a:latin typeface="PermianSlabSerifTypeface" panose="02000000000000000000" pitchFamily="50" charset="0"/>
            </a:endParaRPr>
          </a:p>
          <a:p>
            <a:r>
              <a:rPr lang="en-US" sz="1600">
                <a:latin typeface="PermianSlabSerifTypeface" panose="02000000000000000000" pitchFamily="50" charset="0"/>
              </a:rPr>
              <a:t>Select the “My Licenses and Permits” Tile.</a:t>
            </a:r>
          </a:p>
          <a:p>
            <a:pPr marL="0" indent="0">
              <a:buNone/>
            </a:pPr>
            <a:endParaRPr lang="en-US" sz="1700">
              <a:latin typeface="PermianSlabSerifTypeface" panose="02000000000000000000" pitchFamily="50" charset="0"/>
            </a:endParaRPr>
          </a:p>
          <a:p>
            <a:pPr marL="0" indent="0">
              <a:buNone/>
            </a:pPr>
            <a:endParaRPr lang="en-US" sz="1700">
              <a:latin typeface="PermianSlabSerifTypeface" panose="02000000000000000000" pitchFamily="50" charset="0"/>
            </a:endParaRPr>
          </a:p>
          <a:p>
            <a:pPr marL="0" indent="0">
              <a:buNone/>
            </a:pPr>
            <a:endParaRPr lang="en-US" sz="1700">
              <a:latin typeface="PermianSlabSerifTypeface" panose="02000000000000000000" pitchFamily="50" charset="0"/>
            </a:endParaRPr>
          </a:p>
          <a:p>
            <a:pPr marL="0" indent="0">
              <a:buNone/>
            </a:pPr>
            <a:endParaRPr lang="en-US" sz="1700">
              <a:latin typeface="PermianSlabSerifTypeface" panose="02000000000000000000" pitchFamily="50" charset="0"/>
            </a:endParaRPr>
          </a:p>
          <a:p>
            <a:pPr marL="0" indent="0">
              <a:buNone/>
            </a:pPr>
            <a:endParaRPr lang="en-US" sz="1700">
              <a:latin typeface="PermianSlabSerifTypeface" panose="02000000000000000000" pitchFamily="50" charset="0"/>
            </a:endParaRPr>
          </a:p>
          <a:p>
            <a:r>
              <a:rPr lang="en-US" sz="1600">
                <a:latin typeface="PermianSlabSerifTypeface" panose="02000000000000000000" pitchFamily="50" charset="0"/>
              </a:rPr>
              <a:t>Select the license you are submitting the report for by clicking on the arrow beside the license.</a:t>
            </a:r>
          </a:p>
        </p:txBody>
      </p:sp>
      <p:pic>
        <p:nvPicPr>
          <p:cNvPr id="3" name="Picture 2" descr="Image of the My Licenses or Permits tile on the CORE Quick Actions menu. A cartoon image of a an ID card.">
            <a:extLst>
              <a:ext uri="{FF2B5EF4-FFF2-40B4-BE49-F238E27FC236}">
                <a16:creationId xmlns:a16="http://schemas.microsoft.com/office/drawing/2014/main" id="{AFD6592A-47D2-627F-B05A-64422AA58C5C}"/>
              </a:ext>
              <a:ext uri="{C183D7F6-B498-43B3-948B-1728B52AA6E4}">
                <adec:decorative xmlns:adec="http://schemas.microsoft.com/office/drawing/2017/decorative" val="0"/>
              </a:ext>
            </a:extLst>
          </p:cNvPr>
          <p:cNvPicPr>
            <a:picLocks noChangeAspect="1"/>
          </p:cNvPicPr>
          <p:nvPr/>
        </p:nvPicPr>
        <p:blipFill>
          <a:blip r:embed="rId3"/>
          <a:stretch>
            <a:fillRect/>
          </a:stretch>
        </p:blipFill>
        <p:spPr>
          <a:xfrm>
            <a:off x="3836128" y="1832143"/>
            <a:ext cx="1471743" cy="1479213"/>
          </a:xfrm>
          <a:prstGeom prst="rect">
            <a:avLst/>
          </a:prstGeom>
        </p:spPr>
      </p:pic>
    </p:spTree>
    <p:extLst>
      <p:ext uri="{BB962C8B-B14F-4D97-AF65-F5344CB8AC3E}">
        <p14:creationId xmlns:p14="http://schemas.microsoft.com/office/powerpoint/2010/main" val="1191946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Application Introduction</a:t>
            </a:r>
          </a:p>
        </p:txBody>
      </p:sp>
      <p:sp>
        <p:nvSpPr>
          <p:cNvPr id="5" name="Content Placeholder 4"/>
          <p:cNvSpPr>
            <a:spLocks noGrp="1"/>
          </p:cNvSpPr>
          <p:nvPr>
            <p:ph idx="1"/>
          </p:nvPr>
        </p:nvSpPr>
        <p:spPr>
          <a:ln>
            <a:solidFill>
              <a:schemeClr val="tx1">
                <a:lumMod val="95000"/>
                <a:lumOff val="5000"/>
              </a:schemeClr>
            </a:solidFill>
          </a:ln>
        </p:spPr>
        <p:txBody>
          <a:bodyPr>
            <a:normAutofit/>
          </a:bodyPr>
          <a:lstStyle/>
          <a:p>
            <a:pPr marL="0" indent="0">
              <a:buNone/>
            </a:pPr>
            <a:endParaRPr lang="en-US" sz="2000"/>
          </a:p>
          <a:p>
            <a:pPr marL="0" indent="0">
              <a:buNone/>
            </a:pPr>
            <a:endParaRPr lang="en-US" sz="2000"/>
          </a:p>
          <a:p>
            <a:pPr marL="0" indent="0">
              <a:buNone/>
            </a:pPr>
            <a:endParaRPr lang="en-US" sz="2000"/>
          </a:p>
          <a:p>
            <a:pPr marL="0" indent="0">
              <a:buNone/>
            </a:pPr>
            <a:r>
              <a:rPr lang="en-US" sz="2000"/>
              <a:t>                        </a:t>
            </a:r>
          </a:p>
          <a:p>
            <a:pPr marL="0" indent="0">
              <a:buNone/>
            </a:pPr>
            <a:r>
              <a:rPr lang="en-US" sz="1600">
                <a:latin typeface="PermianSlabSerifTypeface" panose="02000000000000000000" pitchFamily="50" charset="0"/>
              </a:rPr>
              <a:t>You will be asked to:</a:t>
            </a:r>
          </a:p>
          <a:p>
            <a:pPr marL="0" indent="0">
              <a:buNone/>
            </a:pPr>
            <a:r>
              <a:rPr lang="en-US" sz="1600">
                <a:latin typeface="PermianSlabSerifTypeface" panose="02000000000000000000" pitchFamily="50" charset="0"/>
              </a:rPr>
              <a:t>- Identify the number of units sold in the reporting year.</a:t>
            </a:r>
          </a:p>
          <a:p>
            <a:pPr marL="0" indent="0">
              <a:buNone/>
            </a:pPr>
            <a:r>
              <a:rPr lang="en-US" sz="1600">
                <a:latin typeface="PermianSlabSerifTypeface" panose="02000000000000000000" pitchFamily="50" charset="0"/>
              </a:rPr>
              <a:t>- New Sales</a:t>
            </a:r>
          </a:p>
          <a:p>
            <a:pPr marL="0" indent="0">
              <a:buNone/>
            </a:pPr>
            <a:r>
              <a:rPr lang="en-US" sz="1600">
                <a:latin typeface="PermianSlabSerifTypeface" panose="02000000000000000000" pitchFamily="50" charset="0"/>
              </a:rPr>
              <a:t>- Used Sales</a:t>
            </a:r>
          </a:p>
          <a:p>
            <a:pPr marL="0" indent="0">
              <a:buNone/>
            </a:pPr>
            <a:r>
              <a:rPr lang="en-US" sz="1600">
                <a:latin typeface="PermianSlabSerifTypeface" panose="02000000000000000000" pitchFamily="50" charset="0"/>
              </a:rPr>
              <a:t>- Total Sales</a:t>
            </a:r>
          </a:p>
        </p:txBody>
      </p:sp>
      <p:pic>
        <p:nvPicPr>
          <p:cNvPr id="6" name="Picture 5" descr="Application Introduction.  This transaction is for all motor vehicle dealers and rv dealers. If you are a motor vehicle dealer or recreational vehicle dealer, you are required to submit your annual sales by February 15th, each year, to be eligible for dealer tags.  A $100 late fee will apply to submissions after February 15th.">
            <a:extLst>
              <a:ext uri="{FF2B5EF4-FFF2-40B4-BE49-F238E27FC236}">
                <a16:creationId xmlns:a16="http://schemas.microsoft.com/office/drawing/2014/main" id="{B2D4C0C0-376E-9C6A-B0C0-8F4A1A3DAD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4844" y="945580"/>
            <a:ext cx="7958815" cy="1004595"/>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extLst>
      <p:ext uri="{BB962C8B-B14F-4D97-AF65-F5344CB8AC3E}">
        <p14:creationId xmlns:p14="http://schemas.microsoft.com/office/powerpoint/2010/main" val="2272475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Name and Organizational Details</a:t>
            </a:r>
          </a:p>
        </p:txBody>
      </p:sp>
      <p:pic>
        <p:nvPicPr>
          <p:cNvPr id="12" name="Content Placeholder 11">
            <a:extLst>
              <a:ext uri="{FF2B5EF4-FFF2-40B4-BE49-F238E27FC236}">
                <a16:creationId xmlns:a16="http://schemas.microsoft.com/office/drawing/2014/main" id="{9F972774-D774-5E4A-8337-A7492BCCDB57}"/>
              </a:ext>
              <a:ext uri="{C183D7F6-B498-43B3-948B-1728B52AA6E4}">
                <adec:decorative xmlns:adec="http://schemas.microsoft.com/office/drawing/2017/decorative" val="1"/>
              </a:ext>
            </a:extLst>
          </p:cNvPr>
          <p:cNvPicPr>
            <a:picLocks noGrp="1" noChangeAspect="1"/>
          </p:cNvPicPr>
          <p:nvPr>
            <p:ph idx="1"/>
          </p:nvPr>
        </p:nvPicPr>
        <p:blipFill>
          <a:blip r:embed="rId2"/>
          <a:stretch>
            <a:fillRect/>
          </a:stretch>
        </p:blipFill>
        <p:spPr>
          <a:xfrm>
            <a:off x="-8467" y="895350"/>
            <a:ext cx="8839200" cy="1066800"/>
          </a:xfrm>
          <a:prstGeom prst="rect">
            <a:avLst/>
          </a:prstGeom>
        </p:spPr>
      </p:pic>
      <p:pic>
        <p:nvPicPr>
          <p:cNvPr id="28" name="Content Placeholder 11">
            <a:extLst>
              <a:ext uri="{FF2B5EF4-FFF2-40B4-BE49-F238E27FC236}">
                <a16:creationId xmlns:a16="http://schemas.microsoft.com/office/drawing/2014/main" id="{917709DF-A57B-C8C1-8AED-FDD716065F76}"/>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228600" y="895350"/>
            <a:ext cx="8839200" cy="1066800"/>
          </a:xfrm>
          <a:prstGeom prst="rect">
            <a:avLst/>
          </a:prstGeom>
        </p:spPr>
      </p:pic>
      <p:sp>
        <p:nvSpPr>
          <p:cNvPr id="34" name="TextBox 33">
            <a:extLst>
              <a:ext uri="{FF2B5EF4-FFF2-40B4-BE49-F238E27FC236}">
                <a16:creationId xmlns:a16="http://schemas.microsoft.com/office/drawing/2014/main" id="{C5063695-A43C-0AAB-2378-D03B6AA1F6F4}"/>
              </a:ext>
            </a:extLst>
          </p:cNvPr>
          <p:cNvSpPr txBox="1"/>
          <p:nvPr/>
        </p:nvSpPr>
        <p:spPr>
          <a:xfrm>
            <a:off x="457200" y="971550"/>
            <a:ext cx="8153400" cy="584775"/>
          </a:xfrm>
          <a:prstGeom prst="rect">
            <a:avLst/>
          </a:prstGeom>
          <a:noFill/>
        </p:spPr>
        <p:txBody>
          <a:bodyPr wrap="square" rtlCol="0">
            <a:spAutoFit/>
          </a:bodyPr>
          <a:lstStyle/>
          <a:p>
            <a:pPr algn="ctr"/>
            <a:r>
              <a:rPr lang="en-US" sz="1600">
                <a:latin typeface="PermianSlabSerifTypeface" panose="02000000000000000000" pitchFamily="50" charset="0"/>
                <a:ea typeface="Open Sans" panose="020B0606030504020204" pitchFamily="34" charset="0"/>
                <a:cs typeface="Open Sans" panose="020B0606030504020204" pitchFamily="34" charset="0"/>
              </a:rPr>
              <a:t>Review your organizational name and details to ensure accuracy.  If the information is incorrect, please contact the Commission office.</a:t>
            </a:r>
          </a:p>
        </p:txBody>
      </p:sp>
      <p:pic>
        <p:nvPicPr>
          <p:cNvPr id="36" name="Picture 35" descr="Screen capture of the Name and Organizational Details from the Online Application. With text box fields for Organization Name, greyed out with information already inputted, Tax Number, and Entity Type, greyed out with information already inputted.">
            <a:extLst>
              <a:ext uri="{FF2B5EF4-FFF2-40B4-BE49-F238E27FC236}">
                <a16:creationId xmlns:a16="http://schemas.microsoft.com/office/drawing/2014/main" id="{5211A131-EC54-1413-F52A-787D08EF89CA}"/>
              </a:ext>
            </a:extLst>
          </p:cNvPr>
          <p:cNvPicPr>
            <a:picLocks noChangeAspect="1"/>
          </p:cNvPicPr>
          <p:nvPr/>
        </p:nvPicPr>
        <p:blipFill>
          <a:blip r:embed="rId3"/>
          <a:stretch>
            <a:fillRect/>
          </a:stretch>
        </p:blipFill>
        <p:spPr>
          <a:xfrm>
            <a:off x="1798080" y="1846481"/>
            <a:ext cx="5226105" cy="2702969"/>
          </a:xfrm>
          <a:prstGeom prst="rect">
            <a:avLst/>
          </a:prstGeom>
        </p:spPr>
      </p:pic>
    </p:spTree>
    <p:extLst>
      <p:ext uri="{BB962C8B-B14F-4D97-AF65-F5344CB8AC3E}">
        <p14:creationId xmlns:p14="http://schemas.microsoft.com/office/powerpoint/2010/main" val="2272475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Annual Sales Report Questions</a:t>
            </a:r>
          </a:p>
        </p:txBody>
      </p:sp>
      <p:sp>
        <p:nvSpPr>
          <p:cNvPr id="5" name="Content Placeholder 4"/>
          <p:cNvSpPr>
            <a:spLocks noGrp="1"/>
          </p:cNvSpPr>
          <p:nvPr>
            <p:ph idx="1"/>
          </p:nvPr>
        </p:nvSpPr>
        <p:spPr/>
        <p:txBody>
          <a:bodyPr>
            <a:normAutofit/>
          </a:bodyPr>
          <a:lstStyle/>
          <a:p>
            <a:r>
              <a:rPr lang="en-US" sz="1600">
                <a:latin typeface="PermianSlabSerifTypeface" panose="02000000000000000000" pitchFamily="50" charset="0"/>
              </a:rPr>
              <a:t>Complete each question regarding your annual sales for the reporting year.  You </a:t>
            </a:r>
            <a:r>
              <a:rPr lang="en-US" sz="1600" b="1">
                <a:latin typeface="PermianSlabSerifTypeface" panose="02000000000000000000" pitchFamily="50" charset="0"/>
              </a:rPr>
              <a:t>MUST</a:t>
            </a:r>
            <a:r>
              <a:rPr lang="en-US" sz="1600">
                <a:latin typeface="PermianSlabSerifTypeface" panose="02000000000000000000" pitchFamily="50" charset="0"/>
              </a:rPr>
              <a:t> answer every question, or you will be unable to submit your report.</a:t>
            </a:r>
          </a:p>
        </p:txBody>
      </p:sp>
      <p:pic>
        <p:nvPicPr>
          <p:cNvPr id="3" name="Picture 2" descr="Screen capture of the Annual Sales Report Questions from the online application. Questions with text boxes include reporting year, number of new units sold, number of used units sold, and total of units sold.">
            <a:extLst>
              <a:ext uri="{FF2B5EF4-FFF2-40B4-BE49-F238E27FC236}">
                <a16:creationId xmlns:a16="http://schemas.microsoft.com/office/drawing/2014/main" id="{C02121CC-A957-BD09-45A2-AA198957F3CB}"/>
              </a:ext>
            </a:extLst>
          </p:cNvPr>
          <p:cNvPicPr>
            <a:picLocks noChangeAspect="1"/>
          </p:cNvPicPr>
          <p:nvPr/>
        </p:nvPicPr>
        <p:blipFill>
          <a:blip r:embed="rId2"/>
          <a:stretch>
            <a:fillRect/>
          </a:stretch>
        </p:blipFill>
        <p:spPr>
          <a:xfrm>
            <a:off x="1828800" y="1657350"/>
            <a:ext cx="5520828" cy="2872907"/>
          </a:xfrm>
          <a:prstGeom prst="rect">
            <a:avLst/>
          </a:prstGeom>
        </p:spPr>
      </p:pic>
    </p:spTree>
    <p:extLst>
      <p:ext uri="{BB962C8B-B14F-4D97-AF65-F5344CB8AC3E}">
        <p14:creationId xmlns:p14="http://schemas.microsoft.com/office/powerpoint/2010/main" val="2272475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a:t>Complete Your Annual Sales Report</a:t>
            </a:r>
          </a:p>
        </p:txBody>
      </p:sp>
      <p:sp>
        <p:nvSpPr>
          <p:cNvPr id="5" name="Content Placeholder 4"/>
          <p:cNvSpPr>
            <a:spLocks noGrp="1"/>
          </p:cNvSpPr>
          <p:nvPr>
            <p:ph idx="1"/>
          </p:nvPr>
        </p:nvSpPr>
        <p:spPr/>
        <p:txBody>
          <a:bodyPr>
            <a:normAutofit/>
          </a:bodyPr>
          <a:lstStyle/>
          <a:p>
            <a:r>
              <a:rPr lang="en-US" sz="1400">
                <a:latin typeface="PermianSlabSerifTypeface" panose="02000000000000000000" pitchFamily="50" charset="0"/>
              </a:rPr>
              <a:t>There are no attachments you need to submit for your annual sales report submission.  If you file your sales report after February 15, you must pay a One Hundred Dollar ($100) late fee, which can be paid through the online portal before your submission will be accepted.</a:t>
            </a:r>
          </a:p>
        </p:txBody>
      </p:sp>
      <p:pic>
        <p:nvPicPr>
          <p:cNvPr id="3" name="Picture 2" descr="Screen capture of the Attachments screen from the online application listing the type of document formats you can upload with an upload, back, and finish button.">
            <a:extLst>
              <a:ext uri="{FF2B5EF4-FFF2-40B4-BE49-F238E27FC236}">
                <a16:creationId xmlns:a16="http://schemas.microsoft.com/office/drawing/2014/main" id="{1426B977-A02C-EB7E-8434-782A6A3918E4}"/>
              </a:ext>
            </a:extLst>
          </p:cNvPr>
          <p:cNvPicPr>
            <a:picLocks noChangeAspect="1"/>
          </p:cNvPicPr>
          <p:nvPr/>
        </p:nvPicPr>
        <p:blipFill>
          <a:blip r:embed="rId2"/>
          <a:stretch>
            <a:fillRect/>
          </a:stretch>
        </p:blipFill>
        <p:spPr>
          <a:xfrm>
            <a:off x="1752600" y="1657350"/>
            <a:ext cx="5793011" cy="2956849"/>
          </a:xfrm>
          <a:prstGeom prst="rect">
            <a:avLst/>
          </a:prstGeom>
        </p:spPr>
      </p:pic>
    </p:spTree>
    <p:extLst>
      <p:ext uri="{BB962C8B-B14F-4D97-AF65-F5344CB8AC3E}">
        <p14:creationId xmlns:p14="http://schemas.microsoft.com/office/powerpoint/2010/main" val="798571206"/>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2DB90B3005389D41B28712DEB61C976F" ma:contentTypeVersion="15" ma:contentTypeDescription="Create a new document." ma:contentTypeScope="" ma:versionID="d6b0eb11d9141016adc991ff88e21b92">
  <xsd:schema xmlns:xsd="http://www.w3.org/2001/XMLSchema" xmlns:xs="http://www.w3.org/2001/XMLSchema" xmlns:p="http://schemas.microsoft.com/office/2006/metadata/properties" xmlns:ns3="40c3ce98-0ce8-4a01-8aa7-4f9c9a413e89" xmlns:ns4="70b0dd87-3f22-48c7-978f-bb5a28b2cb1c" targetNamespace="http://schemas.microsoft.com/office/2006/metadata/properties" ma:root="true" ma:fieldsID="6f7c579ec1ffd58af41bc02c397473c6" ns3:_="" ns4:_="">
    <xsd:import namespace="40c3ce98-0ce8-4a01-8aa7-4f9c9a413e89"/>
    <xsd:import namespace="70b0dd87-3f22-48c7-978f-bb5a28b2cb1c"/>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DateTaken" minOccurs="0"/>
                <xsd:element ref="ns4:MediaServiceAutoTags" minOccurs="0"/>
                <xsd:element ref="ns4:MediaLengthInSeconds" minOccurs="0"/>
                <xsd:element ref="ns4:_activity" minOccurs="0"/>
                <xsd:element ref="ns4:MediaServiceSearchProperties" minOccurs="0"/>
                <xsd:element ref="ns4:MediaServiceObjectDetectorVersions" minOccurs="0"/>
                <xsd:element ref="ns4:MediaServiceSystem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0c3ce98-0ce8-4a01-8aa7-4f9c9a413e8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0b0dd87-3f22-48c7-978f-bb5a28b2cb1c"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LengthInSeconds" ma:index="15" nillable="true" ma:displayName="MediaLengthInSeconds" ma:hidden="true" ma:internalName="MediaLengthInSeconds" ma:readOnly="true">
      <xsd:simpleType>
        <xsd:restriction base="dms:Unknown"/>
      </xsd:simpleType>
    </xsd:element>
    <xsd:element name="_activity" ma:index="16" nillable="true" ma:displayName="_activity" ma:hidden="true" ma:internalName="_activity">
      <xsd:simpleType>
        <xsd:restriction base="dms:Note"/>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ystemTags" ma:index="19" nillable="true" ma:displayName="MediaServiceSystemTags" ma:hidden="true" ma:internalName="MediaServiceSystemTags" ma:readOnly="true">
      <xsd:simpleType>
        <xsd:restriction base="dms:Note"/>
      </xsd:simple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_activity xmlns="70b0dd87-3f22-48c7-978f-bb5a28b2cb1c"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06190CEB-F5D9-46D7-8D4A-74460135C21C}">
  <ds:schemaRefs>
    <ds:schemaRef ds:uri="40c3ce98-0ce8-4a01-8aa7-4f9c9a413e89"/>
    <ds:schemaRef ds:uri="70b0dd87-3f22-48c7-978f-bb5a28b2cb1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6344E963-FA06-4413-B6B0-0430C50C3D1D}">
  <ds:schemaRefs>
    <ds:schemaRef ds:uri="40c3ce98-0ce8-4a01-8aa7-4f9c9a413e89"/>
    <ds:schemaRef ds:uri="70b0dd87-3f22-48c7-978f-bb5a28b2cb1c"/>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A6941C34-B64A-4B0A-ADDE-A0FCCDE5FEFF}">
  <ds:schemaRefs>
    <ds:schemaRef ds:uri="http://schemas.microsoft.com/sharepoint/v3/contenttype/forms"/>
  </ds:schemaRefs>
</ds:datastoreItem>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0</TotalTime>
  <Words>387</Words>
  <Application>Microsoft Office PowerPoint</Application>
  <PresentationFormat>On-screen Show (16:9)</PresentationFormat>
  <Paragraphs>45</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Open Sans</vt:lpstr>
      <vt:lpstr>PermianSlabSerifTypeface</vt:lpstr>
      <vt:lpstr>PowerPoint B</vt:lpstr>
      <vt:lpstr>Annual Sales Reporting</vt:lpstr>
      <vt:lpstr>Annual Sales Reporting Assistance</vt:lpstr>
      <vt:lpstr>Things to Remember</vt:lpstr>
      <vt:lpstr>Accessing the Annual Sales Report Application</vt:lpstr>
      <vt:lpstr>Where to File Your Annual Sales Report</vt:lpstr>
      <vt:lpstr>Application Introduction</vt:lpstr>
      <vt:lpstr>Name and Organizational Details</vt:lpstr>
      <vt:lpstr>Annual Sales Report Questions</vt:lpstr>
      <vt:lpstr>Complete Your Annual Sales Report</vt:lpstr>
      <vt:lpstr>Submitting Your Annual Sales Report</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TDCI PowerPoint B Widescreen</dc:title>
  <dc:subject/>
  <dc:creator>Jason Gilliam</dc:creator>
  <cp:keywords/>
  <dc:description/>
  <cp:lastModifiedBy>Lauren Cook</cp:lastModifiedBy>
  <cp:revision>2</cp:revision>
  <dcterms:created xsi:type="dcterms:W3CDTF">2015-04-23T14:05:11Z</dcterms:created>
  <dcterms:modified xsi:type="dcterms:W3CDTF">2026-06-16T20:00:22Z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0x0101002DB90B3005389D41B28712DEB61C976F</vt:lpwstr>
  </property>
</Properties>
</file>