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81" r:id="rId4"/>
    <p:sldId id="263" r:id="rId5"/>
    <p:sldId id="266" r:id="rId6"/>
    <p:sldId id="283" r:id="rId7"/>
    <p:sldId id="274" r:id="rId8"/>
    <p:sldId id="282" r:id="rId9"/>
    <p:sldId id="271" r:id="rId10"/>
    <p:sldId id="265" r:id="rId11"/>
    <p:sldId id="27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7073"/>
    <a:srgbClr val="EE3524"/>
    <a:srgbClr val="FF0F00"/>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75" autoAdjust="0"/>
  </p:normalViewPr>
  <p:slideViewPr>
    <p:cSldViewPr>
      <p:cViewPr varScale="1">
        <p:scale>
          <a:sx n="150" d="100"/>
          <a:sy n="150" d="100"/>
        </p:scale>
        <p:origin x="1464"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Cook" userId="815fbe41-2a05-4602-ac13-98a917e4d5a0" providerId="ADAL" clId="{2219383D-9C38-4D0F-BD6B-0175EDEEBE61}"/>
    <pc:docChg chg="modSld">
      <pc:chgData name="Lauren Cook" userId="815fbe41-2a05-4602-ac13-98a917e4d5a0" providerId="ADAL" clId="{2219383D-9C38-4D0F-BD6B-0175EDEEBE61}" dt="2026-06-10T19:04:36.299" v="1" actId="13244"/>
      <pc:docMkLst>
        <pc:docMk/>
      </pc:docMkLst>
      <pc:sldChg chg="modSp mod">
        <pc:chgData name="Lauren Cook" userId="815fbe41-2a05-4602-ac13-98a917e4d5a0" providerId="ADAL" clId="{2219383D-9C38-4D0F-BD6B-0175EDEEBE61}" dt="2026-06-10T19:01:18.982" v="0" actId="13244"/>
        <pc:sldMkLst>
          <pc:docMk/>
          <pc:sldMk cId="4272424087" sldId="274"/>
        </pc:sldMkLst>
        <pc:spChg chg="ord">
          <ac:chgData name="Lauren Cook" userId="815fbe41-2a05-4602-ac13-98a917e4d5a0" providerId="ADAL" clId="{2219383D-9C38-4D0F-BD6B-0175EDEEBE61}" dt="2026-06-10T19:01:18.982" v="0" actId="13244"/>
          <ac:spMkLst>
            <pc:docMk/>
            <pc:sldMk cId="4272424087" sldId="274"/>
            <ac:spMk id="8" creationId="{2E26762A-2039-BC15-2A0E-C6FCB7E16C99}"/>
          </ac:spMkLst>
        </pc:spChg>
      </pc:sldChg>
      <pc:sldChg chg="modSp mod">
        <pc:chgData name="Lauren Cook" userId="815fbe41-2a05-4602-ac13-98a917e4d5a0" providerId="ADAL" clId="{2219383D-9C38-4D0F-BD6B-0175EDEEBE61}" dt="2026-06-10T19:04:36.299" v="1" actId="13244"/>
        <pc:sldMkLst>
          <pc:docMk/>
          <pc:sldMk cId="2115996920" sldId="282"/>
        </pc:sldMkLst>
        <pc:spChg chg="ord">
          <ac:chgData name="Lauren Cook" userId="815fbe41-2a05-4602-ac13-98a917e4d5a0" providerId="ADAL" clId="{2219383D-9C38-4D0F-BD6B-0175EDEEBE61}" dt="2026-06-10T19:04:36.299" v="1" actId="13244"/>
          <ac:spMkLst>
            <pc:docMk/>
            <pc:sldMk cId="2115996920" sldId="282"/>
            <ac:spMk id="8" creationId="{BC1E8C13-D06C-FA32-D881-382F872B8F43}"/>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28800" y="1143000"/>
            <a:ext cx="5486400" cy="2743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44818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88392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1"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783884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44196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648200" y="1193804"/>
            <a:ext cx="42672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5"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txBox="1">
            <a:spLocks/>
          </p:cNvSpPr>
          <p:nvPr userDrawn="1"/>
        </p:nvSpPr>
        <p:spPr>
          <a:xfrm>
            <a:off x="6934200" y="6416675"/>
            <a:ext cx="2133600" cy="365125"/>
          </a:xfrm>
          <a:prstGeom prst="rect">
            <a:avLst/>
          </a:prstGeom>
        </p:spPr>
        <p:txBody>
          <a:bodyPr anchor="b"/>
          <a:lstStyle>
            <a:defPPr>
              <a:defRPr lang="en-US"/>
            </a:defPPr>
            <a:lvl1pPr marL="0" algn="r" defTabSz="914400" rtl="0" eaLnBrk="1" latinLnBrk="0" hangingPunct="1">
              <a:defRPr sz="1000" i="1" kern="12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a:t>Click icon to add picture</a:t>
            </a:r>
            <a:endParaRPr lang="en-US" dirty="0"/>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1000" y="381000"/>
            <a:ext cx="256032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3874770"/>
            <a:ext cx="59436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ctrTitle"/>
          </p:nvPr>
        </p:nvSpPr>
        <p:spPr>
          <a:xfrm>
            <a:off x="3276600" y="3962400"/>
            <a:ext cx="5715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2890" y="3322320"/>
            <a:ext cx="3345180" cy="3345180"/>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37764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152400" y="1193800"/>
            <a:ext cx="88392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8"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3"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4"/>
          <p:cNvSpPr>
            <a:spLocks noGrp="1"/>
          </p:cNvSpPr>
          <p:nvPr>
            <p:ph type="ftr" sz="quarter" idx="3"/>
          </p:nvPr>
        </p:nvSpPr>
        <p:spPr>
          <a:xfrm>
            <a:off x="3124200" y="6416675"/>
            <a:ext cx="2895600" cy="365125"/>
          </a:xfrm>
          <a:prstGeom prst="rect">
            <a:avLst/>
          </a:prstGeom>
        </p:spPr>
        <p:txBody>
          <a:bodyPr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8" name="Slide Number Placeholder 5"/>
          <p:cNvSpPr>
            <a:spLocks noGrp="1"/>
          </p:cNvSpPr>
          <p:nvPr>
            <p:ph type="sldNum" sz="quarter" idx="4"/>
          </p:nvPr>
        </p:nvSpPr>
        <p:spPr>
          <a:xfrm>
            <a:off x="6934200" y="6416675"/>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9" r:id="rId5"/>
    <p:sldLayoutId id="2147483668" r:id="rId6"/>
    <p:sldLayoutId id="2147483665" r:id="rId7"/>
    <p:sldLayoutId id="2147483672" r:id="rId8"/>
    <p:sldLayoutId id="2147483673" r:id="rId9"/>
    <p:sldLayoutId id="2147483674" r:id="rId10"/>
    <p:sldLayoutId id="2147483671"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access.cloud.commerce.tn.gov/portal/public"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access.cloud.commerce.tn.gov/portal/public"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hyperlink" Target="https://www.tn.gov/commerce/regboards/debt/license/get.html" TargetMode="External"/><Relationship Id="rId2" Type="http://schemas.openxmlformats.org/officeDocument/2006/relationships/hyperlink" Target="https://www.tn.gov/content/dam/tn/commerce/documents/commerce/Fingerprint_Based_Criminal_History_Record_Check_Policy.pdf" TargetMode="Externa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hyperlink" Target="https://www.tn.gov/commerce/regboards/debt/license/get.html" TargetMode="External"/><Relationship Id="rId2" Type="http://schemas.openxmlformats.org/officeDocument/2006/relationships/hyperlink" Target="https://www.tn.gov/commerce/regboards/debt/license/providers.html" TargetMode="Externa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hyperlink" Target="https://www.tn.gov/commerce/regboards/debt/license/forms.html" TargetMode="Externa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2209801"/>
            <a:ext cx="6781800" cy="2235200"/>
          </a:xfrm>
        </p:spPr>
        <p:txBody>
          <a:bodyPr/>
          <a:lstStyle/>
          <a:p>
            <a:r>
              <a:rPr lang="en-US" dirty="0"/>
              <a:t>Debt Management </a:t>
            </a:r>
            <a:br>
              <a:rPr lang="en-US" dirty="0"/>
            </a:br>
            <a:r>
              <a:rPr lang="en-US" dirty="0"/>
              <a:t>Services </a:t>
            </a:r>
            <a:br>
              <a:rPr lang="en-US" dirty="0"/>
            </a:br>
            <a:r>
              <a:rPr lang="en-US" dirty="0"/>
              <a:t>Application Assistance</a:t>
            </a:r>
          </a:p>
        </p:txBody>
      </p:sp>
      <p:sp>
        <p:nvSpPr>
          <p:cNvPr id="5" name="Text Placeholder 4"/>
          <p:cNvSpPr>
            <a:spLocks noGrp="1"/>
          </p:cNvSpPr>
          <p:nvPr>
            <p:ph type="body" sz="quarter" idx="12"/>
          </p:nvPr>
        </p:nvSpPr>
        <p:spPr/>
        <p:txBody>
          <a:bodyPr anchor="ctr">
            <a:normAutofit fontScale="62500" lnSpcReduction="20000"/>
          </a:bodyPr>
          <a:lstStyle/>
          <a:p>
            <a:endParaRPr lang="en-US" dirty="0">
              <a:solidFill>
                <a:schemeClr val="tx1"/>
              </a:solidFill>
            </a:endParaRPr>
          </a:p>
          <a:p>
            <a:r>
              <a:rPr lang="en-US" dirty="0">
                <a:solidFill>
                  <a:schemeClr val="tx1"/>
                </a:solidFill>
              </a:rPr>
              <a:t>Initial and Renewal License Applications</a:t>
            </a:r>
          </a:p>
          <a:p>
            <a:endParaRPr lang="en-US" dirty="0">
              <a:solidFill>
                <a:schemeClr val="tx1"/>
              </a:solidFill>
            </a:endParaRPr>
          </a:p>
        </p:txBody>
      </p:sp>
      <p:pic>
        <p:nvPicPr>
          <p:cNvPr id="4" name="Picture 3" descr="Cartoon graphic of a hand holding a pen and signing a document.">
            <a:extLst>
              <a:ext uri="{FF2B5EF4-FFF2-40B4-BE49-F238E27FC236}">
                <a16:creationId xmlns:a16="http://schemas.microsoft.com/office/drawing/2014/main" id="{1F2E6548-824B-0F47-BE42-188474BCE591}"/>
              </a:ext>
              <a:ext uri="{C183D7F6-B498-43B3-948B-1728B52AA6E4}">
                <adec:decorative xmlns:adec="http://schemas.microsoft.com/office/drawing/2017/decorative" val="0"/>
              </a:ext>
            </a:extLst>
          </p:cNvPr>
          <p:cNvPicPr>
            <a:picLocks noChangeAspect="1"/>
          </p:cNvPicPr>
          <p:nvPr/>
        </p:nvPicPr>
        <p:blipFill>
          <a:blip r:embed="rId2"/>
          <a:stretch>
            <a:fillRect/>
          </a:stretch>
        </p:blipFill>
        <p:spPr>
          <a:xfrm>
            <a:off x="4803272" y="1815149"/>
            <a:ext cx="4340728" cy="2895851"/>
          </a:xfrm>
          <a:prstGeom prst="rect">
            <a:avLst/>
          </a:prstGeom>
        </p:spPr>
      </p:pic>
    </p:spTree>
    <p:extLst>
      <p:ext uri="{BB962C8B-B14F-4D97-AF65-F5344CB8AC3E}">
        <p14:creationId xmlns:p14="http://schemas.microsoft.com/office/powerpoint/2010/main" val="453275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33504-D1B9-1033-7498-1FC8839E3F30}"/>
              </a:ext>
            </a:extLst>
          </p:cNvPr>
          <p:cNvSpPr>
            <a:spLocks noGrp="1"/>
          </p:cNvSpPr>
          <p:nvPr>
            <p:ph type="title"/>
          </p:nvPr>
        </p:nvSpPr>
        <p:spPr/>
        <p:txBody>
          <a:bodyPr/>
          <a:lstStyle/>
          <a:p>
            <a:r>
              <a:rPr lang="en-US" dirty="0"/>
              <a:t>Payment</a:t>
            </a:r>
          </a:p>
        </p:txBody>
      </p:sp>
      <p:sp>
        <p:nvSpPr>
          <p:cNvPr id="9" name="TextBox 8">
            <a:extLst>
              <a:ext uri="{FF2B5EF4-FFF2-40B4-BE49-F238E27FC236}">
                <a16:creationId xmlns:a16="http://schemas.microsoft.com/office/drawing/2014/main" id="{26EB35A9-488E-9F29-912B-A12992443C2D}"/>
              </a:ext>
            </a:extLst>
          </p:cNvPr>
          <p:cNvSpPr txBox="1"/>
          <p:nvPr/>
        </p:nvSpPr>
        <p:spPr>
          <a:xfrm>
            <a:off x="0" y="1055180"/>
            <a:ext cx="9144000" cy="1200329"/>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is not complete until payment is submitted.  </a:t>
            </a:r>
          </a:p>
          <a:p>
            <a:pPr algn="ctr"/>
            <a:r>
              <a:rPr lang="en-US" dirty="0">
                <a:solidFill>
                  <a:schemeClr val="bg1"/>
                </a:solidFill>
                <a:latin typeface="PermianSlabSerifTypeface" panose="02000000000000000000" pitchFamily="50" charset="0"/>
              </a:rPr>
              <a:t>Click Pay Now to proceed.</a:t>
            </a:r>
          </a:p>
          <a:p>
            <a:pPr algn="ctr"/>
            <a:endParaRPr lang="en-US" dirty="0">
              <a:solidFill>
                <a:schemeClr val="bg1"/>
              </a:solidFill>
              <a:latin typeface="PermianSlabSerifTypeface" panose="02000000000000000000" pitchFamily="50" charset="0"/>
            </a:endParaRPr>
          </a:p>
        </p:txBody>
      </p:sp>
      <p:sp>
        <p:nvSpPr>
          <p:cNvPr id="8" name="TextBox 7">
            <a:extLst>
              <a:ext uri="{FF2B5EF4-FFF2-40B4-BE49-F238E27FC236}">
                <a16:creationId xmlns:a16="http://schemas.microsoft.com/office/drawing/2014/main" id="{775181AC-42F3-B55C-3FD6-3E5EE6C6527A}"/>
              </a:ext>
            </a:extLst>
          </p:cNvPr>
          <p:cNvSpPr txBox="1"/>
          <p:nvPr/>
        </p:nvSpPr>
        <p:spPr>
          <a:xfrm>
            <a:off x="0" y="2255509"/>
            <a:ext cx="9144000" cy="369332"/>
          </a:xfrm>
          <a:prstGeom prst="rect">
            <a:avLst/>
          </a:prstGeom>
          <a:solidFill>
            <a:schemeClr val="tx2"/>
          </a:solidFill>
        </p:spPr>
        <p:txBody>
          <a:bodyPr wrap="square" rtlCol="0">
            <a:spAutoFit/>
          </a:bodyPr>
          <a:lstStyle/>
          <a:p>
            <a:pPr algn="ctr"/>
            <a:r>
              <a:rPr lang="en-US" dirty="0">
                <a:solidFill>
                  <a:schemeClr val="bg1"/>
                </a:solidFill>
                <a:latin typeface="PermianSlabSerifTypeface" panose="02000000000000000000" pitchFamily="50" charset="0"/>
              </a:rPr>
              <a:t>Navigate the payment screens to enter your payment details:</a:t>
            </a:r>
          </a:p>
        </p:txBody>
      </p:sp>
      <p:sp>
        <p:nvSpPr>
          <p:cNvPr id="4" name="TextBox 3">
            <a:extLst>
              <a:ext uri="{FF2B5EF4-FFF2-40B4-BE49-F238E27FC236}">
                <a16:creationId xmlns:a16="http://schemas.microsoft.com/office/drawing/2014/main" id="{C7058198-B2A2-27DE-80E0-00A318B79EC3}"/>
              </a:ext>
            </a:extLst>
          </p:cNvPr>
          <p:cNvSpPr txBox="1"/>
          <p:nvPr/>
        </p:nvSpPr>
        <p:spPr>
          <a:xfrm>
            <a:off x="838200" y="2836854"/>
            <a:ext cx="83058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transactions to pay.</a:t>
            </a:r>
          </a:p>
          <a:p>
            <a:endParaRPr lang="en-US" sz="16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F06A1F61-BF0A-3E89-ADB4-4472EBE9B86E}"/>
              </a:ext>
            </a:extLst>
          </p:cNvPr>
          <p:cNvSpPr txBox="1"/>
          <p:nvPr/>
        </p:nvSpPr>
        <p:spPr>
          <a:xfrm>
            <a:off x="1981200" y="3592332"/>
            <a:ext cx="71628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Confirm Payment Details</a:t>
            </a: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479EB2D9-D773-482A-4BF3-C7687F538668}"/>
              </a:ext>
            </a:extLst>
          </p:cNvPr>
          <p:cNvSpPr txBox="1"/>
          <p:nvPr/>
        </p:nvSpPr>
        <p:spPr>
          <a:xfrm>
            <a:off x="3200400" y="4341500"/>
            <a:ext cx="59436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Payment Type</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337C6931-535E-8B31-BFCB-BE5467ED5AB4}"/>
              </a:ext>
            </a:extLst>
          </p:cNvPr>
          <p:cNvSpPr txBox="1"/>
          <p:nvPr/>
        </p:nvSpPr>
        <p:spPr>
          <a:xfrm>
            <a:off x="4495800" y="5096978"/>
            <a:ext cx="46482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a:solidFill>
                  <a:schemeClr val="bg1"/>
                </a:solidFill>
                <a:latin typeface="PermianSlabSerifTypeface" panose="02000000000000000000" pitchFamily="50" charset="0"/>
              </a:rPr>
              <a:t>- Enter </a:t>
            </a:r>
            <a:r>
              <a:rPr lang="en-US" sz="1600" dirty="0">
                <a:solidFill>
                  <a:schemeClr val="bg1"/>
                </a:solidFill>
                <a:latin typeface="PermianSlabSerifTypeface" panose="02000000000000000000" pitchFamily="50" charset="0"/>
              </a:rPr>
              <a:t>Billing Details</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025215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B1A3F-F70A-BAD6-3203-9FE336B560E7}"/>
              </a:ext>
            </a:extLst>
          </p:cNvPr>
          <p:cNvSpPr>
            <a:spLocks noGrp="1"/>
          </p:cNvSpPr>
          <p:nvPr>
            <p:ph type="title"/>
          </p:nvPr>
        </p:nvSpPr>
        <p:spPr/>
        <p:txBody>
          <a:bodyPr/>
          <a:lstStyle/>
          <a:p>
            <a:r>
              <a:rPr lang="en-US" dirty="0"/>
              <a:t>Check your Email</a:t>
            </a:r>
          </a:p>
        </p:txBody>
      </p:sp>
      <p:sp>
        <p:nvSpPr>
          <p:cNvPr id="4" name="TextBox 3">
            <a:extLst>
              <a:ext uri="{FF2B5EF4-FFF2-40B4-BE49-F238E27FC236}">
                <a16:creationId xmlns:a16="http://schemas.microsoft.com/office/drawing/2014/main" id="{A4FABE1D-3756-6A40-343A-6AB416183CDB}"/>
              </a:ext>
            </a:extLst>
          </p:cNvPr>
          <p:cNvSpPr txBox="1"/>
          <p:nvPr/>
        </p:nvSpPr>
        <p:spPr>
          <a:xfrm>
            <a:off x="0" y="1055180"/>
            <a:ext cx="9144000" cy="1477328"/>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submission is complete.  </a:t>
            </a:r>
          </a:p>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Check your email for summaries of your application and payment.</a:t>
            </a:r>
          </a:p>
          <a:p>
            <a:pPr algn="ctr"/>
            <a:endParaRPr lang="en-US"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3149376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atin typeface="PermianSlabSerifTypeface"/>
              </a:rPr>
              <a:t>Where to Apply</a:t>
            </a:r>
            <a:endParaRPr lang="en-US" dirty="0"/>
          </a:p>
        </p:txBody>
      </p:sp>
      <p:sp>
        <p:nvSpPr>
          <p:cNvPr id="2" name="Content Placeholder 1">
            <a:extLst>
              <a:ext uri="{FF2B5EF4-FFF2-40B4-BE49-F238E27FC236}">
                <a16:creationId xmlns:a16="http://schemas.microsoft.com/office/drawing/2014/main" id="{C67D7E54-7BF9-6600-8A6D-372863C70788}"/>
              </a:ext>
            </a:extLst>
          </p:cNvPr>
          <p:cNvSpPr txBox="1">
            <a:spLocks noGrp="1"/>
          </p:cNvSpPr>
          <p:nvPr>
            <p:ph idx="1"/>
          </p:nvPr>
        </p:nvSpPr>
        <p:spPr>
          <a:xfrm>
            <a:off x="395696" y="1828800"/>
            <a:ext cx="8352608" cy="904863"/>
          </a:xfrm>
          <a:prstGeom prst="rect">
            <a:avLst/>
          </a:prstGeom>
          <a:noFill/>
        </p:spPr>
        <p:txBody>
          <a:bodyPr wrap="none" rtlCol="0">
            <a:spAutoFit/>
          </a:bodyPr>
          <a:lstStyle/>
          <a:p>
            <a:pPr marL="0" indent="0" algn="ctr">
              <a:buNone/>
            </a:pPr>
            <a:r>
              <a:rPr lang="en-US" sz="2400" dirty="0">
                <a:latin typeface="PermianSlabSerifTypeface" panose="02000000000000000000" pitchFamily="50" charset="0"/>
              </a:rPr>
              <a:t>Visit </a:t>
            </a:r>
            <a:r>
              <a:rPr lang="en-US" sz="2400" dirty="0">
                <a:solidFill>
                  <a:srgbClr val="0022A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https://access.cloud.commerce.tn.gov/portal/public</a:t>
            </a:r>
            <a:endParaRPr lang="en-US" sz="2400" dirty="0">
              <a:solidFill>
                <a:srgbClr val="0022A1"/>
              </a:solidFill>
              <a:latin typeface="PermianSlabSerifTypeface" panose="02000000000000000000" pitchFamily="50" charset="0"/>
            </a:endParaRPr>
          </a:p>
          <a:p>
            <a:pPr algn="ctr"/>
            <a:endParaRPr lang="en-US" sz="2400" dirty="0">
              <a:latin typeface="PermianSlabSerifTypeface" panose="02000000000000000000" pitchFamily="50" charset="0"/>
            </a:endParaRPr>
          </a:p>
        </p:txBody>
      </p:sp>
      <p:sp>
        <p:nvSpPr>
          <p:cNvPr id="6" name="TextBox 5">
            <a:extLst>
              <a:ext uri="{FF2B5EF4-FFF2-40B4-BE49-F238E27FC236}">
                <a16:creationId xmlns:a16="http://schemas.microsoft.com/office/drawing/2014/main" id="{7003CA37-413A-6326-DEB8-642CC8286909}"/>
              </a:ext>
            </a:extLst>
          </p:cNvPr>
          <p:cNvSpPr txBox="1"/>
          <p:nvPr/>
        </p:nvSpPr>
        <p:spPr>
          <a:xfrm>
            <a:off x="1071509" y="2616776"/>
            <a:ext cx="6993904" cy="338554"/>
          </a:xfrm>
          <a:prstGeom prst="rect">
            <a:avLst/>
          </a:prstGeom>
          <a:noFill/>
        </p:spPr>
        <p:txBody>
          <a:bodyPr wrap="square" lIns="91440" tIns="45720" rIns="91440" bIns="45720" rtlCol="0" anchor="t">
            <a:spAutoFit/>
          </a:bodyPr>
          <a:lstStyle/>
          <a:p>
            <a:pPr algn="ctr"/>
            <a:r>
              <a:rPr lang="en-US" sz="1600">
                <a:latin typeface="PermianSlabSerifTypeface"/>
              </a:rPr>
              <a:t>Select the Apply tile and search for the Initial Debt Management Application.</a:t>
            </a:r>
            <a:endParaRPr lang="en-US" sz="1600">
              <a:latin typeface="PermianSlabSerifTypeface"/>
              <a:ea typeface="Calibri"/>
              <a:cs typeface="Calibri"/>
            </a:endParaRPr>
          </a:p>
        </p:txBody>
      </p:sp>
      <p:pic>
        <p:nvPicPr>
          <p:cNvPr id="7" name="Picture 6" descr="Image of Apply Icon featuring a clipboard and pen with the word apply below.">
            <a:extLst>
              <a:ext uri="{FF2B5EF4-FFF2-40B4-BE49-F238E27FC236}">
                <a16:creationId xmlns:a16="http://schemas.microsoft.com/office/drawing/2014/main" id="{628F1926-5677-C19F-CCD3-529CAA9433EC}"/>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3476625" y="3267871"/>
            <a:ext cx="2190750" cy="2234565"/>
          </a:xfrm>
          <a:prstGeom prst="rect">
            <a:avLst/>
          </a:prstGeom>
        </p:spPr>
      </p:pic>
      <p:sp>
        <p:nvSpPr>
          <p:cNvPr id="3" name="TextBox 2">
            <a:extLst>
              <a:ext uri="{FF2B5EF4-FFF2-40B4-BE49-F238E27FC236}">
                <a16:creationId xmlns:a16="http://schemas.microsoft.com/office/drawing/2014/main" id="{8E1C5DA2-7A18-D1B4-57B2-3581616F7274}"/>
              </a:ext>
            </a:extLst>
          </p:cNvPr>
          <p:cNvSpPr txBox="1"/>
          <p:nvPr/>
        </p:nvSpPr>
        <p:spPr>
          <a:xfrm>
            <a:off x="1411224" y="5559055"/>
            <a:ext cx="6321552" cy="338554"/>
          </a:xfrm>
          <a:prstGeom prst="rect">
            <a:avLst/>
          </a:prstGeom>
          <a:noFill/>
        </p:spPr>
        <p:txBody>
          <a:bodyPr wrap="square" lIns="91440" tIns="45720" rIns="91440" bIns="45720" rtlCol="0" anchor="t">
            <a:spAutoFit/>
          </a:bodyPr>
          <a:lstStyle/>
          <a:p>
            <a:pPr algn="ctr"/>
            <a:r>
              <a:rPr lang="en-US" sz="1600" dirty="0">
                <a:latin typeface="PermianSlabSerifTypeface"/>
              </a:rPr>
              <a:t>The initial application fee is $4,000.00.</a:t>
            </a:r>
          </a:p>
        </p:txBody>
      </p:sp>
    </p:spTree>
    <p:extLst>
      <p:ext uri="{BB962C8B-B14F-4D97-AF65-F5344CB8AC3E}">
        <p14:creationId xmlns:p14="http://schemas.microsoft.com/office/powerpoint/2010/main" val="1191946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Where to Renew</a:t>
            </a:r>
          </a:p>
        </p:txBody>
      </p:sp>
      <p:sp>
        <p:nvSpPr>
          <p:cNvPr id="2" name="Content Placeholder 1">
            <a:extLst>
              <a:ext uri="{FF2B5EF4-FFF2-40B4-BE49-F238E27FC236}">
                <a16:creationId xmlns:a16="http://schemas.microsoft.com/office/drawing/2014/main" id="{C67D7E54-7BF9-6600-8A6D-372863C70788}"/>
              </a:ext>
            </a:extLst>
          </p:cNvPr>
          <p:cNvSpPr txBox="1">
            <a:spLocks noGrp="1"/>
          </p:cNvSpPr>
          <p:nvPr>
            <p:ph idx="1"/>
          </p:nvPr>
        </p:nvSpPr>
        <p:spPr>
          <a:xfrm>
            <a:off x="395696" y="1828800"/>
            <a:ext cx="8352608" cy="904863"/>
          </a:xfrm>
          <a:prstGeom prst="rect">
            <a:avLst/>
          </a:prstGeom>
          <a:noFill/>
        </p:spPr>
        <p:txBody>
          <a:bodyPr wrap="none" rtlCol="0">
            <a:spAutoFit/>
          </a:bodyPr>
          <a:lstStyle/>
          <a:p>
            <a:pPr marL="0" indent="0" algn="ctr">
              <a:buNone/>
            </a:pPr>
            <a:r>
              <a:rPr lang="en-US" sz="2400" dirty="0">
                <a:latin typeface="PermianSlabSerifTypeface" panose="02000000000000000000" pitchFamily="50" charset="0"/>
              </a:rPr>
              <a:t>Visit </a:t>
            </a:r>
            <a:r>
              <a:rPr lang="en-US" sz="2400" dirty="0">
                <a:solidFill>
                  <a:srgbClr val="0022A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https://access.cloud.commerce.tn.gov/portal/public</a:t>
            </a:r>
            <a:endParaRPr lang="en-US" sz="2400" dirty="0">
              <a:solidFill>
                <a:srgbClr val="0022A1"/>
              </a:solidFill>
              <a:latin typeface="PermianSlabSerifTypeface" panose="02000000000000000000" pitchFamily="50" charset="0"/>
            </a:endParaRPr>
          </a:p>
          <a:p>
            <a:pPr algn="ctr"/>
            <a:endParaRPr lang="en-US" sz="2400" dirty="0">
              <a:latin typeface="PermianSlabSerifTypeface" panose="02000000000000000000" pitchFamily="50" charset="0"/>
            </a:endParaRPr>
          </a:p>
        </p:txBody>
      </p:sp>
      <p:sp>
        <p:nvSpPr>
          <p:cNvPr id="6" name="TextBox 5">
            <a:extLst>
              <a:ext uri="{FF2B5EF4-FFF2-40B4-BE49-F238E27FC236}">
                <a16:creationId xmlns:a16="http://schemas.microsoft.com/office/drawing/2014/main" id="{7003CA37-413A-6326-DEB8-642CC8286909}"/>
              </a:ext>
            </a:extLst>
          </p:cNvPr>
          <p:cNvSpPr txBox="1"/>
          <p:nvPr/>
        </p:nvSpPr>
        <p:spPr>
          <a:xfrm>
            <a:off x="1416140" y="2482088"/>
            <a:ext cx="6321552" cy="338554"/>
          </a:xfrm>
          <a:prstGeom prst="rect">
            <a:avLst/>
          </a:prstGeom>
          <a:noFill/>
        </p:spPr>
        <p:txBody>
          <a:bodyPr wrap="square" rtlCol="0">
            <a:spAutoFit/>
          </a:bodyPr>
          <a:lstStyle/>
          <a:p>
            <a:pPr algn="ctr"/>
            <a:r>
              <a:rPr lang="en-US" sz="1600" dirty="0">
                <a:solidFill>
                  <a:schemeClr val="tx1"/>
                </a:solidFill>
                <a:latin typeface="PermianSlabSerifTypeface" panose="02000000000000000000" pitchFamily="50" charset="0"/>
              </a:rPr>
              <a:t>Select the Renew tile to begin the application.</a:t>
            </a:r>
          </a:p>
        </p:txBody>
      </p:sp>
      <p:pic>
        <p:nvPicPr>
          <p:cNvPr id="3" name="Picture 2" descr="Graphical representation of the Renew tile on the quick actions menu, a speaker with soundwaves and the word renew below. &#10;">
            <a:extLst>
              <a:ext uri="{FF2B5EF4-FFF2-40B4-BE49-F238E27FC236}">
                <a16:creationId xmlns:a16="http://schemas.microsoft.com/office/drawing/2014/main" id="{CE1ACC6A-D71D-429B-8F81-2DBA1192B1C4}"/>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3705225" y="3120058"/>
            <a:ext cx="1733550" cy="2143125"/>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TextBox 4">
            <a:extLst>
              <a:ext uri="{FF2B5EF4-FFF2-40B4-BE49-F238E27FC236}">
                <a16:creationId xmlns:a16="http://schemas.microsoft.com/office/drawing/2014/main" id="{95166E34-9B79-2EA9-ACD6-DD06DD9CAD67}"/>
              </a:ext>
            </a:extLst>
          </p:cNvPr>
          <p:cNvSpPr txBox="1"/>
          <p:nvPr/>
        </p:nvSpPr>
        <p:spPr>
          <a:xfrm>
            <a:off x="1416140" y="5562600"/>
            <a:ext cx="6321552" cy="338554"/>
          </a:xfrm>
          <a:prstGeom prst="rect">
            <a:avLst/>
          </a:prstGeom>
          <a:noFill/>
        </p:spPr>
        <p:txBody>
          <a:bodyPr wrap="square" rtlCol="0">
            <a:spAutoFit/>
          </a:bodyPr>
          <a:lstStyle/>
          <a:p>
            <a:pPr algn="ctr"/>
            <a:r>
              <a:rPr lang="en-US" sz="1600" dirty="0">
                <a:solidFill>
                  <a:schemeClr val="tx1"/>
                </a:solidFill>
                <a:latin typeface="PermianSlabSerifTypeface" panose="02000000000000000000" pitchFamily="50" charset="0"/>
              </a:rPr>
              <a:t>The renewal application fee is $4,000.00.</a:t>
            </a:r>
          </a:p>
        </p:txBody>
      </p:sp>
    </p:spTree>
    <p:extLst>
      <p:ext uri="{BB962C8B-B14F-4D97-AF65-F5344CB8AC3E}">
        <p14:creationId xmlns:p14="http://schemas.microsoft.com/office/powerpoint/2010/main" val="381793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800" dirty="0"/>
              <a:t>Contact Information </a:t>
            </a:r>
          </a:p>
        </p:txBody>
      </p:sp>
      <p:sp>
        <p:nvSpPr>
          <p:cNvPr id="2" name="TextBox 1">
            <a:extLst>
              <a:ext uri="{FF2B5EF4-FFF2-40B4-BE49-F238E27FC236}">
                <a16:creationId xmlns:a16="http://schemas.microsoft.com/office/drawing/2014/main" id="{F90B4341-23C3-63DE-F4D3-0EA3610650C9}"/>
              </a:ext>
            </a:extLst>
          </p:cNvPr>
          <p:cNvSpPr txBox="1"/>
          <p:nvPr/>
        </p:nvSpPr>
        <p:spPr>
          <a:xfrm>
            <a:off x="152400" y="1265062"/>
            <a:ext cx="8707108" cy="646331"/>
          </a:xfrm>
          <a:prstGeom prst="rect">
            <a:avLst/>
          </a:prstGeom>
          <a:solidFill>
            <a:schemeClr val="bg1"/>
          </a:solidFill>
        </p:spPr>
        <p:txBody>
          <a:bodyPr wrap="square" rtlCol="0">
            <a:spAutoFit/>
          </a:bodyPr>
          <a:lstStyle/>
          <a:p>
            <a:r>
              <a:rPr lang="en-US" dirty="0">
                <a:solidFill>
                  <a:schemeClr val="tx1"/>
                </a:solidFill>
                <a:latin typeface="PermianSlabSerifTypeface" panose="02000000000000000000" pitchFamily="50" charset="0"/>
              </a:rPr>
              <a:t>Edit the contact information as needed.  The Board keeps two address types on file:</a:t>
            </a:r>
          </a:p>
        </p:txBody>
      </p:sp>
      <p:sp>
        <p:nvSpPr>
          <p:cNvPr id="3" name="TextBox 2">
            <a:extLst>
              <a:ext uri="{FF2B5EF4-FFF2-40B4-BE49-F238E27FC236}">
                <a16:creationId xmlns:a16="http://schemas.microsoft.com/office/drawing/2014/main" id="{F548575D-B9F7-1D66-7DB3-20C7C9747FE1}"/>
              </a:ext>
            </a:extLst>
          </p:cNvPr>
          <p:cNvSpPr txBox="1"/>
          <p:nvPr/>
        </p:nvSpPr>
        <p:spPr>
          <a:xfrm>
            <a:off x="1377793" y="2505670"/>
            <a:ext cx="7766207" cy="861774"/>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Main Address (preferred mailing address) </a:t>
            </a:r>
          </a:p>
          <a:p>
            <a:endParaRPr lang="en-US" sz="18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C3DC97FD-20F5-7345-6933-090D0A53F101}"/>
              </a:ext>
            </a:extLst>
          </p:cNvPr>
          <p:cNvSpPr txBox="1"/>
          <p:nvPr/>
        </p:nvSpPr>
        <p:spPr>
          <a:xfrm>
            <a:off x="3361688" y="3367444"/>
            <a:ext cx="5782312" cy="861774"/>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Physical Address(es)</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2272475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395C6-FC58-C077-5B1A-233288D5C700}"/>
              </a:ext>
            </a:extLst>
          </p:cNvPr>
          <p:cNvSpPr>
            <a:spLocks noGrp="1"/>
          </p:cNvSpPr>
          <p:nvPr>
            <p:ph type="title"/>
          </p:nvPr>
        </p:nvSpPr>
        <p:spPr/>
        <p:txBody>
          <a:bodyPr/>
          <a:lstStyle/>
          <a:p>
            <a:r>
              <a:rPr lang="en-US" dirty="0"/>
              <a:t>Application Questions</a:t>
            </a:r>
          </a:p>
        </p:txBody>
      </p:sp>
      <p:sp>
        <p:nvSpPr>
          <p:cNvPr id="5" name="TextBox 4">
            <a:extLst>
              <a:ext uri="{FF2B5EF4-FFF2-40B4-BE49-F238E27FC236}">
                <a16:creationId xmlns:a16="http://schemas.microsoft.com/office/drawing/2014/main" id="{F554F72D-E852-FD70-608F-CD0F13B2ABD8}"/>
              </a:ext>
            </a:extLst>
          </p:cNvPr>
          <p:cNvSpPr txBox="1"/>
          <p:nvPr/>
        </p:nvSpPr>
        <p:spPr>
          <a:xfrm>
            <a:off x="0" y="1143000"/>
            <a:ext cx="9144000" cy="830997"/>
          </a:xfrm>
          <a:prstGeom prst="rect">
            <a:avLst/>
          </a:prstGeom>
          <a:solidFill>
            <a:srgbClr val="6E7073"/>
          </a:solidFill>
        </p:spPr>
        <p:txBody>
          <a:bodyPr wrap="square">
            <a:spAutoFit/>
          </a:bodyPr>
          <a:lstStyle/>
          <a:p>
            <a:r>
              <a:rPr lang="en-US" sz="1600" dirty="0">
                <a:solidFill>
                  <a:schemeClr val="bg1"/>
                </a:solidFill>
                <a:latin typeface="PermianSlabSerifTypeface" panose="02000000000000000000" pitchFamily="50" charset="0"/>
              </a:rPr>
              <a:t>Provide information regarding the following:</a:t>
            </a:r>
          </a:p>
          <a:p>
            <a:pPr marL="285750" indent="-285750">
              <a:buFont typeface="Arial" panose="020B0604020202020204" pitchFamily="34" charset="0"/>
              <a:buChar char="•"/>
            </a:pPr>
            <a:r>
              <a:rPr lang="en-US" sz="1600" dirty="0">
                <a:solidFill>
                  <a:schemeClr val="bg1"/>
                </a:solidFill>
                <a:latin typeface="PermianSlabSerifTypeface" panose="02000000000000000000" pitchFamily="50" charset="0"/>
              </a:rPr>
              <a:t>Person(s) with access to the trust account</a:t>
            </a:r>
          </a:p>
          <a:p>
            <a:pPr marL="285750" indent="-285750">
              <a:buFont typeface="Arial" panose="020B0604020202020204" pitchFamily="34" charset="0"/>
              <a:buChar char="•"/>
            </a:pPr>
            <a:r>
              <a:rPr lang="en-US" sz="1600" dirty="0">
                <a:solidFill>
                  <a:schemeClr val="bg1"/>
                </a:solidFill>
                <a:latin typeface="PermianSlabSerifTypeface" panose="02000000000000000000" pitchFamily="50" charset="0"/>
              </a:rPr>
              <a:t>Ownership and Director information</a:t>
            </a:r>
          </a:p>
        </p:txBody>
      </p:sp>
      <p:sp>
        <p:nvSpPr>
          <p:cNvPr id="4" name="TextBox 3">
            <a:extLst>
              <a:ext uri="{FF2B5EF4-FFF2-40B4-BE49-F238E27FC236}">
                <a16:creationId xmlns:a16="http://schemas.microsoft.com/office/drawing/2014/main" id="{255261AA-703A-D86A-D1B2-13DC37118856}"/>
              </a:ext>
            </a:extLst>
          </p:cNvPr>
          <p:cNvSpPr txBox="1"/>
          <p:nvPr/>
        </p:nvSpPr>
        <p:spPr>
          <a:xfrm>
            <a:off x="0" y="2133600"/>
            <a:ext cx="9144000" cy="2062103"/>
          </a:xfrm>
          <a:prstGeom prst="rect">
            <a:avLst/>
          </a:prstGeom>
          <a:solidFill>
            <a:srgbClr val="EE3524"/>
          </a:solidFill>
        </p:spPr>
        <p:txBody>
          <a:bodyPr wrap="square">
            <a:spAutoFit/>
          </a:bodyPr>
          <a:lstStyle/>
          <a:p>
            <a:r>
              <a:rPr lang="en-US" sz="1600" dirty="0">
                <a:solidFill>
                  <a:schemeClr val="bg1"/>
                </a:solidFill>
                <a:latin typeface="PermianSlabSerifTypeface" panose="02000000000000000000" pitchFamily="50" charset="0"/>
              </a:rPr>
              <a:t>You must attach supporting documentation and/or explanation if, in the last seven years, any Directors, Owners or Employees with access to the Trust Account have:</a:t>
            </a:r>
          </a:p>
          <a:p>
            <a:endParaRPr lang="en-US" sz="1600" dirty="0">
              <a:solidFill>
                <a:schemeClr val="bg1"/>
              </a:solidFill>
              <a:latin typeface="PermianSlabSerifTypeface" panose="02000000000000000000" pitchFamily="50" charset="0"/>
            </a:endParaRPr>
          </a:p>
          <a:p>
            <a:pPr marL="742950" lvl="1" indent="-285750">
              <a:buFont typeface="Arial" panose="020B0604020202020204" pitchFamily="34" charset="0"/>
              <a:buChar char="•"/>
            </a:pPr>
            <a:r>
              <a:rPr lang="en-US" sz="1600" dirty="0">
                <a:solidFill>
                  <a:schemeClr val="bg1"/>
                </a:solidFill>
                <a:latin typeface="PermianSlabSerifTypeface" panose="02000000000000000000" pitchFamily="50" charset="0"/>
              </a:rPr>
              <a:t>Been convicted of fraud, felony, or misdemeanor in any court</a:t>
            </a:r>
          </a:p>
          <a:p>
            <a:pPr marL="742950" lvl="1" indent="-285750">
              <a:buFont typeface="Arial" panose="020B0604020202020204" pitchFamily="34" charset="0"/>
              <a:buChar char="•"/>
            </a:pPr>
            <a:r>
              <a:rPr lang="en-US" sz="1600" dirty="0">
                <a:solidFill>
                  <a:schemeClr val="bg1"/>
                </a:solidFill>
                <a:latin typeface="PermianSlabSerifTypeface" panose="02000000000000000000" pitchFamily="50" charset="0"/>
              </a:rPr>
              <a:t>Had any judgments on failure to pay</a:t>
            </a:r>
          </a:p>
          <a:p>
            <a:pPr marL="742950" lvl="1" indent="-285750">
              <a:buFont typeface="Arial" panose="020B0604020202020204" pitchFamily="34" charset="0"/>
              <a:buChar char="•"/>
            </a:pPr>
            <a:r>
              <a:rPr lang="en-US" sz="1600" dirty="0">
                <a:solidFill>
                  <a:schemeClr val="bg1"/>
                </a:solidFill>
                <a:latin typeface="PermianSlabSerifTypeface" panose="02000000000000000000" pitchFamily="50" charset="0"/>
              </a:rPr>
              <a:t>Had any civil judgments, or any civil actions pending</a:t>
            </a:r>
          </a:p>
          <a:p>
            <a:pPr marL="742950" lvl="1" indent="-285750">
              <a:buFont typeface="Arial" panose="020B0604020202020204" pitchFamily="34" charset="0"/>
              <a:buChar char="•"/>
            </a:pPr>
            <a:r>
              <a:rPr lang="en-US" sz="1600" dirty="0">
                <a:solidFill>
                  <a:schemeClr val="bg1"/>
                </a:solidFill>
                <a:latin typeface="PermianSlabSerifTypeface" panose="02000000000000000000" pitchFamily="50" charset="0"/>
              </a:rPr>
              <a:t>Had a license suspended or revoked</a:t>
            </a:r>
          </a:p>
          <a:p>
            <a:pPr marL="742950" lvl="1" indent="-285750">
              <a:buFont typeface="Arial" panose="020B0604020202020204" pitchFamily="34" charset="0"/>
              <a:buChar char="•"/>
            </a:pPr>
            <a:r>
              <a:rPr lang="en-US" sz="1600" dirty="0">
                <a:solidFill>
                  <a:schemeClr val="bg1"/>
                </a:solidFill>
                <a:latin typeface="PermianSlabSerifTypeface" panose="02000000000000000000" pitchFamily="50" charset="0"/>
              </a:rPr>
              <a:t>Filed a petition or been declared bankrupt</a:t>
            </a:r>
          </a:p>
        </p:txBody>
      </p:sp>
      <p:sp>
        <p:nvSpPr>
          <p:cNvPr id="10" name="TextBox 9">
            <a:extLst>
              <a:ext uri="{FF2B5EF4-FFF2-40B4-BE49-F238E27FC236}">
                <a16:creationId xmlns:a16="http://schemas.microsoft.com/office/drawing/2014/main" id="{02A34BD3-DD1C-A93A-8F57-9771DE877C75}"/>
              </a:ext>
            </a:extLst>
          </p:cNvPr>
          <p:cNvSpPr txBox="1"/>
          <p:nvPr/>
        </p:nvSpPr>
        <p:spPr>
          <a:xfrm>
            <a:off x="0" y="4373940"/>
            <a:ext cx="9144000" cy="1569660"/>
          </a:xfrm>
          <a:prstGeom prst="rect">
            <a:avLst/>
          </a:prstGeom>
          <a:solidFill>
            <a:srgbClr val="6E7073"/>
          </a:solidFill>
        </p:spPr>
        <p:txBody>
          <a:bodyPr wrap="square">
            <a:spAutoFit/>
          </a:bodyPr>
          <a:lstStyle/>
          <a:p>
            <a:r>
              <a:rPr lang="en-US" sz="1600" dirty="0">
                <a:solidFill>
                  <a:schemeClr val="bg1"/>
                </a:solidFill>
                <a:latin typeface="PermianSlabSerifTypeface" panose="02000000000000000000" pitchFamily="50" charset="0"/>
              </a:rPr>
              <a:t>At renewal, you must provide updated information and explanation if there have been any changes in the items above since the previous application or renewal. Licensees must also provide disclosure of the total amount of money received by the applicant from or on behalf of Tennessee consumers pursuant to debt-management services agreements and plans during the preceding twelve (12) month period and the total amount of money distributed to creditors of those Tennessee consumers during the same twelve (12) month period.</a:t>
            </a:r>
          </a:p>
        </p:txBody>
      </p:sp>
    </p:spTree>
    <p:extLst>
      <p:ext uri="{BB962C8B-B14F-4D97-AF65-F5344CB8AC3E}">
        <p14:creationId xmlns:p14="http://schemas.microsoft.com/office/powerpoint/2010/main" val="2604884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F54CC7-9C87-8454-A874-169DC5FC46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41EC29-E6DF-BBEF-A1B8-691A68E51D9D}"/>
              </a:ext>
            </a:extLst>
          </p:cNvPr>
          <p:cNvSpPr>
            <a:spLocks noGrp="1"/>
          </p:cNvSpPr>
          <p:nvPr>
            <p:ph type="title"/>
          </p:nvPr>
        </p:nvSpPr>
        <p:spPr/>
        <p:txBody>
          <a:bodyPr/>
          <a:lstStyle/>
          <a:p>
            <a:r>
              <a:rPr lang="en-US" dirty="0"/>
              <a:t>Background Checks</a:t>
            </a:r>
          </a:p>
        </p:txBody>
      </p:sp>
      <p:sp>
        <p:nvSpPr>
          <p:cNvPr id="5" name="TextBox 4">
            <a:extLst>
              <a:ext uri="{FF2B5EF4-FFF2-40B4-BE49-F238E27FC236}">
                <a16:creationId xmlns:a16="http://schemas.microsoft.com/office/drawing/2014/main" id="{AE5BCDF1-7123-50D8-AEED-5C917AB5E507}"/>
              </a:ext>
            </a:extLst>
          </p:cNvPr>
          <p:cNvSpPr txBox="1"/>
          <p:nvPr/>
        </p:nvSpPr>
        <p:spPr>
          <a:xfrm>
            <a:off x="0" y="1981200"/>
            <a:ext cx="9144000" cy="3293209"/>
          </a:xfrm>
          <a:prstGeom prst="rect">
            <a:avLst/>
          </a:prstGeom>
          <a:solidFill>
            <a:srgbClr val="6E7073"/>
          </a:solidFill>
        </p:spPr>
        <p:txBody>
          <a:bodyPr wrap="square">
            <a:spAutoFit/>
          </a:bodyPr>
          <a:lstStyle/>
          <a:p>
            <a:r>
              <a:rPr lang="en-US" sz="1600" dirty="0">
                <a:solidFill>
                  <a:schemeClr val="bg1"/>
                </a:solidFill>
                <a:latin typeface="PermianSlabSerifTypeface" panose="02000000000000000000" pitchFamily="50" charset="0"/>
              </a:rPr>
              <a:t>At application for initial licensure, all individuals who have access to the applicant’s trust account must complete and attach a 'Fingerprinting Policy and Acknowledgement' form (linked here: </a:t>
            </a:r>
            <a:r>
              <a:rPr lang="en-US" sz="1600" u="sng" dirty="0">
                <a:solidFill>
                  <a:schemeClr val="bg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Fingerprint Based Criminal History Record Check Policy</a:t>
            </a:r>
            <a:r>
              <a:rPr lang="en-US" sz="1600" dirty="0">
                <a:solidFill>
                  <a:schemeClr val="bg1"/>
                </a:solidFill>
                <a:latin typeface="PermianSlabSerifTypeface" panose="02000000000000000000" pitchFamily="50" charset="0"/>
              </a:rPr>
              <a:t>). </a:t>
            </a:r>
          </a:p>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In addition, those individuals will need to complete a criminal records check, to include fingerprints submitted to </a:t>
            </a:r>
            <a:r>
              <a:rPr lang="en-US" sz="1600" dirty="0" err="1">
                <a:solidFill>
                  <a:schemeClr val="bg1"/>
                </a:solidFill>
                <a:latin typeface="PermianSlabSerifTypeface" panose="02000000000000000000" pitchFamily="50" charset="0"/>
              </a:rPr>
              <a:t>IdentoGo</a:t>
            </a:r>
            <a:r>
              <a:rPr lang="en-US" sz="1600" dirty="0">
                <a:solidFill>
                  <a:schemeClr val="bg1"/>
                </a:solidFill>
                <a:latin typeface="PermianSlabSerifTypeface" panose="02000000000000000000" pitchFamily="50" charset="0"/>
              </a:rPr>
              <a:t>. </a:t>
            </a:r>
          </a:p>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Instructions for submitting fingerprints to </a:t>
            </a:r>
            <a:r>
              <a:rPr lang="en-US" sz="1600" dirty="0" err="1">
                <a:solidFill>
                  <a:schemeClr val="bg1"/>
                </a:solidFill>
                <a:latin typeface="PermianSlabSerifTypeface" panose="02000000000000000000" pitchFamily="50" charset="0"/>
              </a:rPr>
              <a:t>IdentoGo</a:t>
            </a:r>
            <a:r>
              <a:rPr lang="en-US" sz="1600" dirty="0">
                <a:solidFill>
                  <a:schemeClr val="bg1"/>
                </a:solidFill>
                <a:latin typeface="PermianSlabSerifTypeface" panose="02000000000000000000" pitchFamily="50" charset="0"/>
              </a:rPr>
              <a:t> can be found on our website: </a:t>
            </a:r>
            <a:r>
              <a:rPr lang="en-US" sz="1600" u="sng" dirty="0">
                <a:solidFill>
                  <a:schemeClr val="bg1"/>
                </a:solidFill>
                <a:latin typeface="PermianSlabSerifTypeface" panose="02000000000000000000" pitchFamily="50" charset="0"/>
                <a:hlinkClick r:id="rId3">
                  <a:extLst>
                    <a:ext uri="{A12FA001-AC4F-418D-AE19-62706E023703}">
                      <ahyp:hlinkClr xmlns:ahyp="http://schemas.microsoft.com/office/drawing/2018/hyperlinkcolor" val="tx"/>
                    </a:ext>
                  </a:extLst>
                </a:hlinkClick>
              </a:rPr>
              <a:t>How to Get a License</a:t>
            </a:r>
            <a:r>
              <a:rPr lang="en-US" sz="1600" dirty="0">
                <a:solidFill>
                  <a:schemeClr val="bg1"/>
                </a:solidFill>
                <a:latin typeface="PermianSlabSerifTypeface" panose="02000000000000000000" pitchFamily="50" charset="0"/>
              </a:rPr>
              <a:t>. You should attach the </a:t>
            </a:r>
            <a:r>
              <a:rPr lang="en-US" sz="1600" dirty="0" err="1">
                <a:solidFill>
                  <a:schemeClr val="bg1"/>
                </a:solidFill>
                <a:latin typeface="PermianSlabSerifTypeface" panose="02000000000000000000" pitchFamily="50" charset="0"/>
              </a:rPr>
              <a:t>IdentoGo</a:t>
            </a:r>
            <a:r>
              <a:rPr lang="en-US" sz="1600" dirty="0">
                <a:solidFill>
                  <a:schemeClr val="bg1"/>
                </a:solidFill>
                <a:latin typeface="PermianSlabSerifTypeface" panose="02000000000000000000" pitchFamily="50" charset="0"/>
              </a:rPr>
              <a:t> receipt for fingerprinting to the renewal application.</a:t>
            </a:r>
          </a:p>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If individuals are added to the trust account after application for initial licensure, those individuals must complete the background check procedures noted above.</a:t>
            </a:r>
            <a:endParaRPr lang="en-US" sz="14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3504172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62F96-9D41-427E-6474-242FFE79D9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5E30AC-E99D-C90C-BBBC-126E854C3F44}"/>
              </a:ext>
            </a:extLst>
          </p:cNvPr>
          <p:cNvSpPr>
            <a:spLocks noGrp="1"/>
          </p:cNvSpPr>
          <p:nvPr>
            <p:ph type="title"/>
          </p:nvPr>
        </p:nvSpPr>
        <p:spPr/>
        <p:txBody>
          <a:bodyPr/>
          <a:lstStyle/>
          <a:p>
            <a:r>
              <a:rPr lang="en-US" dirty="0"/>
              <a:t>File Attachments</a:t>
            </a:r>
          </a:p>
        </p:txBody>
      </p:sp>
      <p:sp>
        <p:nvSpPr>
          <p:cNvPr id="8" name="TextBox 7">
            <a:extLst>
              <a:ext uri="{FF2B5EF4-FFF2-40B4-BE49-F238E27FC236}">
                <a16:creationId xmlns:a16="http://schemas.microsoft.com/office/drawing/2014/main" id="{2E26762A-2039-BC15-2A0E-C6FCB7E16C99}"/>
              </a:ext>
            </a:extLst>
          </p:cNvPr>
          <p:cNvSpPr txBox="1"/>
          <p:nvPr/>
        </p:nvSpPr>
        <p:spPr>
          <a:xfrm>
            <a:off x="136775" y="1119694"/>
            <a:ext cx="8854825" cy="3985706"/>
          </a:xfrm>
          <a:prstGeom prst="rect">
            <a:avLst/>
          </a:prstGeom>
          <a:solidFill>
            <a:srgbClr val="EE3524"/>
          </a:solidFill>
        </p:spPr>
        <p:txBody>
          <a:bodyPr wrap="square">
            <a:spAutoFit/>
          </a:bodyPr>
          <a:lstStyle/>
          <a:p>
            <a:r>
              <a:rPr lang="en-US" sz="1600" dirty="0">
                <a:solidFill>
                  <a:schemeClr val="bg1"/>
                </a:solidFill>
                <a:latin typeface="PermianSlabSerifTypeface" panose="02000000000000000000" pitchFamily="50" charset="0"/>
              </a:rPr>
              <a:t>Required Attachments:</a:t>
            </a:r>
            <a:br>
              <a:rPr lang="en-US" sz="1600" dirty="0">
                <a:solidFill>
                  <a:schemeClr val="bg1"/>
                </a:solidFill>
                <a:latin typeface="PermianSlabSerifTypeface" panose="02000000000000000000" pitchFamily="50" charset="0"/>
              </a:rPr>
            </a:br>
            <a:endParaRPr lang="en-US" sz="1600" dirty="0">
              <a:solidFill>
                <a:schemeClr val="bg1"/>
              </a:solidFill>
              <a:latin typeface="PermianSlabSerifTypeface" panose="02000000000000000000" pitchFamily="50" charset="0"/>
            </a:endParaRPr>
          </a:p>
          <a:p>
            <a:pPr marL="285750" lvl="0" indent="-285750">
              <a:buFont typeface="Arial" panose="020B0604020202020204" pitchFamily="34" charset="0"/>
              <a:buChar char="•"/>
            </a:pPr>
            <a:r>
              <a:rPr lang="en-US" sz="1300" dirty="0">
                <a:solidFill>
                  <a:schemeClr val="bg1"/>
                </a:solidFill>
                <a:latin typeface="PermianSlabSerifTypeface" panose="02000000000000000000" pitchFamily="50" charset="0"/>
              </a:rPr>
              <a:t>Financial statements audited by a CPA/CPA firm for your fiscal year immediately preceding your renewal application</a:t>
            </a:r>
            <a:br>
              <a:rPr lang="en-US" sz="1300" dirty="0">
                <a:solidFill>
                  <a:schemeClr val="bg1"/>
                </a:solidFill>
                <a:latin typeface="PermianSlabSerifTypeface" panose="02000000000000000000" pitchFamily="50" charset="0"/>
              </a:rPr>
            </a:br>
            <a:endParaRPr lang="en-US" sz="1300" dirty="0">
              <a:solidFill>
                <a:schemeClr val="bg1"/>
              </a:solidFill>
              <a:latin typeface="PermianSlabSerifTypeface" panose="02000000000000000000" pitchFamily="50" charset="0"/>
            </a:endParaRPr>
          </a:p>
          <a:p>
            <a:pPr marL="285750" lvl="0" indent="-285750">
              <a:buFont typeface="Arial" panose="020B0604020202020204" pitchFamily="34" charset="0"/>
              <a:buChar char="•"/>
            </a:pPr>
            <a:r>
              <a:rPr lang="en-US" sz="1300" dirty="0">
                <a:solidFill>
                  <a:schemeClr val="bg1"/>
                </a:solidFill>
                <a:latin typeface="PermianSlabSerifTypeface" panose="02000000000000000000" pitchFamily="50" charset="0"/>
              </a:rPr>
              <a:t>A certificate or other evidence showing current accreditation by an approved accrediting organization. Approved accrediting organizations can be found here: </a:t>
            </a:r>
            <a:r>
              <a:rPr lang="en-US" sz="1300" u="sng" dirty="0">
                <a:solidFill>
                  <a:schemeClr val="bg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Accreditation &amp; Certification Providers</a:t>
            </a:r>
            <a:br>
              <a:rPr lang="en-US" sz="1300" u="sng" dirty="0">
                <a:solidFill>
                  <a:schemeClr val="bg1"/>
                </a:solidFill>
                <a:latin typeface="PermianSlabSerifTypeface" panose="02000000000000000000" pitchFamily="50" charset="0"/>
              </a:rPr>
            </a:br>
            <a:endParaRPr lang="en-US" sz="1300" dirty="0">
              <a:solidFill>
                <a:schemeClr val="bg1"/>
              </a:solidFill>
              <a:latin typeface="PermianSlabSerifTypeface" panose="02000000000000000000" pitchFamily="50" charset="0"/>
            </a:endParaRPr>
          </a:p>
          <a:p>
            <a:pPr marL="285750" lvl="0" indent="-285750">
              <a:buFont typeface="Arial" panose="020B0604020202020204" pitchFamily="34" charset="0"/>
              <a:buChar char="•"/>
            </a:pPr>
            <a:r>
              <a:rPr lang="en-US" sz="1300" dirty="0">
                <a:solidFill>
                  <a:schemeClr val="bg1"/>
                </a:solidFill>
                <a:latin typeface="PermianSlabSerifTypeface" panose="02000000000000000000" pitchFamily="50" charset="0"/>
              </a:rPr>
              <a:t>Evidence that, within twelve (12) months after initial employment, each of the applicant's counselors becomes certified as a certified counselor or certified debt specialist by an approved certification provider. Approved certification providers can be found here: </a:t>
            </a:r>
            <a:r>
              <a:rPr lang="en-US" sz="1300" u="sng" dirty="0">
                <a:solidFill>
                  <a:schemeClr val="bg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Accreditation &amp; Certification Providers</a:t>
            </a:r>
            <a:br>
              <a:rPr lang="en-US" sz="1300" u="sng" dirty="0">
                <a:solidFill>
                  <a:schemeClr val="bg1"/>
                </a:solidFill>
                <a:latin typeface="PermianSlabSerifTypeface" panose="02000000000000000000" pitchFamily="50" charset="0"/>
              </a:rPr>
            </a:br>
            <a:endParaRPr lang="en-US" sz="1300" dirty="0">
              <a:solidFill>
                <a:schemeClr val="bg1"/>
              </a:solidFill>
              <a:latin typeface="PermianSlabSerifTypeface" panose="02000000000000000000" pitchFamily="50" charset="0"/>
            </a:endParaRPr>
          </a:p>
          <a:p>
            <a:pPr marL="285750" lvl="0" indent="-285750">
              <a:buFont typeface="Arial" panose="020B0604020202020204" pitchFamily="34" charset="0"/>
              <a:buChar char="•"/>
            </a:pPr>
            <a:r>
              <a:rPr lang="en-US" sz="1300" dirty="0">
                <a:solidFill>
                  <a:schemeClr val="bg1"/>
                </a:solidFill>
                <a:latin typeface="PermianSlabSerifTypeface" panose="02000000000000000000" pitchFamily="50" charset="0"/>
              </a:rPr>
              <a:t>A surety bond in the amount of fifty thousand dollars ($50,000), to include both the original executed bond and a current bond continuation or verification certificate.</a:t>
            </a:r>
            <a:br>
              <a:rPr lang="en-US" sz="1300" dirty="0">
                <a:solidFill>
                  <a:schemeClr val="bg1"/>
                </a:solidFill>
                <a:latin typeface="PermianSlabSerifTypeface" panose="02000000000000000000" pitchFamily="50" charset="0"/>
              </a:rPr>
            </a:br>
            <a:endParaRPr lang="en-US" sz="1300" dirty="0">
              <a:solidFill>
                <a:schemeClr val="bg1"/>
              </a:solidFill>
              <a:latin typeface="PermianSlabSerifTypeface" panose="02000000000000000000" pitchFamily="50" charset="0"/>
            </a:endParaRPr>
          </a:p>
          <a:p>
            <a:pPr marL="285750" lvl="0" indent="-285750">
              <a:buFont typeface="Arial" panose="020B0604020202020204" pitchFamily="34" charset="0"/>
              <a:buChar char="•"/>
            </a:pPr>
            <a:r>
              <a:rPr lang="en-US" sz="1300" dirty="0">
                <a:solidFill>
                  <a:schemeClr val="bg1"/>
                </a:solidFill>
                <a:latin typeface="PermianSlabSerifTypeface" panose="02000000000000000000" pitchFamily="50" charset="0"/>
              </a:rPr>
              <a:t>Evidence of insurance in the amount of two hundred fifty thousand dollars ($250,000) or greater that includes the required elements in T.C.A. § 47-18-5511(b)(5), to include both the insurance policy documents and a current certificate of insurance. More information on required elements to be included in your insurance policy can be found here: </a:t>
            </a:r>
            <a:r>
              <a:rPr lang="en-US" sz="1300" u="sng" dirty="0">
                <a:solidFill>
                  <a:schemeClr val="bg1"/>
                </a:solidFill>
                <a:latin typeface="PermianSlabSerifTypeface" panose="02000000000000000000" pitchFamily="50" charset="0"/>
                <a:hlinkClick r:id="rId3">
                  <a:extLst>
                    <a:ext uri="{A12FA001-AC4F-418D-AE19-62706E023703}">
                      <ahyp:hlinkClr xmlns:ahyp="http://schemas.microsoft.com/office/drawing/2018/hyperlinkcolor" val="tx"/>
                    </a:ext>
                  </a:extLst>
                </a:hlinkClick>
              </a:rPr>
              <a:t>How to Get a License</a:t>
            </a:r>
            <a:endParaRPr lang="en-US" sz="13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A91985FB-2A9B-10E0-8705-06E4BB36EA24}"/>
              </a:ext>
            </a:extLst>
          </p:cNvPr>
          <p:cNvSpPr txBox="1"/>
          <p:nvPr/>
        </p:nvSpPr>
        <p:spPr>
          <a:xfrm>
            <a:off x="136775" y="5141893"/>
            <a:ext cx="8854825" cy="954107"/>
          </a:xfrm>
          <a:prstGeom prst="rect">
            <a:avLst/>
          </a:prstGeom>
          <a:solidFill>
            <a:srgbClr val="6E7073"/>
          </a:solidFill>
        </p:spPr>
        <p:txBody>
          <a:bodyPr wrap="square" rtlCol="0">
            <a:spAutoFit/>
          </a:bodyPr>
          <a:lstStyle/>
          <a:p>
            <a:pPr algn="ctr"/>
            <a:endParaRPr lang="en-US" sz="1400" dirty="0">
              <a:solidFill>
                <a:schemeClr val="bg1"/>
              </a:solidFill>
              <a:latin typeface="PermianSlabSerifTypeface" panose="02000000000000000000" pitchFamily="50" charset="0"/>
            </a:endParaRPr>
          </a:p>
          <a:p>
            <a:pPr algn="ctr"/>
            <a:r>
              <a:rPr lang="en-US" sz="1400" dirty="0">
                <a:solidFill>
                  <a:schemeClr val="bg1"/>
                </a:solidFill>
                <a:latin typeface="PermianSlabSerifTypeface" panose="02000000000000000000" pitchFamily="50" charset="0"/>
              </a:rPr>
              <a:t>Additional documentation or explanation may be required, </a:t>
            </a:r>
          </a:p>
          <a:p>
            <a:pPr algn="ctr"/>
            <a:r>
              <a:rPr lang="en-US" sz="1400" dirty="0">
                <a:solidFill>
                  <a:schemeClr val="bg1"/>
                </a:solidFill>
                <a:latin typeface="PermianSlabSerifTypeface" panose="02000000000000000000" pitchFamily="50" charset="0"/>
              </a:rPr>
              <a:t>depending on your answers to the application questions</a:t>
            </a:r>
          </a:p>
          <a:p>
            <a:pPr algn="ctr"/>
            <a:endParaRPr lang="en-US" sz="14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272424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3FCD0D-42AA-159F-27EC-B15886523B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EF819D-6D66-B45A-007A-6F02FD0F20CB}"/>
              </a:ext>
            </a:extLst>
          </p:cNvPr>
          <p:cNvSpPr>
            <a:spLocks noGrp="1"/>
          </p:cNvSpPr>
          <p:nvPr>
            <p:ph type="title"/>
          </p:nvPr>
        </p:nvSpPr>
        <p:spPr/>
        <p:txBody>
          <a:bodyPr/>
          <a:lstStyle/>
          <a:p>
            <a:r>
              <a:rPr lang="en-US" dirty="0"/>
              <a:t>File Attachments (continued)</a:t>
            </a:r>
          </a:p>
        </p:txBody>
      </p:sp>
      <p:sp>
        <p:nvSpPr>
          <p:cNvPr id="8" name="TextBox 7">
            <a:extLst>
              <a:ext uri="{FF2B5EF4-FFF2-40B4-BE49-F238E27FC236}">
                <a16:creationId xmlns:a16="http://schemas.microsoft.com/office/drawing/2014/main" id="{BC1E8C13-D06C-FA32-D881-382F872B8F43}"/>
              </a:ext>
            </a:extLst>
          </p:cNvPr>
          <p:cNvSpPr txBox="1"/>
          <p:nvPr/>
        </p:nvSpPr>
        <p:spPr>
          <a:xfrm>
            <a:off x="136775" y="1171813"/>
            <a:ext cx="8854825" cy="3139321"/>
          </a:xfrm>
          <a:prstGeom prst="rect">
            <a:avLst/>
          </a:prstGeom>
          <a:solidFill>
            <a:srgbClr val="EE3524"/>
          </a:solidFill>
        </p:spPr>
        <p:txBody>
          <a:bodyPr wrap="square">
            <a:spAutoFit/>
          </a:bodyPr>
          <a:lstStyle/>
          <a:p>
            <a:r>
              <a:rPr lang="en-US" sz="1600" dirty="0">
                <a:solidFill>
                  <a:schemeClr val="bg1"/>
                </a:solidFill>
                <a:latin typeface="PermianSlabSerifTypeface" panose="02000000000000000000" pitchFamily="50" charset="0"/>
              </a:rPr>
              <a:t>Required Attachments:</a:t>
            </a:r>
            <a:br>
              <a:rPr lang="en-US" sz="1300" dirty="0">
                <a:solidFill>
                  <a:schemeClr val="bg1"/>
                </a:solidFill>
                <a:latin typeface="PermianSlabSerifTypeface" panose="02000000000000000000" pitchFamily="50" charset="0"/>
              </a:rPr>
            </a:br>
            <a:endParaRPr lang="en-US" sz="1300" dirty="0">
              <a:solidFill>
                <a:schemeClr val="bg1"/>
              </a:solidFill>
              <a:latin typeface="PermianSlabSerifTypeface" panose="02000000000000000000" pitchFamily="50" charset="0"/>
            </a:endParaRPr>
          </a:p>
          <a:p>
            <a:pPr marL="285750" lvl="0" indent="-285750">
              <a:buFont typeface="Arial" panose="020B0604020202020204" pitchFamily="34" charset="0"/>
              <a:buChar char="•"/>
            </a:pPr>
            <a:r>
              <a:rPr lang="en-US" sz="1300" dirty="0">
                <a:solidFill>
                  <a:schemeClr val="bg1"/>
                </a:solidFill>
                <a:latin typeface="PermianSlabSerifTypeface" panose="02000000000000000000" pitchFamily="50" charset="0"/>
              </a:rPr>
              <a:t>Officers, directors or owners of the licensee – contact information for these individuals</a:t>
            </a:r>
            <a:br>
              <a:rPr lang="en-US" sz="1300" dirty="0">
                <a:solidFill>
                  <a:schemeClr val="bg1"/>
                </a:solidFill>
                <a:latin typeface="PermianSlabSerifTypeface" panose="02000000000000000000" pitchFamily="50" charset="0"/>
              </a:rPr>
            </a:br>
            <a:endParaRPr lang="en-US" sz="1300" dirty="0">
              <a:solidFill>
                <a:schemeClr val="bg1"/>
              </a:solidFill>
              <a:latin typeface="PermianSlabSerifTypeface" panose="02000000000000000000" pitchFamily="50" charset="0"/>
            </a:endParaRPr>
          </a:p>
          <a:p>
            <a:pPr marL="285750" lvl="0" indent="-285750">
              <a:buFont typeface="Arial" panose="020B0604020202020204" pitchFamily="34" charset="0"/>
              <a:buChar char="•"/>
            </a:pPr>
            <a:r>
              <a:rPr lang="en-US" sz="1300" dirty="0">
                <a:solidFill>
                  <a:schemeClr val="bg1"/>
                </a:solidFill>
                <a:latin typeface="PermianSlabSerifTypeface" panose="02000000000000000000" pitchFamily="50" charset="0"/>
              </a:rPr>
              <a:t>A copy of each form of agreement that the applicant will use with individuals who reside in Tennessee and the notice of right to cancel as provided in T.C.A. § 47-18-5520.</a:t>
            </a:r>
            <a:br>
              <a:rPr lang="en-US" sz="1300" dirty="0">
                <a:solidFill>
                  <a:schemeClr val="bg1"/>
                </a:solidFill>
                <a:latin typeface="PermianSlabSerifTypeface" panose="02000000000000000000" pitchFamily="50" charset="0"/>
              </a:rPr>
            </a:br>
            <a:endParaRPr lang="en-US" sz="1300" dirty="0">
              <a:solidFill>
                <a:schemeClr val="bg1"/>
              </a:solidFill>
              <a:latin typeface="PermianSlabSerifTypeface" panose="02000000000000000000" pitchFamily="50" charset="0"/>
            </a:endParaRPr>
          </a:p>
          <a:p>
            <a:pPr marL="285750" lvl="0" indent="-285750">
              <a:buFont typeface="Arial" panose="020B0604020202020204" pitchFamily="34" charset="0"/>
              <a:buChar char="•"/>
            </a:pPr>
            <a:r>
              <a:rPr lang="en-US" sz="1300" dirty="0">
                <a:solidFill>
                  <a:schemeClr val="bg1"/>
                </a:solidFill>
                <a:latin typeface="PermianSlabSerifTypeface" panose="02000000000000000000" pitchFamily="50" charset="0"/>
              </a:rPr>
              <a:t>The schedule of fees and charges that the applicant will use with individuals who reside in Tennessee.</a:t>
            </a:r>
            <a:br>
              <a:rPr lang="en-US" sz="1300" dirty="0">
                <a:solidFill>
                  <a:schemeClr val="bg1"/>
                </a:solidFill>
                <a:latin typeface="PermianSlabSerifTypeface" panose="02000000000000000000" pitchFamily="50" charset="0"/>
              </a:rPr>
            </a:br>
            <a:endParaRPr lang="en-US" sz="1300" dirty="0">
              <a:solidFill>
                <a:schemeClr val="bg1"/>
              </a:solidFill>
              <a:latin typeface="PermianSlabSerifTypeface" panose="02000000000000000000" pitchFamily="50" charset="0"/>
            </a:endParaRPr>
          </a:p>
          <a:p>
            <a:pPr marL="285750" indent="-285750">
              <a:buFont typeface="Arial" panose="020B0604020202020204" pitchFamily="34" charset="0"/>
              <a:buChar char="•"/>
            </a:pPr>
            <a:r>
              <a:rPr lang="en-US" sz="1300" dirty="0">
                <a:solidFill>
                  <a:schemeClr val="bg1"/>
                </a:solidFill>
                <a:latin typeface="PermianSlabSerifTypeface" panose="02000000000000000000" pitchFamily="50" charset="0"/>
              </a:rPr>
              <a:t>Identification of all trust accounts as required by T.C.A. § 47-18-5522 and an irrevocable consent authorizing the administrator to review and examine the trust accounts. The required irrevocable consent form can be found here: </a:t>
            </a:r>
            <a:r>
              <a:rPr lang="en-US" sz="1300" u="sng" dirty="0">
                <a:solidFill>
                  <a:schemeClr val="bg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Forms and Downloads</a:t>
            </a:r>
            <a:r>
              <a:rPr lang="en-US" sz="1300" dirty="0">
                <a:solidFill>
                  <a:schemeClr val="bg1"/>
                </a:solidFill>
                <a:latin typeface="PermianSlabSerifTypeface" panose="02000000000000000000" pitchFamily="50" charset="0"/>
              </a:rPr>
              <a:t> </a:t>
            </a:r>
          </a:p>
          <a:p>
            <a:endParaRPr lang="en-US" sz="1300" dirty="0">
              <a:solidFill>
                <a:schemeClr val="bg1"/>
              </a:solidFill>
              <a:latin typeface="PermianSlabSerifTypeface" panose="02000000000000000000" pitchFamily="50" charset="0"/>
            </a:endParaRPr>
          </a:p>
          <a:p>
            <a:r>
              <a:rPr lang="en-US" sz="1300" dirty="0">
                <a:solidFill>
                  <a:schemeClr val="bg1"/>
                </a:solidFill>
                <a:latin typeface="PermianSlabSerifTypeface" panose="02000000000000000000" pitchFamily="50" charset="0"/>
              </a:rPr>
              <a:t>Note – at renewal, documentation for the four items above will only be required if there have been </a:t>
            </a:r>
            <a:r>
              <a:rPr lang="en-US" sz="1300" u="sng" dirty="0">
                <a:solidFill>
                  <a:schemeClr val="bg1"/>
                </a:solidFill>
                <a:latin typeface="PermianSlabSerifTypeface" panose="02000000000000000000" pitchFamily="50" charset="0"/>
              </a:rPr>
              <a:t>changes</a:t>
            </a:r>
            <a:r>
              <a:rPr lang="en-US" sz="1300" dirty="0">
                <a:solidFill>
                  <a:schemeClr val="bg1"/>
                </a:solidFill>
                <a:latin typeface="PermianSlabSerifTypeface" panose="02000000000000000000" pitchFamily="50" charset="0"/>
              </a:rPr>
              <a:t> in noted above since your most recent renewal/application.</a:t>
            </a:r>
          </a:p>
        </p:txBody>
      </p:sp>
      <p:sp>
        <p:nvSpPr>
          <p:cNvPr id="6" name="TextBox 5">
            <a:extLst>
              <a:ext uri="{FF2B5EF4-FFF2-40B4-BE49-F238E27FC236}">
                <a16:creationId xmlns:a16="http://schemas.microsoft.com/office/drawing/2014/main" id="{64570D89-7D54-EC19-2C8A-3FA69D4B41DF}"/>
              </a:ext>
            </a:extLst>
          </p:cNvPr>
          <p:cNvSpPr txBox="1"/>
          <p:nvPr/>
        </p:nvSpPr>
        <p:spPr>
          <a:xfrm>
            <a:off x="136775" y="5029200"/>
            <a:ext cx="8854825" cy="954107"/>
          </a:xfrm>
          <a:prstGeom prst="rect">
            <a:avLst/>
          </a:prstGeom>
          <a:solidFill>
            <a:srgbClr val="6E7073"/>
          </a:solidFill>
        </p:spPr>
        <p:txBody>
          <a:bodyPr wrap="square" rtlCol="0">
            <a:spAutoFit/>
          </a:bodyPr>
          <a:lstStyle/>
          <a:p>
            <a:pPr algn="ctr"/>
            <a:endParaRPr lang="en-US" sz="1400" dirty="0">
              <a:solidFill>
                <a:schemeClr val="bg1"/>
              </a:solidFill>
              <a:latin typeface="PermianSlabSerifTypeface" panose="02000000000000000000" pitchFamily="50" charset="0"/>
            </a:endParaRPr>
          </a:p>
          <a:p>
            <a:pPr algn="ctr"/>
            <a:r>
              <a:rPr lang="en-US" sz="1400" dirty="0">
                <a:solidFill>
                  <a:schemeClr val="bg1"/>
                </a:solidFill>
                <a:latin typeface="PermianSlabSerifTypeface" panose="02000000000000000000" pitchFamily="50" charset="0"/>
              </a:rPr>
              <a:t>Additional documentation or explanation may be required, </a:t>
            </a:r>
          </a:p>
          <a:p>
            <a:pPr algn="ctr"/>
            <a:r>
              <a:rPr lang="en-US" sz="1400" dirty="0">
                <a:solidFill>
                  <a:schemeClr val="bg1"/>
                </a:solidFill>
                <a:latin typeface="PermianSlabSerifTypeface" panose="02000000000000000000" pitchFamily="50" charset="0"/>
              </a:rPr>
              <a:t>depending on your answers to the application questions</a:t>
            </a:r>
          </a:p>
          <a:p>
            <a:pPr algn="ctr"/>
            <a:endParaRPr lang="en-US" sz="14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21159969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EE4FB-4293-B879-11AE-661072FB3FFC}"/>
              </a:ext>
            </a:extLst>
          </p:cNvPr>
          <p:cNvSpPr>
            <a:spLocks noGrp="1"/>
          </p:cNvSpPr>
          <p:nvPr>
            <p:ph type="title"/>
          </p:nvPr>
        </p:nvSpPr>
        <p:spPr/>
        <p:txBody>
          <a:bodyPr/>
          <a:lstStyle/>
          <a:p>
            <a:r>
              <a:rPr lang="en-US" dirty="0"/>
              <a:t>Summary</a:t>
            </a:r>
          </a:p>
        </p:txBody>
      </p:sp>
      <p:sp>
        <p:nvSpPr>
          <p:cNvPr id="4" name="TextBox 3">
            <a:extLst>
              <a:ext uri="{FF2B5EF4-FFF2-40B4-BE49-F238E27FC236}">
                <a16:creationId xmlns:a16="http://schemas.microsoft.com/office/drawing/2014/main" id="{0A99BE4B-032B-C375-4B08-B12E8420B057}"/>
              </a:ext>
            </a:extLst>
          </p:cNvPr>
          <p:cNvSpPr txBox="1"/>
          <p:nvPr/>
        </p:nvSpPr>
        <p:spPr>
          <a:xfrm>
            <a:off x="-4313" y="1063823"/>
            <a:ext cx="9144000" cy="1323439"/>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View a summary of the information you provided.  Click the pencil icon to make necessary changes.  Click Submit when complete.</a:t>
            </a:r>
          </a:p>
          <a:p>
            <a:endParaRPr lang="en-US" sz="20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E15F45A1-B1D2-C5A9-D36B-5E05CE323D09}"/>
              </a:ext>
            </a:extLst>
          </p:cNvPr>
          <p:cNvSpPr txBox="1"/>
          <p:nvPr/>
        </p:nvSpPr>
        <p:spPr>
          <a:xfrm>
            <a:off x="452887" y="2855201"/>
            <a:ext cx="8229600" cy="738664"/>
          </a:xfrm>
          <a:prstGeom prst="rect">
            <a:avLst/>
          </a:prstGeom>
          <a:noFill/>
          <a:ln w="22225">
            <a:solidFill>
              <a:srgbClr val="174A7C"/>
            </a:solidFill>
          </a:ln>
        </p:spPr>
        <p:txBody>
          <a:bodyPr wrap="square">
            <a:spAutoFit/>
          </a:bodyPr>
          <a:lstStyle/>
          <a:p>
            <a:r>
              <a:rPr lang="en-US" sz="1400" dirty="0">
                <a:latin typeface="PermianSlabSerifTypeface" panose="02000000000000000000" pitchFamily="50" charset="0"/>
              </a:rPr>
              <a:t>You must agree to a statement that the information and documentation provided is accurate and true to the best of your ability, and that you understand that providing false information may result in the denial, suspension, or revocation of any license, certificate, or permit issued. </a:t>
            </a:r>
          </a:p>
        </p:txBody>
      </p:sp>
      <p:sp>
        <p:nvSpPr>
          <p:cNvPr id="6" name="TextBox 5">
            <a:extLst>
              <a:ext uri="{FF2B5EF4-FFF2-40B4-BE49-F238E27FC236}">
                <a16:creationId xmlns:a16="http://schemas.microsoft.com/office/drawing/2014/main" id="{47F6ECB4-BEAF-D179-688D-44E1FA9B4394}"/>
              </a:ext>
            </a:extLst>
          </p:cNvPr>
          <p:cNvSpPr txBox="1"/>
          <p:nvPr/>
        </p:nvSpPr>
        <p:spPr>
          <a:xfrm>
            <a:off x="0" y="4162961"/>
            <a:ext cx="9139687" cy="1631216"/>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You will see a notification that your application has been submitted successfully and that a shopping cart entry has been created for this transaction.  </a:t>
            </a:r>
          </a:p>
          <a:p>
            <a:endParaRPr lang="en-US" sz="20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168938343"/>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
  <TotalTime>1076</TotalTime>
  <Words>976</Words>
  <Application>Microsoft Office PowerPoint</Application>
  <PresentationFormat>On-screen Show (4:3)</PresentationFormat>
  <Paragraphs>82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Open Sans</vt:lpstr>
      <vt:lpstr>PermianSlabSerifTypeface</vt:lpstr>
      <vt:lpstr>PowerPoint B</vt:lpstr>
      <vt:lpstr>Debt Management  Services  Application Assistance</vt:lpstr>
      <vt:lpstr>Where to Apply</vt:lpstr>
      <vt:lpstr>Where to Renew</vt:lpstr>
      <vt:lpstr>Contact Information </vt:lpstr>
      <vt:lpstr>Application Questions</vt:lpstr>
      <vt:lpstr>Background Checks</vt:lpstr>
      <vt:lpstr>File Attachments</vt:lpstr>
      <vt:lpstr>File Attachments (continued)</vt:lpstr>
      <vt:lpstr>Summary</vt:lpstr>
      <vt:lpstr>Payment</vt:lpstr>
      <vt:lpstr>Check your Email</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Lauren Cook</cp:lastModifiedBy>
  <cp:revision>50</cp:revision>
  <dcterms:created xsi:type="dcterms:W3CDTF">2015-04-23T14:05:11Z</dcterms:created>
  <dcterms:modified xsi:type="dcterms:W3CDTF">2026-06-10T19:04:45Z</dcterms:modified>
</cp:coreProperties>
</file>