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0" r:id="rId3"/>
    <p:sldId id="277" r:id="rId4"/>
    <p:sldId id="262" r:id="rId5"/>
    <p:sldId id="272" r:id="rId6"/>
    <p:sldId id="263" r:id="rId7"/>
    <p:sldId id="267" r:id="rId8"/>
    <p:sldId id="276" r:id="rId9"/>
    <p:sldId id="274" r:id="rId10"/>
    <p:sldId id="271" r:id="rId11"/>
    <p:sldId id="265" r:id="rId12"/>
    <p:sldId id="270"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3524"/>
    <a:srgbClr val="6E7073"/>
    <a:srgbClr val="FF0F00"/>
    <a:srgbClr val="4870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75" autoAdjust="0"/>
  </p:normalViewPr>
  <p:slideViewPr>
    <p:cSldViewPr>
      <p:cViewPr varScale="1">
        <p:scale>
          <a:sx n="150" d="100"/>
          <a:sy n="150" d="100"/>
        </p:scale>
        <p:origin x="1464" y="1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en Cook" userId="815fbe41-2a05-4602-ac13-98a917e4d5a0" providerId="ADAL" clId="{2219383D-9C38-4D0F-BD6B-0175EDEEBE61}"/>
    <pc:docChg chg="modSld">
      <pc:chgData name="Lauren Cook" userId="815fbe41-2a05-4602-ac13-98a917e4d5a0" providerId="ADAL" clId="{2219383D-9C38-4D0F-BD6B-0175EDEEBE61}" dt="2026-06-10T18:44:40.503" v="0" actId="13244"/>
      <pc:docMkLst>
        <pc:docMk/>
      </pc:docMkLst>
      <pc:sldChg chg="modSp mod">
        <pc:chgData name="Lauren Cook" userId="815fbe41-2a05-4602-ac13-98a917e4d5a0" providerId="ADAL" clId="{2219383D-9C38-4D0F-BD6B-0175EDEEBE61}" dt="2026-06-10T18:44:40.503" v="0" actId="13244"/>
        <pc:sldMkLst>
          <pc:docMk/>
          <pc:sldMk cId="4272424087" sldId="274"/>
        </pc:sldMkLst>
        <pc:spChg chg="ord">
          <ac:chgData name="Lauren Cook" userId="815fbe41-2a05-4602-ac13-98a917e4d5a0" providerId="ADAL" clId="{2219383D-9C38-4D0F-BD6B-0175EDEEBE61}" dt="2026-06-10T18:44:40.503" v="0" actId="13244"/>
          <ac:spMkLst>
            <pc:docMk/>
            <pc:sldMk cId="4272424087" sldId="274"/>
            <ac:spMk id="3" creationId="{A8BAFEF7-92BC-39EA-3043-86A6DAA8C432}"/>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Standard">
    <p:spTree>
      <p:nvGrpSpPr>
        <p:cNvPr id="1" name=""/>
        <p:cNvGrpSpPr/>
        <p:nvPr/>
      </p:nvGrpSpPr>
      <p:grpSpPr>
        <a:xfrm>
          <a:off x="0" y="0"/>
          <a:ext cx="0" cy="0"/>
          <a:chOff x="0" y="0"/>
          <a:chExt cx="0" cy="0"/>
        </a:xfrm>
      </p:grpSpPr>
      <p:sp>
        <p:nvSpPr>
          <p:cNvPr id="3" name="Rectangle 2"/>
          <p:cNvSpPr/>
          <p:nvPr userDrawn="1"/>
        </p:nvSpPr>
        <p:spPr>
          <a:xfrm>
            <a:off x="0" y="3886200"/>
            <a:ext cx="9144000" cy="2514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 y="4038603"/>
            <a:ext cx="8839200" cy="1422399"/>
          </a:xfrm>
        </p:spPr>
        <p:txBody>
          <a:bodyPr>
            <a:normAutofit/>
          </a:bodyPr>
          <a:lstStyle>
            <a:lvl1pPr algn="ctr">
              <a:defRPr sz="40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7" name="Text Placeholder 13"/>
          <p:cNvSpPr>
            <a:spLocks noGrp="1"/>
          </p:cNvSpPr>
          <p:nvPr>
            <p:ph type="body" sz="quarter" idx="12" hasCustomPrompt="1"/>
          </p:nvPr>
        </p:nvSpPr>
        <p:spPr>
          <a:xfrm>
            <a:off x="152400" y="5461001"/>
            <a:ext cx="8839200" cy="812800"/>
          </a:xfrm>
        </p:spPr>
        <p:txBody>
          <a:bodyPr anchor="ctr">
            <a:normAutofit/>
          </a:bodyPr>
          <a:lstStyle>
            <a:lvl1pPr marL="0" indent="0" algn="ctr">
              <a:buNone/>
              <a:defRPr sz="2800">
                <a:solidFill>
                  <a:schemeClr val="bg1"/>
                </a:solidFill>
                <a:effectLst>
                  <a:outerShdw blurRad="38100" dist="38100" dir="2700000" algn="tl">
                    <a:srgbClr val="000000">
                      <a:alpha val="43137"/>
                    </a:srgbClr>
                  </a:outerShdw>
                </a:effectLst>
                <a:latin typeface="PermianSlabSerifTypeface" pitchFamily="50" charset="0"/>
              </a:defRPr>
            </a:lvl1pPr>
          </a:lstStyle>
          <a:p>
            <a:pPr lvl="0"/>
            <a:r>
              <a:rPr lang="en-US" dirty="0"/>
              <a:t>Sub-Title</a:t>
            </a:r>
          </a:p>
        </p:txBody>
      </p:sp>
      <p:sp>
        <p:nvSpPr>
          <p:cNvPr id="8" name="Text Placeholder 11"/>
          <p:cNvSpPr>
            <a:spLocks noGrp="1"/>
          </p:cNvSpPr>
          <p:nvPr>
            <p:ph type="body" sz="quarter" idx="11" hasCustomPrompt="1"/>
          </p:nvPr>
        </p:nvSpPr>
        <p:spPr>
          <a:xfrm>
            <a:off x="0" y="6400800"/>
            <a:ext cx="9144000" cy="457200"/>
          </a:xfrm>
        </p:spPr>
        <p:txBody>
          <a:bodyPr anchor="ctr">
            <a:normAutofit/>
          </a:bodyPr>
          <a:lstStyle>
            <a:lvl1pPr marL="0" indent="0" algn="ctr">
              <a:buNone/>
              <a:defRPr sz="1100"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Name, Position | Date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28800" y="1143000"/>
            <a:ext cx="5486400" cy="2743200"/>
          </a:xfrm>
          <a:prstGeom prst="rect">
            <a:avLst/>
          </a:prstGeom>
        </p:spPr>
      </p:pic>
    </p:spTree>
    <p:extLst>
      <p:ext uri="{BB962C8B-B14F-4D97-AF65-F5344CB8AC3E}">
        <p14:creationId xmlns:p14="http://schemas.microsoft.com/office/powerpoint/2010/main" val="3357423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ody - Tan">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152400" y="1193800"/>
            <a:ext cx="8839200" cy="4958465"/>
          </a:xfrm>
        </p:spPr>
        <p:txBody>
          <a:bodyPr>
            <a:normAutofit/>
          </a:bodyPr>
          <a:lstStyle>
            <a:lvl1pPr>
              <a:buClr>
                <a:schemeClr val="accent6"/>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6"/>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6"/>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575" y="6152266"/>
            <a:ext cx="1463040" cy="731520"/>
          </a:xfrm>
          <a:prstGeom prst="rect">
            <a:avLst/>
          </a:prstGeom>
        </p:spPr>
      </p:pic>
      <p:sp>
        <p:nvSpPr>
          <p:cNvPr id="10" name="Footer Placeholder 4"/>
          <p:cNvSpPr>
            <a:spLocks noGrp="1"/>
          </p:cNvSpPr>
          <p:nvPr>
            <p:ph type="ftr" sz="quarter" idx="11"/>
          </p:nvPr>
        </p:nvSpPr>
        <p:spPr>
          <a:xfrm>
            <a:off x="3124200" y="6416675"/>
            <a:ext cx="2895600" cy="365125"/>
          </a:xfrm>
          <a:prstGeom prst="rect">
            <a:avLst/>
          </a:prstGeo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2" name="Slide Number Placeholder 5"/>
          <p:cNvSpPr>
            <a:spLocks noGrp="1"/>
          </p:cNvSpPr>
          <p:nvPr>
            <p:ph type="sldNum" sz="quarter" idx="12"/>
          </p:nvPr>
        </p:nvSpPr>
        <p:spPr>
          <a:xfrm>
            <a:off x="6934200" y="6416675"/>
            <a:ext cx="2133600" cy="365125"/>
          </a:xfrm>
          <a:prstGeom prst="rect">
            <a:avLst/>
          </a:prstGeo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2448185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Body - Gra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152400" y="1193804"/>
            <a:ext cx="8839200" cy="4958462"/>
          </a:xfrm>
        </p:spPr>
        <p:txBody>
          <a:bodyPr>
            <a:normAutofit/>
          </a:bodyPr>
          <a:lstStyle>
            <a:lvl1pPr>
              <a:buClr>
                <a:schemeClr val="accent5">
                  <a:lumMod val="60000"/>
                  <a:lumOff val="40000"/>
                </a:schemeClr>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5">
                  <a:lumMod val="60000"/>
                  <a:lumOff val="40000"/>
                </a:schemeClr>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5">
                  <a:lumMod val="60000"/>
                  <a:lumOff val="40000"/>
                </a:schemeClr>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575" y="6152266"/>
            <a:ext cx="1463040" cy="731520"/>
          </a:xfrm>
          <a:prstGeom prst="rect">
            <a:avLst/>
          </a:prstGeom>
        </p:spPr>
      </p:pic>
      <p:sp>
        <p:nvSpPr>
          <p:cNvPr id="11" name="Footer Placeholder 4"/>
          <p:cNvSpPr>
            <a:spLocks noGrp="1"/>
          </p:cNvSpPr>
          <p:nvPr>
            <p:ph type="ftr" sz="quarter" idx="11"/>
          </p:nvPr>
        </p:nvSpPr>
        <p:spPr>
          <a:xfrm>
            <a:off x="3124200" y="6416675"/>
            <a:ext cx="2895600" cy="365125"/>
          </a:xfrm>
          <a:prstGeom prst="rect">
            <a:avLst/>
          </a:prstGeo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4" name="Slide Number Placeholder 5"/>
          <p:cNvSpPr>
            <a:spLocks noGrp="1"/>
          </p:cNvSpPr>
          <p:nvPr>
            <p:ph type="sldNum" sz="quarter" idx="12"/>
          </p:nvPr>
        </p:nvSpPr>
        <p:spPr>
          <a:xfrm>
            <a:off x="6934200" y="6416675"/>
            <a:ext cx="2133600" cy="365125"/>
          </a:xfrm>
          <a:prstGeom prst="rect">
            <a:avLst/>
          </a:prstGeo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783884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ouble-Column 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152400" y="1193804"/>
            <a:ext cx="4419600" cy="4958462"/>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3"/>
          </p:nvPr>
        </p:nvSpPr>
        <p:spPr>
          <a:xfrm>
            <a:off x="4648200" y="1193804"/>
            <a:ext cx="4267200" cy="4958462"/>
          </a:xfrm>
        </p:spPr>
        <p:txBody>
          <a:bodyPr>
            <a:normAutofit/>
          </a:bodyPr>
          <a:lstStyle>
            <a:lvl1pPr>
              <a:buClr>
                <a:srgbClr val="FF00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0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0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p:cNvSpPr/>
          <p:nvPr userDrawn="1"/>
        </p:nvSpPr>
        <p:spPr>
          <a:xfrm>
            <a:off x="0" y="990602"/>
            <a:ext cx="9144000" cy="88900"/>
          </a:xfrm>
          <a:prstGeom prst="rect">
            <a:avLst/>
          </a:prstGeom>
          <a:solidFill>
            <a:srgbClr val="FF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575" y="6152266"/>
            <a:ext cx="1463040" cy="731520"/>
          </a:xfrm>
          <a:prstGeom prst="rect">
            <a:avLst/>
          </a:prstGeom>
        </p:spPr>
      </p:pic>
      <p:sp>
        <p:nvSpPr>
          <p:cNvPr id="15" name="Footer Placeholder 4"/>
          <p:cNvSpPr>
            <a:spLocks noGrp="1"/>
          </p:cNvSpPr>
          <p:nvPr>
            <p:ph type="ftr" sz="quarter" idx="11"/>
          </p:nvPr>
        </p:nvSpPr>
        <p:spPr>
          <a:xfrm>
            <a:off x="3124200" y="6416675"/>
            <a:ext cx="2895600" cy="365125"/>
          </a:xfrm>
          <a:prstGeom prst="rect">
            <a:avLst/>
          </a:prstGeo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txBox="1">
            <a:spLocks/>
          </p:cNvSpPr>
          <p:nvPr userDrawn="1"/>
        </p:nvSpPr>
        <p:spPr>
          <a:xfrm>
            <a:off x="6934200" y="6416675"/>
            <a:ext cx="2133600" cy="365125"/>
          </a:xfrm>
          <a:prstGeom prst="rect">
            <a:avLst/>
          </a:prstGeom>
        </p:spPr>
        <p:txBody>
          <a:bodyPr anchor="b"/>
          <a:lstStyle>
            <a:defPPr>
              <a:defRPr lang="en-US"/>
            </a:defPPr>
            <a:lvl1pPr marL="0" algn="r" defTabSz="914400" rtl="0" eaLnBrk="1" latinLnBrk="0" hangingPunct="1">
              <a:defRPr sz="1000" i="1" kern="12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2764569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4455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 Blu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 Orange">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 YellowGreen">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0678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 Gray">
    <p:bg>
      <p:bgPr>
        <a:solidFill>
          <a:schemeClr val="accent5">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Photo">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572000" y="0"/>
            <a:ext cx="4572000" cy="6858000"/>
          </a:xfrm>
        </p:spPr>
        <p:txBody>
          <a:bodyPr/>
          <a:lstStyle>
            <a:lvl1pPr marL="0" indent="0">
              <a:buNone/>
              <a:defRPr/>
            </a:lvl1pPr>
          </a:lstStyle>
          <a:p>
            <a:r>
              <a:rPr lang="en-US"/>
              <a:t>Click icon to add picture</a:t>
            </a:r>
            <a:endParaRPr lang="en-US" dirty="0"/>
          </a:p>
        </p:txBody>
      </p:sp>
      <p:sp>
        <p:nvSpPr>
          <p:cNvPr id="10" name="Title 9"/>
          <p:cNvSpPr>
            <a:spLocks noGrp="1"/>
          </p:cNvSpPr>
          <p:nvPr>
            <p:ph type="title"/>
          </p:nvPr>
        </p:nvSpPr>
        <p:spPr>
          <a:xfrm>
            <a:off x="381000" y="2209801"/>
            <a:ext cx="3962400" cy="2235200"/>
          </a:xfrm>
        </p:spPr>
        <p:txBody>
          <a:bodyPr>
            <a:noAutofit/>
          </a:bodyPr>
          <a:lstStyle>
            <a:lvl1pPr marL="0" indent="0" algn="l">
              <a:defRPr sz="3600">
                <a:effectLst/>
                <a:latin typeface="PermianSlabSerifTypeface" pitchFamily="50" charset="0"/>
              </a:defRPr>
            </a:lvl1pPr>
          </a:lstStyle>
          <a:p>
            <a:r>
              <a:rPr lang="en-US"/>
              <a:t>Click to edit Master title style</a:t>
            </a:r>
            <a:endParaRPr lang="en-US" dirty="0"/>
          </a:p>
        </p:txBody>
      </p:sp>
      <p:sp>
        <p:nvSpPr>
          <p:cNvPr id="12" name="Text Placeholder 11"/>
          <p:cNvSpPr>
            <a:spLocks noGrp="1"/>
          </p:cNvSpPr>
          <p:nvPr>
            <p:ph type="body" sz="quarter" idx="11" hasCustomPrompt="1"/>
          </p:nvPr>
        </p:nvSpPr>
        <p:spPr>
          <a:xfrm>
            <a:off x="381000" y="5562600"/>
            <a:ext cx="4038600" cy="1117600"/>
          </a:xfrm>
        </p:spPr>
        <p:txBody>
          <a:bodyPr anchor="b">
            <a:normAutofit/>
          </a:bodyPr>
          <a:lstStyle>
            <a:lvl1pPr marL="0" indent="0">
              <a:buNone/>
              <a:defRPr sz="11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Name, Position</a:t>
            </a:r>
          </a:p>
          <a:p>
            <a:pPr lvl="0"/>
            <a:r>
              <a:rPr lang="en-US" dirty="0"/>
              <a:t>Date</a:t>
            </a:r>
          </a:p>
        </p:txBody>
      </p:sp>
      <p:sp>
        <p:nvSpPr>
          <p:cNvPr id="14" name="Text Placeholder 13"/>
          <p:cNvSpPr>
            <a:spLocks noGrp="1"/>
          </p:cNvSpPr>
          <p:nvPr>
            <p:ph type="body" sz="quarter" idx="12" hasCustomPrompt="1"/>
          </p:nvPr>
        </p:nvSpPr>
        <p:spPr>
          <a:xfrm>
            <a:off x="381000" y="4445001"/>
            <a:ext cx="3962400" cy="812800"/>
          </a:xfrm>
        </p:spPr>
        <p:txBody>
          <a:bodyPr>
            <a:normAutofit/>
          </a:bodyPr>
          <a:lstStyle>
            <a:lvl1pPr marL="0" indent="0">
              <a:buNone/>
              <a:defRPr sz="2800">
                <a:solidFill>
                  <a:schemeClr val="accent5"/>
                </a:solidFill>
                <a:latin typeface="PermianSlabSerifTypeface" pitchFamily="50" charset="0"/>
              </a:defRPr>
            </a:lvl1pPr>
          </a:lstStyle>
          <a:p>
            <a:pPr lvl="0"/>
            <a:r>
              <a:rPr lang="en-US" dirty="0"/>
              <a:t>Sub-Title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381000"/>
            <a:ext cx="2560320" cy="1280160"/>
          </a:xfrm>
          <a:prstGeom prst="rect">
            <a:avLst/>
          </a:prstGeom>
        </p:spPr>
      </p:pic>
    </p:spTree>
    <p:extLst>
      <p:ext uri="{BB962C8B-B14F-4D97-AF65-F5344CB8AC3E}">
        <p14:creationId xmlns:p14="http://schemas.microsoft.com/office/powerpoint/2010/main" val="2255976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5" name="Rectangle 4"/>
          <p:cNvSpPr/>
          <p:nvPr userDrawn="1"/>
        </p:nvSpPr>
        <p:spPr>
          <a:xfrm>
            <a:off x="3200400" y="3874770"/>
            <a:ext cx="5943600" cy="22402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ctrTitle"/>
          </p:nvPr>
        </p:nvSpPr>
        <p:spPr>
          <a:xfrm>
            <a:off x="3276600" y="3962400"/>
            <a:ext cx="5715000" cy="2057400"/>
          </a:xfrm>
        </p:spPr>
        <p:txBody>
          <a:bodyPr/>
          <a:lstStyle>
            <a:lvl1pPr algn="r">
              <a:defRPr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dirty="0"/>
              <a:t>Click to edit Master title style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2890" y="3322320"/>
            <a:ext cx="3345180" cy="3345180"/>
          </a:xfrm>
          <a:prstGeom prst="rect">
            <a:avLst/>
          </a:prstGeom>
          <a:noFill/>
          <a:ln>
            <a:noFill/>
          </a:ln>
        </p:spPr>
      </p:pic>
    </p:spTree>
    <p:extLst>
      <p:ext uri="{BB962C8B-B14F-4D97-AF65-F5344CB8AC3E}">
        <p14:creationId xmlns:p14="http://schemas.microsoft.com/office/powerpoint/2010/main" val="2854890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ody - TN Mark">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152400" y="1143000"/>
            <a:ext cx="8839200" cy="5562600"/>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05800" y="6019800"/>
            <a:ext cx="866774" cy="866774"/>
          </a:xfrm>
          <a:prstGeom prst="rect">
            <a:avLst/>
          </a:prstGeom>
        </p:spPr>
      </p:pic>
    </p:spTree>
    <p:extLst>
      <p:ext uri="{BB962C8B-B14F-4D97-AF65-F5344CB8AC3E}">
        <p14:creationId xmlns:p14="http://schemas.microsoft.com/office/powerpoint/2010/main" val="1899978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ody">
    <p:spTree>
      <p:nvGrpSpPr>
        <p:cNvPr id="1" name=""/>
        <p:cNvGrpSpPr/>
        <p:nvPr/>
      </p:nvGrpSpPr>
      <p:grpSpPr>
        <a:xfrm>
          <a:off x="0" y="0"/>
          <a:ext cx="0" cy="0"/>
          <a:chOff x="0" y="0"/>
          <a:chExt cx="0" cy="0"/>
        </a:xfrm>
      </p:grpSpPr>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575" y="6152266"/>
            <a:ext cx="1463040" cy="731520"/>
          </a:xfrm>
          <a:prstGeom prst="rect">
            <a:avLst/>
          </a:prstGeom>
        </p:spPr>
      </p:pic>
      <p:sp>
        <p:nvSpPr>
          <p:cNvPr id="10" name="Footer Placeholder 4"/>
          <p:cNvSpPr>
            <a:spLocks noGrp="1"/>
          </p:cNvSpPr>
          <p:nvPr>
            <p:ph type="ftr" sz="quarter" idx="11"/>
          </p:nvPr>
        </p:nvSpPr>
        <p:spPr>
          <a:xfrm>
            <a:off x="3124200" y="6416675"/>
            <a:ext cx="2895600" cy="365125"/>
          </a:xfrm>
          <a:prstGeom prst="rect">
            <a:avLst/>
          </a:prstGeo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2" name="Slide Number Placeholder 5"/>
          <p:cNvSpPr>
            <a:spLocks noGrp="1"/>
          </p:cNvSpPr>
          <p:nvPr>
            <p:ph type="sldNum" sz="quarter" idx="12"/>
          </p:nvPr>
        </p:nvSpPr>
        <p:spPr>
          <a:xfrm>
            <a:off x="6934200" y="6416675"/>
            <a:ext cx="2133600" cy="365125"/>
          </a:xfrm>
          <a:prstGeom prst="rect">
            <a:avLst/>
          </a:prstGeo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1377641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ody - Red">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152400" y="1193800"/>
            <a:ext cx="8839200" cy="4958465"/>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rgbClr val="FF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575" y="6152266"/>
            <a:ext cx="1463040" cy="731520"/>
          </a:xfrm>
          <a:prstGeom prst="rect">
            <a:avLst/>
          </a:prstGeom>
        </p:spPr>
      </p:pic>
      <p:sp>
        <p:nvSpPr>
          <p:cNvPr id="10" name="Footer Placeholder 4"/>
          <p:cNvSpPr>
            <a:spLocks noGrp="1"/>
          </p:cNvSpPr>
          <p:nvPr>
            <p:ph type="ftr" sz="quarter" idx="11"/>
          </p:nvPr>
        </p:nvSpPr>
        <p:spPr>
          <a:xfrm>
            <a:off x="3124200" y="6416675"/>
            <a:ext cx="2895600" cy="365125"/>
          </a:xfr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2" name="Slide Number Placeholder 5"/>
          <p:cNvSpPr>
            <a:spLocks noGrp="1"/>
          </p:cNvSpPr>
          <p:nvPr>
            <p:ph type="sldNum" sz="quarter" idx="12"/>
          </p:nvPr>
        </p:nvSpPr>
        <p:spPr>
          <a:xfrm>
            <a:off x="6934200" y="6416675"/>
            <a:ext cx="2133600" cy="365125"/>
          </a:xfrm>
          <a:prstGeom prst="rect">
            <a:avLst/>
          </a:prstGeo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2770656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dy - Orange">
    <p:spTree>
      <p:nvGrpSpPr>
        <p:cNvPr id="1" name=""/>
        <p:cNvGrpSpPr/>
        <p:nvPr/>
      </p:nvGrpSpPr>
      <p:grpSpPr>
        <a:xfrm>
          <a:off x="0" y="0"/>
          <a:ext cx="0" cy="0"/>
          <a:chOff x="0" y="0"/>
          <a:chExt cx="0" cy="0"/>
        </a:xfrm>
      </p:grpSpPr>
      <p:sp>
        <p:nvSpPr>
          <p:cNvPr id="12" name="Rectangle 11"/>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14" name="Content Placeholder 2"/>
          <p:cNvSpPr>
            <a:spLocks noGrp="1"/>
          </p:cNvSpPr>
          <p:nvPr>
            <p:ph idx="1"/>
          </p:nvPr>
        </p:nvSpPr>
        <p:spPr>
          <a:xfrm>
            <a:off x="152400" y="1193800"/>
            <a:ext cx="8839200" cy="4958465"/>
          </a:xfrm>
        </p:spPr>
        <p:txBody>
          <a:bodyPr>
            <a:normAutofit/>
          </a:bodyPr>
          <a:lstStyle>
            <a:lvl1pPr>
              <a:buClr>
                <a:schemeClr val="accent3"/>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3"/>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3"/>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6"/>
          <p:cNvSpPr/>
          <p:nvPr userDrawn="1"/>
        </p:nvSpPr>
        <p:spPr>
          <a:xfrm>
            <a:off x="0" y="990602"/>
            <a:ext cx="9144000" cy="8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575" y="6152266"/>
            <a:ext cx="1463040" cy="731520"/>
          </a:xfrm>
          <a:prstGeom prst="rect">
            <a:avLst/>
          </a:prstGeom>
        </p:spPr>
      </p:pic>
      <p:sp>
        <p:nvSpPr>
          <p:cNvPr id="10" name="Footer Placeholder 4"/>
          <p:cNvSpPr>
            <a:spLocks noGrp="1"/>
          </p:cNvSpPr>
          <p:nvPr>
            <p:ph type="ftr" sz="quarter" idx="11"/>
          </p:nvPr>
        </p:nvSpPr>
        <p:spPr>
          <a:xfrm>
            <a:off x="3124200" y="6416675"/>
            <a:ext cx="2895600" cy="365125"/>
          </a:xfr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8" name="Slide Number Placeholder 5"/>
          <p:cNvSpPr>
            <a:spLocks noGrp="1"/>
          </p:cNvSpPr>
          <p:nvPr>
            <p:ph type="sldNum" sz="quarter" idx="12"/>
          </p:nvPr>
        </p:nvSpPr>
        <p:spPr>
          <a:xfrm>
            <a:off x="6934200" y="6416675"/>
            <a:ext cx="2133600" cy="365125"/>
          </a:xfrm>
          <a:prstGeom prst="rect">
            <a:avLst/>
          </a:prstGeo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2563395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Body - Blue">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152400" y="1193800"/>
            <a:ext cx="8839200" cy="4958465"/>
          </a:xfrm>
        </p:spPr>
        <p:txBody>
          <a:bodyPr>
            <a:normAutofit/>
          </a:bodyPr>
          <a:lstStyle>
            <a:lvl1pPr>
              <a:buClr>
                <a:schemeClr val="accent1"/>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1"/>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1"/>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575" y="6152266"/>
            <a:ext cx="1463040" cy="731520"/>
          </a:xfrm>
          <a:prstGeom prst="rect">
            <a:avLst/>
          </a:prstGeom>
        </p:spPr>
      </p:pic>
      <p:sp>
        <p:nvSpPr>
          <p:cNvPr id="10" name="Footer Placeholder 4"/>
          <p:cNvSpPr>
            <a:spLocks noGrp="1"/>
          </p:cNvSpPr>
          <p:nvPr>
            <p:ph type="ftr" sz="quarter" idx="11"/>
          </p:nvPr>
        </p:nvSpPr>
        <p:spPr>
          <a:xfrm>
            <a:off x="3124200" y="6416675"/>
            <a:ext cx="2895600" cy="365125"/>
          </a:xfr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2" name="Slide Number Placeholder 5"/>
          <p:cNvSpPr>
            <a:spLocks noGrp="1"/>
          </p:cNvSpPr>
          <p:nvPr>
            <p:ph type="sldNum" sz="quarter" idx="12"/>
          </p:nvPr>
        </p:nvSpPr>
        <p:spPr>
          <a:xfrm>
            <a:off x="6934200" y="6416675"/>
            <a:ext cx="2133600" cy="365125"/>
          </a:xfrm>
          <a:prstGeom prst="rect">
            <a:avLst/>
          </a:prstGeo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2335100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Body - YellowGreen">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152400" y="1193800"/>
            <a:ext cx="8839200" cy="4958465"/>
          </a:xfrm>
        </p:spPr>
        <p:txBody>
          <a:bodyPr>
            <a:normAutofit/>
          </a:bodyPr>
          <a:lstStyle>
            <a:lvl1pPr>
              <a:buClr>
                <a:schemeClr val="accent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575" y="6152266"/>
            <a:ext cx="1463040" cy="731520"/>
          </a:xfrm>
          <a:prstGeom prst="rect">
            <a:avLst/>
          </a:prstGeom>
        </p:spPr>
      </p:pic>
      <p:sp>
        <p:nvSpPr>
          <p:cNvPr id="13" name="Footer Placeholder 4"/>
          <p:cNvSpPr>
            <a:spLocks noGrp="1"/>
          </p:cNvSpPr>
          <p:nvPr>
            <p:ph type="ftr" sz="quarter" idx="11"/>
          </p:nvPr>
        </p:nvSpPr>
        <p:spPr>
          <a:xfrm>
            <a:off x="3124200" y="6416675"/>
            <a:ext cx="2895600" cy="365125"/>
          </a:xfr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4" name="Slide Number Placeholder 5"/>
          <p:cNvSpPr>
            <a:spLocks noGrp="1"/>
          </p:cNvSpPr>
          <p:nvPr>
            <p:ph type="sldNum" sz="quarter" idx="12"/>
          </p:nvPr>
        </p:nvSpPr>
        <p:spPr>
          <a:xfrm>
            <a:off x="6934200" y="6416675"/>
            <a:ext cx="2133600" cy="365125"/>
          </a:xfrm>
          <a:prstGeom prst="rect">
            <a:avLst/>
          </a:prstGeo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2883267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4"/>
          <p:cNvSpPr>
            <a:spLocks noGrp="1"/>
          </p:cNvSpPr>
          <p:nvPr>
            <p:ph type="ftr" sz="quarter" idx="3"/>
          </p:nvPr>
        </p:nvSpPr>
        <p:spPr>
          <a:xfrm>
            <a:off x="3124200" y="6416675"/>
            <a:ext cx="2895600" cy="365125"/>
          </a:xfrm>
          <a:prstGeom prst="rect">
            <a:avLst/>
          </a:prstGeom>
        </p:spPr>
        <p:txBody>
          <a:bodyPr anchor="b"/>
          <a:lstStyle>
            <a:lvl1pPr algn="ct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8" name="Slide Number Placeholder 5"/>
          <p:cNvSpPr>
            <a:spLocks noGrp="1"/>
          </p:cNvSpPr>
          <p:nvPr>
            <p:ph type="sldNum" sz="quarter" idx="4"/>
          </p:nvPr>
        </p:nvSpPr>
        <p:spPr>
          <a:xfrm>
            <a:off x="6934200" y="6416675"/>
            <a:ext cx="2133600" cy="365125"/>
          </a:xfrm>
          <a:prstGeom prst="rect">
            <a:avLst/>
          </a:prstGeom>
        </p:spPr>
        <p:txBody>
          <a:bodyPr anchor="b"/>
          <a:lstStyle>
            <a:lvl1pPr algn="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1143005989"/>
      </p:ext>
    </p:extLst>
  </p:cSld>
  <p:clrMap bg1="lt1" tx1="dk1" bg2="lt2" tx2="dk2" accent1="accent1" accent2="accent2" accent3="accent3" accent4="accent4" accent5="accent5" accent6="accent6" hlink="hlink" folHlink="folHlink"/>
  <p:sldLayoutIdLst>
    <p:sldLayoutId id="2147483660" r:id="rId1"/>
    <p:sldLayoutId id="2147483670" r:id="rId2"/>
    <p:sldLayoutId id="2147483649" r:id="rId3"/>
    <p:sldLayoutId id="2147483680" r:id="rId4"/>
    <p:sldLayoutId id="2147483679" r:id="rId5"/>
    <p:sldLayoutId id="2147483668" r:id="rId6"/>
    <p:sldLayoutId id="2147483665" r:id="rId7"/>
    <p:sldLayoutId id="2147483672" r:id="rId8"/>
    <p:sldLayoutId id="2147483673" r:id="rId9"/>
    <p:sldLayoutId id="2147483674" r:id="rId10"/>
    <p:sldLayoutId id="2147483671" r:id="rId11"/>
    <p:sldLayoutId id="2147483662" r:id="rId12"/>
    <p:sldLayoutId id="2147483663" r:id="rId13"/>
    <p:sldLayoutId id="2147483676" r:id="rId14"/>
    <p:sldLayoutId id="2147483677" r:id="rId15"/>
    <p:sldLayoutId id="2147483675" r:id="rId16"/>
    <p:sldLayoutId id="2147483678"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access.cloud.commerce.tn.gov/portal/public"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access.cloud.commerce.tn.gov/portal/public"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209801"/>
            <a:ext cx="6781800" cy="2235200"/>
          </a:xfrm>
        </p:spPr>
        <p:txBody>
          <a:bodyPr/>
          <a:lstStyle/>
          <a:p>
            <a:r>
              <a:rPr lang="en-US" dirty="0"/>
              <a:t>Credit Service Business</a:t>
            </a:r>
            <a:br>
              <a:rPr lang="en-US" dirty="0"/>
            </a:br>
            <a:r>
              <a:rPr lang="en-US" dirty="0"/>
              <a:t>Application Assistance</a:t>
            </a:r>
          </a:p>
        </p:txBody>
      </p:sp>
      <p:sp>
        <p:nvSpPr>
          <p:cNvPr id="5" name="Text Placeholder 4"/>
          <p:cNvSpPr>
            <a:spLocks noGrp="1"/>
          </p:cNvSpPr>
          <p:nvPr>
            <p:ph type="body" sz="quarter" idx="12"/>
          </p:nvPr>
        </p:nvSpPr>
        <p:spPr/>
        <p:txBody>
          <a:bodyPr anchor="ctr">
            <a:normAutofit fontScale="62500" lnSpcReduction="20000"/>
          </a:bodyPr>
          <a:lstStyle/>
          <a:p>
            <a:endParaRPr lang="en-US" dirty="0">
              <a:solidFill>
                <a:schemeClr val="tx1"/>
              </a:solidFill>
            </a:endParaRPr>
          </a:p>
          <a:p>
            <a:r>
              <a:rPr lang="en-US" dirty="0">
                <a:solidFill>
                  <a:schemeClr val="tx1"/>
                </a:solidFill>
              </a:rPr>
              <a:t>Initial License and Renewal Applications</a:t>
            </a:r>
          </a:p>
          <a:p>
            <a:endParaRPr lang="en-US" dirty="0">
              <a:solidFill>
                <a:schemeClr val="tx1"/>
              </a:solidFill>
            </a:endParaRPr>
          </a:p>
        </p:txBody>
      </p:sp>
      <p:pic>
        <p:nvPicPr>
          <p:cNvPr id="4" name="Picture 3" descr="Cartoon graphic of a hand holding a pen and signing a document.">
            <a:extLst>
              <a:ext uri="{FF2B5EF4-FFF2-40B4-BE49-F238E27FC236}">
                <a16:creationId xmlns:a16="http://schemas.microsoft.com/office/drawing/2014/main" id="{2EC848CD-933E-492F-8532-85E5A33E773B}"/>
              </a:ext>
              <a:ext uri="{C183D7F6-B498-43B3-948B-1728B52AA6E4}">
                <adec:decorative xmlns:adec="http://schemas.microsoft.com/office/drawing/2017/decorative" val="0"/>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8008" b="92480" l="9961" r="99870">
                        <a14:foregroundMark x1="58529" y1="8105" x2="49870" y2="10254"/>
                        <a14:foregroundMark x1="49870" y1="10254" x2="49870" y2="10254"/>
                        <a14:foregroundMark x1="94531" y1="63184" x2="95768" y2="80176"/>
                        <a14:foregroundMark x1="99870" y1="66797" x2="99609" y2="75391"/>
                        <a14:foregroundMark x1="31771" y1="91113" x2="27409" y2="92480"/>
                        <a14:foregroundMark x1="25326" y1="78516" x2="33919" y2="76563"/>
                      </a14:backgroundRemoval>
                    </a14:imgEffect>
                  </a14:imgLayer>
                </a14:imgProps>
              </a:ext>
            </a:extLst>
          </a:blip>
          <a:stretch>
            <a:fillRect/>
          </a:stretch>
        </p:blipFill>
        <p:spPr>
          <a:xfrm>
            <a:off x="4800602" y="1981200"/>
            <a:ext cx="4343400" cy="2895600"/>
          </a:xfrm>
          <a:prstGeom prst="rect">
            <a:avLst/>
          </a:prstGeom>
        </p:spPr>
      </p:pic>
    </p:spTree>
    <p:extLst>
      <p:ext uri="{BB962C8B-B14F-4D97-AF65-F5344CB8AC3E}">
        <p14:creationId xmlns:p14="http://schemas.microsoft.com/office/powerpoint/2010/main" val="453275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E4FB-4293-B879-11AE-661072FB3FFC}"/>
              </a:ext>
            </a:extLst>
          </p:cNvPr>
          <p:cNvSpPr>
            <a:spLocks noGrp="1"/>
          </p:cNvSpPr>
          <p:nvPr>
            <p:ph type="title"/>
          </p:nvPr>
        </p:nvSpPr>
        <p:spPr/>
        <p:txBody>
          <a:bodyPr/>
          <a:lstStyle/>
          <a:p>
            <a:r>
              <a:rPr lang="en-US" dirty="0"/>
              <a:t>Summary</a:t>
            </a:r>
          </a:p>
        </p:txBody>
      </p:sp>
      <p:sp>
        <p:nvSpPr>
          <p:cNvPr id="4" name="TextBox 3">
            <a:extLst>
              <a:ext uri="{FF2B5EF4-FFF2-40B4-BE49-F238E27FC236}">
                <a16:creationId xmlns:a16="http://schemas.microsoft.com/office/drawing/2014/main" id="{0A99BE4B-032B-C375-4B08-B12E8420B057}"/>
              </a:ext>
            </a:extLst>
          </p:cNvPr>
          <p:cNvSpPr txBox="1"/>
          <p:nvPr/>
        </p:nvSpPr>
        <p:spPr>
          <a:xfrm>
            <a:off x="-4313" y="1063823"/>
            <a:ext cx="9144000" cy="1323439"/>
          </a:xfrm>
          <a:prstGeom prst="rect">
            <a:avLst/>
          </a:prstGeom>
          <a:solidFill>
            <a:srgbClr val="EE3524"/>
          </a:solidFill>
        </p:spPr>
        <p:txBody>
          <a:bodyPr wrap="square" rtlCol="0">
            <a:spAutoFit/>
          </a:bodyPr>
          <a:lstStyle/>
          <a:p>
            <a:endParaRPr lang="en-US" sz="2000" dirty="0">
              <a:solidFill>
                <a:schemeClr val="bg1"/>
              </a:solidFill>
              <a:latin typeface="PermianSlabSerifTypeface" panose="02000000000000000000" pitchFamily="50" charset="0"/>
            </a:endParaRPr>
          </a:p>
          <a:p>
            <a:pPr algn="ctr"/>
            <a:r>
              <a:rPr lang="en-US" sz="2000" dirty="0">
                <a:solidFill>
                  <a:schemeClr val="bg1"/>
                </a:solidFill>
                <a:latin typeface="PermianSlabSerifTypeface" panose="02000000000000000000" pitchFamily="50" charset="0"/>
              </a:rPr>
              <a:t>View a summary of the information you provided.  Click the pencil icon to make necessary changes.  Click Submit when complete.</a:t>
            </a:r>
          </a:p>
          <a:p>
            <a:endParaRPr lang="en-US" sz="2000" dirty="0">
              <a:solidFill>
                <a:schemeClr val="bg1"/>
              </a:solidFill>
              <a:latin typeface="PermianSlabSerifTypeface" panose="02000000000000000000" pitchFamily="50" charset="0"/>
            </a:endParaRPr>
          </a:p>
        </p:txBody>
      </p:sp>
      <p:sp>
        <p:nvSpPr>
          <p:cNvPr id="5" name="TextBox 4">
            <a:extLst>
              <a:ext uri="{FF2B5EF4-FFF2-40B4-BE49-F238E27FC236}">
                <a16:creationId xmlns:a16="http://schemas.microsoft.com/office/drawing/2014/main" id="{E15F45A1-B1D2-C5A9-D36B-5E05CE323D09}"/>
              </a:ext>
            </a:extLst>
          </p:cNvPr>
          <p:cNvSpPr txBox="1"/>
          <p:nvPr/>
        </p:nvSpPr>
        <p:spPr>
          <a:xfrm>
            <a:off x="452887" y="2855201"/>
            <a:ext cx="8229600" cy="738664"/>
          </a:xfrm>
          <a:prstGeom prst="rect">
            <a:avLst/>
          </a:prstGeom>
          <a:noFill/>
          <a:ln w="22225">
            <a:solidFill>
              <a:srgbClr val="174A7C"/>
            </a:solidFill>
          </a:ln>
        </p:spPr>
        <p:txBody>
          <a:bodyPr wrap="square">
            <a:spAutoFit/>
          </a:bodyPr>
          <a:lstStyle/>
          <a:p>
            <a:r>
              <a:rPr lang="en-US" sz="1400" dirty="0">
                <a:latin typeface="PermianSlabSerifTypeface" panose="02000000000000000000" pitchFamily="50" charset="0"/>
              </a:rPr>
              <a:t>You must agree to a statement that the information and documentation provided is accurate and true to the best of your ability, and that you understand that providing false information may result in the denial, suspension, or revocation of any license, certificate, or permit issued. </a:t>
            </a:r>
          </a:p>
        </p:txBody>
      </p:sp>
      <p:sp>
        <p:nvSpPr>
          <p:cNvPr id="6" name="TextBox 5">
            <a:extLst>
              <a:ext uri="{FF2B5EF4-FFF2-40B4-BE49-F238E27FC236}">
                <a16:creationId xmlns:a16="http://schemas.microsoft.com/office/drawing/2014/main" id="{47F6ECB4-BEAF-D179-688D-44E1FA9B4394}"/>
              </a:ext>
            </a:extLst>
          </p:cNvPr>
          <p:cNvSpPr txBox="1"/>
          <p:nvPr/>
        </p:nvSpPr>
        <p:spPr>
          <a:xfrm>
            <a:off x="0" y="4162961"/>
            <a:ext cx="9139687" cy="1631216"/>
          </a:xfrm>
          <a:prstGeom prst="rect">
            <a:avLst/>
          </a:prstGeom>
          <a:solidFill>
            <a:srgbClr val="EE3524"/>
          </a:solidFill>
        </p:spPr>
        <p:txBody>
          <a:bodyPr wrap="square" rtlCol="0">
            <a:spAutoFit/>
          </a:bodyPr>
          <a:lstStyle/>
          <a:p>
            <a:endParaRPr lang="en-US" sz="2000" dirty="0">
              <a:solidFill>
                <a:schemeClr val="bg1"/>
              </a:solidFill>
              <a:latin typeface="PermianSlabSerifTypeface" panose="02000000000000000000" pitchFamily="50" charset="0"/>
            </a:endParaRPr>
          </a:p>
          <a:p>
            <a:pPr algn="ctr"/>
            <a:r>
              <a:rPr lang="en-US" sz="2000" dirty="0">
                <a:solidFill>
                  <a:schemeClr val="bg1"/>
                </a:solidFill>
                <a:latin typeface="PermianSlabSerifTypeface" panose="02000000000000000000" pitchFamily="50" charset="0"/>
              </a:rPr>
              <a:t>You will see a notification that your application has been submitted successfully and that a shopping cart entry has been created for this transaction.  </a:t>
            </a:r>
          </a:p>
          <a:p>
            <a:endParaRPr lang="en-US" sz="2000" dirty="0">
              <a:solidFill>
                <a:schemeClr val="bg1"/>
              </a:solidFill>
              <a:latin typeface="PermianSlabSerifTypeface" panose="02000000000000000000" pitchFamily="50" charset="0"/>
            </a:endParaRPr>
          </a:p>
        </p:txBody>
      </p:sp>
    </p:spTree>
    <p:extLst>
      <p:ext uri="{BB962C8B-B14F-4D97-AF65-F5344CB8AC3E}">
        <p14:creationId xmlns:p14="http://schemas.microsoft.com/office/powerpoint/2010/main" val="4168938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33504-D1B9-1033-7498-1FC8839E3F30}"/>
              </a:ext>
            </a:extLst>
          </p:cNvPr>
          <p:cNvSpPr>
            <a:spLocks noGrp="1"/>
          </p:cNvSpPr>
          <p:nvPr>
            <p:ph type="title"/>
          </p:nvPr>
        </p:nvSpPr>
        <p:spPr/>
        <p:txBody>
          <a:bodyPr/>
          <a:lstStyle/>
          <a:p>
            <a:r>
              <a:rPr lang="en-US" dirty="0"/>
              <a:t>Payment – Initial Applications Only</a:t>
            </a:r>
          </a:p>
        </p:txBody>
      </p:sp>
      <p:sp>
        <p:nvSpPr>
          <p:cNvPr id="9" name="TextBox 8">
            <a:extLst>
              <a:ext uri="{FF2B5EF4-FFF2-40B4-BE49-F238E27FC236}">
                <a16:creationId xmlns:a16="http://schemas.microsoft.com/office/drawing/2014/main" id="{26EB35A9-488E-9F29-912B-A12992443C2D}"/>
              </a:ext>
            </a:extLst>
          </p:cNvPr>
          <p:cNvSpPr txBox="1"/>
          <p:nvPr/>
        </p:nvSpPr>
        <p:spPr>
          <a:xfrm>
            <a:off x="0" y="1055180"/>
            <a:ext cx="9144000" cy="1200329"/>
          </a:xfrm>
          <a:prstGeom prst="rect">
            <a:avLst/>
          </a:prstGeom>
          <a:solidFill>
            <a:srgbClr val="EE3524"/>
          </a:solidFill>
        </p:spPr>
        <p:txBody>
          <a:bodyPr wrap="square" rtlCol="0">
            <a:spAutoFit/>
          </a:bodyPr>
          <a:lstStyle/>
          <a:p>
            <a:pPr algn="ctr"/>
            <a:endParaRPr lang="en-US" dirty="0">
              <a:solidFill>
                <a:schemeClr val="bg1"/>
              </a:solidFill>
              <a:latin typeface="PermianSlabSerifTypeface" panose="02000000000000000000" pitchFamily="50" charset="0"/>
            </a:endParaRPr>
          </a:p>
          <a:p>
            <a:pPr algn="ctr"/>
            <a:r>
              <a:rPr lang="en-US" dirty="0">
                <a:solidFill>
                  <a:schemeClr val="bg1"/>
                </a:solidFill>
                <a:latin typeface="PermianSlabSerifTypeface" panose="02000000000000000000" pitchFamily="50" charset="0"/>
              </a:rPr>
              <a:t>Your initial application is not complete until payment is submitted.  </a:t>
            </a:r>
          </a:p>
          <a:p>
            <a:pPr algn="ctr"/>
            <a:r>
              <a:rPr lang="en-US" dirty="0">
                <a:solidFill>
                  <a:schemeClr val="bg1"/>
                </a:solidFill>
                <a:latin typeface="PermianSlabSerifTypeface" panose="02000000000000000000" pitchFamily="50" charset="0"/>
              </a:rPr>
              <a:t>Click Pay Now to proceed.</a:t>
            </a:r>
          </a:p>
          <a:p>
            <a:pPr algn="ctr"/>
            <a:endParaRPr lang="en-US" dirty="0">
              <a:solidFill>
                <a:schemeClr val="bg1"/>
              </a:solidFill>
              <a:latin typeface="PermianSlabSerifTypeface" panose="02000000000000000000" pitchFamily="50" charset="0"/>
            </a:endParaRPr>
          </a:p>
        </p:txBody>
      </p:sp>
      <p:sp>
        <p:nvSpPr>
          <p:cNvPr id="8" name="TextBox 7">
            <a:extLst>
              <a:ext uri="{FF2B5EF4-FFF2-40B4-BE49-F238E27FC236}">
                <a16:creationId xmlns:a16="http://schemas.microsoft.com/office/drawing/2014/main" id="{775181AC-42F3-B55C-3FD6-3E5EE6C6527A}"/>
              </a:ext>
            </a:extLst>
          </p:cNvPr>
          <p:cNvSpPr txBox="1"/>
          <p:nvPr/>
        </p:nvSpPr>
        <p:spPr>
          <a:xfrm>
            <a:off x="0" y="2255509"/>
            <a:ext cx="9144000" cy="369332"/>
          </a:xfrm>
          <a:prstGeom prst="rect">
            <a:avLst/>
          </a:prstGeom>
          <a:solidFill>
            <a:schemeClr val="tx2"/>
          </a:solidFill>
        </p:spPr>
        <p:txBody>
          <a:bodyPr wrap="square" rtlCol="0">
            <a:spAutoFit/>
          </a:bodyPr>
          <a:lstStyle/>
          <a:p>
            <a:pPr algn="ctr"/>
            <a:r>
              <a:rPr lang="en-US" dirty="0">
                <a:solidFill>
                  <a:schemeClr val="bg1"/>
                </a:solidFill>
                <a:latin typeface="PermianSlabSerifTypeface" panose="02000000000000000000" pitchFamily="50" charset="0"/>
              </a:rPr>
              <a:t>Navigate the payment screens to enter your payment details:</a:t>
            </a:r>
          </a:p>
        </p:txBody>
      </p:sp>
      <p:sp>
        <p:nvSpPr>
          <p:cNvPr id="4" name="TextBox 3">
            <a:extLst>
              <a:ext uri="{FF2B5EF4-FFF2-40B4-BE49-F238E27FC236}">
                <a16:creationId xmlns:a16="http://schemas.microsoft.com/office/drawing/2014/main" id="{C7058198-B2A2-27DE-80E0-00A318B79EC3}"/>
              </a:ext>
            </a:extLst>
          </p:cNvPr>
          <p:cNvSpPr txBox="1"/>
          <p:nvPr/>
        </p:nvSpPr>
        <p:spPr>
          <a:xfrm>
            <a:off x="838200" y="2836854"/>
            <a:ext cx="8305800" cy="861774"/>
          </a:xfrm>
          <a:prstGeom prst="rect">
            <a:avLst/>
          </a:prstGeom>
          <a:solidFill>
            <a:srgbClr val="EE3524"/>
          </a:solidFill>
        </p:spPr>
        <p:txBody>
          <a:bodyPr wrap="square" rtlCol="0">
            <a:spAutoFit/>
          </a:bodyPr>
          <a:lstStyle/>
          <a:p>
            <a:endParaRPr lang="en-US" sz="1600" dirty="0">
              <a:solidFill>
                <a:schemeClr val="bg1"/>
              </a:solidFill>
              <a:latin typeface="PermianSlabSerifTypeface" panose="02000000000000000000" pitchFamily="50" charset="0"/>
            </a:endParaRPr>
          </a:p>
          <a:p>
            <a:r>
              <a:rPr lang="en-US" sz="1600" dirty="0">
                <a:solidFill>
                  <a:schemeClr val="bg1"/>
                </a:solidFill>
                <a:latin typeface="PermianSlabSerifTypeface" panose="02000000000000000000" pitchFamily="50" charset="0"/>
              </a:rPr>
              <a:t>- Select transactions to pay.</a:t>
            </a:r>
          </a:p>
          <a:p>
            <a:endParaRPr lang="en-US" sz="1600" dirty="0">
              <a:solidFill>
                <a:schemeClr val="bg1"/>
              </a:solidFill>
              <a:latin typeface="PermianSlabSerifTypeface" panose="02000000000000000000" pitchFamily="50" charset="0"/>
            </a:endParaRPr>
          </a:p>
        </p:txBody>
      </p:sp>
      <p:sp>
        <p:nvSpPr>
          <p:cNvPr id="5" name="TextBox 4">
            <a:extLst>
              <a:ext uri="{FF2B5EF4-FFF2-40B4-BE49-F238E27FC236}">
                <a16:creationId xmlns:a16="http://schemas.microsoft.com/office/drawing/2014/main" id="{F06A1F61-BF0A-3E89-ADB4-4472EBE9B86E}"/>
              </a:ext>
            </a:extLst>
          </p:cNvPr>
          <p:cNvSpPr txBox="1"/>
          <p:nvPr/>
        </p:nvSpPr>
        <p:spPr>
          <a:xfrm>
            <a:off x="1981200" y="3592332"/>
            <a:ext cx="7162800" cy="861774"/>
          </a:xfrm>
          <a:prstGeom prst="rect">
            <a:avLst/>
          </a:prstGeom>
          <a:solidFill>
            <a:srgbClr val="6E7073"/>
          </a:solidFill>
        </p:spPr>
        <p:txBody>
          <a:bodyPr wrap="square" rtlCol="0">
            <a:spAutoFit/>
          </a:bodyPr>
          <a:lstStyle/>
          <a:p>
            <a:endParaRPr lang="en-US" sz="1600" dirty="0">
              <a:solidFill>
                <a:schemeClr val="bg1"/>
              </a:solidFill>
              <a:latin typeface="PermianSlabSerifTypeface" panose="02000000000000000000" pitchFamily="50" charset="0"/>
            </a:endParaRPr>
          </a:p>
          <a:p>
            <a:r>
              <a:rPr lang="en-US" sz="1600" dirty="0">
                <a:solidFill>
                  <a:schemeClr val="bg1"/>
                </a:solidFill>
                <a:latin typeface="PermianSlabSerifTypeface" panose="02000000000000000000" pitchFamily="50" charset="0"/>
              </a:rPr>
              <a:t>- Confirm Payment Details</a:t>
            </a:r>
          </a:p>
          <a:p>
            <a:endParaRPr lang="en-US" sz="1600" dirty="0">
              <a:solidFill>
                <a:schemeClr val="bg1"/>
              </a:solidFill>
              <a:latin typeface="PermianSlabSerifTypeface" panose="02000000000000000000" pitchFamily="50" charset="0"/>
            </a:endParaRPr>
          </a:p>
        </p:txBody>
      </p:sp>
      <p:sp>
        <p:nvSpPr>
          <p:cNvPr id="6" name="TextBox 5">
            <a:extLst>
              <a:ext uri="{FF2B5EF4-FFF2-40B4-BE49-F238E27FC236}">
                <a16:creationId xmlns:a16="http://schemas.microsoft.com/office/drawing/2014/main" id="{479EB2D9-D773-482A-4BF3-C7687F538668}"/>
              </a:ext>
            </a:extLst>
          </p:cNvPr>
          <p:cNvSpPr txBox="1"/>
          <p:nvPr/>
        </p:nvSpPr>
        <p:spPr>
          <a:xfrm>
            <a:off x="3200400" y="4341500"/>
            <a:ext cx="5943600" cy="861774"/>
          </a:xfrm>
          <a:prstGeom prst="rect">
            <a:avLst/>
          </a:prstGeom>
          <a:solidFill>
            <a:srgbClr val="EE3524"/>
          </a:solidFill>
        </p:spPr>
        <p:txBody>
          <a:bodyPr wrap="square" rtlCol="0">
            <a:spAutoFit/>
          </a:bodyPr>
          <a:lstStyle/>
          <a:p>
            <a:endParaRPr lang="en-US" sz="1600" dirty="0">
              <a:solidFill>
                <a:schemeClr val="bg1"/>
              </a:solidFill>
              <a:latin typeface="PermianSlabSerifTypeface" panose="02000000000000000000" pitchFamily="50" charset="0"/>
            </a:endParaRPr>
          </a:p>
          <a:p>
            <a:r>
              <a:rPr lang="en-US" sz="1600" dirty="0">
                <a:solidFill>
                  <a:schemeClr val="bg1"/>
                </a:solidFill>
                <a:latin typeface="PermianSlabSerifTypeface" panose="02000000000000000000" pitchFamily="50" charset="0"/>
              </a:rPr>
              <a:t>- Select Payment Type</a:t>
            </a:r>
          </a:p>
          <a:p>
            <a:endParaRPr lang="en-US" sz="1600" dirty="0">
              <a:solidFill>
                <a:schemeClr val="bg1"/>
              </a:solidFill>
              <a:latin typeface="PermianSlabSerifTypeface" panose="02000000000000000000" pitchFamily="50" charset="0"/>
            </a:endParaRPr>
          </a:p>
        </p:txBody>
      </p:sp>
      <p:sp>
        <p:nvSpPr>
          <p:cNvPr id="7" name="TextBox 6">
            <a:extLst>
              <a:ext uri="{FF2B5EF4-FFF2-40B4-BE49-F238E27FC236}">
                <a16:creationId xmlns:a16="http://schemas.microsoft.com/office/drawing/2014/main" id="{337C6931-535E-8B31-BFCB-BE5467ED5AB4}"/>
              </a:ext>
            </a:extLst>
          </p:cNvPr>
          <p:cNvSpPr txBox="1"/>
          <p:nvPr/>
        </p:nvSpPr>
        <p:spPr>
          <a:xfrm>
            <a:off x="4495800" y="5096978"/>
            <a:ext cx="4648200" cy="861774"/>
          </a:xfrm>
          <a:prstGeom prst="rect">
            <a:avLst/>
          </a:prstGeom>
          <a:solidFill>
            <a:srgbClr val="6E7073"/>
          </a:solidFill>
        </p:spPr>
        <p:txBody>
          <a:bodyPr wrap="square" rtlCol="0">
            <a:spAutoFit/>
          </a:bodyPr>
          <a:lstStyle/>
          <a:p>
            <a:endParaRPr lang="en-US" sz="1600" dirty="0">
              <a:solidFill>
                <a:schemeClr val="bg1"/>
              </a:solidFill>
              <a:latin typeface="PermianSlabSerifTypeface" panose="02000000000000000000" pitchFamily="50" charset="0"/>
            </a:endParaRPr>
          </a:p>
          <a:p>
            <a:r>
              <a:rPr lang="en-US" sz="1600" dirty="0">
                <a:solidFill>
                  <a:schemeClr val="bg1"/>
                </a:solidFill>
                <a:latin typeface="PermianSlabSerifTypeface" panose="02000000000000000000" pitchFamily="50" charset="0"/>
              </a:rPr>
              <a:t>- Enter Billing Details</a:t>
            </a:r>
          </a:p>
          <a:p>
            <a:endParaRPr lang="en-US" sz="1600" dirty="0">
              <a:solidFill>
                <a:schemeClr val="bg1"/>
              </a:solidFill>
              <a:latin typeface="PermianSlabSerifTypeface" panose="02000000000000000000" pitchFamily="50" charset="0"/>
            </a:endParaRPr>
          </a:p>
        </p:txBody>
      </p:sp>
    </p:spTree>
    <p:extLst>
      <p:ext uri="{BB962C8B-B14F-4D97-AF65-F5344CB8AC3E}">
        <p14:creationId xmlns:p14="http://schemas.microsoft.com/office/powerpoint/2010/main" val="4025215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B1A3F-F70A-BAD6-3203-9FE336B560E7}"/>
              </a:ext>
            </a:extLst>
          </p:cNvPr>
          <p:cNvSpPr>
            <a:spLocks noGrp="1"/>
          </p:cNvSpPr>
          <p:nvPr>
            <p:ph type="title"/>
          </p:nvPr>
        </p:nvSpPr>
        <p:spPr/>
        <p:txBody>
          <a:bodyPr/>
          <a:lstStyle/>
          <a:p>
            <a:r>
              <a:rPr lang="en-US" dirty="0"/>
              <a:t>Check your Email</a:t>
            </a:r>
          </a:p>
        </p:txBody>
      </p:sp>
      <p:sp>
        <p:nvSpPr>
          <p:cNvPr id="4" name="TextBox 3">
            <a:extLst>
              <a:ext uri="{FF2B5EF4-FFF2-40B4-BE49-F238E27FC236}">
                <a16:creationId xmlns:a16="http://schemas.microsoft.com/office/drawing/2014/main" id="{A4FABE1D-3756-6A40-343A-6AB416183CDB}"/>
              </a:ext>
            </a:extLst>
          </p:cNvPr>
          <p:cNvSpPr txBox="1"/>
          <p:nvPr/>
        </p:nvSpPr>
        <p:spPr>
          <a:xfrm>
            <a:off x="0" y="1055180"/>
            <a:ext cx="9144000" cy="1477328"/>
          </a:xfrm>
          <a:prstGeom prst="rect">
            <a:avLst/>
          </a:prstGeom>
          <a:solidFill>
            <a:srgbClr val="EE3524"/>
          </a:solidFill>
        </p:spPr>
        <p:txBody>
          <a:bodyPr wrap="square" rtlCol="0">
            <a:spAutoFit/>
          </a:bodyPr>
          <a:lstStyle/>
          <a:p>
            <a:pPr algn="ctr"/>
            <a:endParaRPr lang="en-US" dirty="0">
              <a:solidFill>
                <a:schemeClr val="bg1"/>
              </a:solidFill>
              <a:latin typeface="PermianSlabSerifTypeface" panose="02000000000000000000" pitchFamily="50" charset="0"/>
            </a:endParaRPr>
          </a:p>
          <a:p>
            <a:pPr algn="ctr"/>
            <a:r>
              <a:rPr lang="en-US" dirty="0">
                <a:solidFill>
                  <a:schemeClr val="bg1"/>
                </a:solidFill>
                <a:latin typeface="PermianSlabSerifTypeface" panose="02000000000000000000" pitchFamily="50" charset="0"/>
              </a:rPr>
              <a:t>Your application submission is complete.  </a:t>
            </a:r>
          </a:p>
          <a:p>
            <a:pPr algn="ctr"/>
            <a:endParaRPr lang="en-US" dirty="0">
              <a:solidFill>
                <a:schemeClr val="bg1"/>
              </a:solidFill>
              <a:latin typeface="PermianSlabSerifTypeface" panose="02000000000000000000" pitchFamily="50" charset="0"/>
            </a:endParaRPr>
          </a:p>
          <a:p>
            <a:pPr algn="ctr"/>
            <a:r>
              <a:rPr lang="en-US" dirty="0">
                <a:solidFill>
                  <a:schemeClr val="bg1"/>
                </a:solidFill>
                <a:latin typeface="PermianSlabSerifTypeface" panose="02000000000000000000" pitchFamily="50" charset="0"/>
              </a:rPr>
              <a:t>Check your email for summaries of your application and payment.</a:t>
            </a:r>
          </a:p>
          <a:p>
            <a:pPr algn="ctr"/>
            <a:endParaRPr lang="en-US" dirty="0">
              <a:solidFill>
                <a:schemeClr val="bg1"/>
              </a:solidFill>
              <a:latin typeface="PermianSlabSerifTypeface" panose="02000000000000000000" pitchFamily="50" charset="0"/>
            </a:endParaRPr>
          </a:p>
        </p:txBody>
      </p:sp>
    </p:spTree>
    <p:extLst>
      <p:ext uri="{BB962C8B-B14F-4D97-AF65-F5344CB8AC3E}">
        <p14:creationId xmlns:p14="http://schemas.microsoft.com/office/powerpoint/2010/main" val="3149376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Where to Apply – Initial Licensure</a:t>
            </a:r>
          </a:p>
        </p:txBody>
      </p:sp>
      <p:sp>
        <p:nvSpPr>
          <p:cNvPr id="2" name="Content Placeholder 1">
            <a:extLst>
              <a:ext uri="{FF2B5EF4-FFF2-40B4-BE49-F238E27FC236}">
                <a16:creationId xmlns:a16="http://schemas.microsoft.com/office/drawing/2014/main" id="{C67D7E54-7BF9-6600-8A6D-372863C70788}"/>
              </a:ext>
            </a:extLst>
          </p:cNvPr>
          <p:cNvSpPr txBox="1">
            <a:spLocks noGrp="1"/>
          </p:cNvSpPr>
          <p:nvPr>
            <p:ph idx="1"/>
          </p:nvPr>
        </p:nvSpPr>
        <p:spPr>
          <a:xfrm>
            <a:off x="395696" y="1828800"/>
            <a:ext cx="8352608" cy="904863"/>
          </a:xfrm>
          <a:prstGeom prst="rect">
            <a:avLst/>
          </a:prstGeom>
          <a:noFill/>
        </p:spPr>
        <p:txBody>
          <a:bodyPr wrap="none" rtlCol="0">
            <a:spAutoFit/>
          </a:bodyPr>
          <a:lstStyle/>
          <a:p>
            <a:pPr marL="0" indent="0" algn="ctr">
              <a:buNone/>
            </a:pPr>
            <a:r>
              <a:rPr lang="en-US" sz="2400" dirty="0">
                <a:latin typeface="PermianSlabSerifTypeface" panose="02000000000000000000" pitchFamily="50" charset="0"/>
              </a:rPr>
              <a:t>Visit </a:t>
            </a:r>
            <a:r>
              <a:rPr lang="en-US" sz="2400" dirty="0">
                <a:solidFill>
                  <a:srgbClr val="0022A1"/>
                </a:solidFill>
                <a:latin typeface="PermianSlabSerifTypeface" panose="02000000000000000000" pitchFamily="50" charset="0"/>
                <a:hlinkClick r:id="rId2">
                  <a:extLst>
                    <a:ext uri="{A12FA001-AC4F-418D-AE19-62706E023703}">
                      <ahyp:hlinkClr xmlns:ahyp="http://schemas.microsoft.com/office/drawing/2018/hyperlinkcolor" val="tx"/>
                    </a:ext>
                  </a:extLst>
                </a:hlinkClick>
              </a:rPr>
              <a:t>https://access.cloud.commerce.tn.gov/portal/public</a:t>
            </a:r>
            <a:endParaRPr lang="en-US" sz="2400" dirty="0">
              <a:solidFill>
                <a:srgbClr val="0022A1"/>
              </a:solidFill>
              <a:latin typeface="PermianSlabSerifTypeface" panose="02000000000000000000" pitchFamily="50" charset="0"/>
            </a:endParaRPr>
          </a:p>
          <a:p>
            <a:pPr algn="ctr"/>
            <a:endParaRPr lang="en-US" sz="2400" dirty="0">
              <a:latin typeface="PermianSlabSerifTypeface" panose="02000000000000000000" pitchFamily="50" charset="0"/>
            </a:endParaRPr>
          </a:p>
        </p:txBody>
      </p:sp>
      <p:sp>
        <p:nvSpPr>
          <p:cNvPr id="6" name="TextBox 5">
            <a:extLst>
              <a:ext uri="{FF2B5EF4-FFF2-40B4-BE49-F238E27FC236}">
                <a16:creationId xmlns:a16="http://schemas.microsoft.com/office/drawing/2014/main" id="{7003CA37-413A-6326-DEB8-642CC8286909}"/>
              </a:ext>
            </a:extLst>
          </p:cNvPr>
          <p:cNvSpPr txBox="1"/>
          <p:nvPr/>
        </p:nvSpPr>
        <p:spPr>
          <a:xfrm>
            <a:off x="1411224" y="2590800"/>
            <a:ext cx="6321552" cy="584775"/>
          </a:xfrm>
          <a:prstGeom prst="rect">
            <a:avLst/>
          </a:prstGeom>
          <a:noFill/>
        </p:spPr>
        <p:txBody>
          <a:bodyPr wrap="square" rtlCol="0">
            <a:spAutoFit/>
          </a:bodyPr>
          <a:lstStyle/>
          <a:p>
            <a:pPr algn="ctr"/>
            <a:r>
              <a:rPr lang="en-US" sz="1600" dirty="0">
                <a:solidFill>
                  <a:schemeClr val="tx1"/>
                </a:solidFill>
                <a:latin typeface="PermianSlabSerifTypeface" panose="02000000000000000000" pitchFamily="50" charset="0"/>
              </a:rPr>
              <a:t>Select the Apply tile and search for the Initial Credit Service Business Application.</a:t>
            </a:r>
          </a:p>
        </p:txBody>
      </p:sp>
      <p:pic>
        <p:nvPicPr>
          <p:cNvPr id="7" name="Picture 6" descr="Image of Apply Icon featuring a clipboard and pen with the word apply below.">
            <a:extLst>
              <a:ext uri="{FF2B5EF4-FFF2-40B4-BE49-F238E27FC236}">
                <a16:creationId xmlns:a16="http://schemas.microsoft.com/office/drawing/2014/main" id="{628F1926-5677-C19F-CCD3-529CAA9433EC}"/>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3476625" y="3495663"/>
            <a:ext cx="2190750" cy="2234565"/>
          </a:xfrm>
          <a:prstGeom prst="rect">
            <a:avLst/>
          </a:prstGeom>
        </p:spPr>
      </p:pic>
    </p:spTree>
    <p:extLst>
      <p:ext uri="{BB962C8B-B14F-4D97-AF65-F5344CB8AC3E}">
        <p14:creationId xmlns:p14="http://schemas.microsoft.com/office/powerpoint/2010/main" val="1191946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Where to Apply – Renewal</a:t>
            </a:r>
          </a:p>
        </p:txBody>
      </p:sp>
      <p:sp>
        <p:nvSpPr>
          <p:cNvPr id="2" name="Content Placeholder 1">
            <a:extLst>
              <a:ext uri="{FF2B5EF4-FFF2-40B4-BE49-F238E27FC236}">
                <a16:creationId xmlns:a16="http://schemas.microsoft.com/office/drawing/2014/main" id="{C67D7E54-7BF9-6600-8A6D-372863C70788}"/>
              </a:ext>
            </a:extLst>
          </p:cNvPr>
          <p:cNvSpPr txBox="1">
            <a:spLocks noGrp="1"/>
          </p:cNvSpPr>
          <p:nvPr>
            <p:ph idx="1"/>
          </p:nvPr>
        </p:nvSpPr>
        <p:spPr>
          <a:xfrm>
            <a:off x="395696" y="1828800"/>
            <a:ext cx="8352608" cy="904863"/>
          </a:xfrm>
          <a:prstGeom prst="rect">
            <a:avLst/>
          </a:prstGeom>
          <a:noFill/>
        </p:spPr>
        <p:txBody>
          <a:bodyPr wrap="none" rtlCol="0">
            <a:spAutoFit/>
          </a:bodyPr>
          <a:lstStyle/>
          <a:p>
            <a:pPr marL="0" indent="0" algn="ctr">
              <a:buNone/>
            </a:pPr>
            <a:r>
              <a:rPr lang="en-US" sz="2400" dirty="0">
                <a:latin typeface="PermianSlabSerifTypeface" panose="02000000000000000000" pitchFamily="50" charset="0"/>
              </a:rPr>
              <a:t>Visit </a:t>
            </a:r>
            <a:r>
              <a:rPr lang="en-US" sz="2400" dirty="0">
                <a:solidFill>
                  <a:srgbClr val="0022A1"/>
                </a:solidFill>
                <a:latin typeface="PermianSlabSerifTypeface" panose="02000000000000000000" pitchFamily="50" charset="0"/>
                <a:hlinkClick r:id="rId2">
                  <a:extLst>
                    <a:ext uri="{A12FA001-AC4F-418D-AE19-62706E023703}">
                      <ahyp:hlinkClr xmlns:ahyp="http://schemas.microsoft.com/office/drawing/2018/hyperlinkcolor" val="tx"/>
                    </a:ext>
                  </a:extLst>
                </a:hlinkClick>
              </a:rPr>
              <a:t>https://access.cloud.commerce.tn.gov/portal/public</a:t>
            </a:r>
            <a:endParaRPr lang="en-US" sz="2400" dirty="0">
              <a:solidFill>
                <a:srgbClr val="0022A1"/>
              </a:solidFill>
              <a:latin typeface="PermianSlabSerifTypeface" panose="02000000000000000000" pitchFamily="50" charset="0"/>
            </a:endParaRPr>
          </a:p>
          <a:p>
            <a:pPr algn="ctr"/>
            <a:endParaRPr lang="en-US" sz="2400" dirty="0">
              <a:latin typeface="PermianSlabSerifTypeface" panose="02000000000000000000" pitchFamily="50" charset="0"/>
            </a:endParaRPr>
          </a:p>
        </p:txBody>
      </p:sp>
      <p:sp>
        <p:nvSpPr>
          <p:cNvPr id="6" name="TextBox 5">
            <a:extLst>
              <a:ext uri="{FF2B5EF4-FFF2-40B4-BE49-F238E27FC236}">
                <a16:creationId xmlns:a16="http://schemas.microsoft.com/office/drawing/2014/main" id="{7003CA37-413A-6326-DEB8-642CC8286909}"/>
              </a:ext>
            </a:extLst>
          </p:cNvPr>
          <p:cNvSpPr txBox="1"/>
          <p:nvPr/>
        </p:nvSpPr>
        <p:spPr>
          <a:xfrm>
            <a:off x="0" y="2514600"/>
            <a:ext cx="9144000" cy="923330"/>
          </a:xfrm>
          <a:prstGeom prst="rect">
            <a:avLst/>
          </a:prstGeom>
          <a:solidFill>
            <a:srgbClr val="EE3524"/>
          </a:solidFill>
        </p:spPr>
        <p:txBody>
          <a:bodyPr wrap="square" rtlCol="0">
            <a:spAutoFit/>
          </a:bodyPr>
          <a:lstStyle/>
          <a:p>
            <a:pPr algn="ctr"/>
            <a:endParaRPr lang="en-US" dirty="0">
              <a:solidFill>
                <a:schemeClr val="bg1"/>
              </a:solidFill>
              <a:latin typeface="PermianSlabSerifTypeface" panose="02000000000000000000" pitchFamily="50" charset="0"/>
            </a:endParaRPr>
          </a:p>
          <a:p>
            <a:pPr algn="ctr"/>
            <a:r>
              <a:rPr lang="en-US" dirty="0">
                <a:solidFill>
                  <a:schemeClr val="bg1"/>
                </a:solidFill>
                <a:latin typeface="PermianSlabSerifTypeface" panose="02000000000000000000" pitchFamily="50" charset="0"/>
              </a:rPr>
              <a:t>Click the Renewals tile to see all renewal applications associated with your account.</a:t>
            </a:r>
          </a:p>
          <a:p>
            <a:pPr algn="ctr"/>
            <a:endParaRPr lang="en-US" dirty="0">
              <a:solidFill>
                <a:schemeClr val="bg1"/>
              </a:solidFill>
              <a:latin typeface="PermianSlabSerifTypeface" panose="02000000000000000000" pitchFamily="50" charset="0"/>
            </a:endParaRPr>
          </a:p>
        </p:txBody>
      </p:sp>
      <p:pic>
        <p:nvPicPr>
          <p:cNvPr id="13" name="Picture 12" descr="Image of the renewal alert on the main page of CORE. Reads attention needed, then a rectangle with the word renewals and a diagonal arrow pointing up.">
            <a:extLst>
              <a:ext uri="{FF2B5EF4-FFF2-40B4-BE49-F238E27FC236}">
                <a16:creationId xmlns:a16="http://schemas.microsoft.com/office/drawing/2014/main" id="{12DBC2C8-11D8-ABE8-5775-1F89B23AB081}"/>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3300235" y="3657600"/>
            <a:ext cx="2543530" cy="135273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02742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C183D7F6-B498-43B3-948B-1728B52AA6E4}">
                <adec:decorative xmlns:adec="http://schemas.microsoft.com/office/drawing/2017/decorative" val="0"/>
              </a:ext>
            </a:extLst>
          </p:cNvPr>
          <p:cNvSpPr>
            <a:spLocks noGrp="1"/>
          </p:cNvSpPr>
          <p:nvPr>
            <p:ph type="title"/>
          </p:nvPr>
        </p:nvSpPr>
        <p:spPr/>
        <p:txBody>
          <a:bodyPr/>
          <a:lstStyle/>
          <a:p>
            <a:r>
              <a:rPr lang="en-US" dirty="0"/>
              <a:t>Application Introduction </a:t>
            </a:r>
          </a:p>
        </p:txBody>
      </p:sp>
      <p:sp>
        <p:nvSpPr>
          <p:cNvPr id="8" name="TextBox 7">
            <a:extLst>
              <a:ext uri="{FF2B5EF4-FFF2-40B4-BE49-F238E27FC236}">
                <a16:creationId xmlns:a16="http://schemas.microsoft.com/office/drawing/2014/main" id="{A5052D2B-B7A8-8610-D044-F4A9D7C77EFB}"/>
              </a:ext>
            </a:extLst>
          </p:cNvPr>
          <p:cNvSpPr txBox="1"/>
          <p:nvPr/>
        </p:nvSpPr>
        <p:spPr>
          <a:xfrm>
            <a:off x="137160" y="1092200"/>
            <a:ext cx="8832012" cy="1200329"/>
          </a:xfrm>
          <a:prstGeom prst="rect">
            <a:avLst/>
          </a:prstGeom>
          <a:solidFill>
            <a:srgbClr val="6E7073"/>
          </a:solidFill>
        </p:spPr>
        <p:txBody>
          <a:bodyPr wrap="square" rtlCol="0">
            <a:spAutoFit/>
          </a:bodyPr>
          <a:lstStyle/>
          <a:p>
            <a:pPr algn="ctr"/>
            <a:endParaRPr lang="en-US" dirty="0">
              <a:solidFill>
                <a:schemeClr val="bg1"/>
              </a:solidFill>
              <a:latin typeface="PermianSlabSerifTypeface" panose="02000000000000000000" pitchFamily="50" charset="0"/>
            </a:endParaRPr>
          </a:p>
          <a:p>
            <a:pPr algn="ctr"/>
            <a:r>
              <a:rPr lang="en-US" dirty="0">
                <a:solidFill>
                  <a:schemeClr val="bg1"/>
                </a:solidFill>
                <a:latin typeface="PermianSlabSerifTypeface" panose="02000000000000000000" pitchFamily="50" charset="0"/>
              </a:rPr>
              <a:t>Application Fee – Initial License Application: $50.00</a:t>
            </a:r>
          </a:p>
          <a:p>
            <a:pPr algn="ctr"/>
            <a:r>
              <a:rPr lang="en-US" dirty="0">
                <a:solidFill>
                  <a:schemeClr val="bg1"/>
                </a:solidFill>
                <a:latin typeface="PermianSlabSerifTypeface" panose="02000000000000000000" pitchFamily="50" charset="0"/>
              </a:rPr>
              <a:t>Renewal Application – No Fee </a:t>
            </a:r>
          </a:p>
          <a:p>
            <a:pPr algn="ctr"/>
            <a:endParaRPr lang="en-US" dirty="0">
              <a:solidFill>
                <a:schemeClr val="bg1"/>
              </a:solidFill>
            </a:endParaRPr>
          </a:p>
        </p:txBody>
      </p:sp>
      <p:sp>
        <p:nvSpPr>
          <p:cNvPr id="2" name="TextBox 1">
            <a:extLst>
              <a:ext uri="{FF2B5EF4-FFF2-40B4-BE49-F238E27FC236}">
                <a16:creationId xmlns:a16="http://schemas.microsoft.com/office/drawing/2014/main" id="{C139A96D-3CB5-F73F-B817-B59C44784D80}"/>
              </a:ext>
            </a:extLst>
          </p:cNvPr>
          <p:cNvSpPr txBox="1"/>
          <p:nvPr/>
        </p:nvSpPr>
        <p:spPr>
          <a:xfrm>
            <a:off x="137160" y="2222718"/>
            <a:ext cx="8832012" cy="1815882"/>
          </a:xfrm>
          <a:prstGeom prst="rect">
            <a:avLst/>
          </a:prstGeom>
          <a:solidFill>
            <a:srgbClr val="EE3524"/>
          </a:solidFill>
        </p:spPr>
        <p:txBody>
          <a:bodyPr wrap="square" rtlCol="0">
            <a:spAutoFit/>
          </a:bodyPr>
          <a:lstStyle/>
          <a:p>
            <a:r>
              <a:rPr lang="en-US" sz="1400" dirty="0">
                <a:solidFill>
                  <a:schemeClr val="bg1"/>
                </a:solidFill>
                <a:latin typeface="PermianSlabSerifTypeface" panose="02000000000000000000" pitchFamily="50" charset="0"/>
              </a:rPr>
              <a:t>Required Attachments:</a:t>
            </a:r>
          </a:p>
          <a:p>
            <a:pPr marL="171450" lvl="0" indent="-171450">
              <a:buFont typeface="Arial" panose="020B0604020202020204" pitchFamily="34" charset="0"/>
              <a:buChar char="•"/>
            </a:pPr>
            <a:r>
              <a:rPr lang="en-US" sz="1400" dirty="0">
                <a:solidFill>
                  <a:schemeClr val="bg1"/>
                </a:solidFill>
                <a:latin typeface="PermianSlabSerifTypeface" panose="02000000000000000000" pitchFamily="50" charset="0"/>
              </a:rPr>
              <a:t>A surety bond in the amount of one hundred thousand dollars ($100,000)</a:t>
            </a:r>
          </a:p>
          <a:p>
            <a:pPr marL="171450" lvl="0" indent="-171450">
              <a:buFont typeface="Arial" panose="020B0604020202020204" pitchFamily="34" charset="0"/>
              <a:buChar char="•"/>
            </a:pPr>
            <a:r>
              <a:rPr lang="en-US" sz="1400" dirty="0">
                <a:solidFill>
                  <a:schemeClr val="bg1"/>
                </a:solidFill>
                <a:latin typeface="PermianSlabSerifTypeface" panose="02000000000000000000" pitchFamily="50" charset="0"/>
              </a:rPr>
              <a:t>If the business is a corporation, limited liability company, or other entity, attach proof that the entity is duly registered in the State of Tennessee</a:t>
            </a:r>
          </a:p>
          <a:p>
            <a:pPr marL="171450" lvl="0" indent="-171450">
              <a:buFont typeface="Arial" panose="020B0604020202020204" pitchFamily="34" charset="0"/>
              <a:buChar char="•"/>
            </a:pPr>
            <a:r>
              <a:rPr lang="en-US" sz="1400" dirty="0">
                <a:solidFill>
                  <a:schemeClr val="bg1"/>
                </a:solidFill>
                <a:latin typeface="PermianSlabSerifTypeface" panose="02000000000000000000" pitchFamily="50" charset="0"/>
              </a:rPr>
              <a:t>If the business is a sole-proprietorship or general partnership, attach the full name, title, address, phone number, email and Social Security number of each proprietor or general partner, and identify verification by a government issued photo ID such as a driver’s license or passport.</a:t>
            </a:r>
          </a:p>
          <a:p>
            <a:pPr marL="171450" lvl="0" indent="-171450">
              <a:buFont typeface="Arial" panose="020B0604020202020204" pitchFamily="34" charset="0"/>
              <a:buChar char="•"/>
            </a:pPr>
            <a:r>
              <a:rPr lang="en-US" sz="1400" dirty="0">
                <a:solidFill>
                  <a:schemeClr val="bg1"/>
                </a:solidFill>
                <a:latin typeface="PermianSlabSerifTypeface" panose="02000000000000000000" pitchFamily="50" charset="0"/>
              </a:rPr>
              <a:t>A current copy of your client contract, cancellation notice and fee schedule</a:t>
            </a:r>
          </a:p>
        </p:txBody>
      </p:sp>
      <p:sp>
        <p:nvSpPr>
          <p:cNvPr id="3" name="Explosion: 8 Points 2">
            <a:extLst>
              <a:ext uri="{FF2B5EF4-FFF2-40B4-BE49-F238E27FC236}">
                <a16:creationId xmlns:a16="http://schemas.microsoft.com/office/drawing/2014/main" id="{A87DD8C1-6805-E04F-E7DD-7378B417C7F2}"/>
              </a:ext>
            </a:extLst>
          </p:cNvPr>
          <p:cNvSpPr/>
          <p:nvPr/>
        </p:nvSpPr>
        <p:spPr>
          <a:xfrm>
            <a:off x="533400" y="4051300"/>
            <a:ext cx="2209800" cy="2057400"/>
          </a:xfrm>
          <a:prstGeom prst="irregularSeal1">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TIP!</a:t>
            </a:r>
          </a:p>
        </p:txBody>
      </p:sp>
      <p:sp>
        <p:nvSpPr>
          <p:cNvPr id="5" name="Rectangle 4">
            <a:extLst>
              <a:ext uri="{FF2B5EF4-FFF2-40B4-BE49-F238E27FC236}">
                <a16:creationId xmlns:a16="http://schemas.microsoft.com/office/drawing/2014/main" id="{567BE70B-08CE-0D41-4AD3-59FED5FB2A93}"/>
              </a:ext>
            </a:extLst>
          </p:cNvPr>
          <p:cNvSpPr/>
          <p:nvPr/>
        </p:nvSpPr>
        <p:spPr>
          <a:xfrm>
            <a:off x="3429000" y="4381500"/>
            <a:ext cx="4800600"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The most common reason for delay in processing applications is due to missing information that is required to be in a customer contract and cancellation notice. Specific information that is required to be included in a credit services business’s customer contract and cancellation notice can be found in T.C.A. § 47-18-1005 and § 47-18-1006.</a:t>
            </a:r>
          </a:p>
        </p:txBody>
      </p:sp>
    </p:spTree>
    <p:extLst>
      <p:ext uri="{BB962C8B-B14F-4D97-AF65-F5344CB8AC3E}">
        <p14:creationId xmlns:p14="http://schemas.microsoft.com/office/powerpoint/2010/main" val="2272475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B973C-E472-6CB3-5558-45596258320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CCB758-125A-6CCC-E91A-6F187ECC6213}"/>
              </a:ext>
            </a:extLst>
          </p:cNvPr>
          <p:cNvSpPr>
            <a:spLocks noGrp="1"/>
          </p:cNvSpPr>
          <p:nvPr>
            <p:ph type="title"/>
          </p:nvPr>
        </p:nvSpPr>
        <p:spPr/>
        <p:txBody>
          <a:bodyPr/>
          <a:lstStyle/>
          <a:p>
            <a:r>
              <a:rPr lang="en-US" b="0" dirty="0">
                <a:effectLst/>
              </a:rPr>
              <a:t>Function Suitability</a:t>
            </a:r>
            <a:endParaRPr lang="en-US" dirty="0"/>
          </a:p>
        </p:txBody>
      </p:sp>
      <p:sp>
        <p:nvSpPr>
          <p:cNvPr id="7" name="TextBox 6">
            <a:extLst>
              <a:ext uri="{FF2B5EF4-FFF2-40B4-BE49-F238E27FC236}">
                <a16:creationId xmlns:a16="http://schemas.microsoft.com/office/drawing/2014/main" id="{5116DDE0-7585-83D8-9215-AF233824A3F9}"/>
              </a:ext>
            </a:extLst>
          </p:cNvPr>
          <p:cNvSpPr txBox="1"/>
          <p:nvPr/>
        </p:nvSpPr>
        <p:spPr>
          <a:xfrm>
            <a:off x="3377763" y="1459985"/>
            <a:ext cx="2388474" cy="369332"/>
          </a:xfrm>
          <a:prstGeom prst="rect">
            <a:avLst/>
          </a:prstGeom>
          <a:noFill/>
        </p:spPr>
        <p:txBody>
          <a:bodyPr wrap="none" rtlCol="0">
            <a:spAutoFit/>
          </a:bodyPr>
          <a:lstStyle/>
          <a:p>
            <a:r>
              <a:rPr lang="en-US" dirty="0">
                <a:latin typeface="PermianSlabSerifTypeface" panose="02000000000000000000" pitchFamily="50" charset="0"/>
              </a:rPr>
              <a:t>You will be asked to:</a:t>
            </a:r>
          </a:p>
        </p:txBody>
      </p:sp>
      <p:sp>
        <p:nvSpPr>
          <p:cNvPr id="2" name="TextBox 1">
            <a:extLst>
              <a:ext uri="{FF2B5EF4-FFF2-40B4-BE49-F238E27FC236}">
                <a16:creationId xmlns:a16="http://schemas.microsoft.com/office/drawing/2014/main" id="{2C355038-00FB-87E9-4EC3-AF304271A392}"/>
              </a:ext>
            </a:extLst>
          </p:cNvPr>
          <p:cNvSpPr txBox="1"/>
          <p:nvPr/>
        </p:nvSpPr>
        <p:spPr>
          <a:xfrm>
            <a:off x="533400" y="2286000"/>
            <a:ext cx="8077200" cy="923330"/>
          </a:xfrm>
          <a:prstGeom prst="rect">
            <a:avLst/>
          </a:prstGeom>
          <a:solidFill>
            <a:srgbClr val="6E7073"/>
          </a:solidFill>
        </p:spPr>
        <p:txBody>
          <a:bodyPr wrap="square">
            <a:spAutoFit/>
          </a:bodyPr>
          <a:lstStyle/>
          <a:p>
            <a:r>
              <a:rPr lang="en-US" dirty="0">
                <a:solidFill>
                  <a:schemeClr val="bg1"/>
                </a:solidFill>
                <a:latin typeface="PermianSlabSerifTypeface" panose="02000000000000000000" pitchFamily="50" charset="0"/>
              </a:rPr>
              <a:t> </a:t>
            </a:r>
          </a:p>
          <a:p>
            <a:pPr algn="ctr"/>
            <a:r>
              <a:rPr lang="en-US" dirty="0">
                <a:solidFill>
                  <a:schemeClr val="bg1"/>
                </a:solidFill>
                <a:latin typeface="PermianSlabSerifTypeface" panose="02000000000000000000" pitchFamily="50" charset="0"/>
              </a:rPr>
              <a:t>Confirm that you have a $100,000 surety bond. </a:t>
            </a:r>
          </a:p>
          <a:p>
            <a:endParaRPr lang="en-US" dirty="0">
              <a:solidFill>
                <a:schemeClr val="bg1"/>
              </a:solidFill>
              <a:latin typeface="PermianSlabSerifTypeface" panose="02000000000000000000" pitchFamily="50" charset="0"/>
            </a:endParaRPr>
          </a:p>
        </p:txBody>
      </p:sp>
    </p:spTree>
    <p:extLst>
      <p:ext uri="{BB962C8B-B14F-4D97-AF65-F5344CB8AC3E}">
        <p14:creationId xmlns:p14="http://schemas.microsoft.com/office/powerpoint/2010/main" val="496220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a:t>Name and Organizational Details/Contact Information </a:t>
            </a:r>
          </a:p>
        </p:txBody>
      </p:sp>
      <p:sp>
        <p:nvSpPr>
          <p:cNvPr id="2" name="TextBox 1">
            <a:extLst>
              <a:ext uri="{FF2B5EF4-FFF2-40B4-BE49-F238E27FC236}">
                <a16:creationId xmlns:a16="http://schemas.microsoft.com/office/drawing/2014/main" id="{F90B4341-23C3-63DE-F4D3-0EA3610650C9}"/>
              </a:ext>
            </a:extLst>
          </p:cNvPr>
          <p:cNvSpPr txBox="1"/>
          <p:nvPr/>
        </p:nvSpPr>
        <p:spPr>
          <a:xfrm>
            <a:off x="408946" y="1371600"/>
            <a:ext cx="8326108" cy="646331"/>
          </a:xfrm>
          <a:prstGeom prst="rect">
            <a:avLst/>
          </a:prstGeom>
          <a:solidFill>
            <a:schemeClr val="bg1"/>
          </a:solidFill>
        </p:spPr>
        <p:txBody>
          <a:bodyPr wrap="square" rtlCol="0">
            <a:spAutoFit/>
          </a:bodyPr>
          <a:lstStyle/>
          <a:p>
            <a:r>
              <a:rPr lang="en-US" dirty="0">
                <a:solidFill>
                  <a:schemeClr val="tx1"/>
                </a:solidFill>
                <a:latin typeface="PermianSlabSerifTypeface" panose="02000000000000000000" pitchFamily="50" charset="0"/>
              </a:rPr>
              <a:t>On these two pages, list your company’s name and details, and enter contact information.  The Board keeps three address types on file:</a:t>
            </a:r>
          </a:p>
        </p:txBody>
      </p:sp>
      <p:sp>
        <p:nvSpPr>
          <p:cNvPr id="3" name="TextBox 2">
            <a:extLst>
              <a:ext uri="{FF2B5EF4-FFF2-40B4-BE49-F238E27FC236}">
                <a16:creationId xmlns:a16="http://schemas.microsoft.com/office/drawing/2014/main" id="{F548575D-B9F7-1D66-7DB3-20C7C9747FE1}"/>
              </a:ext>
            </a:extLst>
          </p:cNvPr>
          <p:cNvSpPr txBox="1"/>
          <p:nvPr/>
        </p:nvSpPr>
        <p:spPr>
          <a:xfrm>
            <a:off x="1377793" y="2505670"/>
            <a:ext cx="7766207" cy="861774"/>
          </a:xfrm>
          <a:prstGeom prst="rect">
            <a:avLst/>
          </a:prstGeom>
          <a:solidFill>
            <a:srgbClr val="EE3524"/>
          </a:solidFill>
        </p:spPr>
        <p:txBody>
          <a:bodyPr wrap="square">
            <a:spAutoFit/>
          </a:bodyPr>
          <a:lstStyle/>
          <a:p>
            <a:endParaRPr lang="en-US" sz="1600" dirty="0">
              <a:solidFill>
                <a:schemeClr val="bg1"/>
              </a:solidFill>
              <a:latin typeface="PermianSlabSerifTypeface" panose="02000000000000000000" pitchFamily="50" charset="0"/>
            </a:endParaRPr>
          </a:p>
          <a:p>
            <a:r>
              <a:rPr lang="en-US" sz="1600" dirty="0">
                <a:solidFill>
                  <a:schemeClr val="bg1"/>
                </a:solidFill>
                <a:latin typeface="PermianSlabSerifTypeface" panose="02000000000000000000" pitchFamily="50" charset="0"/>
              </a:rPr>
              <a:t>- Main Address (preferred mailing address) </a:t>
            </a:r>
          </a:p>
          <a:p>
            <a:endParaRPr lang="en-US" sz="1600" dirty="0">
              <a:solidFill>
                <a:schemeClr val="bg1"/>
              </a:solidFill>
              <a:latin typeface="PermianSlabSerifTypeface" panose="02000000000000000000" pitchFamily="50" charset="0"/>
            </a:endParaRPr>
          </a:p>
        </p:txBody>
      </p:sp>
      <p:sp>
        <p:nvSpPr>
          <p:cNvPr id="6" name="TextBox 5">
            <a:extLst>
              <a:ext uri="{FF2B5EF4-FFF2-40B4-BE49-F238E27FC236}">
                <a16:creationId xmlns:a16="http://schemas.microsoft.com/office/drawing/2014/main" id="{C2E9C79B-7D02-73CD-BA92-46D258E8EBFA}"/>
              </a:ext>
            </a:extLst>
          </p:cNvPr>
          <p:cNvSpPr txBox="1"/>
          <p:nvPr/>
        </p:nvSpPr>
        <p:spPr>
          <a:xfrm>
            <a:off x="2362200" y="3413760"/>
            <a:ext cx="6781800" cy="861774"/>
          </a:xfrm>
          <a:prstGeom prst="rect">
            <a:avLst/>
          </a:prstGeom>
          <a:solidFill>
            <a:srgbClr val="6E7073"/>
          </a:solidFill>
        </p:spPr>
        <p:txBody>
          <a:bodyPr wrap="square">
            <a:spAutoFit/>
          </a:bodyPr>
          <a:lstStyle/>
          <a:p>
            <a:endParaRPr lang="en-US" sz="1600" dirty="0">
              <a:solidFill>
                <a:schemeClr val="bg1"/>
              </a:solidFill>
              <a:latin typeface="PermianSlabSerifTypeface" panose="02000000000000000000" pitchFamily="50" charset="0"/>
            </a:endParaRPr>
          </a:p>
          <a:p>
            <a:r>
              <a:rPr lang="en-US" sz="1600" dirty="0">
                <a:solidFill>
                  <a:schemeClr val="bg1"/>
                </a:solidFill>
                <a:latin typeface="PermianSlabSerifTypeface" panose="02000000000000000000" pitchFamily="50" charset="0"/>
              </a:rPr>
              <a:t>- Business Address</a:t>
            </a:r>
          </a:p>
          <a:p>
            <a:endParaRPr lang="en-US" sz="1600" dirty="0">
              <a:solidFill>
                <a:schemeClr val="bg1"/>
              </a:solidFill>
              <a:latin typeface="PermianSlabSerifTypeface" panose="02000000000000000000" pitchFamily="50" charset="0"/>
            </a:endParaRPr>
          </a:p>
        </p:txBody>
      </p:sp>
      <p:sp>
        <p:nvSpPr>
          <p:cNvPr id="7" name="TextBox 6">
            <a:extLst>
              <a:ext uri="{FF2B5EF4-FFF2-40B4-BE49-F238E27FC236}">
                <a16:creationId xmlns:a16="http://schemas.microsoft.com/office/drawing/2014/main" id="{C3DC97FD-20F5-7345-6933-090D0A53F101}"/>
              </a:ext>
            </a:extLst>
          </p:cNvPr>
          <p:cNvSpPr txBox="1"/>
          <p:nvPr/>
        </p:nvSpPr>
        <p:spPr>
          <a:xfrm>
            <a:off x="3361688" y="4321850"/>
            <a:ext cx="5782312" cy="861774"/>
          </a:xfrm>
          <a:prstGeom prst="rect">
            <a:avLst/>
          </a:prstGeom>
          <a:solidFill>
            <a:srgbClr val="EE3524"/>
          </a:solidFill>
        </p:spPr>
        <p:txBody>
          <a:bodyPr wrap="square">
            <a:spAutoFit/>
          </a:bodyPr>
          <a:lstStyle/>
          <a:p>
            <a:endParaRPr lang="en-US" sz="1600" dirty="0">
              <a:solidFill>
                <a:schemeClr val="bg1"/>
              </a:solidFill>
              <a:latin typeface="PermianSlabSerifTypeface" panose="02000000000000000000" pitchFamily="50" charset="0"/>
            </a:endParaRPr>
          </a:p>
          <a:p>
            <a:r>
              <a:rPr lang="en-US" sz="1600" dirty="0">
                <a:solidFill>
                  <a:schemeClr val="bg1"/>
                </a:solidFill>
                <a:latin typeface="PermianSlabSerifTypeface" panose="02000000000000000000" pitchFamily="50" charset="0"/>
              </a:rPr>
              <a:t>- Physical Address(es)</a:t>
            </a:r>
          </a:p>
          <a:p>
            <a:endParaRPr lang="en-US" sz="1600" dirty="0">
              <a:solidFill>
                <a:schemeClr val="bg1"/>
              </a:solidFill>
              <a:latin typeface="PermianSlabSerifTypeface" panose="02000000000000000000" pitchFamily="50" charset="0"/>
            </a:endParaRPr>
          </a:p>
        </p:txBody>
      </p:sp>
    </p:spTree>
    <p:extLst>
      <p:ext uri="{BB962C8B-B14F-4D97-AF65-F5344CB8AC3E}">
        <p14:creationId xmlns:p14="http://schemas.microsoft.com/office/powerpoint/2010/main" val="2272475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79C2B-E20D-DA63-0600-497CA6C39DA8}"/>
              </a:ext>
            </a:extLst>
          </p:cNvPr>
          <p:cNvSpPr>
            <a:spLocks noGrp="1"/>
          </p:cNvSpPr>
          <p:nvPr>
            <p:ph type="title"/>
          </p:nvPr>
        </p:nvSpPr>
        <p:spPr/>
        <p:txBody>
          <a:bodyPr/>
          <a:lstStyle/>
          <a:p>
            <a:r>
              <a:rPr lang="en-US" dirty="0"/>
              <a:t>Ownership Information</a:t>
            </a:r>
          </a:p>
        </p:txBody>
      </p:sp>
      <p:sp>
        <p:nvSpPr>
          <p:cNvPr id="6" name="TextBox 5">
            <a:extLst>
              <a:ext uri="{FF2B5EF4-FFF2-40B4-BE49-F238E27FC236}">
                <a16:creationId xmlns:a16="http://schemas.microsoft.com/office/drawing/2014/main" id="{15B1E81B-3618-DD24-3EF5-BCCD4EB729F9}"/>
              </a:ext>
            </a:extLst>
          </p:cNvPr>
          <p:cNvSpPr txBox="1"/>
          <p:nvPr/>
        </p:nvSpPr>
        <p:spPr>
          <a:xfrm>
            <a:off x="0" y="1147744"/>
            <a:ext cx="9144000" cy="1477328"/>
          </a:xfrm>
          <a:prstGeom prst="rect">
            <a:avLst/>
          </a:prstGeom>
          <a:solidFill>
            <a:srgbClr val="6E7073"/>
          </a:solidFill>
        </p:spPr>
        <p:txBody>
          <a:bodyPr wrap="square">
            <a:spAutoFit/>
          </a:bodyPr>
          <a:lstStyle/>
          <a:p>
            <a:pPr algn="ctr"/>
            <a:endParaRPr lang="en-US" dirty="0">
              <a:solidFill>
                <a:schemeClr val="bg1"/>
              </a:solidFill>
              <a:latin typeface="PermianSlabSerifTypeface" panose="02000000000000000000" pitchFamily="50" charset="0"/>
            </a:endParaRPr>
          </a:p>
          <a:p>
            <a:pPr algn="ctr"/>
            <a:r>
              <a:rPr lang="en-US" dirty="0">
                <a:solidFill>
                  <a:schemeClr val="bg1"/>
                </a:solidFill>
                <a:latin typeface="PermianSlabSerifTypeface" panose="02000000000000000000" pitchFamily="50" charset="0"/>
              </a:rPr>
              <a:t>Enter the name, address and ownership percentage for each owner. You may supply updated information at renewal if there have been changes to this information.</a:t>
            </a:r>
          </a:p>
          <a:p>
            <a:pPr algn="ctr"/>
            <a:r>
              <a:rPr lang="en-US" dirty="0">
                <a:solidFill>
                  <a:schemeClr val="bg1"/>
                </a:solidFill>
                <a:latin typeface="PermianSlabSerifTypeface" panose="02000000000000000000" pitchFamily="50" charset="0"/>
              </a:rPr>
              <a:t>  </a:t>
            </a:r>
          </a:p>
        </p:txBody>
      </p:sp>
      <p:pic>
        <p:nvPicPr>
          <p:cNvPr id="4" name="Picture 3" descr="Screenshot of the add owner option in the application. White plus sign inside light blue circle with an add button.">
            <a:extLst>
              <a:ext uri="{FF2B5EF4-FFF2-40B4-BE49-F238E27FC236}">
                <a16:creationId xmlns:a16="http://schemas.microsoft.com/office/drawing/2014/main" id="{7A79231B-F8D7-57C5-7D74-AF3CF0E9F4DF}"/>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2938462" y="2743200"/>
            <a:ext cx="3267075" cy="2552844"/>
          </a:xfrm>
          <a:prstGeom prst="rect">
            <a:avLst/>
          </a:prstGeom>
        </p:spPr>
      </p:pic>
    </p:spTree>
    <p:extLst>
      <p:ext uri="{BB962C8B-B14F-4D97-AF65-F5344CB8AC3E}">
        <p14:creationId xmlns:p14="http://schemas.microsoft.com/office/powerpoint/2010/main" val="2515103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0E0A6-54A0-56A8-2E8F-22287E7B82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6C2477-8320-4179-C945-8EAD414F42CD}"/>
              </a:ext>
            </a:extLst>
          </p:cNvPr>
          <p:cNvSpPr>
            <a:spLocks noGrp="1"/>
          </p:cNvSpPr>
          <p:nvPr>
            <p:ph type="title"/>
          </p:nvPr>
        </p:nvSpPr>
        <p:spPr/>
        <p:txBody>
          <a:bodyPr/>
          <a:lstStyle/>
          <a:p>
            <a:r>
              <a:rPr lang="en-US" dirty="0"/>
              <a:t>Low Income Waiver</a:t>
            </a:r>
          </a:p>
        </p:txBody>
      </p:sp>
      <p:sp>
        <p:nvSpPr>
          <p:cNvPr id="5" name="TextBox 4">
            <a:extLst>
              <a:ext uri="{FF2B5EF4-FFF2-40B4-BE49-F238E27FC236}">
                <a16:creationId xmlns:a16="http://schemas.microsoft.com/office/drawing/2014/main" id="{45C5DDAB-4D3D-6A67-A850-85EDE01F7EAE}"/>
              </a:ext>
            </a:extLst>
          </p:cNvPr>
          <p:cNvSpPr txBox="1"/>
          <p:nvPr/>
        </p:nvSpPr>
        <p:spPr>
          <a:xfrm>
            <a:off x="9144" y="1367706"/>
            <a:ext cx="9144000" cy="2031325"/>
          </a:xfrm>
          <a:prstGeom prst="rect">
            <a:avLst/>
          </a:prstGeom>
          <a:noFill/>
        </p:spPr>
        <p:txBody>
          <a:bodyPr wrap="square">
            <a:spAutoFit/>
          </a:bodyPr>
          <a:lstStyle/>
          <a:p>
            <a:r>
              <a:rPr lang="en-US" dirty="0">
                <a:latin typeface="PermianSlabSerifTypeface" panose="02000000000000000000" pitchFamily="50" charset="0"/>
              </a:rPr>
              <a:t>Pursuant to T.C.A. 62-76-105, you may identify whether or not you are applying for a waiver of initial licensure fees. If you select “Yes”, you will be required to provide proof of public assistance in the attachments screen.</a:t>
            </a:r>
          </a:p>
          <a:p>
            <a:endParaRPr lang="en-US" dirty="0">
              <a:latin typeface="PermianSlabSerifTypeface" panose="02000000000000000000" pitchFamily="50" charset="0"/>
            </a:endParaRPr>
          </a:p>
          <a:p>
            <a:r>
              <a:rPr lang="en-US" dirty="0">
                <a:latin typeface="PermianSlabSerifTypeface" panose="02000000000000000000" pitchFamily="50" charset="0"/>
              </a:rPr>
              <a:t>Please note that this waiver does not apply to federal fees, if applicable. If you qualify for this waiver, you are still required to pay the federal fees.</a:t>
            </a:r>
          </a:p>
          <a:p>
            <a:endParaRPr lang="en-US" dirty="0">
              <a:latin typeface="PermianSlabSerifTypeface" panose="02000000000000000000" pitchFamily="50" charset="0"/>
            </a:endParaRPr>
          </a:p>
        </p:txBody>
      </p:sp>
      <p:sp>
        <p:nvSpPr>
          <p:cNvPr id="3" name="TextBox 2">
            <a:extLst>
              <a:ext uri="{FF2B5EF4-FFF2-40B4-BE49-F238E27FC236}">
                <a16:creationId xmlns:a16="http://schemas.microsoft.com/office/drawing/2014/main" id="{070E6DD2-56BD-1AEB-53D3-9FF0F81D7928}"/>
              </a:ext>
            </a:extLst>
          </p:cNvPr>
          <p:cNvSpPr txBox="1"/>
          <p:nvPr/>
        </p:nvSpPr>
        <p:spPr>
          <a:xfrm>
            <a:off x="-9144" y="3429000"/>
            <a:ext cx="9162288" cy="830997"/>
          </a:xfrm>
          <a:prstGeom prst="rect">
            <a:avLst/>
          </a:prstGeom>
          <a:solidFill>
            <a:srgbClr val="EE3524"/>
          </a:solidFill>
          <a:ln w="22225">
            <a:noFill/>
          </a:ln>
        </p:spPr>
        <p:txBody>
          <a:bodyPr wrap="square">
            <a:spAutoFit/>
          </a:bodyPr>
          <a:lstStyle/>
          <a:p>
            <a:r>
              <a:rPr lang="en-US" sz="1600" noProof="0" dirty="0">
                <a:solidFill>
                  <a:schemeClr val="bg1"/>
                </a:solidFill>
                <a:latin typeface="PermianSlabSerifTypeface" panose="02000000000000000000" pitchFamily="50" charset="0"/>
              </a:rPr>
              <a:t>Indicate if </a:t>
            </a:r>
            <a:r>
              <a:rPr kumimoji="0" lang="en-US" sz="1600" b="0" i="0" u="none" strike="noStrike" kern="1200" cap="none" spc="0" normalizeH="0" baseline="0" noProof="0" dirty="0">
                <a:ln>
                  <a:noFill/>
                </a:ln>
                <a:solidFill>
                  <a:schemeClr val="bg1"/>
                </a:solidFill>
                <a:effectLst/>
                <a:uLnTx/>
                <a:uFillTx/>
                <a:latin typeface="PermianSlabSerifTypeface" panose="02000000000000000000" pitchFamily="50" charset="0"/>
              </a:rPr>
              <a:t>you a recipient of a state or federal public assistance program such as temporary assistance for needy families (TANF), Medicaid, supplemental nutrition assistance program (SNAP), or any other state or public assistance program.</a:t>
            </a:r>
            <a:endParaRPr lang="en-US" sz="1600" dirty="0">
              <a:solidFill>
                <a:schemeClr val="bg1"/>
              </a:solidFill>
              <a:latin typeface="PermianSlabSerifTypeface" panose="02000000000000000000" pitchFamily="50" charset="0"/>
            </a:endParaRPr>
          </a:p>
        </p:txBody>
      </p:sp>
    </p:spTree>
    <p:extLst>
      <p:ext uri="{BB962C8B-B14F-4D97-AF65-F5344CB8AC3E}">
        <p14:creationId xmlns:p14="http://schemas.microsoft.com/office/powerpoint/2010/main" val="1463686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462F96-9D41-427E-6474-242FFE79D9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5E30AC-E99D-C90C-BBBC-126E854C3F44}"/>
              </a:ext>
            </a:extLst>
          </p:cNvPr>
          <p:cNvSpPr>
            <a:spLocks noGrp="1"/>
          </p:cNvSpPr>
          <p:nvPr>
            <p:ph type="title"/>
          </p:nvPr>
        </p:nvSpPr>
        <p:spPr/>
        <p:txBody>
          <a:bodyPr/>
          <a:lstStyle/>
          <a:p>
            <a:r>
              <a:rPr lang="en-US" dirty="0"/>
              <a:t>File Attachments</a:t>
            </a:r>
          </a:p>
        </p:txBody>
      </p:sp>
      <p:sp>
        <p:nvSpPr>
          <p:cNvPr id="3" name="TextBox 2">
            <a:extLst>
              <a:ext uri="{FF2B5EF4-FFF2-40B4-BE49-F238E27FC236}">
                <a16:creationId xmlns:a16="http://schemas.microsoft.com/office/drawing/2014/main" id="{A8BAFEF7-92BC-39EA-3043-86A6DAA8C432}"/>
              </a:ext>
            </a:extLst>
          </p:cNvPr>
          <p:cNvSpPr txBox="1"/>
          <p:nvPr/>
        </p:nvSpPr>
        <p:spPr>
          <a:xfrm>
            <a:off x="0" y="1143000"/>
            <a:ext cx="9144000" cy="1815882"/>
          </a:xfrm>
          <a:prstGeom prst="rect">
            <a:avLst/>
          </a:prstGeom>
          <a:solidFill>
            <a:srgbClr val="EE3524"/>
          </a:solidFill>
        </p:spPr>
        <p:txBody>
          <a:bodyPr wrap="square" rtlCol="0">
            <a:spAutoFit/>
          </a:bodyPr>
          <a:lstStyle/>
          <a:p>
            <a:r>
              <a:rPr lang="en-US" sz="1400" dirty="0">
                <a:solidFill>
                  <a:schemeClr val="bg1"/>
                </a:solidFill>
                <a:latin typeface="PermianSlabSerifTypeface" panose="02000000000000000000" pitchFamily="50" charset="0"/>
              </a:rPr>
              <a:t>Required Attachments:</a:t>
            </a:r>
          </a:p>
          <a:p>
            <a:pPr marL="171450" lvl="0" indent="-171450">
              <a:buFont typeface="Arial" panose="020B0604020202020204" pitchFamily="34" charset="0"/>
              <a:buChar char="•"/>
            </a:pPr>
            <a:r>
              <a:rPr lang="en-US" sz="1400" dirty="0">
                <a:solidFill>
                  <a:schemeClr val="bg1"/>
                </a:solidFill>
                <a:latin typeface="PermianSlabSerifTypeface" panose="02000000000000000000" pitchFamily="50" charset="0"/>
              </a:rPr>
              <a:t>A surety bond in the amount of one hundred thousand dollars ($100,000)</a:t>
            </a:r>
          </a:p>
          <a:p>
            <a:pPr marL="171450" lvl="0" indent="-171450">
              <a:buFont typeface="Arial" panose="020B0604020202020204" pitchFamily="34" charset="0"/>
              <a:buChar char="•"/>
            </a:pPr>
            <a:r>
              <a:rPr lang="en-US" sz="1400" dirty="0">
                <a:solidFill>
                  <a:schemeClr val="bg1"/>
                </a:solidFill>
                <a:latin typeface="PermianSlabSerifTypeface" panose="02000000000000000000" pitchFamily="50" charset="0"/>
              </a:rPr>
              <a:t>If the business is a corporation, limited liability company, or other entity, attach proof that the entity is duly registered in the State of Tennessee</a:t>
            </a:r>
          </a:p>
          <a:p>
            <a:pPr marL="171450" lvl="0" indent="-171450">
              <a:buFont typeface="Arial" panose="020B0604020202020204" pitchFamily="34" charset="0"/>
              <a:buChar char="•"/>
            </a:pPr>
            <a:r>
              <a:rPr lang="en-US" sz="1400" dirty="0">
                <a:solidFill>
                  <a:schemeClr val="bg1"/>
                </a:solidFill>
                <a:latin typeface="PermianSlabSerifTypeface" panose="02000000000000000000" pitchFamily="50" charset="0"/>
              </a:rPr>
              <a:t>If the business is a sole-proprietorship or general partnership, attach the full name, title, address, phone number, email and Social Security number of each proprietor or general partner, and identify verification by a government issued photo ID such as a driver’s license or passport</a:t>
            </a:r>
          </a:p>
          <a:p>
            <a:pPr marL="171450" lvl="0" indent="-171450">
              <a:buFont typeface="Arial" panose="020B0604020202020204" pitchFamily="34" charset="0"/>
              <a:buChar char="•"/>
            </a:pPr>
            <a:r>
              <a:rPr lang="en-US" sz="1400" dirty="0">
                <a:solidFill>
                  <a:schemeClr val="bg1"/>
                </a:solidFill>
                <a:latin typeface="PermianSlabSerifTypeface" panose="02000000000000000000" pitchFamily="50" charset="0"/>
              </a:rPr>
              <a:t>A current copy of your client contract, cancellation notice and fee schedule</a:t>
            </a:r>
          </a:p>
        </p:txBody>
      </p:sp>
      <p:sp>
        <p:nvSpPr>
          <p:cNvPr id="6" name="TextBox 5">
            <a:extLst>
              <a:ext uri="{FF2B5EF4-FFF2-40B4-BE49-F238E27FC236}">
                <a16:creationId xmlns:a16="http://schemas.microsoft.com/office/drawing/2014/main" id="{A91985FB-2A9B-10E0-8705-06E4BB36EA24}"/>
              </a:ext>
            </a:extLst>
          </p:cNvPr>
          <p:cNvSpPr txBox="1"/>
          <p:nvPr/>
        </p:nvSpPr>
        <p:spPr>
          <a:xfrm>
            <a:off x="152400" y="3450696"/>
            <a:ext cx="8854825" cy="1077218"/>
          </a:xfrm>
          <a:prstGeom prst="rect">
            <a:avLst/>
          </a:prstGeom>
          <a:solidFill>
            <a:srgbClr val="6E7073"/>
          </a:solidFill>
        </p:spPr>
        <p:txBody>
          <a:bodyPr wrap="square" rtlCol="0">
            <a:spAutoFit/>
          </a:bodyPr>
          <a:lstStyle/>
          <a:p>
            <a:pPr algn="ctr"/>
            <a:endParaRPr lang="en-US" sz="1600" dirty="0">
              <a:solidFill>
                <a:schemeClr val="bg1"/>
              </a:solidFill>
              <a:latin typeface="PermianSlabSerifTypeface" panose="02000000000000000000" pitchFamily="50" charset="0"/>
            </a:endParaRPr>
          </a:p>
          <a:p>
            <a:pPr algn="ctr"/>
            <a:r>
              <a:rPr lang="en-US" sz="1600" dirty="0">
                <a:solidFill>
                  <a:schemeClr val="bg1"/>
                </a:solidFill>
                <a:latin typeface="PermianSlabSerifTypeface" panose="02000000000000000000" pitchFamily="50" charset="0"/>
              </a:rPr>
              <a:t>Additional documentation or explanation may be required, </a:t>
            </a:r>
          </a:p>
          <a:p>
            <a:pPr algn="ctr"/>
            <a:r>
              <a:rPr lang="en-US" sz="1600" dirty="0">
                <a:solidFill>
                  <a:schemeClr val="bg1"/>
                </a:solidFill>
                <a:latin typeface="PermianSlabSerifTypeface" panose="02000000000000000000" pitchFamily="50" charset="0"/>
              </a:rPr>
              <a:t>depending on your answers to the application questions.</a:t>
            </a:r>
          </a:p>
          <a:p>
            <a:pPr algn="ctr"/>
            <a:endParaRPr lang="en-US" sz="1600" dirty="0">
              <a:solidFill>
                <a:schemeClr val="bg1"/>
              </a:solidFill>
              <a:latin typeface="PermianSlabSerifTypeface" panose="02000000000000000000" pitchFamily="50" charset="0"/>
            </a:endParaRPr>
          </a:p>
        </p:txBody>
      </p:sp>
    </p:spTree>
    <p:extLst>
      <p:ext uri="{BB962C8B-B14F-4D97-AF65-F5344CB8AC3E}">
        <p14:creationId xmlns:p14="http://schemas.microsoft.com/office/powerpoint/2010/main" val="4272424087"/>
      </p:ext>
    </p:extLst>
  </p:cSld>
  <p:clrMapOvr>
    <a:masterClrMapping/>
  </p:clrMapOvr>
</p:sld>
</file>

<file path=ppt/theme/theme1.xml><?xml version="1.0" encoding="utf-8"?>
<a:theme xmlns:a="http://schemas.openxmlformats.org/drawingml/2006/main" name="PowerPoint B">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docMetadata/LabelInfo.xml><?xml version="1.0" encoding="utf-8"?>
<clbl:labelList xmlns:clbl="http://schemas.microsoft.com/office/2020/mipLabelMetadata">
  <clbl:label id="{f345bebf-0d71-4337-9281-24b941616c36}" enabled="0" method="" siteId="{f345bebf-0d71-4337-9281-24b941616c36}" removed="1"/>
</clbl:labelList>
</file>

<file path=docProps/app.xml><?xml version="1.0" encoding="utf-8"?>
<Properties xmlns="http://schemas.openxmlformats.org/officeDocument/2006/extended-properties" xmlns:vt="http://schemas.openxmlformats.org/officeDocument/2006/docPropsVTypes">
  <Template/>
  <TotalTime>1047</TotalTime>
  <Words>791</Words>
  <Application>Microsoft Office PowerPoint</Application>
  <PresentationFormat>On-screen Show (4:3)</PresentationFormat>
  <Paragraphs>75</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Open Sans</vt:lpstr>
      <vt:lpstr>PermianSlabSerifTypeface</vt:lpstr>
      <vt:lpstr>PowerPoint B</vt:lpstr>
      <vt:lpstr>Credit Service Business Application Assistance</vt:lpstr>
      <vt:lpstr>Where to Apply – Initial Licensure</vt:lpstr>
      <vt:lpstr>Where to Apply – Renewal</vt:lpstr>
      <vt:lpstr>Application Introduction </vt:lpstr>
      <vt:lpstr>Function Suitability</vt:lpstr>
      <vt:lpstr>Name and Organizational Details/Contact Information </vt:lpstr>
      <vt:lpstr>Ownership Information</vt:lpstr>
      <vt:lpstr>Low Income Waiver</vt:lpstr>
      <vt:lpstr>File Attachments</vt:lpstr>
      <vt:lpstr>Summary</vt:lpstr>
      <vt:lpstr>Payment – Initial Applications Only</vt:lpstr>
      <vt:lpstr>Check your Email</vt:lpstr>
    </vt:vector>
  </TitlesOfParts>
  <Company>State of Tennessee: Finance &amp;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Molly Wehlage</dc:creator>
  <cp:lastModifiedBy>Lauren Cook</cp:lastModifiedBy>
  <cp:revision>25</cp:revision>
  <dcterms:created xsi:type="dcterms:W3CDTF">2015-04-23T14:05:11Z</dcterms:created>
  <dcterms:modified xsi:type="dcterms:W3CDTF">2026-06-10T18:44:51Z</dcterms:modified>
</cp:coreProperties>
</file>