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72" r:id="rId5"/>
    <p:sldId id="263" r:id="rId6"/>
    <p:sldId id="267" r:id="rId7"/>
    <p:sldId id="266" r:id="rId8"/>
    <p:sldId id="273" r:id="rId9"/>
    <p:sldId id="274" r:id="rId10"/>
    <p:sldId id="271" r:id="rId11"/>
    <p:sldId id="265"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073"/>
    <a:srgbClr val="EE3524"/>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5" autoAdjust="0"/>
  </p:normalViewPr>
  <p:slideViewPr>
    <p:cSldViewPr>
      <p:cViewPr varScale="1">
        <p:scale>
          <a:sx n="150" d="100"/>
          <a:sy n="150" d="100"/>
        </p:scale>
        <p:origin x="146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Cook" userId="815fbe41-2a05-4602-ac13-98a917e4d5a0" providerId="ADAL" clId="{2219383D-9C38-4D0F-BD6B-0175EDEEBE61}"/>
    <pc:docChg chg="modSld">
      <pc:chgData name="Lauren Cook" userId="815fbe41-2a05-4602-ac13-98a917e4d5a0" providerId="ADAL" clId="{2219383D-9C38-4D0F-BD6B-0175EDEEBE61}" dt="2026-06-10T18:02:52.282" v="1" actId="1076"/>
      <pc:docMkLst>
        <pc:docMk/>
      </pc:docMkLst>
      <pc:sldChg chg="modSp mod">
        <pc:chgData name="Lauren Cook" userId="815fbe41-2a05-4602-ac13-98a917e4d5a0" providerId="ADAL" clId="{2219383D-9C38-4D0F-BD6B-0175EDEEBE61}" dt="2026-06-10T18:02:52.282" v="1" actId="1076"/>
        <pc:sldMkLst>
          <pc:docMk/>
          <pc:sldMk cId="4272424087" sldId="274"/>
        </pc:sldMkLst>
        <pc:spChg chg="mod">
          <ac:chgData name="Lauren Cook" userId="815fbe41-2a05-4602-ac13-98a917e4d5a0" providerId="ADAL" clId="{2219383D-9C38-4D0F-BD6B-0175EDEEBE61}" dt="2026-06-10T18:02:48.882" v="0" actId="1076"/>
          <ac:spMkLst>
            <pc:docMk/>
            <pc:sldMk cId="4272424087" sldId="274"/>
            <ac:spMk id="3" creationId="{32B4D754-C154-B17A-39F1-13657A5C21B7}"/>
          </ac:spMkLst>
        </pc:spChg>
        <pc:spChg chg="mod">
          <ac:chgData name="Lauren Cook" userId="815fbe41-2a05-4602-ac13-98a917e4d5a0" providerId="ADAL" clId="{2219383D-9C38-4D0F-BD6B-0175EDEEBE61}" dt="2026-06-10T18:02:52.282" v="1" actId="1076"/>
          <ac:spMkLst>
            <pc:docMk/>
            <pc:sldMk cId="4272424087" sldId="274"/>
            <ac:spMk id="6" creationId="{A91985FB-2A9B-10E0-8705-06E4BB36EA2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143000"/>
            <a:ext cx="54864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4"/>
            <a:ext cx="88392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1"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4"/>
            <a:ext cx="44196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648200" y="1193804"/>
            <a:ext cx="42672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5"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txBox="1">
            <a:spLocks/>
          </p:cNvSpPr>
          <p:nvPr userDrawn="1"/>
        </p:nvSpPr>
        <p:spPr>
          <a:xfrm>
            <a:off x="6934200" y="6416675"/>
            <a:ext cx="2133600" cy="365125"/>
          </a:xfrm>
          <a:prstGeom prst="rect">
            <a:avLst/>
          </a:prstGeom>
        </p:spPr>
        <p:txBody>
          <a:bodyPr anchor="b"/>
          <a:lstStyle>
            <a:defPPr>
              <a:defRPr lang="en-US"/>
            </a:defPPr>
            <a:lvl1pPr marL="0" algn="r" defTabSz="914400" rtl="0" eaLnBrk="1" latinLnBrk="0" hangingPunct="1">
              <a:defRPr sz="1000" i="1"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81000"/>
            <a:ext cx="256032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37764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3"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3124200" y="6416675"/>
            <a:ext cx="2895600" cy="365125"/>
          </a:xfrm>
          <a:prstGeom prst="rect">
            <a:avLst/>
          </a:prstGeom>
        </p:spPr>
        <p:txBody>
          <a:bodyPr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p:cNvSpPr>
            <a:spLocks noGrp="1"/>
          </p:cNvSpPr>
          <p:nvPr>
            <p:ph type="sldNum" sz="quarter" idx="4"/>
          </p:nvPr>
        </p:nvSpPr>
        <p:spPr>
          <a:xfrm>
            <a:off x="6934200" y="6416675"/>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ccess.cloud.commerce.tn.gov/portal/public"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tn.gov/commerce/regboards/collections/rules-laws/laws.htm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Collections Application Assistance</a:t>
            </a:r>
          </a:p>
        </p:txBody>
      </p:sp>
      <p:sp>
        <p:nvSpPr>
          <p:cNvPr id="5" name="Text Placeholder 4"/>
          <p:cNvSpPr>
            <a:spLocks noGrp="1"/>
          </p:cNvSpPr>
          <p:nvPr>
            <p:ph type="body" sz="quarter" idx="12"/>
          </p:nvPr>
        </p:nvSpPr>
        <p:spPr/>
        <p:txBody>
          <a:bodyPr anchor="ctr">
            <a:normAutofit fontScale="85000" lnSpcReduction="20000"/>
          </a:bodyPr>
          <a:lstStyle/>
          <a:p>
            <a:endParaRPr lang="en-US" dirty="0">
              <a:solidFill>
                <a:schemeClr val="tx1"/>
              </a:solidFill>
            </a:endParaRPr>
          </a:p>
          <a:p>
            <a:r>
              <a:rPr lang="en-US" dirty="0">
                <a:solidFill>
                  <a:schemeClr val="tx1"/>
                </a:solidFill>
              </a:rPr>
              <a:t>License Renewal</a:t>
            </a:r>
          </a:p>
          <a:p>
            <a:endParaRPr lang="en-US" dirty="0">
              <a:solidFill>
                <a:schemeClr val="tx1"/>
              </a:solidFill>
            </a:endParaRPr>
          </a:p>
        </p:txBody>
      </p:sp>
      <p:pic>
        <p:nvPicPr>
          <p:cNvPr id="8" name="Picture 7" descr="Cartoon graphic of a man in a suit and tie wearing a headset.">
            <a:extLst>
              <a:ext uri="{FF2B5EF4-FFF2-40B4-BE49-F238E27FC236}">
                <a16:creationId xmlns:a16="http://schemas.microsoft.com/office/drawing/2014/main" id="{DBC5BC37-3FA4-EBD8-447B-A8853D5FF2C6}"/>
              </a:ext>
              <a:ext uri="{C183D7F6-B498-43B3-948B-1728B52AA6E4}">
                <adec:decorative xmlns:adec="http://schemas.microsoft.com/office/drawing/2017/decorative" val="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69" b="94922" l="9961" r="89844">
                        <a14:foregroundMark x1="60840" y1="8203" x2="49316" y2="5469"/>
                        <a14:foregroundMark x1="20703" y1="90527" x2="46777" y2="90820"/>
                        <a14:foregroundMark x1="46777" y1="90820" x2="78809" y2="90234"/>
                        <a14:foregroundMark x1="13867" y1="94629" x2="29492" y2="94922"/>
                        <a14:foregroundMark x1="41992" y1="66504" x2="50684" y2="77148"/>
                        <a14:foregroundMark x1="61914" y1="66016" x2="46387" y2="81836"/>
                        <a14:foregroundMark x1="38770" y1="64648" x2="53809" y2="75000"/>
                        <a14:foregroundMark x1="53809" y1="75000" x2="59180" y2="76660"/>
                        <a14:foregroundMark x1="59180" y1="65137" x2="43652" y2="78809"/>
                        <a14:foregroundMark x1="40137" y1="7617" x2="34668" y2="11230"/>
                      </a14:backgroundRemoval>
                    </a14:imgEffect>
                  </a14:imgLayer>
                </a14:imgProps>
              </a:ext>
            </a:extLst>
          </a:blip>
          <a:stretch>
            <a:fillRect/>
          </a:stretch>
        </p:blipFill>
        <p:spPr>
          <a:xfrm>
            <a:off x="5257800" y="1371600"/>
            <a:ext cx="3352800" cy="3352800"/>
          </a:xfrm>
          <a:prstGeom prst="rect">
            <a:avLst/>
          </a:prstGeom>
        </p:spPr>
      </p:pic>
    </p:spTree>
    <p:extLst>
      <p:ext uri="{BB962C8B-B14F-4D97-AF65-F5344CB8AC3E}">
        <p14:creationId xmlns:p14="http://schemas.microsoft.com/office/powerpoint/2010/main" val="45327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E4FB-4293-B879-11AE-661072FB3FFC}"/>
              </a:ext>
            </a:extLst>
          </p:cNvPr>
          <p:cNvSpPr>
            <a:spLocks noGrp="1"/>
          </p:cNvSpPr>
          <p:nvPr>
            <p:ph type="title"/>
          </p:nvPr>
        </p:nvSpPr>
        <p:spPr/>
        <p:txBody>
          <a:bodyPr/>
          <a:lstStyle/>
          <a:p>
            <a:r>
              <a:rPr lang="en-US" dirty="0"/>
              <a:t>Summary</a:t>
            </a:r>
          </a:p>
        </p:txBody>
      </p:sp>
      <p:sp>
        <p:nvSpPr>
          <p:cNvPr id="4" name="TextBox 3">
            <a:extLst>
              <a:ext uri="{FF2B5EF4-FFF2-40B4-BE49-F238E27FC236}">
                <a16:creationId xmlns:a16="http://schemas.microsoft.com/office/drawing/2014/main" id="{0A99BE4B-032B-C375-4B08-B12E8420B057}"/>
              </a:ext>
            </a:extLst>
          </p:cNvPr>
          <p:cNvSpPr txBox="1"/>
          <p:nvPr/>
        </p:nvSpPr>
        <p:spPr>
          <a:xfrm>
            <a:off x="-4313" y="1063823"/>
            <a:ext cx="9144000" cy="1323439"/>
          </a:xfrm>
          <a:prstGeom prst="rect">
            <a:avLst/>
          </a:prstGeom>
          <a:solidFill>
            <a:srgbClr val="EE3524"/>
          </a:solidFill>
        </p:spPr>
        <p:txBody>
          <a:bodyPr wrap="square" rtlCol="0">
            <a:spAutoFit/>
          </a:bodyPr>
          <a:lstStyle/>
          <a:p>
            <a:endParaRPr lang="en-US" sz="2000" dirty="0">
              <a:solidFill>
                <a:schemeClr val="bg1"/>
              </a:solidFill>
              <a:latin typeface="PermianSlabSerifTypeface" panose="02000000000000000000" pitchFamily="50" charset="0"/>
            </a:endParaRPr>
          </a:p>
          <a:p>
            <a:pPr algn="ctr"/>
            <a:r>
              <a:rPr lang="en-US" sz="2000" dirty="0">
                <a:solidFill>
                  <a:schemeClr val="bg1"/>
                </a:solidFill>
                <a:latin typeface="PermianSlabSerifTypeface" panose="02000000000000000000" pitchFamily="50" charset="0"/>
              </a:rPr>
              <a:t>View a summary of the information you provided.  Click the pencil icon to make necessary changes.  Click Submit when complete.</a:t>
            </a:r>
          </a:p>
          <a:p>
            <a:endParaRPr lang="en-US" sz="2000" dirty="0">
              <a:solidFill>
                <a:schemeClr val="bg1"/>
              </a:solidFill>
              <a:latin typeface="PermianSlabSerifTypeface" panose="02000000000000000000" pitchFamily="50" charset="0"/>
            </a:endParaRPr>
          </a:p>
        </p:txBody>
      </p:sp>
      <p:sp>
        <p:nvSpPr>
          <p:cNvPr id="5" name="TextBox 4">
            <a:extLst>
              <a:ext uri="{FF2B5EF4-FFF2-40B4-BE49-F238E27FC236}">
                <a16:creationId xmlns:a16="http://schemas.microsoft.com/office/drawing/2014/main" id="{E15F45A1-B1D2-C5A9-D36B-5E05CE323D09}"/>
              </a:ext>
            </a:extLst>
          </p:cNvPr>
          <p:cNvSpPr txBox="1"/>
          <p:nvPr/>
        </p:nvSpPr>
        <p:spPr>
          <a:xfrm>
            <a:off x="452887" y="2855201"/>
            <a:ext cx="8229600" cy="738664"/>
          </a:xfrm>
          <a:prstGeom prst="rect">
            <a:avLst/>
          </a:prstGeom>
          <a:noFill/>
          <a:ln w="22225">
            <a:solidFill>
              <a:srgbClr val="174A7C"/>
            </a:solidFill>
          </a:ln>
        </p:spPr>
        <p:txBody>
          <a:bodyPr wrap="square">
            <a:spAutoFit/>
          </a:bodyPr>
          <a:lstStyle/>
          <a:p>
            <a:r>
              <a:rPr lang="en-US" sz="1400" dirty="0">
                <a:latin typeface="PermianSlabSerifTypeface" panose="02000000000000000000" pitchFamily="50" charset="0"/>
              </a:rPr>
              <a:t>You must agree to a statement that the information and documentation provided is accurate and true to the best of your ability, and that you understand that providing false information may result in the denial, suspension, or revocation of any license, certificate, or permit issued. </a:t>
            </a:r>
          </a:p>
        </p:txBody>
      </p:sp>
      <p:sp>
        <p:nvSpPr>
          <p:cNvPr id="6" name="TextBox 5">
            <a:extLst>
              <a:ext uri="{FF2B5EF4-FFF2-40B4-BE49-F238E27FC236}">
                <a16:creationId xmlns:a16="http://schemas.microsoft.com/office/drawing/2014/main" id="{47F6ECB4-BEAF-D179-688D-44E1FA9B4394}"/>
              </a:ext>
            </a:extLst>
          </p:cNvPr>
          <p:cNvSpPr txBox="1"/>
          <p:nvPr/>
        </p:nvSpPr>
        <p:spPr>
          <a:xfrm>
            <a:off x="0" y="4162961"/>
            <a:ext cx="9139687" cy="1631216"/>
          </a:xfrm>
          <a:prstGeom prst="rect">
            <a:avLst/>
          </a:prstGeom>
          <a:solidFill>
            <a:srgbClr val="EE3524"/>
          </a:solidFill>
        </p:spPr>
        <p:txBody>
          <a:bodyPr wrap="square" rtlCol="0">
            <a:spAutoFit/>
          </a:bodyPr>
          <a:lstStyle/>
          <a:p>
            <a:endParaRPr lang="en-US" sz="2000" dirty="0">
              <a:solidFill>
                <a:schemeClr val="bg1"/>
              </a:solidFill>
              <a:latin typeface="PermianSlabSerifTypeface" panose="02000000000000000000" pitchFamily="50" charset="0"/>
            </a:endParaRPr>
          </a:p>
          <a:p>
            <a:pPr algn="ctr"/>
            <a:r>
              <a:rPr lang="en-US" sz="2000" dirty="0">
                <a:solidFill>
                  <a:schemeClr val="bg1"/>
                </a:solidFill>
                <a:latin typeface="PermianSlabSerifTypeface" panose="02000000000000000000" pitchFamily="50" charset="0"/>
              </a:rPr>
              <a:t>You will see a notification that your application has been submitted successfully and that a shopping cart entry has been created for this transaction.  </a:t>
            </a:r>
          </a:p>
          <a:p>
            <a:endParaRPr lang="en-US" sz="20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16893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3504-D1B9-1033-7498-1FC8839E3F30}"/>
              </a:ext>
            </a:extLst>
          </p:cNvPr>
          <p:cNvSpPr>
            <a:spLocks noGrp="1"/>
          </p:cNvSpPr>
          <p:nvPr>
            <p:ph type="title"/>
          </p:nvPr>
        </p:nvSpPr>
        <p:spPr/>
        <p:txBody>
          <a:bodyPr/>
          <a:lstStyle/>
          <a:p>
            <a:r>
              <a:rPr lang="en-US" dirty="0"/>
              <a:t>Payment</a:t>
            </a:r>
          </a:p>
        </p:txBody>
      </p:sp>
      <p:sp>
        <p:nvSpPr>
          <p:cNvPr id="9" name="TextBox 8">
            <a:extLst>
              <a:ext uri="{FF2B5EF4-FFF2-40B4-BE49-F238E27FC236}">
                <a16:creationId xmlns:a16="http://schemas.microsoft.com/office/drawing/2014/main" id="{26EB35A9-488E-9F29-912B-A12992443C2D}"/>
              </a:ext>
            </a:extLst>
          </p:cNvPr>
          <p:cNvSpPr txBox="1"/>
          <p:nvPr/>
        </p:nvSpPr>
        <p:spPr>
          <a:xfrm>
            <a:off x="0" y="1055180"/>
            <a:ext cx="9144000" cy="1200329"/>
          </a:xfrm>
          <a:prstGeom prst="rect">
            <a:avLst/>
          </a:prstGeom>
          <a:solidFill>
            <a:srgbClr val="EE3524"/>
          </a:solidFill>
        </p:spPr>
        <p:txBody>
          <a:bodyPr wrap="square" rtlCol="0">
            <a:spAutoFit/>
          </a:bodyPr>
          <a:lstStyle/>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Your application is not complete until payment is submitted.  </a:t>
            </a:r>
          </a:p>
          <a:p>
            <a:pPr algn="ctr"/>
            <a:r>
              <a:rPr lang="en-US" dirty="0">
                <a:solidFill>
                  <a:schemeClr val="bg1"/>
                </a:solidFill>
                <a:latin typeface="PermianSlabSerifTypeface" panose="02000000000000000000" pitchFamily="50" charset="0"/>
              </a:rPr>
              <a:t>Click Pay Now to proceed.</a:t>
            </a:r>
          </a:p>
          <a:p>
            <a:pPr algn="ctr"/>
            <a:endParaRPr lang="en-US" dirty="0">
              <a:solidFill>
                <a:schemeClr val="bg1"/>
              </a:solidFill>
              <a:latin typeface="PermianSlabSerifTypeface" panose="02000000000000000000" pitchFamily="50" charset="0"/>
            </a:endParaRPr>
          </a:p>
        </p:txBody>
      </p:sp>
      <p:sp>
        <p:nvSpPr>
          <p:cNvPr id="8" name="TextBox 7">
            <a:extLst>
              <a:ext uri="{FF2B5EF4-FFF2-40B4-BE49-F238E27FC236}">
                <a16:creationId xmlns:a16="http://schemas.microsoft.com/office/drawing/2014/main" id="{775181AC-42F3-B55C-3FD6-3E5EE6C6527A}"/>
              </a:ext>
            </a:extLst>
          </p:cNvPr>
          <p:cNvSpPr txBox="1"/>
          <p:nvPr/>
        </p:nvSpPr>
        <p:spPr>
          <a:xfrm>
            <a:off x="0" y="2255509"/>
            <a:ext cx="9144000" cy="369332"/>
          </a:xfrm>
          <a:prstGeom prst="rect">
            <a:avLst/>
          </a:prstGeom>
          <a:solidFill>
            <a:schemeClr val="tx2"/>
          </a:solidFill>
        </p:spPr>
        <p:txBody>
          <a:bodyPr wrap="square" rtlCol="0">
            <a:spAutoFit/>
          </a:bodyPr>
          <a:lstStyle/>
          <a:p>
            <a:pPr algn="ctr"/>
            <a:r>
              <a:rPr lang="en-US" dirty="0">
                <a:solidFill>
                  <a:schemeClr val="bg1"/>
                </a:solidFill>
                <a:latin typeface="PermianSlabSerifTypeface" panose="02000000000000000000" pitchFamily="50" charset="0"/>
              </a:rPr>
              <a:t>Navigate the payment screens to enter your payment details:</a:t>
            </a:r>
          </a:p>
        </p:txBody>
      </p:sp>
      <p:sp>
        <p:nvSpPr>
          <p:cNvPr id="4" name="TextBox 3">
            <a:extLst>
              <a:ext uri="{FF2B5EF4-FFF2-40B4-BE49-F238E27FC236}">
                <a16:creationId xmlns:a16="http://schemas.microsoft.com/office/drawing/2014/main" id="{C7058198-B2A2-27DE-80E0-00A318B79EC3}"/>
              </a:ext>
            </a:extLst>
          </p:cNvPr>
          <p:cNvSpPr txBox="1"/>
          <p:nvPr/>
        </p:nvSpPr>
        <p:spPr>
          <a:xfrm>
            <a:off x="838200" y="2836854"/>
            <a:ext cx="8305800" cy="861774"/>
          </a:xfrm>
          <a:prstGeom prst="rect">
            <a:avLst/>
          </a:prstGeom>
          <a:solidFill>
            <a:srgbClr val="EE3524"/>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Select transactions to pay.</a:t>
            </a:r>
          </a:p>
          <a:p>
            <a:endParaRPr lang="en-US" sz="1600" dirty="0">
              <a:solidFill>
                <a:schemeClr val="bg1"/>
              </a:solidFill>
              <a:latin typeface="PermianSlabSerifTypeface" panose="02000000000000000000" pitchFamily="50" charset="0"/>
            </a:endParaRPr>
          </a:p>
        </p:txBody>
      </p:sp>
      <p:sp>
        <p:nvSpPr>
          <p:cNvPr id="5" name="TextBox 4">
            <a:extLst>
              <a:ext uri="{FF2B5EF4-FFF2-40B4-BE49-F238E27FC236}">
                <a16:creationId xmlns:a16="http://schemas.microsoft.com/office/drawing/2014/main" id="{F06A1F61-BF0A-3E89-ADB4-4472EBE9B86E}"/>
              </a:ext>
            </a:extLst>
          </p:cNvPr>
          <p:cNvSpPr txBox="1"/>
          <p:nvPr/>
        </p:nvSpPr>
        <p:spPr>
          <a:xfrm>
            <a:off x="1981200" y="3592332"/>
            <a:ext cx="7162800" cy="861774"/>
          </a:xfrm>
          <a:prstGeom prst="rect">
            <a:avLst/>
          </a:prstGeom>
          <a:solidFill>
            <a:srgbClr val="6E7073"/>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Confirm Payment Details</a:t>
            </a:r>
          </a:p>
          <a:p>
            <a:endParaRPr lang="en-US" sz="1600" dirty="0">
              <a:solidFill>
                <a:schemeClr val="bg1"/>
              </a:solidFill>
              <a:latin typeface="PermianSlabSerifTypeface" panose="02000000000000000000" pitchFamily="50" charset="0"/>
            </a:endParaRPr>
          </a:p>
        </p:txBody>
      </p:sp>
      <p:sp>
        <p:nvSpPr>
          <p:cNvPr id="6" name="TextBox 5">
            <a:extLst>
              <a:ext uri="{FF2B5EF4-FFF2-40B4-BE49-F238E27FC236}">
                <a16:creationId xmlns:a16="http://schemas.microsoft.com/office/drawing/2014/main" id="{479EB2D9-D773-482A-4BF3-C7687F538668}"/>
              </a:ext>
            </a:extLst>
          </p:cNvPr>
          <p:cNvSpPr txBox="1"/>
          <p:nvPr/>
        </p:nvSpPr>
        <p:spPr>
          <a:xfrm>
            <a:off x="3200400" y="4341500"/>
            <a:ext cx="5943600" cy="830997"/>
          </a:xfrm>
          <a:prstGeom prst="rect">
            <a:avLst/>
          </a:prstGeom>
          <a:solidFill>
            <a:srgbClr val="EE3524"/>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Select Payment Type</a:t>
            </a:r>
          </a:p>
          <a:p>
            <a:endParaRPr lang="en-US" sz="1600" dirty="0">
              <a:solidFill>
                <a:schemeClr val="bg1"/>
              </a:solidFill>
              <a:latin typeface="PermianSlabSerifTypeface" panose="02000000000000000000" pitchFamily="50" charset="0"/>
            </a:endParaRPr>
          </a:p>
        </p:txBody>
      </p:sp>
      <p:sp>
        <p:nvSpPr>
          <p:cNvPr id="7" name="TextBox 6">
            <a:extLst>
              <a:ext uri="{FF2B5EF4-FFF2-40B4-BE49-F238E27FC236}">
                <a16:creationId xmlns:a16="http://schemas.microsoft.com/office/drawing/2014/main" id="{337C6931-535E-8B31-BFCB-BE5467ED5AB4}"/>
              </a:ext>
            </a:extLst>
          </p:cNvPr>
          <p:cNvSpPr txBox="1"/>
          <p:nvPr/>
        </p:nvSpPr>
        <p:spPr>
          <a:xfrm>
            <a:off x="4495800" y="5096978"/>
            <a:ext cx="4648200" cy="861774"/>
          </a:xfrm>
          <a:prstGeom prst="rect">
            <a:avLst/>
          </a:prstGeom>
          <a:solidFill>
            <a:srgbClr val="6E7073"/>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Enter Billing Details</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02521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1A3F-F70A-BAD6-3203-9FE336B560E7}"/>
              </a:ext>
            </a:extLst>
          </p:cNvPr>
          <p:cNvSpPr>
            <a:spLocks noGrp="1"/>
          </p:cNvSpPr>
          <p:nvPr>
            <p:ph type="title"/>
          </p:nvPr>
        </p:nvSpPr>
        <p:spPr/>
        <p:txBody>
          <a:bodyPr/>
          <a:lstStyle/>
          <a:p>
            <a:r>
              <a:rPr lang="en-US" dirty="0"/>
              <a:t>Check your Email</a:t>
            </a:r>
          </a:p>
        </p:txBody>
      </p:sp>
      <p:sp>
        <p:nvSpPr>
          <p:cNvPr id="4" name="TextBox 3">
            <a:extLst>
              <a:ext uri="{FF2B5EF4-FFF2-40B4-BE49-F238E27FC236}">
                <a16:creationId xmlns:a16="http://schemas.microsoft.com/office/drawing/2014/main" id="{A4FABE1D-3756-6A40-343A-6AB416183CDB}"/>
              </a:ext>
            </a:extLst>
          </p:cNvPr>
          <p:cNvSpPr txBox="1"/>
          <p:nvPr/>
        </p:nvSpPr>
        <p:spPr>
          <a:xfrm>
            <a:off x="0" y="1055180"/>
            <a:ext cx="9144000" cy="1477328"/>
          </a:xfrm>
          <a:prstGeom prst="rect">
            <a:avLst/>
          </a:prstGeom>
          <a:solidFill>
            <a:srgbClr val="EE3524"/>
          </a:solidFill>
        </p:spPr>
        <p:txBody>
          <a:bodyPr wrap="square" rtlCol="0">
            <a:spAutoFit/>
          </a:bodyPr>
          <a:lstStyle/>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Your application submission is complete.  </a:t>
            </a:r>
          </a:p>
          <a:p>
            <a:pPr algn="ctr"/>
            <a:endParaRPr lang="en-US" dirty="0">
              <a:solidFill>
                <a:schemeClr val="bg1"/>
              </a:solidFill>
              <a:latin typeface="PermianSlabSerifTypeface" panose="02000000000000000000" pitchFamily="50" charset="0"/>
            </a:endParaRPr>
          </a:p>
          <a:p>
            <a:pPr algn="ctr"/>
            <a:r>
              <a:rPr lang="en-US" dirty="0">
                <a:solidFill>
                  <a:schemeClr val="bg1"/>
                </a:solidFill>
                <a:latin typeface="PermianSlabSerifTypeface" panose="02000000000000000000" pitchFamily="50" charset="0"/>
              </a:rPr>
              <a:t>Check your email for summaries of your application and payment.</a:t>
            </a:r>
          </a:p>
          <a:p>
            <a:pPr algn="ctr"/>
            <a:endParaRPr lang="en-US"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314937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to Renew</a:t>
            </a:r>
          </a:p>
        </p:txBody>
      </p:sp>
      <p:sp>
        <p:nvSpPr>
          <p:cNvPr id="2" name="Content Placeholder 1">
            <a:extLst>
              <a:ext uri="{FF2B5EF4-FFF2-40B4-BE49-F238E27FC236}">
                <a16:creationId xmlns:a16="http://schemas.microsoft.com/office/drawing/2014/main" id="{C67D7E54-7BF9-6600-8A6D-372863C70788}"/>
              </a:ext>
            </a:extLst>
          </p:cNvPr>
          <p:cNvSpPr txBox="1">
            <a:spLocks noGrp="1"/>
          </p:cNvSpPr>
          <p:nvPr>
            <p:ph idx="1"/>
          </p:nvPr>
        </p:nvSpPr>
        <p:spPr>
          <a:xfrm>
            <a:off x="395696" y="1828800"/>
            <a:ext cx="8352608" cy="904863"/>
          </a:xfrm>
          <a:prstGeom prst="rect">
            <a:avLst/>
          </a:prstGeom>
          <a:noFill/>
        </p:spPr>
        <p:txBody>
          <a:bodyPr wrap="none" rtlCol="0">
            <a:spAutoFit/>
          </a:bodyPr>
          <a:lstStyle/>
          <a:p>
            <a:pPr marL="0" indent="0" algn="ctr">
              <a:buNone/>
            </a:pPr>
            <a:r>
              <a:rPr lang="en-US" sz="2400" dirty="0">
                <a:latin typeface="PermianSlabSerifTypeface" panose="02000000000000000000" pitchFamily="50" charset="0"/>
              </a:rPr>
              <a:t>Visit </a:t>
            </a:r>
            <a:r>
              <a:rPr lang="en-US" sz="2400" dirty="0">
                <a:solidFill>
                  <a:srgbClr val="0022A1"/>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https://access.cloud.commerce.tn.gov/portal/public</a:t>
            </a:r>
            <a:endParaRPr lang="en-US" sz="2400" dirty="0">
              <a:solidFill>
                <a:srgbClr val="0022A1"/>
              </a:solidFill>
              <a:latin typeface="PermianSlabSerifTypeface" panose="02000000000000000000" pitchFamily="50" charset="0"/>
            </a:endParaRPr>
          </a:p>
          <a:p>
            <a:pPr algn="ctr"/>
            <a:endParaRPr lang="en-US" sz="2400" dirty="0">
              <a:latin typeface="PermianSlabSerifTypeface" panose="02000000000000000000" pitchFamily="50" charset="0"/>
            </a:endParaRPr>
          </a:p>
        </p:txBody>
      </p:sp>
      <p:sp>
        <p:nvSpPr>
          <p:cNvPr id="6" name="TextBox 5">
            <a:extLst>
              <a:ext uri="{FF2B5EF4-FFF2-40B4-BE49-F238E27FC236}">
                <a16:creationId xmlns:a16="http://schemas.microsoft.com/office/drawing/2014/main" id="{7003CA37-413A-6326-DEB8-642CC8286909}"/>
              </a:ext>
            </a:extLst>
          </p:cNvPr>
          <p:cNvSpPr txBox="1"/>
          <p:nvPr/>
        </p:nvSpPr>
        <p:spPr>
          <a:xfrm>
            <a:off x="2267712" y="2733663"/>
            <a:ext cx="4608576" cy="338554"/>
          </a:xfrm>
          <a:prstGeom prst="rect">
            <a:avLst/>
          </a:prstGeom>
          <a:noFill/>
        </p:spPr>
        <p:txBody>
          <a:bodyPr wrap="square" rtlCol="0">
            <a:spAutoFit/>
          </a:bodyPr>
          <a:lstStyle/>
          <a:p>
            <a:r>
              <a:rPr lang="en-US" sz="1600" dirty="0">
                <a:solidFill>
                  <a:schemeClr val="tx1"/>
                </a:solidFill>
                <a:latin typeface="PermianSlabSerifTypeface" panose="02000000000000000000" pitchFamily="50" charset="0"/>
              </a:rPr>
              <a:t>Select the Renew tile to begin the application.</a:t>
            </a:r>
          </a:p>
        </p:txBody>
      </p:sp>
      <p:pic>
        <p:nvPicPr>
          <p:cNvPr id="3" name="Picture 2" descr="Graphical representation of the Renew tile on the quick actions menu, a speaker with soundwaves and the word renew below. ">
            <a:extLst>
              <a:ext uri="{FF2B5EF4-FFF2-40B4-BE49-F238E27FC236}">
                <a16:creationId xmlns:a16="http://schemas.microsoft.com/office/drawing/2014/main" id="{CE1ACC6A-D71D-429B-8F81-2DBA1192B1C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05225" y="3533522"/>
            <a:ext cx="1733550" cy="2143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194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0"/>
              </a:ext>
            </a:extLst>
          </p:cNvPr>
          <p:cNvSpPr>
            <a:spLocks noGrp="1"/>
          </p:cNvSpPr>
          <p:nvPr>
            <p:ph type="title"/>
          </p:nvPr>
        </p:nvSpPr>
        <p:spPr/>
        <p:txBody>
          <a:bodyPr/>
          <a:lstStyle/>
          <a:p>
            <a:r>
              <a:rPr lang="en-US" dirty="0"/>
              <a:t>Application Introduction </a:t>
            </a:r>
          </a:p>
        </p:txBody>
      </p:sp>
      <p:sp>
        <p:nvSpPr>
          <p:cNvPr id="6" name="TextBox 5">
            <a:extLst>
              <a:ext uri="{FF2B5EF4-FFF2-40B4-BE49-F238E27FC236}">
                <a16:creationId xmlns:a16="http://schemas.microsoft.com/office/drawing/2014/main" id="{FD3292F5-87DE-45F6-EA62-ED0D2C2B9166}"/>
              </a:ext>
            </a:extLst>
          </p:cNvPr>
          <p:cNvSpPr txBox="1"/>
          <p:nvPr/>
        </p:nvSpPr>
        <p:spPr>
          <a:xfrm>
            <a:off x="381000" y="1238510"/>
            <a:ext cx="8382000" cy="584775"/>
          </a:xfrm>
          <a:prstGeom prst="rect">
            <a:avLst/>
          </a:prstGeom>
          <a:noFill/>
        </p:spPr>
        <p:txBody>
          <a:bodyPr wrap="square">
            <a:spAutoFit/>
          </a:bodyPr>
          <a:lstStyle/>
          <a:p>
            <a:r>
              <a:rPr lang="en-US" sz="1600" dirty="0">
                <a:latin typeface="PermianSlabSerifTypeface" panose="02000000000000000000" pitchFamily="50" charset="0"/>
              </a:rPr>
              <a:t>This application is used to renew an existing Collections Agency license. If your license is expired for 60 days or longer, you must complete a Reapply Application.</a:t>
            </a:r>
          </a:p>
        </p:txBody>
      </p:sp>
      <p:sp>
        <p:nvSpPr>
          <p:cNvPr id="8" name="TextBox 7">
            <a:extLst>
              <a:ext uri="{FF2B5EF4-FFF2-40B4-BE49-F238E27FC236}">
                <a16:creationId xmlns:a16="http://schemas.microsoft.com/office/drawing/2014/main" id="{A5052D2B-B7A8-8610-D044-F4A9D7C77EFB}"/>
              </a:ext>
            </a:extLst>
          </p:cNvPr>
          <p:cNvSpPr txBox="1"/>
          <p:nvPr/>
        </p:nvSpPr>
        <p:spPr>
          <a:xfrm>
            <a:off x="315036" y="2020393"/>
            <a:ext cx="8832012" cy="861774"/>
          </a:xfrm>
          <a:prstGeom prst="rect">
            <a:avLst/>
          </a:prstGeom>
          <a:solidFill>
            <a:srgbClr val="EE3524"/>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The renewal fee is $350 if paid before the expiration date.</a:t>
            </a:r>
          </a:p>
          <a:p>
            <a:endParaRPr lang="en-US" sz="1600" dirty="0">
              <a:solidFill>
                <a:schemeClr val="bg1"/>
              </a:solidFill>
              <a:latin typeface="PermianSlabSerifTypeface" panose="02000000000000000000" pitchFamily="50" charset="0"/>
            </a:endParaRPr>
          </a:p>
        </p:txBody>
      </p:sp>
      <p:sp>
        <p:nvSpPr>
          <p:cNvPr id="11" name="TextBox 10">
            <a:extLst>
              <a:ext uri="{FF2B5EF4-FFF2-40B4-BE49-F238E27FC236}">
                <a16:creationId xmlns:a16="http://schemas.microsoft.com/office/drawing/2014/main" id="{E06A92ED-0790-946F-F09F-F6180D012C3C}"/>
              </a:ext>
            </a:extLst>
          </p:cNvPr>
          <p:cNvSpPr txBox="1"/>
          <p:nvPr/>
        </p:nvSpPr>
        <p:spPr>
          <a:xfrm>
            <a:off x="1600200" y="2882167"/>
            <a:ext cx="7543800" cy="861774"/>
          </a:xfrm>
          <a:prstGeom prst="rect">
            <a:avLst/>
          </a:prstGeom>
          <a:solidFill>
            <a:srgbClr val="6E7073"/>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A late fee of $100 applies after the expiration date.</a:t>
            </a:r>
          </a:p>
          <a:p>
            <a:endParaRPr lang="en-US" sz="1600" dirty="0">
              <a:solidFill>
                <a:schemeClr val="bg1"/>
              </a:solidFill>
              <a:latin typeface="PermianSlabSerifTypeface" panose="02000000000000000000" pitchFamily="50" charset="0"/>
            </a:endParaRPr>
          </a:p>
        </p:txBody>
      </p:sp>
      <p:sp>
        <p:nvSpPr>
          <p:cNvPr id="2" name="TextBox 1">
            <a:extLst>
              <a:ext uri="{FF2B5EF4-FFF2-40B4-BE49-F238E27FC236}">
                <a16:creationId xmlns:a16="http://schemas.microsoft.com/office/drawing/2014/main" id="{C139A96D-3CB5-F73F-B817-B59C44784D80}"/>
              </a:ext>
            </a:extLst>
          </p:cNvPr>
          <p:cNvSpPr txBox="1"/>
          <p:nvPr/>
        </p:nvSpPr>
        <p:spPr>
          <a:xfrm>
            <a:off x="2819400" y="3743941"/>
            <a:ext cx="6324600" cy="1323439"/>
          </a:xfrm>
          <a:prstGeom prst="rect">
            <a:avLst/>
          </a:prstGeom>
          <a:solidFill>
            <a:srgbClr val="EE3524"/>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Required Attachments:</a:t>
            </a:r>
          </a:p>
          <a:p>
            <a:pPr marL="285750" indent="-285750">
              <a:buFont typeface="Arial" panose="020B0604020202020204" pitchFamily="34" charset="0"/>
              <a:buChar char="•"/>
            </a:pPr>
            <a:r>
              <a:rPr lang="en-US" sz="1600" dirty="0">
                <a:solidFill>
                  <a:schemeClr val="bg1"/>
                </a:solidFill>
                <a:latin typeface="PermianSlabSerifTypeface" panose="02000000000000000000" pitchFamily="50" charset="0"/>
              </a:rPr>
              <a:t>Surety Bond</a:t>
            </a:r>
          </a:p>
          <a:p>
            <a:pPr marL="285750" indent="-285750">
              <a:buFont typeface="Arial" panose="020B0604020202020204" pitchFamily="34" charset="0"/>
              <a:buChar char="•"/>
            </a:pPr>
            <a:r>
              <a:rPr lang="en-US" sz="1600" dirty="0">
                <a:solidFill>
                  <a:schemeClr val="bg1"/>
                </a:solidFill>
                <a:latin typeface="PermianSlabSerifTypeface" panose="02000000000000000000" pitchFamily="50" charset="0"/>
              </a:rPr>
              <a:t>Financial Statement prepared and signed by a CPA</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227247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B973C-E472-6CB3-5558-4559625832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CCB758-125A-6CCC-E91A-6F187ECC6213}"/>
              </a:ext>
            </a:extLst>
          </p:cNvPr>
          <p:cNvSpPr>
            <a:spLocks noGrp="1"/>
          </p:cNvSpPr>
          <p:nvPr>
            <p:ph type="title"/>
          </p:nvPr>
        </p:nvSpPr>
        <p:spPr/>
        <p:txBody>
          <a:bodyPr/>
          <a:lstStyle/>
          <a:p>
            <a:r>
              <a:rPr lang="en-US" b="0" dirty="0">
                <a:effectLst/>
              </a:rPr>
              <a:t>Function Suitability</a:t>
            </a:r>
            <a:endParaRPr lang="en-US" dirty="0"/>
          </a:p>
        </p:txBody>
      </p:sp>
      <p:sp>
        <p:nvSpPr>
          <p:cNvPr id="5" name="TextBox 4">
            <a:extLst>
              <a:ext uri="{FF2B5EF4-FFF2-40B4-BE49-F238E27FC236}">
                <a16:creationId xmlns:a16="http://schemas.microsoft.com/office/drawing/2014/main" id="{C1EFBA7C-3D5F-4056-3E4D-76FD6DC7BF89}"/>
              </a:ext>
            </a:extLst>
          </p:cNvPr>
          <p:cNvSpPr txBox="1"/>
          <p:nvPr/>
        </p:nvSpPr>
        <p:spPr>
          <a:xfrm>
            <a:off x="152399" y="1212480"/>
            <a:ext cx="8839200" cy="1569660"/>
          </a:xfrm>
          <a:prstGeom prst="rect">
            <a:avLst/>
          </a:prstGeom>
          <a:noFill/>
        </p:spPr>
        <p:txBody>
          <a:bodyPr wrap="square">
            <a:spAutoFit/>
          </a:bodyPr>
          <a:lstStyle/>
          <a:p>
            <a:r>
              <a:rPr lang="en-US" sz="1600" dirty="0">
                <a:latin typeface="PermianSlabSerifTypeface" panose="02000000000000000000" pitchFamily="50" charset="0"/>
              </a:rPr>
              <a:t>T.C.A. 62-20-103 provides exemptions to the requirement to hold a Collection license. </a:t>
            </a:r>
          </a:p>
          <a:p>
            <a:endParaRPr lang="en-US" sz="1600" dirty="0">
              <a:latin typeface="PermianSlabSerifTypeface" panose="02000000000000000000" pitchFamily="50" charset="0"/>
            </a:endParaRPr>
          </a:p>
          <a:p>
            <a:r>
              <a:rPr lang="en-US" sz="1600" dirty="0">
                <a:latin typeface="PermianSlabSerifTypeface" panose="02000000000000000000" pitchFamily="50" charset="0"/>
              </a:rPr>
              <a:t>View the statute online here:</a:t>
            </a:r>
          </a:p>
          <a:p>
            <a:endParaRPr lang="en-US" sz="1600" dirty="0">
              <a:latin typeface="PermianSlabSerifTypeface" panose="02000000000000000000" pitchFamily="50" charset="0"/>
            </a:endParaRPr>
          </a:p>
          <a:p>
            <a:pPr algn="ctr"/>
            <a:r>
              <a:rPr lang="en-US" sz="1600" dirty="0">
                <a:latin typeface="PermianSlabSerifTypeface" panose="02000000000000000000" pitchFamily="50" charset="0"/>
              </a:rPr>
              <a:t> </a:t>
            </a:r>
            <a:r>
              <a:rPr lang="en-US" sz="1600" dirty="0">
                <a:latin typeface="PermianSlabSerifTypeface" panose="02000000000000000000" pitchFamily="50" charset="0"/>
                <a:hlinkClick r:id="rId2"/>
              </a:rPr>
              <a:t>https://www.tn.gov/commerce/regboards/collections/rules-laws/laws.html</a:t>
            </a:r>
            <a:endParaRPr lang="en-US" sz="1600" dirty="0">
              <a:latin typeface="PermianSlabSerifTypeface" panose="02000000000000000000" pitchFamily="50" charset="0"/>
            </a:endParaRPr>
          </a:p>
          <a:p>
            <a:endParaRPr lang="en-US" sz="1600" dirty="0">
              <a:latin typeface="PermianSlabSerifTypeface" panose="02000000000000000000" pitchFamily="50" charset="0"/>
            </a:endParaRPr>
          </a:p>
        </p:txBody>
      </p:sp>
      <p:sp>
        <p:nvSpPr>
          <p:cNvPr id="7" name="TextBox 6">
            <a:extLst>
              <a:ext uri="{FF2B5EF4-FFF2-40B4-BE49-F238E27FC236}">
                <a16:creationId xmlns:a16="http://schemas.microsoft.com/office/drawing/2014/main" id="{5116DDE0-7585-83D8-9215-AF233824A3F9}"/>
              </a:ext>
            </a:extLst>
          </p:cNvPr>
          <p:cNvSpPr txBox="1"/>
          <p:nvPr/>
        </p:nvSpPr>
        <p:spPr>
          <a:xfrm>
            <a:off x="3377762" y="2817286"/>
            <a:ext cx="2388474" cy="369332"/>
          </a:xfrm>
          <a:prstGeom prst="rect">
            <a:avLst/>
          </a:prstGeom>
          <a:noFill/>
        </p:spPr>
        <p:txBody>
          <a:bodyPr wrap="none" rtlCol="0">
            <a:spAutoFit/>
          </a:bodyPr>
          <a:lstStyle/>
          <a:p>
            <a:r>
              <a:rPr lang="en-US" dirty="0">
                <a:latin typeface="PermianSlabSerifTypeface" panose="02000000000000000000" pitchFamily="50" charset="0"/>
              </a:rPr>
              <a:t>You will be asked to:</a:t>
            </a:r>
          </a:p>
        </p:txBody>
      </p:sp>
      <p:sp>
        <p:nvSpPr>
          <p:cNvPr id="8" name="TextBox 7">
            <a:extLst>
              <a:ext uri="{FF2B5EF4-FFF2-40B4-BE49-F238E27FC236}">
                <a16:creationId xmlns:a16="http://schemas.microsoft.com/office/drawing/2014/main" id="{9EB23E60-6EB6-12BE-3B9F-51BF19A87626}"/>
              </a:ext>
            </a:extLst>
          </p:cNvPr>
          <p:cNvSpPr txBox="1"/>
          <p:nvPr/>
        </p:nvSpPr>
        <p:spPr>
          <a:xfrm>
            <a:off x="311988" y="3414398"/>
            <a:ext cx="8832012" cy="1107996"/>
          </a:xfrm>
          <a:prstGeom prst="rect">
            <a:avLst/>
          </a:prstGeom>
          <a:solidFill>
            <a:srgbClr val="EE3524"/>
          </a:solidFill>
        </p:spPr>
        <p:txBody>
          <a:bodyPr wrap="square" rtlCol="0">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Confirm that you have read the TN Collection Exemption law to determine if you need a collection license.</a:t>
            </a:r>
          </a:p>
          <a:p>
            <a:endParaRPr lang="en-US" sz="1600" dirty="0">
              <a:solidFill>
                <a:schemeClr val="bg1"/>
              </a:solidFill>
              <a:latin typeface="PermianSlabSerifTypeface" panose="02000000000000000000" pitchFamily="50" charset="0"/>
            </a:endParaRPr>
          </a:p>
        </p:txBody>
      </p:sp>
      <p:sp>
        <p:nvSpPr>
          <p:cNvPr id="11" name="TextBox 10">
            <a:extLst>
              <a:ext uri="{FF2B5EF4-FFF2-40B4-BE49-F238E27FC236}">
                <a16:creationId xmlns:a16="http://schemas.microsoft.com/office/drawing/2014/main" id="{83EC7AB6-8A8C-D807-1DD7-2FF6292EFA1B}"/>
              </a:ext>
            </a:extLst>
          </p:cNvPr>
          <p:cNvSpPr txBox="1"/>
          <p:nvPr/>
        </p:nvSpPr>
        <p:spPr>
          <a:xfrm>
            <a:off x="1600200" y="4506747"/>
            <a:ext cx="7543800" cy="1138773"/>
          </a:xfrm>
          <a:prstGeom prst="rect">
            <a:avLst/>
          </a:prstGeom>
          <a:solidFill>
            <a:srgbClr val="6E7073"/>
          </a:solidFill>
        </p:spPr>
        <p:txBody>
          <a:bodyPr wrap="square">
            <a:spAutoFit/>
          </a:bodyPr>
          <a:lstStyle/>
          <a:p>
            <a:r>
              <a:rPr lang="en-US" dirty="0">
                <a:solidFill>
                  <a:schemeClr val="bg1"/>
                </a:solidFill>
                <a:latin typeface="PermianSlabSerifTypeface" panose="02000000000000000000" pitchFamily="50" charset="0"/>
              </a:rPr>
              <a:t> </a:t>
            </a:r>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Confirm that you have a financial statement prepared and signed by an Active CPA or licensed Public Accountant.</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9622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Information</a:t>
            </a:r>
          </a:p>
        </p:txBody>
      </p:sp>
      <p:sp>
        <p:nvSpPr>
          <p:cNvPr id="2" name="TextBox 1">
            <a:extLst>
              <a:ext uri="{FF2B5EF4-FFF2-40B4-BE49-F238E27FC236}">
                <a16:creationId xmlns:a16="http://schemas.microsoft.com/office/drawing/2014/main" id="{F90B4341-23C3-63DE-F4D3-0EA3610650C9}"/>
              </a:ext>
            </a:extLst>
          </p:cNvPr>
          <p:cNvSpPr txBox="1"/>
          <p:nvPr/>
        </p:nvSpPr>
        <p:spPr>
          <a:xfrm>
            <a:off x="643642" y="1472685"/>
            <a:ext cx="7856716" cy="369332"/>
          </a:xfrm>
          <a:prstGeom prst="rect">
            <a:avLst/>
          </a:prstGeom>
          <a:solidFill>
            <a:schemeClr val="bg1"/>
          </a:solidFill>
        </p:spPr>
        <p:txBody>
          <a:bodyPr wrap="square" rtlCol="0">
            <a:spAutoFit/>
          </a:bodyPr>
          <a:lstStyle/>
          <a:p>
            <a:r>
              <a:rPr lang="en-US" dirty="0">
                <a:solidFill>
                  <a:schemeClr val="tx1"/>
                </a:solidFill>
                <a:latin typeface="PermianSlabSerifTypeface" panose="02000000000000000000" pitchFamily="50" charset="0"/>
              </a:rPr>
              <a:t>Review the contact information on file and make changes as necessary:</a:t>
            </a:r>
          </a:p>
        </p:txBody>
      </p:sp>
      <p:sp>
        <p:nvSpPr>
          <p:cNvPr id="3" name="TextBox 2">
            <a:extLst>
              <a:ext uri="{FF2B5EF4-FFF2-40B4-BE49-F238E27FC236}">
                <a16:creationId xmlns:a16="http://schemas.microsoft.com/office/drawing/2014/main" id="{F548575D-B9F7-1D66-7DB3-20C7C9747FE1}"/>
              </a:ext>
            </a:extLst>
          </p:cNvPr>
          <p:cNvSpPr txBox="1"/>
          <p:nvPr/>
        </p:nvSpPr>
        <p:spPr>
          <a:xfrm>
            <a:off x="1377793" y="2362200"/>
            <a:ext cx="7766207" cy="861774"/>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Main Address (preferred mailing address) </a:t>
            </a:r>
          </a:p>
          <a:p>
            <a:endParaRPr lang="en-US" sz="1600" dirty="0">
              <a:solidFill>
                <a:schemeClr val="bg1"/>
              </a:solidFill>
              <a:latin typeface="PermianSlabSerifTypeface" panose="02000000000000000000" pitchFamily="50" charset="0"/>
            </a:endParaRPr>
          </a:p>
        </p:txBody>
      </p:sp>
      <p:sp>
        <p:nvSpPr>
          <p:cNvPr id="6" name="TextBox 5">
            <a:extLst>
              <a:ext uri="{FF2B5EF4-FFF2-40B4-BE49-F238E27FC236}">
                <a16:creationId xmlns:a16="http://schemas.microsoft.com/office/drawing/2014/main" id="{C2E9C79B-7D02-73CD-BA92-46D258E8EBFA}"/>
              </a:ext>
            </a:extLst>
          </p:cNvPr>
          <p:cNvSpPr txBox="1"/>
          <p:nvPr/>
        </p:nvSpPr>
        <p:spPr>
          <a:xfrm>
            <a:off x="2362200" y="3270290"/>
            <a:ext cx="6781800" cy="861774"/>
          </a:xfrm>
          <a:prstGeom prst="rect">
            <a:avLst/>
          </a:prstGeom>
          <a:solidFill>
            <a:srgbClr val="6E7073"/>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Business Address</a:t>
            </a:r>
          </a:p>
          <a:p>
            <a:endParaRPr lang="en-US" sz="1600" dirty="0">
              <a:solidFill>
                <a:schemeClr val="bg1"/>
              </a:solidFill>
              <a:latin typeface="PermianSlabSerifTypeface" panose="02000000000000000000" pitchFamily="50" charset="0"/>
            </a:endParaRPr>
          </a:p>
        </p:txBody>
      </p:sp>
      <p:sp>
        <p:nvSpPr>
          <p:cNvPr id="7" name="TextBox 6">
            <a:extLst>
              <a:ext uri="{FF2B5EF4-FFF2-40B4-BE49-F238E27FC236}">
                <a16:creationId xmlns:a16="http://schemas.microsoft.com/office/drawing/2014/main" id="{C3DC97FD-20F5-7345-6933-090D0A53F101}"/>
              </a:ext>
            </a:extLst>
          </p:cNvPr>
          <p:cNvSpPr txBox="1"/>
          <p:nvPr/>
        </p:nvSpPr>
        <p:spPr>
          <a:xfrm>
            <a:off x="3361688" y="4178380"/>
            <a:ext cx="5782312" cy="861774"/>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Physical Address(es)</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227247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9C2B-E20D-DA63-0600-497CA6C39DA8}"/>
              </a:ext>
            </a:extLst>
          </p:cNvPr>
          <p:cNvSpPr>
            <a:spLocks noGrp="1"/>
          </p:cNvSpPr>
          <p:nvPr>
            <p:ph type="title"/>
          </p:nvPr>
        </p:nvSpPr>
        <p:spPr/>
        <p:txBody>
          <a:bodyPr/>
          <a:lstStyle/>
          <a:p>
            <a:r>
              <a:rPr lang="en-US" dirty="0"/>
              <a:t>Ownership</a:t>
            </a:r>
          </a:p>
        </p:txBody>
      </p:sp>
      <p:sp>
        <p:nvSpPr>
          <p:cNvPr id="6" name="TextBox 5">
            <a:extLst>
              <a:ext uri="{FF2B5EF4-FFF2-40B4-BE49-F238E27FC236}">
                <a16:creationId xmlns:a16="http://schemas.microsoft.com/office/drawing/2014/main" id="{15B1E81B-3618-DD24-3EF5-BCCD4EB729F9}"/>
              </a:ext>
            </a:extLst>
          </p:cNvPr>
          <p:cNvSpPr txBox="1"/>
          <p:nvPr/>
        </p:nvSpPr>
        <p:spPr>
          <a:xfrm>
            <a:off x="0" y="1147744"/>
            <a:ext cx="9144000" cy="830997"/>
          </a:xfrm>
          <a:prstGeom prst="rect">
            <a:avLst/>
          </a:prstGeom>
          <a:solidFill>
            <a:srgbClr val="6E7073"/>
          </a:solidFill>
        </p:spPr>
        <p:txBody>
          <a:bodyPr wrap="square">
            <a:spAutoFit/>
          </a:bodyPr>
          <a:lstStyle/>
          <a:p>
            <a:pPr algn="ctr"/>
            <a:endParaRPr lang="en-US" sz="1600" dirty="0">
              <a:solidFill>
                <a:schemeClr val="bg1"/>
              </a:solidFill>
              <a:latin typeface="PermianSlabSerifTypeface" panose="02000000000000000000" pitchFamily="50" charset="0"/>
            </a:endParaRPr>
          </a:p>
          <a:p>
            <a:pPr algn="ctr"/>
            <a:r>
              <a:rPr lang="en-US" sz="1600" dirty="0">
                <a:solidFill>
                  <a:schemeClr val="bg1"/>
                </a:solidFill>
                <a:latin typeface="PermianSlabSerifTypeface" panose="02000000000000000000" pitchFamily="50" charset="0"/>
              </a:rPr>
              <a:t>Add, change, or delete ownership information as needed.</a:t>
            </a:r>
          </a:p>
          <a:p>
            <a:pPr algn="ctr"/>
            <a:r>
              <a:rPr lang="en-US" sz="1600" dirty="0">
                <a:solidFill>
                  <a:schemeClr val="bg1"/>
                </a:solidFill>
                <a:latin typeface="PermianSlabSerifTypeface" panose="02000000000000000000" pitchFamily="50" charset="0"/>
              </a:rPr>
              <a:t>  </a:t>
            </a:r>
          </a:p>
        </p:txBody>
      </p:sp>
      <p:sp>
        <p:nvSpPr>
          <p:cNvPr id="3" name="TextBox 2">
            <a:extLst>
              <a:ext uri="{FF2B5EF4-FFF2-40B4-BE49-F238E27FC236}">
                <a16:creationId xmlns:a16="http://schemas.microsoft.com/office/drawing/2014/main" id="{FE4C06E8-F8C9-FAED-D68E-47C979774A89}"/>
              </a:ext>
            </a:extLst>
          </p:cNvPr>
          <p:cNvSpPr txBox="1"/>
          <p:nvPr/>
        </p:nvSpPr>
        <p:spPr>
          <a:xfrm>
            <a:off x="0" y="1841146"/>
            <a:ext cx="9144000" cy="1323439"/>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If an ownership change results in a different person(s) or entity acquiring an aggregate of fifty (50) percent or more of the shares, ownership, or other member interest, </a:t>
            </a:r>
            <a:r>
              <a:rPr lang="en-US" sz="1600" b="1" dirty="0">
                <a:solidFill>
                  <a:schemeClr val="bg1"/>
                </a:solidFill>
                <a:latin typeface="PermianSlabSerifTypeface" panose="02000000000000000000" pitchFamily="50" charset="0"/>
              </a:rPr>
              <a:t>STOP</a:t>
            </a:r>
            <a:r>
              <a:rPr lang="en-US" sz="1600" dirty="0">
                <a:solidFill>
                  <a:schemeClr val="bg1"/>
                </a:solidFill>
                <a:latin typeface="PermianSlabSerifTypeface" panose="02000000000000000000" pitchFamily="50" charset="0"/>
              </a:rPr>
              <a:t> and return to the main menu to submit an </a:t>
            </a:r>
            <a:r>
              <a:rPr lang="en-US" sz="1600" b="1" dirty="0">
                <a:solidFill>
                  <a:schemeClr val="bg1"/>
                </a:solidFill>
                <a:latin typeface="PermianSlabSerifTypeface" panose="02000000000000000000" pitchFamily="50" charset="0"/>
              </a:rPr>
              <a:t>Ownership Change </a:t>
            </a:r>
            <a:r>
              <a:rPr lang="en-US" sz="1600" dirty="0">
                <a:solidFill>
                  <a:schemeClr val="bg1"/>
                </a:solidFill>
                <a:latin typeface="PermianSlabSerifTypeface" panose="02000000000000000000" pitchFamily="50" charset="0"/>
              </a:rPr>
              <a:t>application.</a:t>
            </a:r>
          </a:p>
          <a:p>
            <a:endParaRPr lang="en-US" sz="1600" dirty="0">
              <a:solidFill>
                <a:schemeClr val="bg1"/>
              </a:solidFill>
              <a:latin typeface="PermianSlabSerifTypeface" panose="02000000000000000000" pitchFamily="50" charset="0"/>
            </a:endParaRPr>
          </a:p>
        </p:txBody>
      </p:sp>
      <p:sp>
        <p:nvSpPr>
          <p:cNvPr id="17" name="TextBox 16">
            <a:extLst>
              <a:ext uri="{FF2B5EF4-FFF2-40B4-BE49-F238E27FC236}">
                <a16:creationId xmlns:a16="http://schemas.microsoft.com/office/drawing/2014/main" id="{A425255E-9992-A9DF-9AD6-0C716D941609}"/>
              </a:ext>
            </a:extLst>
          </p:cNvPr>
          <p:cNvSpPr txBox="1"/>
          <p:nvPr/>
        </p:nvSpPr>
        <p:spPr>
          <a:xfrm>
            <a:off x="43309" y="4165875"/>
            <a:ext cx="1564655" cy="523220"/>
          </a:xfrm>
          <a:prstGeom prst="rect">
            <a:avLst/>
          </a:prstGeom>
          <a:noFill/>
        </p:spPr>
        <p:txBody>
          <a:bodyPr wrap="square" rtlCol="0">
            <a:spAutoFit/>
          </a:bodyPr>
          <a:lstStyle/>
          <a:p>
            <a:r>
              <a:rPr lang="en-US" sz="1400" dirty="0">
                <a:latin typeface="PermianSlabSerifTypeface" panose="02000000000000000000" pitchFamily="50" charset="0"/>
              </a:rPr>
              <a:t>Edit or delete an existing owner.</a:t>
            </a:r>
          </a:p>
        </p:txBody>
      </p:sp>
      <p:sp>
        <p:nvSpPr>
          <p:cNvPr id="18" name="Arrow: Right 17">
            <a:extLst>
              <a:ext uri="{FF2B5EF4-FFF2-40B4-BE49-F238E27FC236}">
                <a16:creationId xmlns:a16="http://schemas.microsoft.com/office/drawing/2014/main" id="{3994CCCF-D181-537D-3B7D-0DD8C4E6FF9A}"/>
              </a:ext>
              <a:ext uri="{C183D7F6-B498-43B3-948B-1728B52AA6E4}">
                <adec:decorative xmlns:adec="http://schemas.microsoft.com/office/drawing/2017/decorative" val="1"/>
              </a:ext>
            </a:extLst>
          </p:cNvPr>
          <p:cNvSpPr/>
          <p:nvPr/>
        </p:nvSpPr>
        <p:spPr>
          <a:xfrm>
            <a:off x="367248" y="4791521"/>
            <a:ext cx="990600" cy="47535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creenshot of the add ownership option in the renewal application showing the entity type, individual owner name, address, and amount of ownership with edit and delete buttons.">
            <a:extLst>
              <a:ext uri="{FF2B5EF4-FFF2-40B4-BE49-F238E27FC236}">
                <a16:creationId xmlns:a16="http://schemas.microsoft.com/office/drawing/2014/main" id="{273641ED-942C-149C-7A23-9149BBF61D2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676400" y="3192444"/>
            <a:ext cx="2747160" cy="2842769"/>
          </a:xfrm>
          <a:prstGeom prst="rect">
            <a:avLst/>
          </a:prstGeom>
        </p:spPr>
      </p:pic>
      <p:sp>
        <p:nvSpPr>
          <p:cNvPr id="14" name="TextBox 13">
            <a:extLst>
              <a:ext uri="{FF2B5EF4-FFF2-40B4-BE49-F238E27FC236}">
                <a16:creationId xmlns:a16="http://schemas.microsoft.com/office/drawing/2014/main" id="{D3BBF6B4-BC58-23CA-3154-E58358B4CAE0}"/>
              </a:ext>
            </a:extLst>
          </p:cNvPr>
          <p:cNvSpPr txBox="1"/>
          <p:nvPr/>
        </p:nvSpPr>
        <p:spPr>
          <a:xfrm>
            <a:off x="5043168" y="4268301"/>
            <a:ext cx="1115280" cy="523220"/>
          </a:xfrm>
          <a:prstGeom prst="rect">
            <a:avLst/>
          </a:prstGeom>
          <a:noFill/>
        </p:spPr>
        <p:txBody>
          <a:bodyPr wrap="square" rtlCol="0">
            <a:spAutoFit/>
          </a:bodyPr>
          <a:lstStyle/>
          <a:p>
            <a:r>
              <a:rPr lang="en-US" sz="1400" dirty="0">
                <a:latin typeface="PermianSlabSerifTypeface" panose="02000000000000000000" pitchFamily="50" charset="0"/>
              </a:rPr>
              <a:t>Add a new owner.</a:t>
            </a:r>
          </a:p>
        </p:txBody>
      </p:sp>
      <p:sp>
        <p:nvSpPr>
          <p:cNvPr id="19" name="Arrow: Right 18">
            <a:extLst>
              <a:ext uri="{FF2B5EF4-FFF2-40B4-BE49-F238E27FC236}">
                <a16:creationId xmlns:a16="http://schemas.microsoft.com/office/drawing/2014/main" id="{34503F2B-3880-F07E-08A2-12B57F7D3D23}"/>
              </a:ext>
              <a:ext uri="{C183D7F6-B498-43B3-948B-1728B52AA6E4}">
                <adec:decorative xmlns:adec="http://schemas.microsoft.com/office/drawing/2017/decorative" val="1"/>
              </a:ext>
            </a:extLst>
          </p:cNvPr>
          <p:cNvSpPr/>
          <p:nvPr/>
        </p:nvSpPr>
        <p:spPr>
          <a:xfrm>
            <a:off x="5043167" y="4794569"/>
            <a:ext cx="978408"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creenshot of the add ownership option in the renewal application if a new owner is needing to be added. White plus sign inside light blue circle with an add button.">
            <a:extLst>
              <a:ext uri="{FF2B5EF4-FFF2-40B4-BE49-F238E27FC236}">
                <a16:creationId xmlns:a16="http://schemas.microsoft.com/office/drawing/2014/main" id="{5C4998BB-9139-FC94-F35B-2976E982975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158447" y="3504307"/>
            <a:ext cx="2618305" cy="2000250"/>
          </a:xfrm>
          <a:prstGeom prst="rect">
            <a:avLst/>
          </a:prstGeom>
        </p:spPr>
      </p:pic>
    </p:spTree>
    <p:extLst>
      <p:ext uri="{BB962C8B-B14F-4D97-AF65-F5344CB8AC3E}">
        <p14:creationId xmlns:p14="http://schemas.microsoft.com/office/powerpoint/2010/main" val="251510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95C6-FC58-C077-5B1A-233288D5C700}"/>
              </a:ext>
            </a:extLst>
          </p:cNvPr>
          <p:cNvSpPr>
            <a:spLocks noGrp="1"/>
          </p:cNvSpPr>
          <p:nvPr>
            <p:ph type="title"/>
          </p:nvPr>
        </p:nvSpPr>
        <p:spPr/>
        <p:txBody>
          <a:bodyPr/>
          <a:lstStyle/>
          <a:p>
            <a:r>
              <a:rPr lang="en-US" dirty="0"/>
              <a:t>Questions</a:t>
            </a:r>
          </a:p>
        </p:txBody>
      </p:sp>
      <p:sp>
        <p:nvSpPr>
          <p:cNvPr id="4" name="TextBox 3">
            <a:extLst>
              <a:ext uri="{FF2B5EF4-FFF2-40B4-BE49-F238E27FC236}">
                <a16:creationId xmlns:a16="http://schemas.microsoft.com/office/drawing/2014/main" id="{255261AA-703A-D86A-D1B2-13DC37118856}"/>
              </a:ext>
            </a:extLst>
          </p:cNvPr>
          <p:cNvSpPr txBox="1"/>
          <p:nvPr/>
        </p:nvSpPr>
        <p:spPr>
          <a:xfrm>
            <a:off x="0" y="969962"/>
            <a:ext cx="9144000" cy="830997"/>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You must attach supporting documentation and/or an explanation if any of these are true:</a:t>
            </a:r>
          </a:p>
          <a:p>
            <a:endParaRPr lang="en-US" sz="1600" dirty="0">
              <a:solidFill>
                <a:schemeClr val="bg1"/>
              </a:solidFill>
              <a:latin typeface="PermianSlabSerifTypeface" panose="02000000000000000000" pitchFamily="50" charset="0"/>
            </a:endParaRPr>
          </a:p>
        </p:txBody>
      </p:sp>
      <p:sp>
        <p:nvSpPr>
          <p:cNvPr id="7" name="TextBox 6">
            <a:extLst>
              <a:ext uri="{FF2B5EF4-FFF2-40B4-BE49-F238E27FC236}">
                <a16:creationId xmlns:a16="http://schemas.microsoft.com/office/drawing/2014/main" id="{09157D30-8069-1370-108B-473C3BB48590}"/>
              </a:ext>
            </a:extLst>
          </p:cNvPr>
          <p:cNvSpPr txBox="1"/>
          <p:nvPr/>
        </p:nvSpPr>
        <p:spPr>
          <a:xfrm>
            <a:off x="304800" y="1946187"/>
            <a:ext cx="8686800" cy="2554545"/>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PermianSlabSerifTypeface" panose="02000000000000000000" pitchFamily="50" charset="0"/>
              </a:rPr>
              <a:t>You have ever been denied a collection agency license in Tennessee or elsewhere</a:t>
            </a:r>
          </a:p>
          <a:p>
            <a:pPr marL="285750" indent="-285750">
              <a:buFont typeface="Arial" panose="020B0604020202020204" pitchFamily="34" charset="0"/>
              <a:buChar char="•"/>
            </a:pPr>
            <a:r>
              <a:rPr lang="en-US" sz="1600" dirty="0">
                <a:latin typeface="PermianSlabSerifTypeface" panose="02000000000000000000" pitchFamily="50" charset="0"/>
              </a:rPr>
              <a:t>In the last two years any owner(s), officer(s), member(s) or partner(s) have</a:t>
            </a:r>
          </a:p>
          <a:p>
            <a:pPr marL="742950" lvl="1" indent="-285750">
              <a:buFont typeface="Arial" panose="020B0604020202020204" pitchFamily="34" charset="0"/>
              <a:buChar char="•"/>
            </a:pPr>
            <a:r>
              <a:rPr lang="en-US" sz="1600" dirty="0">
                <a:latin typeface="PermianSlabSerifTypeface" panose="02000000000000000000" pitchFamily="50" charset="0"/>
              </a:rPr>
              <a:t>Been convicted of fraud in any court</a:t>
            </a:r>
          </a:p>
          <a:p>
            <a:pPr marL="742950" lvl="1" indent="-285750">
              <a:buFont typeface="Arial" panose="020B0604020202020204" pitchFamily="34" charset="0"/>
              <a:buChar char="•"/>
            </a:pPr>
            <a:r>
              <a:rPr lang="en-US" sz="1600" dirty="0">
                <a:latin typeface="PermianSlabSerifTypeface" panose="02000000000000000000" pitchFamily="50" charset="0"/>
              </a:rPr>
              <a:t>Been convicted of any felony</a:t>
            </a:r>
          </a:p>
          <a:p>
            <a:pPr marL="742950" lvl="1" indent="-285750">
              <a:buFont typeface="Arial" panose="020B0604020202020204" pitchFamily="34" charset="0"/>
              <a:buChar char="•"/>
            </a:pPr>
            <a:r>
              <a:rPr lang="en-US" sz="1600" dirty="0">
                <a:latin typeface="PermianSlabSerifTypeface" panose="02000000000000000000" pitchFamily="50" charset="0"/>
              </a:rPr>
              <a:t>Had a judgement entered in any court for failure to account to a client for money or property collected</a:t>
            </a:r>
          </a:p>
          <a:p>
            <a:pPr marL="742950" lvl="1" indent="-285750">
              <a:buFont typeface="Arial" panose="020B0604020202020204" pitchFamily="34" charset="0"/>
              <a:buChar char="•"/>
            </a:pPr>
            <a:r>
              <a:rPr lang="en-US" sz="1600" dirty="0">
                <a:latin typeface="PermianSlabSerifTypeface" panose="02000000000000000000" pitchFamily="50" charset="0"/>
              </a:rPr>
              <a:t>Been convicted of or have pending felony, misdemeanor, or civil actions relating to a financial transaction, honesty or trust</a:t>
            </a:r>
          </a:p>
          <a:p>
            <a:pPr marL="742950" lvl="1" indent="-285750">
              <a:buFont typeface="Arial" panose="020B0604020202020204" pitchFamily="34" charset="0"/>
              <a:buChar char="•"/>
            </a:pPr>
            <a:r>
              <a:rPr lang="en-US" sz="1600" dirty="0">
                <a:latin typeface="PermianSlabSerifTypeface" panose="02000000000000000000" pitchFamily="50" charset="0"/>
              </a:rPr>
              <a:t>Had a license suspended or revoked</a:t>
            </a:r>
          </a:p>
          <a:p>
            <a:pPr marL="742950" lvl="1" indent="-285750">
              <a:buFont typeface="Arial" panose="020B0604020202020204" pitchFamily="34" charset="0"/>
              <a:buChar char="•"/>
            </a:pPr>
            <a:r>
              <a:rPr lang="en-US" sz="1600" dirty="0">
                <a:latin typeface="PermianSlabSerifTypeface" panose="02000000000000000000" pitchFamily="50" charset="0"/>
              </a:rPr>
              <a:t>Filed a petition or been declared bankrupt</a:t>
            </a:r>
          </a:p>
        </p:txBody>
      </p:sp>
      <p:sp>
        <p:nvSpPr>
          <p:cNvPr id="8" name="TextBox 7">
            <a:extLst>
              <a:ext uri="{FF2B5EF4-FFF2-40B4-BE49-F238E27FC236}">
                <a16:creationId xmlns:a16="http://schemas.microsoft.com/office/drawing/2014/main" id="{9E636021-C9F8-194A-8EA5-5F2054329C7A}"/>
              </a:ext>
            </a:extLst>
          </p:cNvPr>
          <p:cNvSpPr txBox="1"/>
          <p:nvPr/>
        </p:nvSpPr>
        <p:spPr>
          <a:xfrm>
            <a:off x="2286000" y="4500732"/>
            <a:ext cx="6858000" cy="830997"/>
          </a:xfrm>
          <a:prstGeom prst="rect">
            <a:avLst/>
          </a:prstGeom>
          <a:solidFill>
            <a:srgbClr val="6E7073"/>
          </a:solidFill>
        </p:spPr>
        <p:txBody>
          <a:bodyPr wrap="square">
            <a:spAutoFit/>
          </a:bodyPr>
          <a:lstStyle/>
          <a:p>
            <a:pPr algn="ctr"/>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Enter the number of employees</a:t>
            </a:r>
          </a:p>
          <a:p>
            <a:pPr algn="ctr"/>
            <a:r>
              <a:rPr lang="en-US" sz="1600" dirty="0">
                <a:solidFill>
                  <a:schemeClr val="bg1"/>
                </a:solidFill>
                <a:latin typeface="PermianSlabSerifTypeface" panose="02000000000000000000" pitchFamily="50" charset="0"/>
              </a:rPr>
              <a:t>  </a:t>
            </a:r>
          </a:p>
        </p:txBody>
      </p:sp>
      <p:sp>
        <p:nvSpPr>
          <p:cNvPr id="12" name="TextBox 11">
            <a:extLst>
              <a:ext uri="{FF2B5EF4-FFF2-40B4-BE49-F238E27FC236}">
                <a16:creationId xmlns:a16="http://schemas.microsoft.com/office/drawing/2014/main" id="{E9C9FF68-6493-3EBA-8285-F5FF400CF8C5}"/>
              </a:ext>
            </a:extLst>
          </p:cNvPr>
          <p:cNvSpPr txBox="1"/>
          <p:nvPr/>
        </p:nvSpPr>
        <p:spPr>
          <a:xfrm>
            <a:off x="3681984" y="5326960"/>
            <a:ext cx="5462016" cy="830997"/>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-Indicate if the agency has a location in Tennessee</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260488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1ACB1-5C50-AD2A-1C1F-BA8C2F37B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6EDC4-62F0-67AE-CF20-8A9FC45BE19A}"/>
              </a:ext>
            </a:extLst>
          </p:cNvPr>
          <p:cNvSpPr>
            <a:spLocks noGrp="1"/>
          </p:cNvSpPr>
          <p:nvPr>
            <p:ph type="title"/>
          </p:nvPr>
        </p:nvSpPr>
        <p:spPr/>
        <p:txBody>
          <a:bodyPr/>
          <a:lstStyle/>
          <a:p>
            <a:r>
              <a:rPr lang="en-US" dirty="0"/>
              <a:t>Financial Information</a:t>
            </a:r>
          </a:p>
        </p:txBody>
      </p:sp>
      <p:sp>
        <p:nvSpPr>
          <p:cNvPr id="4" name="TextBox 3">
            <a:extLst>
              <a:ext uri="{FF2B5EF4-FFF2-40B4-BE49-F238E27FC236}">
                <a16:creationId xmlns:a16="http://schemas.microsoft.com/office/drawing/2014/main" id="{FC0D0449-CD5D-22F0-1108-C54A159965ED}"/>
              </a:ext>
            </a:extLst>
          </p:cNvPr>
          <p:cNvSpPr txBox="1"/>
          <p:nvPr/>
        </p:nvSpPr>
        <p:spPr>
          <a:xfrm>
            <a:off x="0" y="969962"/>
            <a:ext cx="9144000" cy="584775"/>
          </a:xfrm>
          <a:prstGeom prst="rect">
            <a:avLst/>
          </a:prstGeom>
          <a:solidFill>
            <a:srgbClr val="EE3524"/>
          </a:solidFill>
        </p:spPr>
        <p:txBody>
          <a:bodyPr wrap="square">
            <a:spAutoFit/>
          </a:bodyPr>
          <a:lstStyle/>
          <a:p>
            <a:r>
              <a:rPr lang="en-US" sz="1600" dirty="0">
                <a:solidFill>
                  <a:schemeClr val="bg1"/>
                </a:solidFill>
                <a:latin typeface="PermianSlabSerifTypeface" panose="02000000000000000000" pitchFamily="50" charset="0"/>
              </a:rPr>
              <a:t>You will be asked to affirm the following statements.  If the answer is No, attach an explanation on the File Attachments Screen.</a:t>
            </a:r>
          </a:p>
        </p:txBody>
      </p:sp>
      <p:sp>
        <p:nvSpPr>
          <p:cNvPr id="5" name="TextBox 4">
            <a:extLst>
              <a:ext uri="{FF2B5EF4-FFF2-40B4-BE49-F238E27FC236}">
                <a16:creationId xmlns:a16="http://schemas.microsoft.com/office/drawing/2014/main" id="{AA03A416-2DEB-2C60-4733-7BB094AA930B}"/>
              </a:ext>
            </a:extLst>
          </p:cNvPr>
          <p:cNvSpPr txBox="1"/>
          <p:nvPr/>
        </p:nvSpPr>
        <p:spPr>
          <a:xfrm>
            <a:off x="0" y="1554737"/>
            <a:ext cx="9162288" cy="1323439"/>
          </a:xfrm>
          <a:prstGeom prst="rect">
            <a:avLst/>
          </a:prstGeom>
          <a:noFill/>
          <a:ln w="22225">
            <a:solidFill>
              <a:srgbClr val="EE3524"/>
            </a:solidFill>
          </a:ln>
        </p:spPr>
        <p:txBody>
          <a:bodyPr wrap="square">
            <a:spAutoFit/>
          </a:bodyPr>
          <a:lstStyle/>
          <a:p>
            <a:pPr marL="285750" indent="-285750">
              <a:buFont typeface="Arial" panose="020B0604020202020204" pitchFamily="34" charset="0"/>
              <a:buChar char="•"/>
            </a:pPr>
            <a:r>
              <a:rPr lang="en-US" sz="1600" dirty="0">
                <a:latin typeface="PermianSlabSerifTypeface" panose="02000000000000000000" pitchFamily="50" charset="0"/>
              </a:rPr>
              <a:t>Do you affirm that the agency maintains a separate fiduciary or trust account with sufficient funds at all times to disburse such accounts as due to all clients?</a:t>
            </a:r>
          </a:p>
          <a:p>
            <a:pPr marL="285750" indent="-285750">
              <a:buFont typeface="Arial" panose="020B0604020202020204" pitchFamily="34" charset="0"/>
              <a:buChar char="•"/>
            </a:pPr>
            <a:r>
              <a:rPr lang="en-US" sz="1600" dirty="0">
                <a:latin typeface="PermianSlabSerifTypeface" panose="02000000000000000000" pitchFamily="50" charset="0"/>
              </a:rPr>
              <a:t>Do you affirm that you remit to your clients monies collected for them within thirty (30) days after the close of each month, unless specific arrangements have been made with clients?</a:t>
            </a:r>
          </a:p>
        </p:txBody>
      </p:sp>
      <p:sp>
        <p:nvSpPr>
          <p:cNvPr id="8" name="TextBox 7">
            <a:extLst>
              <a:ext uri="{FF2B5EF4-FFF2-40B4-BE49-F238E27FC236}">
                <a16:creationId xmlns:a16="http://schemas.microsoft.com/office/drawing/2014/main" id="{D71FAF76-E3C0-96F9-37E4-9989C37FF13D}"/>
              </a:ext>
            </a:extLst>
          </p:cNvPr>
          <p:cNvSpPr txBox="1"/>
          <p:nvPr/>
        </p:nvSpPr>
        <p:spPr>
          <a:xfrm>
            <a:off x="743712" y="2878176"/>
            <a:ext cx="8400288" cy="830997"/>
          </a:xfrm>
          <a:prstGeom prst="rect">
            <a:avLst/>
          </a:prstGeom>
          <a:solidFill>
            <a:srgbClr val="6E7073"/>
          </a:solidFill>
        </p:spPr>
        <p:txBody>
          <a:bodyPr wrap="square">
            <a:spAutoFit/>
          </a:bodyPr>
          <a:lstStyle/>
          <a:p>
            <a:pPr algn="ctr"/>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List financial institution(s) where you deposit client money</a:t>
            </a:r>
          </a:p>
          <a:p>
            <a:pPr algn="ctr"/>
            <a:endParaRPr lang="en-US" sz="1600" dirty="0">
              <a:solidFill>
                <a:schemeClr val="bg1"/>
              </a:solidFill>
              <a:latin typeface="PermianSlabSerifTypeface" panose="02000000000000000000" pitchFamily="50" charset="0"/>
            </a:endParaRPr>
          </a:p>
        </p:txBody>
      </p:sp>
      <p:sp>
        <p:nvSpPr>
          <p:cNvPr id="12" name="TextBox 11">
            <a:extLst>
              <a:ext uri="{FF2B5EF4-FFF2-40B4-BE49-F238E27FC236}">
                <a16:creationId xmlns:a16="http://schemas.microsoft.com/office/drawing/2014/main" id="{1C27E0C2-BE80-7881-2CE2-1AD8A095222F}"/>
              </a:ext>
            </a:extLst>
          </p:cNvPr>
          <p:cNvSpPr txBox="1"/>
          <p:nvPr/>
        </p:nvSpPr>
        <p:spPr>
          <a:xfrm>
            <a:off x="1447800" y="3694492"/>
            <a:ext cx="7696200" cy="830997"/>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Enter the statement date of your company’s financial statement </a:t>
            </a:r>
          </a:p>
          <a:p>
            <a:endParaRPr lang="en-US" sz="1600" dirty="0">
              <a:solidFill>
                <a:schemeClr val="bg1"/>
              </a:solidFill>
              <a:latin typeface="PermianSlabSerifTypeface" panose="02000000000000000000" pitchFamily="50" charset="0"/>
            </a:endParaRPr>
          </a:p>
        </p:txBody>
      </p:sp>
      <p:sp>
        <p:nvSpPr>
          <p:cNvPr id="11" name="TextBox 10">
            <a:extLst>
              <a:ext uri="{FF2B5EF4-FFF2-40B4-BE49-F238E27FC236}">
                <a16:creationId xmlns:a16="http://schemas.microsoft.com/office/drawing/2014/main" id="{21B16A26-00A7-BCA5-B489-582B54156E11}"/>
              </a:ext>
            </a:extLst>
          </p:cNvPr>
          <p:cNvSpPr txBox="1"/>
          <p:nvPr/>
        </p:nvSpPr>
        <p:spPr>
          <a:xfrm>
            <a:off x="2282952" y="4500873"/>
            <a:ext cx="6858000" cy="830997"/>
          </a:xfrm>
          <a:prstGeom prst="rect">
            <a:avLst/>
          </a:prstGeom>
          <a:solidFill>
            <a:srgbClr val="6E7073"/>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Current Balance of Fiduciary/Trust account</a:t>
            </a:r>
          </a:p>
          <a:p>
            <a:endParaRPr lang="en-US" sz="1600" dirty="0">
              <a:solidFill>
                <a:schemeClr val="bg1"/>
              </a:solidFill>
              <a:latin typeface="PermianSlabSerifTypeface" panose="02000000000000000000" pitchFamily="50" charset="0"/>
            </a:endParaRPr>
          </a:p>
        </p:txBody>
      </p:sp>
      <p:sp>
        <p:nvSpPr>
          <p:cNvPr id="14" name="TextBox 13">
            <a:extLst>
              <a:ext uri="{FF2B5EF4-FFF2-40B4-BE49-F238E27FC236}">
                <a16:creationId xmlns:a16="http://schemas.microsoft.com/office/drawing/2014/main" id="{15C3BA6F-A6F4-7285-3D81-7FFE09AE8F6E}"/>
              </a:ext>
            </a:extLst>
          </p:cNvPr>
          <p:cNvSpPr txBox="1"/>
          <p:nvPr/>
        </p:nvSpPr>
        <p:spPr>
          <a:xfrm>
            <a:off x="2892552" y="5315059"/>
            <a:ext cx="6248400" cy="830997"/>
          </a:xfrm>
          <a:prstGeom prst="rect">
            <a:avLst/>
          </a:prstGeom>
          <a:solidFill>
            <a:srgbClr val="EE3524"/>
          </a:solidFill>
        </p:spPr>
        <p:txBody>
          <a:bodyPr wrap="square">
            <a:spAutoFit/>
          </a:bodyPr>
          <a:lstStyle/>
          <a:p>
            <a:endParaRPr lang="en-US" sz="1600" dirty="0">
              <a:solidFill>
                <a:schemeClr val="bg1"/>
              </a:solidFill>
              <a:latin typeface="PermianSlabSerifTypeface" panose="02000000000000000000" pitchFamily="50" charset="0"/>
            </a:endParaRPr>
          </a:p>
          <a:p>
            <a:r>
              <a:rPr lang="en-US" sz="1600" dirty="0">
                <a:solidFill>
                  <a:schemeClr val="bg1"/>
                </a:solidFill>
                <a:latin typeface="PermianSlabSerifTypeface" panose="02000000000000000000" pitchFamily="50" charset="0"/>
              </a:rPr>
              <a:t>- Trust/Fiduciary Account Funds Owed to Clients</a:t>
            </a:r>
          </a:p>
          <a:p>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183285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2F96-9D41-427E-6474-242FFE79D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E30AC-E99D-C90C-BBBC-126E854C3F44}"/>
              </a:ext>
            </a:extLst>
          </p:cNvPr>
          <p:cNvSpPr>
            <a:spLocks noGrp="1"/>
          </p:cNvSpPr>
          <p:nvPr>
            <p:ph type="title"/>
          </p:nvPr>
        </p:nvSpPr>
        <p:spPr/>
        <p:txBody>
          <a:bodyPr/>
          <a:lstStyle/>
          <a:p>
            <a:r>
              <a:rPr lang="en-US" dirty="0"/>
              <a:t>File Attachments</a:t>
            </a:r>
          </a:p>
        </p:txBody>
      </p:sp>
      <p:sp>
        <p:nvSpPr>
          <p:cNvPr id="3" name="TextBox 2">
            <a:extLst>
              <a:ext uri="{FF2B5EF4-FFF2-40B4-BE49-F238E27FC236}">
                <a16:creationId xmlns:a16="http://schemas.microsoft.com/office/drawing/2014/main" id="{32B4D754-C154-B17A-39F1-13657A5C21B7}"/>
              </a:ext>
            </a:extLst>
          </p:cNvPr>
          <p:cNvSpPr txBox="1"/>
          <p:nvPr/>
        </p:nvSpPr>
        <p:spPr>
          <a:xfrm>
            <a:off x="684012" y="1295400"/>
            <a:ext cx="7775975" cy="1569660"/>
          </a:xfrm>
          <a:prstGeom prst="rect">
            <a:avLst/>
          </a:prstGeom>
          <a:solidFill>
            <a:srgbClr val="EE3524"/>
          </a:solidFill>
        </p:spPr>
        <p:txBody>
          <a:bodyPr wrap="none" rtlCol="0">
            <a:spAutoFit/>
          </a:bodyPr>
          <a:lstStyle/>
          <a:p>
            <a:r>
              <a:rPr lang="en-US" sz="1600" dirty="0">
                <a:solidFill>
                  <a:schemeClr val="bg1"/>
                </a:solidFill>
                <a:latin typeface="PermianSlabSerifTypeface" panose="02000000000000000000" pitchFamily="50" charset="0"/>
              </a:rPr>
              <a:t>Required Documents:</a:t>
            </a:r>
          </a:p>
          <a:p>
            <a:endParaRPr lang="en-US" sz="1600" dirty="0">
              <a:solidFill>
                <a:schemeClr val="bg1"/>
              </a:solidFill>
              <a:latin typeface="PermianSlabSerifTypeface" panose="02000000000000000000" pitchFamily="50" charset="0"/>
            </a:endParaRPr>
          </a:p>
          <a:p>
            <a:pPr marL="285750" indent="-285750">
              <a:buFont typeface="Arial" panose="020B0604020202020204" pitchFamily="34" charset="0"/>
              <a:buChar char="•"/>
            </a:pPr>
            <a:r>
              <a:rPr lang="en-US" sz="1600" dirty="0">
                <a:solidFill>
                  <a:schemeClr val="bg1"/>
                </a:solidFill>
                <a:latin typeface="PermianSlabSerifTypeface" panose="02000000000000000000" pitchFamily="50" charset="0"/>
              </a:rPr>
              <a:t>Financial Statement</a:t>
            </a:r>
          </a:p>
          <a:p>
            <a:pPr marL="285750" indent="-285750">
              <a:buFont typeface="Arial" panose="020B0604020202020204" pitchFamily="34" charset="0"/>
              <a:buChar char="•"/>
            </a:pPr>
            <a:r>
              <a:rPr lang="en-US" sz="1600" dirty="0">
                <a:solidFill>
                  <a:schemeClr val="bg1"/>
                </a:solidFill>
                <a:latin typeface="PermianSlabSerifTypeface" panose="02000000000000000000" pitchFamily="50" charset="0"/>
              </a:rPr>
              <a:t>Surety Bond</a:t>
            </a:r>
          </a:p>
          <a:p>
            <a:pPr marL="285750" indent="-285750">
              <a:buFont typeface="Arial" panose="020B0604020202020204" pitchFamily="34" charset="0"/>
              <a:buChar char="•"/>
            </a:pPr>
            <a:r>
              <a:rPr lang="en-US" sz="1600" dirty="0">
                <a:solidFill>
                  <a:schemeClr val="bg1"/>
                </a:solidFill>
                <a:latin typeface="PermianSlabSerifTypeface" panose="02000000000000000000" pitchFamily="50" charset="0"/>
              </a:rPr>
              <a:t>City or County Business Tax Receipt (if agency has a physical location in TN)</a:t>
            </a:r>
          </a:p>
          <a:p>
            <a:endParaRPr lang="en-US" sz="1600" dirty="0">
              <a:solidFill>
                <a:schemeClr val="bg1"/>
              </a:solidFill>
              <a:latin typeface="PermianSlabSerifTypeface" panose="02000000000000000000" pitchFamily="50" charset="0"/>
            </a:endParaRPr>
          </a:p>
        </p:txBody>
      </p:sp>
      <p:sp>
        <p:nvSpPr>
          <p:cNvPr id="6" name="TextBox 5">
            <a:extLst>
              <a:ext uri="{FF2B5EF4-FFF2-40B4-BE49-F238E27FC236}">
                <a16:creationId xmlns:a16="http://schemas.microsoft.com/office/drawing/2014/main" id="{A91985FB-2A9B-10E0-8705-06E4BB36EA24}"/>
              </a:ext>
            </a:extLst>
          </p:cNvPr>
          <p:cNvSpPr txBox="1"/>
          <p:nvPr/>
        </p:nvSpPr>
        <p:spPr>
          <a:xfrm>
            <a:off x="1599454" y="3157157"/>
            <a:ext cx="5945090" cy="1077218"/>
          </a:xfrm>
          <a:prstGeom prst="rect">
            <a:avLst/>
          </a:prstGeom>
          <a:solidFill>
            <a:srgbClr val="6E7073"/>
          </a:solidFill>
        </p:spPr>
        <p:txBody>
          <a:bodyPr wrap="none" rtlCol="0">
            <a:spAutoFit/>
          </a:bodyPr>
          <a:lstStyle/>
          <a:p>
            <a:pPr algn="ctr"/>
            <a:endParaRPr lang="en-US" sz="1600" dirty="0">
              <a:solidFill>
                <a:schemeClr val="bg1"/>
              </a:solidFill>
              <a:latin typeface="PermianSlabSerifTypeface" panose="02000000000000000000" pitchFamily="50" charset="0"/>
            </a:endParaRPr>
          </a:p>
          <a:p>
            <a:pPr algn="ctr"/>
            <a:r>
              <a:rPr lang="en-US" sz="1600" dirty="0">
                <a:solidFill>
                  <a:schemeClr val="bg1"/>
                </a:solidFill>
                <a:latin typeface="PermianSlabSerifTypeface" panose="02000000000000000000" pitchFamily="50" charset="0"/>
              </a:rPr>
              <a:t>Additional documentation or explanation may be required, </a:t>
            </a:r>
          </a:p>
          <a:p>
            <a:pPr algn="ctr"/>
            <a:r>
              <a:rPr lang="en-US" sz="1600" dirty="0">
                <a:solidFill>
                  <a:schemeClr val="bg1"/>
                </a:solidFill>
                <a:latin typeface="PermianSlabSerifTypeface" panose="02000000000000000000" pitchFamily="50" charset="0"/>
              </a:rPr>
              <a:t>depending on your answers to the renewal questions.</a:t>
            </a:r>
          </a:p>
          <a:p>
            <a:pPr algn="ctr"/>
            <a:endParaRPr lang="en-US" sz="16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4272424087"/>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829</TotalTime>
  <Words>775</Words>
  <Application>Microsoft Office PowerPoint</Application>
  <PresentationFormat>On-screen Show (4:3)</PresentationFormat>
  <Paragraphs>104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vt:lpstr>
      <vt:lpstr>PermianSlabSerifTypeface</vt:lpstr>
      <vt:lpstr>PowerPoint B</vt:lpstr>
      <vt:lpstr>Collections Application Assistance</vt:lpstr>
      <vt:lpstr>Where to Renew</vt:lpstr>
      <vt:lpstr>Application Introduction </vt:lpstr>
      <vt:lpstr>Function Suitability</vt:lpstr>
      <vt:lpstr>Contact Information</vt:lpstr>
      <vt:lpstr>Ownership</vt:lpstr>
      <vt:lpstr>Questions</vt:lpstr>
      <vt:lpstr>Financial Information</vt:lpstr>
      <vt:lpstr>File Attachments</vt:lpstr>
      <vt:lpstr>Summary</vt:lpstr>
      <vt:lpstr>Payment</vt:lpstr>
      <vt:lpstr>Check your Email</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Lauren Cook</cp:lastModifiedBy>
  <cp:revision>11</cp:revision>
  <dcterms:created xsi:type="dcterms:W3CDTF">2015-04-23T14:05:11Z</dcterms:created>
  <dcterms:modified xsi:type="dcterms:W3CDTF">2026-06-10T18:02:58Z</dcterms:modified>
</cp:coreProperties>
</file>