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60" r:id="rId4"/>
    <p:sldId id="261" r:id="rId5"/>
    <p:sldId id="263" r:id="rId6"/>
    <p:sldId id="262" r:id="rId7"/>
    <p:sldId id="264" r:id="rId8"/>
    <p:sldId id="265" r:id="rId9"/>
    <p:sldId id="266" r:id="rId10"/>
    <p:sldId id="267" r:id="rId11"/>
    <p:sldId id="275" r:id="rId12"/>
    <p:sldId id="276"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E1E"/>
    <a:srgbClr val="1B365D"/>
    <a:srgbClr val="3D3D3D"/>
    <a:srgbClr val="75787B"/>
    <a:srgbClr val="C52222"/>
    <a:srgbClr val="E8E8E8"/>
    <a:srgbClr val="E0E0E0"/>
    <a:srgbClr val="FF0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70DF4-7476-4341-961C-21D51C3B8C0E}" v="5" dt="2026-06-26T21:06:53.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50" d="100"/>
          <a:sy n="150" d="100"/>
        </p:scale>
        <p:origin x="62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Cook" userId="815fbe41-2a05-4602-ac13-98a917e4d5a0" providerId="ADAL" clId="{2219383D-9C38-4D0F-BD6B-0175EDEEBE61}"/>
    <pc:docChg chg="modSld">
      <pc:chgData name="Lauren Cook" userId="815fbe41-2a05-4602-ac13-98a917e4d5a0" providerId="ADAL" clId="{2219383D-9C38-4D0F-BD6B-0175EDEEBE61}" dt="2026-06-26T21:06:58.201" v="3" actId="20577"/>
      <pc:docMkLst>
        <pc:docMk/>
      </pc:docMkLst>
      <pc:sldChg chg="modSp mod">
        <pc:chgData name="Lauren Cook" userId="815fbe41-2a05-4602-ac13-98a917e4d5a0" providerId="ADAL" clId="{2219383D-9C38-4D0F-BD6B-0175EDEEBE61}" dt="2026-06-26T21:06:33.603" v="1" actId="20577"/>
        <pc:sldMkLst>
          <pc:docMk/>
          <pc:sldMk cId="2475931741" sldId="263"/>
        </pc:sldMkLst>
        <pc:spChg chg="mod">
          <ac:chgData name="Lauren Cook" userId="815fbe41-2a05-4602-ac13-98a917e4d5a0" providerId="ADAL" clId="{2219383D-9C38-4D0F-BD6B-0175EDEEBE61}" dt="2026-06-26T21:06:33.603" v="1" actId="20577"/>
          <ac:spMkLst>
            <pc:docMk/>
            <pc:sldMk cId="2475931741" sldId="263"/>
            <ac:spMk id="3" creationId="{2E8382C4-C076-17DE-65D8-D461F2386C0E}"/>
          </ac:spMkLst>
        </pc:spChg>
      </pc:sldChg>
      <pc:sldChg chg="modSp mod">
        <pc:chgData name="Lauren Cook" userId="815fbe41-2a05-4602-ac13-98a917e4d5a0" providerId="ADAL" clId="{2219383D-9C38-4D0F-BD6B-0175EDEEBE61}" dt="2026-06-26T21:06:58.201" v="3" actId="20577"/>
        <pc:sldMkLst>
          <pc:docMk/>
          <pc:sldMk cId="853723009" sldId="278"/>
        </pc:sldMkLst>
        <pc:spChg chg="mod">
          <ac:chgData name="Lauren Cook" userId="815fbe41-2a05-4602-ac13-98a917e4d5a0" providerId="ADAL" clId="{2219383D-9C38-4D0F-BD6B-0175EDEEBE61}" dt="2026-06-26T21:06:58.201" v="3" actId="20577"/>
          <ac:spMkLst>
            <pc:docMk/>
            <pc:sldMk cId="853723009" sldId="278"/>
            <ac:spMk id="4" creationId="{8F78F0B1-98BB-E64A-94F0-99F62A06D505}"/>
          </ac:spMkLst>
        </pc:spChg>
        <pc:spChg chg="mod">
          <ac:chgData name="Lauren Cook" userId="815fbe41-2a05-4602-ac13-98a917e4d5a0" providerId="ADAL" clId="{2219383D-9C38-4D0F-BD6B-0175EDEEBE61}" dt="2026-06-26T21:06:53.145" v="2"/>
          <ac:spMkLst>
            <pc:docMk/>
            <pc:sldMk cId="853723009" sldId="278"/>
            <ac:spMk id="10" creationId="{3657DAC9-6DF7-00E3-3F1A-5DF759DF850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AABC-EFCF-81C3-2F05-C4B0D9525E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CD5DF9-01D4-111F-CC96-D56AA0FE9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D4608-5229-AF79-0C54-B281989899EC}"/>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489CB593-554F-C25C-85C5-179FD10CB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68E8-7DF2-37EF-B2F0-8F5F6158BF5D}"/>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38446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D88-230E-AF83-C869-7159928C3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8DC3B7-439F-BB4F-5724-48A71959DF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95231-EBEF-8B7B-4AD4-106DBE52054F}"/>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48AC903F-F850-F884-6653-92C503E3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7D955-FA08-54B5-00C7-A670DE2F8EC5}"/>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36195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7ADA6-44DE-8979-95F0-6A78097B1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C8327-638E-FFF9-5282-4249F995B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637CB-EFC1-82D1-A0C8-D7D2EFDCED4D}"/>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D7D679E7-6CFF-5329-9548-DEBE3A8DF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62340-5AFE-B637-EAC6-014592785920}"/>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97047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7" name="Text Placeholder 13"/>
          <p:cNvSpPr>
            <a:spLocks noGrp="1"/>
          </p:cNvSpPr>
          <p:nvPr>
            <p:ph type="body" sz="quarter" idx="12"/>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endParaRPr lang="en-US" dirty="0"/>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400" y="1914563"/>
            <a:ext cx="6299197" cy="1352474"/>
          </a:xfrm>
          <a:prstGeom prst="rect">
            <a:avLst/>
          </a:prstGeom>
        </p:spPr>
      </p:pic>
    </p:spTree>
    <p:extLst>
      <p:ext uri="{BB962C8B-B14F-4D97-AF65-F5344CB8AC3E}">
        <p14:creationId xmlns:p14="http://schemas.microsoft.com/office/powerpoint/2010/main" val="295069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7" name="Text Placeholder 13"/>
          <p:cNvSpPr>
            <a:spLocks noGrp="1"/>
          </p:cNvSpPr>
          <p:nvPr>
            <p:ph type="body" sz="quarter" idx="12"/>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endParaRPr lang="en-US" dirty="0"/>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400" y="1914563"/>
            <a:ext cx="6299197" cy="1352474"/>
          </a:xfrm>
          <a:prstGeom prst="rect">
            <a:avLst/>
          </a:prstGeom>
        </p:spPr>
      </p:pic>
    </p:spTree>
    <p:extLst>
      <p:ext uri="{BB962C8B-B14F-4D97-AF65-F5344CB8AC3E}">
        <p14:creationId xmlns:p14="http://schemas.microsoft.com/office/powerpoint/2010/main" val="1290551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670592"/>
            <a:ext cx="3179001" cy="682550"/>
          </a:xfrm>
          <a:prstGeom prst="rect">
            <a:avLst/>
          </a:prstGeom>
        </p:spPr>
      </p:pic>
    </p:spTree>
    <p:extLst>
      <p:ext uri="{BB962C8B-B14F-4D97-AF65-F5344CB8AC3E}">
        <p14:creationId xmlns:p14="http://schemas.microsoft.com/office/powerpoint/2010/main" val="30339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454400" y="3874770"/>
            <a:ext cx="8737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3556000" y="3874770"/>
            <a:ext cx="84328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916" y="3868420"/>
            <a:ext cx="2839368" cy="2252980"/>
          </a:xfrm>
          <a:prstGeom prst="rect">
            <a:avLst/>
          </a:prstGeom>
          <a:noFill/>
          <a:ln>
            <a:noFill/>
          </a:ln>
        </p:spPr>
      </p:pic>
    </p:spTree>
    <p:extLst>
      <p:ext uri="{BB962C8B-B14F-4D97-AF65-F5344CB8AC3E}">
        <p14:creationId xmlns:p14="http://schemas.microsoft.com/office/powerpoint/2010/main" val="4214238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965" y="6064018"/>
            <a:ext cx="808568" cy="641582"/>
          </a:xfrm>
          <a:prstGeom prst="rect">
            <a:avLst/>
          </a:prstGeom>
        </p:spPr>
      </p:pic>
    </p:spTree>
    <p:extLst>
      <p:ext uri="{BB962C8B-B14F-4D97-AF65-F5344CB8AC3E}">
        <p14:creationId xmlns:p14="http://schemas.microsoft.com/office/powerpoint/2010/main" val="2587811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009266"/>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
        <p:nvSpPr>
          <p:cNvPr id="15"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88451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62936"/>
            <a:ext cx="11785600" cy="50092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3153981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03200" y="1193801"/>
            <a:ext cx="117856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6"/>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340501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AAE8-A6DA-E042-1B64-C08864088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E52E82-C9A5-D6F1-E732-359D43981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6139A-C136-A833-D3D2-A8E433D8B671}"/>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D126D201-2EC4-FB6B-6DFD-6C5494C7D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7CB62-F56E-212B-2872-B6379BC6B9C3}"/>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422498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161634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98902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5">
                  <a:lumMod val="75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75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75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4284411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2928395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65229"/>
            <a:ext cx="57912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3"/>
          </p:nvPr>
        </p:nvSpPr>
        <p:spPr>
          <a:xfrm>
            <a:off x="6096000" y="1174754"/>
            <a:ext cx="57912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420509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684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157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98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67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3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5645-B419-18F7-785C-91232C5EF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148DA-C381-21DF-7D0C-D24322E409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D03B9-E854-B49B-94DD-3205A3FC0384}"/>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6A97ACAD-7332-100F-4E87-0F65E9E8E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88556-39B2-591B-4F5B-0D896A070A8A}"/>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377893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539-B618-8161-00E0-173B50419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01300-1FF8-EB75-B079-C0F441192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BD4E9E-281A-A7C8-46F8-CD5178047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9E3D53-B9E8-A472-B5B6-4909E58C9189}"/>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6" name="Footer Placeholder 5">
            <a:extLst>
              <a:ext uri="{FF2B5EF4-FFF2-40B4-BE49-F238E27FC236}">
                <a16:creationId xmlns:a16="http://schemas.microsoft.com/office/drawing/2014/main" id="{3C7760D1-1D9B-33C8-AB1F-50FD2E069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E76AD-F1A7-3DAD-6D8F-3F611C5E5E86}"/>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26374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797A-670C-EB83-82FF-B9A39FAD6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074A02-7D53-B9BB-9793-B8C2502F6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C9302-E407-B5BD-B097-4FD7362057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98A02-4A09-6A64-D0DD-3A8326D5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B22CB-6721-F805-BFB1-068C901B2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E2370-47E1-F75C-DB55-0F2716F0EBA1}"/>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8" name="Footer Placeholder 7">
            <a:extLst>
              <a:ext uri="{FF2B5EF4-FFF2-40B4-BE49-F238E27FC236}">
                <a16:creationId xmlns:a16="http://schemas.microsoft.com/office/drawing/2014/main" id="{5B2C04DB-18EC-DBF6-E9F4-FD63A390EF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638C6-1C53-8372-10DF-B0226505620C}"/>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47972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0A35-324E-C804-6351-C1D4AF78D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6553B0-717B-13FC-B552-BCF6720B4620}"/>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4" name="Footer Placeholder 3">
            <a:extLst>
              <a:ext uri="{FF2B5EF4-FFF2-40B4-BE49-F238E27FC236}">
                <a16:creationId xmlns:a16="http://schemas.microsoft.com/office/drawing/2014/main" id="{CD5847D4-5DEA-3B76-097C-D2A17DE776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03663-E022-5099-8554-AFD5CC7CA5E7}"/>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90041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1F7CD-E5E0-3301-2894-EBF14742B125}"/>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3" name="Footer Placeholder 2">
            <a:extLst>
              <a:ext uri="{FF2B5EF4-FFF2-40B4-BE49-F238E27FC236}">
                <a16:creationId xmlns:a16="http://schemas.microsoft.com/office/drawing/2014/main" id="{BB492E6F-F346-CAD8-C19C-26BF446A3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5099B2-3166-2668-F22F-37E7056DA4AD}"/>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55051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E0EB-C3B9-9A9E-3EBE-DF3A59B80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7C6C1-906A-7530-8F9B-C22F942B7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F84C46-16C7-0999-73EE-3A2530AC0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F3075-471A-3EA7-D045-E40D529A09F5}"/>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6" name="Footer Placeholder 5">
            <a:extLst>
              <a:ext uri="{FF2B5EF4-FFF2-40B4-BE49-F238E27FC236}">
                <a16:creationId xmlns:a16="http://schemas.microsoft.com/office/drawing/2014/main" id="{A70198AC-8F13-8A90-66F7-1DE5121C5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46C4E-F945-BF3E-5659-674CA0F2EF93}"/>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402223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039C-C798-B374-D4EF-4123B4E02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7FB4F-97E1-A1E3-9707-B2B66F665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9C898-CD88-489B-2739-4A89E1B83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F0699-85B4-A6A7-5EC5-3C117715B0B7}"/>
              </a:ext>
            </a:extLst>
          </p:cNvPr>
          <p:cNvSpPr>
            <a:spLocks noGrp="1"/>
          </p:cNvSpPr>
          <p:nvPr>
            <p:ph type="dt" sz="half" idx="10"/>
          </p:nvPr>
        </p:nvSpPr>
        <p:spPr/>
        <p:txBody>
          <a:bodyPr/>
          <a:lstStyle/>
          <a:p>
            <a:fld id="{1A9BBC8E-0FDF-4239-B493-0876D068ECD9}" type="datetimeFigureOut">
              <a:rPr lang="en-US" smtClean="0"/>
              <a:t>6/26/2026</a:t>
            </a:fld>
            <a:endParaRPr lang="en-US"/>
          </a:p>
        </p:txBody>
      </p:sp>
      <p:sp>
        <p:nvSpPr>
          <p:cNvPr id="6" name="Footer Placeholder 5">
            <a:extLst>
              <a:ext uri="{FF2B5EF4-FFF2-40B4-BE49-F238E27FC236}">
                <a16:creationId xmlns:a16="http://schemas.microsoft.com/office/drawing/2014/main" id="{05127A4F-F2AB-1B8A-F250-EE0B3EFE4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AEB8E-EB2E-E028-E74A-F507C5564C41}"/>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04385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F3790-20A5-9CE0-494A-46BFBEC30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09DDB-E065-3132-8B41-3721918B6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B797F-209D-A468-7A13-67F41532D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9BBC8E-0FDF-4239-B493-0876D068ECD9}" type="datetimeFigureOut">
              <a:rPr lang="en-US" smtClean="0"/>
              <a:t>6/26/2026</a:t>
            </a:fld>
            <a:endParaRPr lang="en-US"/>
          </a:p>
        </p:txBody>
      </p:sp>
      <p:sp>
        <p:nvSpPr>
          <p:cNvPr id="5" name="Footer Placeholder 4">
            <a:extLst>
              <a:ext uri="{FF2B5EF4-FFF2-40B4-BE49-F238E27FC236}">
                <a16:creationId xmlns:a16="http://schemas.microsoft.com/office/drawing/2014/main" id="{8F179137-1D5D-C203-69D4-43190CC5D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EFB64A-E88B-5CBC-D073-69BF0AD19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1739CF-2A0E-4E8E-B356-ECA4B50742BD}" type="slidenum">
              <a:rPr lang="en-US" smtClean="0"/>
              <a:t>‹#›</a:t>
            </a:fld>
            <a:endParaRPr lang="en-US"/>
          </a:p>
        </p:txBody>
      </p:sp>
    </p:spTree>
    <p:extLst>
      <p:ext uri="{BB962C8B-B14F-4D97-AF65-F5344CB8AC3E}">
        <p14:creationId xmlns:p14="http://schemas.microsoft.com/office/powerpoint/2010/main" val="2240353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this is a test</a:t>
            </a:r>
          </a:p>
        </p:txBody>
      </p:sp>
      <p:sp>
        <p:nvSpPr>
          <p:cNvPr id="7" name="Slide Number Placeholder 5"/>
          <p:cNvSpPr>
            <a:spLocks noGrp="1"/>
          </p:cNvSpPr>
          <p:nvPr>
            <p:ph type="sldNum" sz="quarter" idx="4"/>
          </p:nvPr>
        </p:nvSpPr>
        <p:spPr>
          <a:xfrm>
            <a:off x="9144000" y="6350004"/>
            <a:ext cx="2844800" cy="365125"/>
          </a:xfrm>
          <a:prstGeom prst="rect">
            <a:avLst/>
          </a:prstGeom>
        </p:spPr>
        <p:txBody>
          <a:bodyPr anchor="ct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4269824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verify.tn.gov/" TargetMode="External"/><Relationship Id="rId1" Type="http://schemas.openxmlformats.org/officeDocument/2006/relationships/slideLayout" Target="../slideLayouts/slideLayout1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https://www.tn.gov/commerce/regboards/pi.html" TargetMode="External"/><Relationship Id="rId2" Type="http://schemas.openxmlformats.org/officeDocument/2006/relationships/hyperlink" Target="mailto:Private.Investigation@tn.gov" TargetMode="Externa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re.tn.gov/" TargetMode="Externa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n.gov/commerce/regboards/pi/license/forms.html"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Private.Investigation@tn.gov"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n.gov/commerce/regboards/pi/license/forms.html"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TN Detection Services Licensing Program </a:t>
            </a:r>
          </a:p>
        </p:txBody>
      </p:sp>
      <p:sp>
        <p:nvSpPr>
          <p:cNvPr id="3" name="Text Placeholder 2"/>
          <p:cNvSpPr>
            <a:spLocks noGrp="1"/>
          </p:cNvSpPr>
          <p:nvPr>
            <p:ph type="body" sz="quarter" idx="12"/>
          </p:nvPr>
        </p:nvSpPr>
        <p:spPr/>
        <p:txBody>
          <a:bodyPr/>
          <a:lstStyle/>
          <a:p>
            <a:r>
              <a:rPr lang="en-US" dirty="0"/>
              <a:t>Private Investigation Company License Renewal Application</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AC4B3-7078-C482-EBFC-1AAC330536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2ECB92-8E67-071E-D74A-5E3209498067}"/>
              </a:ext>
            </a:extLst>
          </p:cNvPr>
          <p:cNvSpPr>
            <a:spLocks noGrp="1" noRot="1" noMove="1" noResize="1" noEditPoints="1" noAdjustHandles="1" noChangeArrowheads="1" noChangeShapeType="1"/>
          </p:cNvSpPr>
          <p:nvPr>
            <p:ph type="title"/>
          </p:nvPr>
        </p:nvSpPr>
        <p:spPr/>
        <p:txBody>
          <a:bodyPr/>
          <a:lstStyle/>
          <a:p>
            <a:r>
              <a:rPr lang="en-US" dirty="0"/>
              <a:t>Step 9: Paying for the Application</a:t>
            </a:r>
          </a:p>
        </p:txBody>
      </p:sp>
      <p:sp>
        <p:nvSpPr>
          <p:cNvPr id="3" name="TextBox 2">
            <a:extLst>
              <a:ext uri="{FF2B5EF4-FFF2-40B4-BE49-F238E27FC236}">
                <a16:creationId xmlns:a16="http://schemas.microsoft.com/office/drawing/2014/main" id="{C6A422ED-95E1-0F09-A1AB-1193286A89F2}"/>
              </a:ext>
            </a:extLst>
          </p:cNvPr>
          <p:cNvSpPr txBox="1">
            <a:spLocks noGrp="1" noRot="1" noMove="1" noResize="1" noEditPoints="1" noAdjustHandles="1" noChangeArrowheads="1" noChangeShapeType="1"/>
          </p:cNvSpPr>
          <p:nvPr/>
        </p:nvSpPr>
        <p:spPr>
          <a:xfrm>
            <a:off x="352425" y="2182505"/>
            <a:ext cx="4102100" cy="2677656"/>
          </a:xfrm>
          <a:prstGeom prst="rect">
            <a:avLst/>
          </a:prstGeom>
          <a:solidFill>
            <a:srgbClr val="E8E8E8"/>
          </a:solidFill>
          <a:ln w="15875">
            <a:solidFill>
              <a:srgbClr val="284178"/>
            </a:solidFill>
          </a:ln>
        </p:spPr>
        <p:txBody>
          <a:bodyPr wrap="square" rtlCol="0">
            <a:spAutoFit/>
          </a:bodyPr>
          <a:lstStyle/>
          <a:p>
            <a:r>
              <a:rPr lang="en-US" sz="1600" b="1" dirty="0">
                <a:solidFill>
                  <a:srgbClr val="1B365D"/>
                </a:solidFill>
                <a:latin typeface="PermianSlabSerifTypeface" panose="02000000000000000000" pitchFamily="50" charset="0"/>
              </a:rPr>
              <a:t>After submitting your application:</a:t>
            </a:r>
          </a:p>
          <a:p>
            <a:endParaRPr lang="en-US" sz="1600" dirty="0">
              <a:solidFill>
                <a:srgbClr val="1B365D"/>
              </a:solidFill>
              <a:latin typeface="PermianSlabSerifTypeface" panose="02000000000000000000" pitchFamily="50" charset="0"/>
            </a:endParaRPr>
          </a:p>
          <a:p>
            <a:pPr marL="342900" indent="-342900">
              <a:buFont typeface="+mj-lt"/>
              <a:buAutoNum type="arabicPeriod"/>
            </a:pPr>
            <a:r>
              <a:rPr lang="en-US" sz="1500" dirty="0">
                <a:solidFill>
                  <a:srgbClr val="1B365D"/>
                </a:solidFill>
                <a:latin typeface="PermianSlabSerifTypeface" panose="02000000000000000000" pitchFamily="50" charset="0"/>
              </a:rPr>
              <a:t>Select the shopping cart icon in the top-right corner of the screen</a:t>
            </a:r>
            <a:r>
              <a:rPr lang="en-US" sz="1600" dirty="0">
                <a:solidFill>
                  <a:srgbClr val="1B365D"/>
                </a:solidFill>
                <a:latin typeface="PermianSlabSerifTypeface" panose="02000000000000000000" pitchFamily="50" charset="0"/>
              </a:rPr>
              <a:t>. </a:t>
            </a:r>
          </a:p>
          <a:p>
            <a:pPr marL="342900" indent="-342900">
              <a:buFont typeface="+mj-lt"/>
              <a:buAutoNum type="arabicPeriod"/>
            </a:pPr>
            <a:endParaRPr lang="en-US" sz="1600" dirty="0">
              <a:solidFill>
                <a:srgbClr val="1B365D"/>
              </a:solidFill>
              <a:latin typeface="PermianSlabSerifTypeface" panose="02000000000000000000" pitchFamily="50" charset="0"/>
            </a:endParaRPr>
          </a:p>
          <a:p>
            <a:pPr marL="342900" indent="-342900">
              <a:buFont typeface="+mj-lt"/>
              <a:buAutoNum type="arabicPeriod"/>
            </a:pPr>
            <a:r>
              <a:rPr lang="en-US" sz="1500" dirty="0">
                <a:solidFill>
                  <a:srgbClr val="1B365D"/>
                </a:solidFill>
                <a:latin typeface="PermianSlabSerifTypeface" panose="02000000000000000000" pitchFamily="50" charset="0"/>
              </a:rPr>
              <a:t>Select your application and follow the on-screen prompts to pay the amount due. </a:t>
            </a:r>
          </a:p>
          <a:p>
            <a:endParaRPr lang="en-US" sz="1600" dirty="0">
              <a:solidFill>
                <a:srgbClr val="1B365D"/>
              </a:solidFill>
              <a:latin typeface="PermianSlabSerifTypeface" panose="02000000000000000000" pitchFamily="50" charset="0"/>
            </a:endParaRPr>
          </a:p>
          <a:p>
            <a:pPr algn="ctr"/>
            <a:r>
              <a:rPr lang="en-US" sz="1400" b="1" i="1" dirty="0">
                <a:solidFill>
                  <a:schemeClr val="bg2"/>
                </a:solidFill>
                <a:latin typeface="PermianSlabSerifTypeface" panose="02000000000000000000" pitchFamily="50" charset="0"/>
              </a:rPr>
              <a:t>Note:</a:t>
            </a:r>
            <a:r>
              <a:rPr lang="en-US" sz="1400" dirty="0">
                <a:solidFill>
                  <a:schemeClr val="bg2"/>
                </a:solidFill>
                <a:latin typeface="PermianSlabSerifTypeface" panose="02000000000000000000" pitchFamily="50" charset="0"/>
              </a:rPr>
              <a:t> </a:t>
            </a:r>
            <a:r>
              <a:rPr lang="en-US" sz="1400" i="1" dirty="0">
                <a:solidFill>
                  <a:srgbClr val="1B365D"/>
                </a:solidFill>
                <a:latin typeface="PermianSlabSerifTypeface" panose="02000000000000000000" pitchFamily="50" charset="0"/>
              </a:rPr>
              <a:t>Your application will NOT be processed until the application fee is received. </a:t>
            </a:r>
          </a:p>
        </p:txBody>
      </p:sp>
      <p:pic>
        <p:nvPicPr>
          <p:cNvPr id="2" name="Picture 1" descr="Image of the transaction successfully submitted page of the private investigator company renewal. Has a grey home button, blue view summary button, and the shopping cart icon in a red circle in the upper right hand corner.">
            <a:extLst>
              <a:ext uri="{FF2B5EF4-FFF2-40B4-BE49-F238E27FC236}">
                <a16:creationId xmlns:a16="http://schemas.microsoft.com/office/drawing/2014/main" id="{FA1331AC-6758-374D-3A28-86FB537A8AF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l="1320" b="14861"/>
          <a:stretch>
            <a:fillRect/>
          </a:stretch>
        </p:blipFill>
        <p:spPr>
          <a:xfrm>
            <a:off x="5402467" y="1474195"/>
            <a:ext cx="5749515" cy="2203842"/>
          </a:xfrm>
          <a:prstGeom prst="rect">
            <a:avLst/>
          </a:prstGeom>
          <a:ln w="12700">
            <a:solidFill>
              <a:srgbClr val="1B365D"/>
            </a:solidFill>
          </a:ln>
        </p:spPr>
      </p:pic>
      <p:pic>
        <p:nvPicPr>
          <p:cNvPr id="6" name="Picture 5" descr="Screenshot of the Available Transactions page showing a table for selecting transactions to pay, with the Finish button highlighted.">
            <a:extLst>
              <a:ext uri="{FF2B5EF4-FFF2-40B4-BE49-F238E27FC236}">
                <a16:creationId xmlns:a16="http://schemas.microsoft.com/office/drawing/2014/main" id="{75B8BAE7-37DF-B529-78AA-7964A2D87EFE}"/>
              </a:ext>
            </a:extLst>
          </p:cNvPr>
          <p:cNvPicPr>
            <a:picLocks/>
          </p:cNvPicPr>
          <p:nvPr/>
        </p:nvPicPr>
        <p:blipFill>
          <a:blip r:embed="rId3"/>
          <a:stretch>
            <a:fillRect/>
          </a:stretch>
        </p:blipFill>
        <p:spPr>
          <a:xfrm>
            <a:off x="5305425" y="4069174"/>
            <a:ext cx="5943600" cy="1828800"/>
          </a:xfrm>
          <a:prstGeom prst="rect">
            <a:avLst/>
          </a:prstGeom>
          <a:ln w="19050">
            <a:solidFill>
              <a:srgbClr val="284178"/>
            </a:solidFill>
          </a:ln>
        </p:spPr>
      </p:pic>
      <p:sp>
        <p:nvSpPr>
          <p:cNvPr id="7" name="Oval 6">
            <a:extLst>
              <a:ext uri="{FF2B5EF4-FFF2-40B4-BE49-F238E27FC236}">
                <a16:creationId xmlns:a16="http://schemas.microsoft.com/office/drawing/2014/main" id="{EE875BBC-4076-BC2A-9B8B-2E0C33A0AF5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0344744" y="5113242"/>
            <a:ext cx="409575" cy="393595"/>
          </a:xfrm>
          <a:prstGeom prst="ellipse">
            <a:avLst/>
          </a:prstGeom>
          <a:noFill/>
          <a:ln w="19050">
            <a:solidFill>
              <a:srgbClr val="BF1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230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73D24-2E50-D07E-FC47-6A23810CA9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A5877A-1DF3-3364-927A-156DA347C9DC}"/>
              </a:ext>
            </a:extLst>
          </p:cNvPr>
          <p:cNvSpPr>
            <a:spLocks noGrp="1" noRot="1" noMove="1" noResize="1" noEditPoints="1" noAdjustHandles="1" noChangeArrowheads="1" noChangeShapeType="1"/>
          </p:cNvSpPr>
          <p:nvPr>
            <p:ph type="title"/>
          </p:nvPr>
        </p:nvSpPr>
        <p:spPr/>
        <p:txBody>
          <a:bodyPr/>
          <a:lstStyle/>
          <a:p>
            <a:r>
              <a:rPr lang="en-US" dirty="0"/>
              <a:t>Step 10: Wait for Further Correspondence</a:t>
            </a:r>
          </a:p>
        </p:txBody>
      </p:sp>
      <p:sp>
        <p:nvSpPr>
          <p:cNvPr id="3" name="TextBox 2">
            <a:extLst>
              <a:ext uri="{FF2B5EF4-FFF2-40B4-BE49-F238E27FC236}">
                <a16:creationId xmlns:a16="http://schemas.microsoft.com/office/drawing/2014/main" id="{5127B607-3072-9139-4673-8F442700EB81}"/>
              </a:ext>
            </a:extLst>
          </p:cNvPr>
          <p:cNvSpPr txBox="1">
            <a:spLocks/>
          </p:cNvSpPr>
          <p:nvPr/>
        </p:nvSpPr>
        <p:spPr>
          <a:xfrm>
            <a:off x="1548425" y="1754785"/>
            <a:ext cx="4102100" cy="3600986"/>
          </a:xfrm>
          <a:prstGeom prst="rect">
            <a:avLst/>
          </a:prstGeom>
          <a:solidFill>
            <a:srgbClr val="E8E8E8"/>
          </a:solidFill>
          <a:ln w="15875">
            <a:solidFill>
              <a:srgbClr val="284178"/>
            </a:solidFill>
          </a:ln>
        </p:spPr>
        <p:txBody>
          <a:bodyPr wrap="square" rtlCol="0">
            <a:spAutoFit/>
          </a:bodyPr>
          <a:lstStyle/>
          <a:p>
            <a:r>
              <a:rPr lang="en-US" sz="1600" dirty="0">
                <a:solidFill>
                  <a:srgbClr val="284178"/>
                </a:solidFill>
                <a:latin typeface="PermianSlabSerifTypeface" panose="02000000000000000000" pitchFamily="50" charset="0"/>
              </a:rPr>
              <a:t>If additional information is needed, you will receive an emailed letter outlining the steps required to complete your application. </a:t>
            </a:r>
          </a:p>
          <a:p>
            <a:endParaRPr lang="en-US" sz="1600" dirty="0">
              <a:solidFill>
                <a:schemeClr val="bg2">
                  <a:lumMod val="75000"/>
                </a:schemeClr>
              </a:solidFill>
              <a:latin typeface="PermianSlabSerifTypeface" panose="02000000000000000000" pitchFamily="50" charset="0"/>
            </a:endParaRPr>
          </a:p>
          <a:p>
            <a:r>
              <a:rPr lang="en-US" sz="1600" dirty="0">
                <a:solidFill>
                  <a:srgbClr val="284178"/>
                </a:solidFill>
                <a:latin typeface="PermianSlabSerifTypeface" panose="02000000000000000000" pitchFamily="50" charset="0"/>
              </a:rPr>
              <a:t>If an email or letter is not received, you can assume your application is progressing in the licensing process. </a:t>
            </a:r>
          </a:p>
          <a:p>
            <a:pPr algn="ctr"/>
            <a:endParaRPr lang="en-US" sz="1600" dirty="0">
              <a:solidFill>
                <a:srgbClr val="1B365D"/>
              </a:solidFill>
              <a:latin typeface="PermianSlabSerifTypeface" panose="02000000000000000000" pitchFamily="50" charset="0"/>
            </a:endParaRPr>
          </a:p>
          <a:p>
            <a:pPr algn="ctr"/>
            <a:r>
              <a:rPr lang="en-US" sz="1400" b="1" dirty="0">
                <a:solidFill>
                  <a:srgbClr val="C00000"/>
                </a:solidFill>
                <a:latin typeface="PermianSlabSerifTypeface" panose="02000000000000000000" pitchFamily="50" charset="0"/>
              </a:rPr>
              <a:t>Reminder</a:t>
            </a:r>
            <a:r>
              <a:rPr lang="en-US" sz="1400" i="1" dirty="0">
                <a:solidFill>
                  <a:srgbClr val="C00000"/>
                </a:solidFill>
                <a:latin typeface="PermianSlabSerifTypeface" panose="02000000000000000000" pitchFamily="50" charset="0"/>
              </a:rPr>
              <a:t>: </a:t>
            </a:r>
            <a:r>
              <a:rPr lang="en-US" sz="1400" i="1" dirty="0">
                <a:solidFill>
                  <a:srgbClr val="1B365D"/>
                </a:solidFill>
                <a:latin typeface="PermianSlabSerifTypeface" panose="02000000000000000000" pitchFamily="50" charset="0"/>
              </a:rPr>
              <a:t>Monitor your mail and email address associated with your account, including spam or junk folders. </a:t>
            </a:r>
          </a:p>
          <a:p>
            <a:pPr algn="ctr"/>
            <a:endParaRPr lang="en-US" sz="1400" i="1" dirty="0">
              <a:solidFill>
                <a:srgbClr val="1B365D"/>
              </a:solidFill>
              <a:latin typeface="PermianSlabSerifTypeface" panose="02000000000000000000" pitchFamily="50" charset="0"/>
            </a:endParaRPr>
          </a:p>
          <a:p>
            <a:pPr algn="ctr"/>
            <a:r>
              <a:rPr lang="en-US" sz="1400" b="1" dirty="0">
                <a:solidFill>
                  <a:srgbClr val="C00000"/>
                </a:solidFill>
                <a:latin typeface="PermianSlabSerifTypeface"/>
                <a:ea typeface="Calibri"/>
                <a:cs typeface="Calibri"/>
              </a:rPr>
              <a:t>Verify your license status through </a:t>
            </a:r>
            <a:r>
              <a:rPr lang="en-US" sz="1400" u="sng" dirty="0">
                <a:solidFill>
                  <a:srgbClr val="C00000"/>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https://verify.tn.gov</a:t>
            </a:r>
            <a:endParaRPr lang="en-US" sz="1400" b="1" dirty="0">
              <a:solidFill>
                <a:srgbClr val="C00000"/>
              </a:solidFill>
              <a:latin typeface="PermianSlabSerifTypeface" panose="02000000000000000000" pitchFamily="50" charset="0"/>
            </a:endParaRPr>
          </a:p>
        </p:txBody>
      </p:sp>
      <p:sp>
        <p:nvSpPr>
          <p:cNvPr id="2" name="Rectangle 1">
            <a:extLst>
              <a:ext uri="{FF2B5EF4-FFF2-40B4-BE49-F238E27FC236}">
                <a16:creationId xmlns:a16="http://schemas.microsoft.com/office/drawing/2014/main" id="{65706996-9560-B2A3-5648-8C5335DBFE65}"/>
              </a:ext>
              <a:ext uri="{C183D7F6-B498-43B3-948B-1728B52AA6E4}">
                <adec:decorative xmlns:adec="http://schemas.microsoft.com/office/drawing/2017/decorative" val="1"/>
              </a:ext>
            </a:extLst>
          </p:cNvPr>
          <p:cNvSpPr/>
          <p:nvPr/>
        </p:nvSpPr>
        <p:spPr>
          <a:xfrm>
            <a:off x="6529244" y="1809750"/>
            <a:ext cx="3695700" cy="3491056"/>
          </a:xfrm>
          <a:prstGeom prst="rect">
            <a:avLst/>
          </a:prstGeom>
          <a:solidFill>
            <a:srgbClr val="284178">
              <a:alpha val="76000"/>
            </a:srgbClr>
          </a:solidFill>
          <a:ln w="19050">
            <a:solidFill>
              <a:srgbClr val="2841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CBA038D-5AB2-E5EA-8C82-4BD6D9F46C27}"/>
              </a:ext>
              <a:ext uri="{C183D7F6-B498-43B3-948B-1728B52AA6E4}">
                <adec:decorative xmlns:adec="http://schemas.microsoft.com/office/drawing/2017/decorative" val="1"/>
              </a:ext>
            </a:extLst>
          </p:cNvPr>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41476" y="1809750"/>
            <a:ext cx="3491056" cy="3491056"/>
          </a:xfrm>
          <a:prstGeom prst="rect">
            <a:avLst/>
          </a:prstGeom>
        </p:spPr>
      </p:pic>
    </p:spTree>
    <p:extLst>
      <p:ext uri="{BB962C8B-B14F-4D97-AF65-F5344CB8AC3E}">
        <p14:creationId xmlns:p14="http://schemas.microsoft.com/office/powerpoint/2010/main" val="21281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13F7D-C89D-9896-2B9E-7A5505C668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78F0B1-98BB-E64A-94F0-99F62A06D505}"/>
              </a:ext>
            </a:extLst>
          </p:cNvPr>
          <p:cNvSpPr>
            <a:spLocks noGrp="1" noRot="1" noMove="1" noResize="1" noEditPoints="1" noAdjustHandles="1" noChangeArrowheads="1" noChangeShapeType="1"/>
          </p:cNvSpPr>
          <p:nvPr>
            <p:ph type="title"/>
          </p:nvPr>
        </p:nvSpPr>
        <p:spPr/>
        <p:txBody>
          <a:bodyPr/>
          <a:lstStyle/>
          <a:p>
            <a:r>
              <a:rPr lang="en-US" dirty="0"/>
              <a:t>Private Investigation Contact Information</a:t>
            </a:r>
          </a:p>
        </p:txBody>
      </p:sp>
      <p:sp>
        <p:nvSpPr>
          <p:cNvPr id="6" name="TextBox 5">
            <a:extLst>
              <a:ext uri="{FF2B5EF4-FFF2-40B4-BE49-F238E27FC236}">
                <a16:creationId xmlns:a16="http://schemas.microsoft.com/office/drawing/2014/main" id="{5A8C0E7E-766B-BD48-4747-7255E640AC12}"/>
              </a:ext>
            </a:extLst>
          </p:cNvPr>
          <p:cNvSpPr txBox="1"/>
          <p:nvPr/>
        </p:nvSpPr>
        <p:spPr>
          <a:xfrm>
            <a:off x="797888" y="4033924"/>
            <a:ext cx="3802452" cy="523220"/>
          </a:xfrm>
          <a:prstGeom prst="rect">
            <a:avLst/>
          </a:prstGeom>
          <a:noFill/>
        </p:spPr>
        <p:txBody>
          <a:bodyPr wrap="square">
            <a:spAutoFit/>
          </a:bodyPr>
          <a:lstStyle/>
          <a:p>
            <a:pPr algn="ctr"/>
            <a:r>
              <a:rPr lang="en-US" sz="1400" i="1" dirty="0">
                <a:solidFill>
                  <a:srgbClr val="1B365D"/>
                </a:solidFill>
              </a:rPr>
              <a:t>For more information or assistance, please visit website by clicking the link above. </a:t>
            </a:r>
          </a:p>
        </p:txBody>
      </p:sp>
      <p:sp>
        <p:nvSpPr>
          <p:cNvPr id="10" name="TextBox 9">
            <a:extLst>
              <a:ext uri="{FF2B5EF4-FFF2-40B4-BE49-F238E27FC236}">
                <a16:creationId xmlns:a16="http://schemas.microsoft.com/office/drawing/2014/main" id="{3657DAC9-6DF7-00E3-3F1A-5DF759DF8507}"/>
              </a:ext>
            </a:extLst>
          </p:cNvPr>
          <p:cNvSpPr txBox="1"/>
          <p:nvPr/>
        </p:nvSpPr>
        <p:spPr>
          <a:xfrm>
            <a:off x="5682372" y="1895556"/>
            <a:ext cx="6096000" cy="2031325"/>
          </a:xfrm>
          <a:prstGeom prst="rect">
            <a:avLst/>
          </a:prstGeom>
          <a:noFill/>
        </p:spPr>
        <p:txBody>
          <a:bodyPr wrap="square">
            <a:spAutoFit/>
          </a:bodyPr>
          <a:lstStyle/>
          <a:p>
            <a:r>
              <a:rPr lang="en-US" sz="1400" b="1" u="sng" dirty="0">
                <a:solidFill>
                  <a:srgbClr val="284178"/>
                </a:solidFill>
                <a:latin typeface="PermianSlabSerifTypeface" panose="02000000000000000000" pitchFamily="50" charset="0"/>
              </a:rPr>
              <a:t>Email:</a:t>
            </a:r>
            <a:r>
              <a:rPr lang="en-US" sz="1400" b="1" dirty="0">
                <a:solidFill>
                  <a:srgbClr val="284178"/>
                </a:solidFill>
                <a:latin typeface="PermianSlabSerifTypeface" panose="02000000000000000000" pitchFamily="50" charset="0"/>
              </a:rPr>
              <a:t>   </a:t>
            </a:r>
            <a:r>
              <a:rPr lang="en-US" sz="1400" b="1" dirty="0">
                <a:solidFill>
                  <a:srgbClr val="284178"/>
                </a:solidFill>
                <a:latin typeface="PermianSlabSerifTypeface" panose="02000000000000000000" pitchFamily="50" charset="0"/>
                <a:hlinkClick r:id="rId2"/>
              </a:rPr>
              <a:t>Private.Investigation@tn.gov</a:t>
            </a:r>
            <a:endParaRPr lang="en-US" sz="1400" b="1" dirty="0">
              <a:solidFill>
                <a:srgbClr val="284178"/>
              </a:solidFill>
              <a:latin typeface="PermianSlabSerifTypeface" panose="02000000000000000000" pitchFamily="50" charset="0"/>
            </a:endParaRPr>
          </a:p>
          <a:p>
            <a:r>
              <a:rPr lang="en-US" sz="1400" b="1" u="sng" dirty="0">
                <a:solidFill>
                  <a:srgbClr val="284178"/>
                </a:solidFill>
                <a:latin typeface="PermianSlabSerifTypeface" panose="02000000000000000000" pitchFamily="50" charset="0"/>
              </a:rPr>
              <a:t>Customer Service Phone</a:t>
            </a:r>
            <a:r>
              <a:rPr lang="en-US" sz="1400" b="1" dirty="0">
                <a:solidFill>
                  <a:srgbClr val="284178"/>
                </a:solidFill>
                <a:latin typeface="PermianSlabSerifTypeface" panose="02000000000000000000" pitchFamily="50" charset="0"/>
              </a:rPr>
              <a:t>: </a:t>
            </a:r>
            <a:r>
              <a:rPr lang="en-US" sz="1400" dirty="0">
                <a:solidFill>
                  <a:srgbClr val="284178"/>
                </a:solidFill>
                <a:latin typeface="PermianSlabSerifTypeface" panose="02000000000000000000" pitchFamily="50" charset="0"/>
              </a:rPr>
              <a:t>615-741-4827</a:t>
            </a:r>
          </a:p>
          <a:p>
            <a:endParaRPr lang="en-US" sz="1400" b="1" dirty="0">
              <a:solidFill>
                <a:srgbClr val="284178"/>
              </a:solidFill>
              <a:latin typeface="PermianSlabSerifTypeface" panose="02000000000000000000" pitchFamily="50" charset="0"/>
            </a:endParaRPr>
          </a:p>
          <a:p>
            <a:r>
              <a:rPr lang="en-US" sz="1400" b="1" u="sng" dirty="0">
                <a:solidFill>
                  <a:srgbClr val="284178"/>
                </a:solidFill>
                <a:latin typeface="PermianSlabSerifTypeface" panose="02000000000000000000" pitchFamily="50" charset="0"/>
              </a:rPr>
              <a:t>Address</a:t>
            </a:r>
            <a:r>
              <a:rPr lang="en-US" sz="1400" b="1" dirty="0">
                <a:solidFill>
                  <a:srgbClr val="284178"/>
                </a:solidFill>
                <a:latin typeface="PermianSlabSerifTypeface" panose="02000000000000000000" pitchFamily="50" charset="0"/>
              </a:rPr>
              <a:t>: </a:t>
            </a:r>
          </a:p>
          <a:p>
            <a:r>
              <a:rPr lang="en-US" sz="1400" dirty="0">
                <a:solidFill>
                  <a:srgbClr val="284178"/>
                </a:solidFill>
                <a:latin typeface="PermianSlabSerifTypeface" panose="02000000000000000000" pitchFamily="50" charset="0"/>
              </a:rPr>
              <a:t>Tennessee Department of Commerce and Insurance</a:t>
            </a:r>
          </a:p>
          <a:p>
            <a:r>
              <a:rPr lang="en-US" sz="1400" dirty="0">
                <a:solidFill>
                  <a:srgbClr val="284178"/>
                </a:solidFill>
                <a:latin typeface="PermianSlabSerifTypeface" panose="02000000000000000000" pitchFamily="50" charset="0"/>
              </a:rPr>
              <a:t>Detection Services Licensing Program</a:t>
            </a:r>
          </a:p>
          <a:p>
            <a:r>
              <a:rPr lang="en-US" sz="1400" dirty="0">
                <a:solidFill>
                  <a:srgbClr val="284178"/>
                </a:solidFill>
                <a:latin typeface="PermianSlabSerifTypeface" panose="02000000000000000000" pitchFamily="50" charset="0"/>
              </a:rPr>
              <a:t>Davy Crockett Tower </a:t>
            </a:r>
          </a:p>
          <a:p>
            <a:r>
              <a:rPr lang="en-US" sz="1400" dirty="0">
                <a:solidFill>
                  <a:srgbClr val="284178"/>
                </a:solidFill>
                <a:latin typeface="PermianSlabSerifTypeface" panose="02000000000000000000" pitchFamily="50" charset="0"/>
              </a:rPr>
              <a:t>500 James Robertson Parkway</a:t>
            </a:r>
          </a:p>
          <a:p>
            <a:r>
              <a:rPr lang="en-US" sz="1400" dirty="0">
                <a:solidFill>
                  <a:srgbClr val="284178"/>
                </a:solidFill>
                <a:latin typeface="PermianSlabSerifTypeface" panose="02000000000000000000" pitchFamily="50" charset="0"/>
              </a:rPr>
              <a:t>Nashville, TN 37243</a:t>
            </a:r>
          </a:p>
        </p:txBody>
      </p:sp>
      <p:pic>
        <p:nvPicPr>
          <p:cNvPr id="1026" name="Picture 2" descr="Image of a polygraph. By clicking on this picture, you will access the website.">
            <a:hlinkClick r:id="rId3"/>
            <a:extLst>
              <a:ext uri="{FF2B5EF4-FFF2-40B4-BE49-F238E27FC236}">
                <a16:creationId xmlns:a16="http://schemas.microsoft.com/office/drawing/2014/main" id="{2BCE173B-09AB-7DF5-3C92-BDF7F494D640}"/>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249" y="1609468"/>
            <a:ext cx="3477729" cy="231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72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noEditPoints="1" noAdjustHandles="1" noChangeArrowheads="1" noChangeShapeType="1"/>
          </p:cNvSpPr>
          <p:nvPr>
            <p:ph type="title"/>
          </p:nvPr>
        </p:nvSpPr>
        <p:spPr/>
        <p:txBody>
          <a:bodyPr/>
          <a:lstStyle/>
          <a:p>
            <a:r>
              <a:rPr lang="en-US" dirty="0"/>
              <a:t>Step 1: Application Search</a:t>
            </a:r>
          </a:p>
        </p:txBody>
      </p:sp>
      <p:sp>
        <p:nvSpPr>
          <p:cNvPr id="3" name="TextBox 2">
            <a:extLst>
              <a:ext uri="{FF2B5EF4-FFF2-40B4-BE49-F238E27FC236}">
                <a16:creationId xmlns:a16="http://schemas.microsoft.com/office/drawing/2014/main" id="{0789B8BB-6B82-1480-D845-3A9EAAEAB2F5}"/>
              </a:ext>
            </a:extLst>
          </p:cNvPr>
          <p:cNvSpPr txBox="1">
            <a:spLocks noGrp="1" noRot="1" noMove="1" noResize="1" noEditPoints="1" noAdjustHandles="1" noChangeArrowheads="1" noChangeShapeType="1"/>
          </p:cNvSpPr>
          <p:nvPr/>
        </p:nvSpPr>
        <p:spPr>
          <a:xfrm>
            <a:off x="527971" y="2315631"/>
            <a:ext cx="4620957" cy="2277547"/>
          </a:xfrm>
          <a:prstGeom prst="rect">
            <a:avLst/>
          </a:prstGeom>
          <a:solidFill>
            <a:srgbClr val="E8E8E8"/>
          </a:solidFill>
          <a:ln w="15875">
            <a:solidFill>
              <a:srgbClr val="284178"/>
            </a:solidFill>
          </a:ln>
        </p:spPr>
        <p:txBody>
          <a:bodyPr wrap="square" rtlCol="0">
            <a:spAutoFit/>
          </a:bodyPr>
          <a:lstStyle/>
          <a:p>
            <a:r>
              <a:rPr lang="en-US" sz="1400" b="1" dirty="0">
                <a:solidFill>
                  <a:schemeClr val="bg2">
                    <a:lumMod val="75000"/>
                  </a:schemeClr>
                </a:solidFill>
                <a:latin typeface="PermianSlabSerifTypeface" panose="02000000000000000000" pitchFamily="50" charset="0"/>
              </a:rPr>
              <a:t>Log in to Your Core account through: </a:t>
            </a:r>
            <a:r>
              <a:rPr lang="en-US" sz="1400" u="sng" dirty="0">
                <a:latin typeface="PermianSlabSerifTypeface" panose="02000000000000000000" pitchFamily="50" charset="0"/>
                <a:hlinkClick r:id="rId2"/>
              </a:rPr>
              <a:t>https://core.tn.gov</a:t>
            </a:r>
            <a:endParaRPr lang="en-US" sz="1400" b="1" dirty="0">
              <a:solidFill>
                <a:schemeClr val="bg2">
                  <a:lumMod val="75000"/>
                </a:schemeClr>
              </a:solidFill>
              <a:latin typeface="PermianSlabSerifTypeface" panose="02000000000000000000" pitchFamily="50" charset="0"/>
            </a:endParaRPr>
          </a:p>
          <a:p>
            <a:endParaRPr lang="en-US" sz="1400" b="1" dirty="0">
              <a:solidFill>
                <a:schemeClr val="bg2">
                  <a:lumMod val="75000"/>
                </a:schemeClr>
              </a:solidFill>
              <a:latin typeface="PermianSlabSerifTypeface" panose="02000000000000000000" pitchFamily="50" charset="0"/>
            </a:endParaRPr>
          </a:p>
          <a:p>
            <a:r>
              <a:rPr lang="en-US" sz="1400" b="1" dirty="0">
                <a:solidFill>
                  <a:schemeClr val="tx2"/>
                </a:solidFill>
                <a:latin typeface="PermianSlabSerifTypeface" panose="02000000000000000000" pitchFamily="50" charset="0"/>
              </a:rPr>
              <a:t>Select the</a:t>
            </a:r>
            <a:r>
              <a:rPr lang="en-US" sz="1400" b="1" dirty="0">
                <a:solidFill>
                  <a:schemeClr val="bg2">
                    <a:lumMod val="75000"/>
                  </a:schemeClr>
                </a:solidFill>
                <a:latin typeface="PermianSlabSerifTypeface" panose="02000000000000000000" pitchFamily="50" charset="0"/>
              </a:rPr>
              <a:t> </a:t>
            </a:r>
            <a:r>
              <a:rPr lang="en-US" sz="1400" b="1" dirty="0">
                <a:solidFill>
                  <a:srgbClr val="1B365D"/>
                </a:solidFill>
                <a:latin typeface="PermianSlabSerifTypeface" panose="02000000000000000000" pitchFamily="50" charset="0"/>
              </a:rPr>
              <a:t>My Licenses or Permits button in the Quick Actions menu. </a:t>
            </a:r>
          </a:p>
          <a:p>
            <a:endParaRPr lang="en-US" sz="1400" b="1" dirty="0">
              <a:solidFill>
                <a:srgbClr val="1B365D"/>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Click the arrow under “Actions” next to your Private Investigation Company</a:t>
            </a:r>
            <a:r>
              <a:rPr lang="en-US" sz="1600" dirty="0">
                <a:solidFill>
                  <a:srgbClr val="1B365D"/>
                </a:solidFill>
                <a:latin typeface="PermianSlabSerifTypeface" panose="02000000000000000000" pitchFamily="50" charset="0"/>
              </a:rPr>
              <a:t>.</a:t>
            </a:r>
          </a:p>
          <a:p>
            <a:endParaRPr lang="en-US" sz="1400" b="1" dirty="0">
              <a:solidFill>
                <a:schemeClr val="bg2">
                  <a:lumMod val="75000"/>
                </a:schemeClr>
              </a:solidFill>
              <a:latin typeface="PermianSlabSerifTypeface" panose="02000000000000000000" pitchFamily="50" charset="0"/>
            </a:endParaRPr>
          </a:p>
          <a:p>
            <a:r>
              <a:rPr lang="en-US" sz="1400" b="1" dirty="0">
                <a:solidFill>
                  <a:schemeClr val="bg2">
                    <a:lumMod val="75000"/>
                  </a:schemeClr>
                </a:solidFill>
                <a:latin typeface="PermianSlabSerifTypeface" panose="02000000000000000000" pitchFamily="50" charset="0"/>
              </a:rPr>
              <a:t>Select</a:t>
            </a:r>
            <a:r>
              <a:rPr lang="en-US" sz="1400" dirty="0">
                <a:solidFill>
                  <a:srgbClr val="1B365D"/>
                </a:solidFill>
                <a:latin typeface="PermianSlabSerifTypeface" panose="02000000000000000000" pitchFamily="50" charset="0"/>
              </a:rPr>
              <a:t> the renewal application on the following page.</a:t>
            </a:r>
          </a:p>
        </p:txBody>
      </p:sp>
      <p:pic>
        <p:nvPicPr>
          <p:cNvPr id="5" name="Picture 4" descr="Image of the My Licenses or Permits tile on the CORE Quick Actions menu. A cartoon image of a an ID card.">
            <a:extLst>
              <a:ext uri="{FF2B5EF4-FFF2-40B4-BE49-F238E27FC236}">
                <a16:creationId xmlns:a16="http://schemas.microsoft.com/office/drawing/2014/main" id="{31BDCDD5-6660-BF75-F281-43A86ED9D799}"/>
              </a:ext>
            </a:extLst>
          </p:cNvPr>
          <p:cNvPicPr>
            <a:picLocks noChangeAspect="1"/>
          </p:cNvPicPr>
          <p:nvPr/>
        </p:nvPicPr>
        <p:blipFill>
          <a:blip r:embed="rId3"/>
          <a:stretch>
            <a:fillRect/>
          </a:stretch>
        </p:blipFill>
        <p:spPr>
          <a:xfrm>
            <a:off x="7653477" y="1548113"/>
            <a:ext cx="1981477" cy="2076740"/>
          </a:xfrm>
          <a:prstGeom prst="rect">
            <a:avLst/>
          </a:prstGeom>
        </p:spPr>
      </p:pic>
      <p:pic>
        <p:nvPicPr>
          <p:cNvPr id="6" name="Picture 5" descr="Image of the My Credentials section of My Licenses or Permits. Reads My Credentials on the top left corner, below that credential type with private investigation company listed below, credential #, name, address, status with active underneath, and actions with a right facing arrow with a red circle around it.">
            <a:extLst>
              <a:ext uri="{FF2B5EF4-FFF2-40B4-BE49-F238E27FC236}">
                <a16:creationId xmlns:a16="http://schemas.microsoft.com/office/drawing/2014/main" id="{0899A8FE-81A2-F6C5-5121-1AD506090912}"/>
              </a:ext>
            </a:extLst>
          </p:cNvPr>
          <p:cNvPicPr>
            <a:picLocks noChangeAspect="1"/>
          </p:cNvPicPr>
          <p:nvPr/>
        </p:nvPicPr>
        <p:blipFill>
          <a:blip r:embed="rId4">
            <a:extLst>
              <a:ext uri="{28A0092B-C50C-407E-A947-70E740481C1C}">
                <a14:useLocalDpi xmlns:a14="http://schemas.microsoft.com/office/drawing/2010/main" val="0"/>
              </a:ext>
            </a:extLst>
          </a:blip>
          <a:srcRect t="18991"/>
          <a:stretch>
            <a:fillRect/>
          </a:stretch>
        </p:blipFill>
        <p:spPr>
          <a:xfrm>
            <a:off x="5423174" y="4169664"/>
            <a:ext cx="6442084" cy="1359116"/>
          </a:xfrm>
          <a:prstGeom prst="rect">
            <a:avLst/>
          </a:prstGeom>
        </p:spPr>
      </p:pic>
    </p:spTree>
    <p:extLst>
      <p:ext uri="{BB962C8B-B14F-4D97-AF65-F5344CB8AC3E}">
        <p14:creationId xmlns:p14="http://schemas.microsoft.com/office/powerpoint/2010/main" val="119194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3B5B2-130F-431E-4216-A9B5E13E8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B02F57-BA55-7298-3DFE-42C4FD65711D}"/>
              </a:ext>
            </a:extLst>
          </p:cNvPr>
          <p:cNvSpPr>
            <a:spLocks noGrp="1"/>
          </p:cNvSpPr>
          <p:nvPr>
            <p:ph type="title"/>
          </p:nvPr>
        </p:nvSpPr>
        <p:spPr/>
        <p:txBody>
          <a:bodyPr/>
          <a:lstStyle/>
          <a:p>
            <a:r>
              <a:rPr lang="en-US" dirty="0"/>
              <a:t>Step 2: Introduction</a:t>
            </a:r>
          </a:p>
        </p:txBody>
      </p:sp>
      <p:sp>
        <p:nvSpPr>
          <p:cNvPr id="3" name="TextBox 2">
            <a:extLst>
              <a:ext uri="{FF2B5EF4-FFF2-40B4-BE49-F238E27FC236}">
                <a16:creationId xmlns:a16="http://schemas.microsoft.com/office/drawing/2014/main" id="{76711D95-76BE-EFC8-F358-0461D9C03378}"/>
              </a:ext>
            </a:extLst>
          </p:cNvPr>
          <p:cNvSpPr txBox="1">
            <a:spLocks/>
          </p:cNvSpPr>
          <p:nvPr/>
        </p:nvSpPr>
        <p:spPr>
          <a:xfrm>
            <a:off x="501754" y="2175465"/>
            <a:ext cx="4620957" cy="2277547"/>
          </a:xfrm>
          <a:prstGeom prst="rect">
            <a:avLst/>
          </a:prstGeom>
          <a:solidFill>
            <a:srgbClr val="E8E8E8"/>
          </a:solidFill>
          <a:ln w="15875">
            <a:solidFill>
              <a:srgbClr val="284178"/>
            </a:solidFill>
          </a:ln>
        </p:spPr>
        <p:txBody>
          <a:bodyPr wrap="square" rtlCol="0">
            <a:spAutoFit/>
          </a:bodyPr>
          <a:lstStyle/>
          <a:p>
            <a:r>
              <a:rPr lang="en-US" sz="1400" i="1" dirty="0">
                <a:solidFill>
                  <a:srgbClr val="1B365D"/>
                </a:solidFill>
                <a:latin typeface="PermianSlabSerifTypeface" panose="02000000000000000000" pitchFamily="50" charset="0"/>
              </a:rPr>
              <a:t>This section explains the requirements to continue the application. </a:t>
            </a:r>
          </a:p>
          <a:p>
            <a:endParaRPr lang="en-US" sz="1400" i="1" dirty="0">
              <a:solidFill>
                <a:srgbClr val="1B365D"/>
              </a:solidFill>
              <a:latin typeface="PermianSlabSerifTypeface" panose="02000000000000000000" pitchFamily="50" charset="0"/>
            </a:endParaRPr>
          </a:p>
          <a:p>
            <a:pPr marL="285750" indent="-285750">
              <a:buFontTx/>
              <a:buChar char="-"/>
            </a:pPr>
            <a:r>
              <a:rPr lang="en-US" sz="1400" i="1" dirty="0">
                <a:solidFill>
                  <a:srgbClr val="1B365D"/>
                </a:solidFill>
                <a:latin typeface="PermianSlabSerifTypeface" panose="02000000000000000000" pitchFamily="50" charset="0"/>
              </a:rPr>
              <a:t>Notarized list of investigators</a:t>
            </a:r>
          </a:p>
          <a:p>
            <a:pPr marL="285750" indent="-285750">
              <a:buFontTx/>
              <a:buChar char="-"/>
            </a:pPr>
            <a:r>
              <a:rPr lang="en-US" sz="1400" i="1" dirty="0">
                <a:solidFill>
                  <a:srgbClr val="1B365D"/>
                </a:solidFill>
                <a:latin typeface="PermianSlabSerifTypeface" panose="02000000000000000000" pitchFamily="50" charset="0"/>
              </a:rPr>
              <a:t>Renewal Fee</a:t>
            </a:r>
          </a:p>
          <a:p>
            <a:endParaRPr lang="en-US" sz="1600" b="1" dirty="0">
              <a:solidFill>
                <a:srgbClr val="1B365D"/>
              </a:solidFill>
              <a:latin typeface="PermianSlabSerifTypeface" panose="02000000000000000000" pitchFamily="50" charset="0"/>
            </a:endParaRPr>
          </a:p>
          <a:p>
            <a:r>
              <a:rPr lang="en-US" sz="1400" dirty="0">
                <a:solidFill>
                  <a:schemeClr val="bg2">
                    <a:lumMod val="75000"/>
                  </a:schemeClr>
                </a:solidFill>
                <a:latin typeface="PermianSlabSerifTypeface" panose="02000000000000000000" pitchFamily="50" charset="0"/>
              </a:rPr>
              <a:t>The required notarized statement of affiliates form can be found at the following link: </a:t>
            </a:r>
            <a:r>
              <a:rPr lang="en-US" sz="1400" dirty="0">
                <a:solidFill>
                  <a:srgbClr val="1B365D"/>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https://www.tn.gov/commerce/regboards/pi/license/forms.html</a:t>
            </a:r>
            <a:r>
              <a:rPr lang="en-US" sz="1400" dirty="0">
                <a:solidFill>
                  <a:srgbClr val="1B365D"/>
                </a:solidFill>
                <a:latin typeface="PermianSlabSerifTypeface" panose="02000000000000000000" pitchFamily="50" charset="0"/>
              </a:rPr>
              <a:t> </a:t>
            </a:r>
          </a:p>
        </p:txBody>
      </p:sp>
      <p:pic>
        <p:nvPicPr>
          <p:cNvPr id="5" name="Picture 4" descr="Image of the Introduction page of the renewal application for private investigator company. Lists the requirements for renewal, notarized list of investigators, legal requirements, and fee for renewal. There is a blue button that says Next in a red oval.">
            <a:extLst>
              <a:ext uri="{FF2B5EF4-FFF2-40B4-BE49-F238E27FC236}">
                <a16:creationId xmlns:a16="http://schemas.microsoft.com/office/drawing/2014/main" id="{75F8833E-8A9B-8DDE-08EF-5CEC597BC04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20612" y="1616242"/>
            <a:ext cx="5486400" cy="3625516"/>
          </a:xfrm>
          <a:prstGeom prst="rect">
            <a:avLst/>
          </a:prstGeom>
          <a:ln w="12700">
            <a:solidFill>
              <a:srgbClr val="1B365D"/>
            </a:solidFill>
          </a:ln>
        </p:spPr>
      </p:pic>
    </p:spTree>
    <p:extLst>
      <p:ext uri="{BB962C8B-B14F-4D97-AF65-F5344CB8AC3E}">
        <p14:creationId xmlns:p14="http://schemas.microsoft.com/office/powerpoint/2010/main" val="249050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7C3C-F1FA-305F-0588-A2A7656F4A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357371-DD55-BD74-7813-2C67F4B93938}"/>
              </a:ext>
            </a:extLst>
          </p:cNvPr>
          <p:cNvSpPr>
            <a:spLocks noGrp="1"/>
          </p:cNvSpPr>
          <p:nvPr>
            <p:ph type="title"/>
          </p:nvPr>
        </p:nvSpPr>
        <p:spPr/>
        <p:txBody>
          <a:bodyPr/>
          <a:lstStyle/>
          <a:p>
            <a:r>
              <a:rPr lang="en-US" dirty="0"/>
              <a:t>Step 3: Name &amp; Organizational Details</a:t>
            </a:r>
          </a:p>
        </p:txBody>
      </p:sp>
      <p:sp>
        <p:nvSpPr>
          <p:cNvPr id="3" name="TextBox 2">
            <a:extLst>
              <a:ext uri="{FF2B5EF4-FFF2-40B4-BE49-F238E27FC236}">
                <a16:creationId xmlns:a16="http://schemas.microsoft.com/office/drawing/2014/main" id="{2E8382C4-C076-17DE-65D8-D461F2386C0E}"/>
              </a:ext>
            </a:extLst>
          </p:cNvPr>
          <p:cNvSpPr txBox="1">
            <a:spLocks noGrp="1" noRot="1" noMove="1" noResize="1" noEditPoints="1" noAdjustHandles="1" noChangeArrowheads="1" noChangeShapeType="1"/>
          </p:cNvSpPr>
          <p:nvPr/>
        </p:nvSpPr>
        <p:spPr>
          <a:xfrm>
            <a:off x="501754" y="2175465"/>
            <a:ext cx="4620957" cy="2339102"/>
          </a:xfrm>
          <a:prstGeom prst="rect">
            <a:avLst/>
          </a:prstGeom>
          <a:solidFill>
            <a:srgbClr val="E8E8E8"/>
          </a:solidFill>
          <a:ln w="15875">
            <a:solidFill>
              <a:srgbClr val="284178"/>
            </a:solidFill>
          </a:ln>
        </p:spPr>
        <p:txBody>
          <a:bodyPr wrap="square" rtlCol="0">
            <a:spAutoFit/>
          </a:bodyPr>
          <a:lstStyle/>
          <a:p>
            <a:r>
              <a:rPr lang="en-US" sz="1600" b="1" dirty="0">
                <a:solidFill>
                  <a:schemeClr val="bg2">
                    <a:lumMod val="75000"/>
                  </a:schemeClr>
                </a:solidFill>
                <a:latin typeface="PermianSlabSerifTypeface" panose="02000000000000000000" pitchFamily="50" charset="0"/>
              </a:rPr>
              <a:t>Verify that all information listed is correct. </a:t>
            </a:r>
            <a:endParaRPr lang="en-US" sz="1400" b="1" i="1" dirty="0">
              <a:solidFill>
                <a:schemeClr val="bg2">
                  <a:lumMod val="75000"/>
                </a:schemeClr>
              </a:solidFill>
              <a:latin typeface="PermianSlabSerifTypeface" panose="02000000000000000000" pitchFamily="50" charset="0"/>
            </a:endParaRPr>
          </a:p>
          <a:p>
            <a:endParaRPr lang="en-US" sz="1600" b="1" dirty="0">
              <a:solidFill>
                <a:schemeClr val="tx2"/>
              </a:solidFill>
              <a:latin typeface="PermianSlabSerifTypeface" panose="02000000000000000000" pitchFamily="50" charset="0"/>
            </a:endParaRPr>
          </a:p>
          <a:p>
            <a:r>
              <a:rPr lang="en-US" sz="1400" dirty="0">
                <a:solidFill>
                  <a:schemeClr val="tx2"/>
                </a:solidFill>
                <a:latin typeface="PermianSlabSerifTypeface" panose="02000000000000000000" pitchFamily="50" charset="0"/>
              </a:rPr>
              <a:t>Your company name, contact information, and related license cannot be updated through this process.</a:t>
            </a:r>
          </a:p>
          <a:p>
            <a:endParaRPr lang="en-US" sz="1600" dirty="0">
              <a:solidFill>
                <a:schemeClr val="tx2"/>
              </a:solidFill>
              <a:latin typeface="PermianSlabSerifTypeface" panose="02000000000000000000" pitchFamily="50" charset="0"/>
            </a:endParaRPr>
          </a:p>
          <a:p>
            <a:r>
              <a:rPr lang="en-US" sz="1400" dirty="0">
                <a:solidFill>
                  <a:schemeClr val="tx2"/>
                </a:solidFill>
                <a:latin typeface="PermianSlabSerifTypeface" panose="02000000000000000000" pitchFamily="50" charset="0"/>
              </a:rPr>
              <a:t>To make changes to your information, send written notice </a:t>
            </a:r>
            <a:r>
              <a:rPr lang="en-US" sz="1400" dirty="0">
                <a:solidFill>
                  <a:srgbClr val="1B365D"/>
                </a:solidFill>
                <a:latin typeface="PermianSlabSerifTypeface" panose="02000000000000000000" pitchFamily="50" charset="0"/>
              </a:rPr>
              <a:t>with the exact company name, new address, and any license relation updates </a:t>
            </a:r>
            <a:r>
              <a:rPr lang="en-US" sz="1400" dirty="0">
                <a:solidFill>
                  <a:schemeClr val="tx2"/>
                </a:solidFill>
                <a:latin typeface="PermianSlabSerifTypeface" panose="02000000000000000000" pitchFamily="50" charset="0"/>
              </a:rPr>
              <a:t>to the Board at:</a:t>
            </a:r>
            <a:r>
              <a:rPr lang="en-US" sz="1400" dirty="0">
                <a:solidFill>
                  <a:srgbClr val="1B365D"/>
                </a:solidFill>
                <a:latin typeface="PermianSlabSerifTypeface" panose="02000000000000000000" pitchFamily="50" charset="0"/>
              </a:rPr>
              <a:t> </a:t>
            </a:r>
            <a:r>
              <a:rPr lang="en-US" sz="1400" b="1" dirty="0">
                <a:solidFill>
                  <a:srgbClr val="284178"/>
                </a:solidFill>
                <a:latin typeface="PermianSlabSerifTypeface" panose="02000000000000000000" pitchFamily="50" charset="0"/>
                <a:hlinkClick r:id="rId2"/>
              </a:rPr>
              <a:t>Private.Investigation@tn.gov</a:t>
            </a:r>
            <a:endParaRPr lang="en-US" sz="1400" b="1" dirty="0">
              <a:solidFill>
                <a:srgbClr val="284178"/>
              </a:solidFill>
              <a:latin typeface="PermianSlabSerifTypeface" panose="02000000000000000000" pitchFamily="50" charset="0"/>
            </a:endParaRPr>
          </a:p>
        </p:txBody>
      </p:sp>
      <p:pic>
        <p:nvPicPr>
          <p:cNvPr id="6" name="Picture 5" descr="Image of the name and organizational details step of the private investigator company renewal. Greyed out text boxes for organization name, assumed name, tax number, and entity type with a white back button and a blue next button in a red circle.">
            <a:extLst>
              <a:ext uri="{FF2B5EF4-FFF2-40B4-BE49-F238E27FC236}">
                <a16:creationId xmlns:a16="http://schemas.microsoft.com/office/drawing/2014/main" id="{28593E1B-83CF-F6E7-2A51-893F027F4795}"/>
              </a:ext>
            </a:extLst>
          </p:cNvPr>
          <p:cNvPicPr>
            <a:picLocks noChangeAspect="1"/>
          </p:cNvPicPr>
          <p:nvPr/>
        </p:nvPicPr>
        <p:blipFill>
          <a:blip r:embed="rId3"/>
          <a:stretch>
            <a:fillRect/>
          </a:stretch>
        </p:blipFill>
        <p:spPr>
          <a:xfrm>
            <a:off x="5665071" y="1762017"/>
            <a:ext cx="6252408" cy="3333966"/>
          </a:xfrm>
          <a:prstGeom prst="rect">
            <a:avLst/>
          </a:prstGeom>
        </p:spPr>
      </p:pic>
    </p:spTree>
    <p:extLst>
      <p:ext uri="{BB962C8B-B14F-4D97-AF65-F5344CB8AC3E}">
        <p14:creationId xmlns:p14="http://schemas.microsoft.com/office/powerpoint/2010/main" val="247593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29DF8-EED5-8696-06D0-B4F541E0A1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A26629-4AD2-C03A-85F1-12BA1D7E676D}"/>
              </a:ext>
            </a:extLst>
          </p:cNvPr>
          <p:cNvSpPr>
            <a:spLocks noGrp="1" noRot="1" noMove="1" noResize="1" noEditPoints="1" noAdjustHandles="1" noChangeArrowheads="1" noChangeShapeType="1"/>
          </p:cNvSpPr>
          <p:nvPr>
            <p:ph type="title"/>
          </p:nvPr>
        </p:nvSpPr>
        <p:spPr/>
        <p:txBody>
          <a:bodyPr/>
          <a:lstStyle/>
          <a:p>
            <a:r>
              <a:rPr lang="en-US" dirty="0"/>
              <a:t>Step 4: Contact Information</a:t>
            </a:r>
          </a:p>
        </p:txBody>
      </p:sp>
      <p:sp>
        <p:nvSpPr>
          <p:cNvPr id="3" name="TextBox 2">
            <a:extLst>
              <a:ext uri="{FF2B5EF4-FFF2-40B4-BE49-F238E27FC236}">
                <a16:creationId xmlns:a16="http://schemas.microsoft.com/office/drawing/2014/main" id="{2C608FD1-6ECE-ECC6-5047-D7D06EB9F379}"/>
              </a:ext>
            </a:extLst>
          </p:cNvPr>
          <p:cNvSpPr txBox="1">
            <a:spLocks/>
          </p:cNvSpPr>
          <p:nvPr/>
        </p:nvSpPr>
        <p:spPr>
          <a:xfrm>
            <a:off x="155699" y="2951946"/>
            <a:ext cx="4620957" cy="954107"/>
          </a:xfrm>
          <a:prstGeom prst="rect">
            <a:avLst/>
          </a:prstGeom>
          <a:solidFill>
            <a:srgbClr val="E8E8E8"/>
          </a:solidFill>
          <a:ln w="15875">
            <a:solidFill>
              <a:srgbClr val="284178"/>
            </a:solidFill>
          </a:ln>
        </p:spPr>
        <p:txBody>
          <a:bodyPr wrap="square" rtlCol="0">
            <a:spAutoFit/>
          </a:bodyPr>
          <a:lstStyle/>
          <a:p>
            <a:r>
              <a:rPr lang="en-US" sz="1400" dirty="0">
                <a:solidFill>
                  <a:schemeClr val="tx2"/>
                </a:solidFill>
                <a:latin typeface="PermianSlabSerifTypeface" panose="02000000000000000000" pitchFamily="50" charset="0"/>
              </a:rPr>
              <a:t>Verify your contact information is correct.</a:t>
            </a:r>
          </a:p>
          <a:p>
            <a:endParaRPr lang="en-US" sz="1400" dirty="0">
              <a:solidFill>
                <a:schemeClr val="tx2"/>
              </a:solidFill>
              <a:latin typeface="PermianSlabSerifTypeface" panose="02000000000000000000" pitchFamily="50" charset="0"/>
            </a:endParaRPr>
          </a:p>
          <a:p>
            <a:r>
              <a:rPr lang="en-US" sz="1400" dirty="0">
                <a:solidFill>
                  <a:srgbClr val="BF1E1E"/>
                </a:solidFill>
                <a:latin typeface="PermianSlabSerifTypeface" panose="02000000000000000000" pitchFamily="50" charset="0"/>
              </a:rPr>
              <a:t>*You will need to contact the Board if your addresses need to be updated.</a:t>
            </a:r>
          </a:p>
        </p:txBody>
      </p:sp>
      <p:pic>
        <p:nvPicPr>
          <p:cNvPr id="8" name="Picture 7" descr="Image of the contact information step of the private investigator company renewal. Lists main and business addresses with a blue checkmark in a blue circle above with a white back button and a blue next button in a red circle.">
            <a:extLst>
              <a:ext uri="{FF2B5EF4-FFF2-40B4-BE49-F238E27FC236}">
                <a16:creationId xmlns:a16="http://schemas.microsoft.com/office/drawing/2014/main" id="{F8D5A16F-12E6-0482-22F3-69C857DF45AE}"/>
              </a:ext>
            </a:extLst>
          </p:cNvPr>
          <p:cNvPicPr>
            <a:picLocks noChangeAspect="1"/>
          </p:cNvPicPr>
          <p:nvPr/>
        </p:nvPicPr>
        <p:blipFill>
          <a:blip r:embed="rId2"/>
          <a:stretch>
            <a:fillRect/>
          </a:stretch>
        </p:blipFill>
        <p:spPr>
          <a:xfrm>
            <a:off x="4985372" y="1277447"/>
            <a:ext cx="7050929" cy="4684105"/>
          </a:xfrm>
          <a:prstGeom prst="rect">
            <a:avLst/>
          </a:prstGeom>
        </p:spPr>
      </p:pic>
    </p:spTree>
    <p:extLst>
      <p:ext uri="{BB962C8B-B14F-4D97-AF65-F5344CB8AC3E}">
        <p14:creationId xmlns:p14="http://schemas.microsoft.com/office/powerpoint/2010/main" val="131262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CAF5-F90A-BDFA-27F7-C81D5EEEA9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9CC365-232C-583C-7102-0A8F617DA067}"/>
              </a:ext>
            </a:extLst>
          </p:cNvPr>
          <p:cNvSpPr>
            <a:spLocks noGrp="1"/>
          </p:cNvSpPr>
          <p:nvPr>
            <p:ph type="title"/>
          </p:nvPr>
        </p:nvSpPr>
        <p:spPr/>
        <p:txBody>
          <a:bodyPr/>
          <a:lstStyle/>
          <a:p>
            <a:r>
              <a:rPr lang="en-US" dirty="0"/>
              <a:t>Step 5: Questions</a:t>
            </a:r>
          </a:p>
        </p:txBody>
      </p:sp>
      <p:sp>
        <p:nvSpPr>
          <p:cNvPr id="3" name="TextBox 2">
            <a:extLst>
              <a:ext uri="{FF2B5EF4-FFF2-40B4-BE49-F238E27FC236}">
                <a16:creationId xmlns:a16="http://schemas.microsoft.com/office/drawing/2014/main" id="{3F2010F4-5C55-F28B-CE9C-11C24E217766}"/>
              </a:ext>
            </a:extLst>
          </p:cNvPr>
          <p:cNvSpPr txBox="1">
            <a:spLocks/>
          </p:cNvSpPr>
          <p:nvPr/>
        </p:nvSpPr>
        <p:spPr>
          <a:xfrm>
            <a:off x="354581" y="2916334"/>
            <a:ext cx="5197351" cy="1384995"/>
          </a:xfrm>
          <a:prstGeom prst="rect">
            <a:avLst/>
          </a:prstGeom>
          <a:solidFill>
            <a:srgbClr val="E8E8E8"/>
          </a:solidFill>
          <a:ln w="15875">
            <a:solidFill>
              <a:srgbClr val="284178"/>
            </a:solidFill>
          </a:ln>
        </p:spPr>
        <p:txBody>
          <a:bodyPr wrap="square" rtlCol="0">
            <a:spAutoFit/>
          </a:bodyPr>
          <a:lstStyle/>
          <a:p>
            <a:r>
              <a:rPr lang="en-US" sz="1400" b="1" dirty="0">
                <a:solidFill>
                  <a:schemeClr val="bg2">
                    <a:lumMod val="75000"/>
                  </a:schemeClr>
                </a:solidFill>
                <a:latin typeface="PermianSlabSerifTypeface" panose="02000000000000000000" pitchFamily="50" charset="0"/>
              </a:rPr>
              <a:t>Answer all questions based on your current status.</a:t>
            </a:r>
          </a:p>
          <a:p>
            <a:endParaRPr lang="en-US" sz="1400" i="1" dirty="0">
              <a:solidFill>
                <a:schemeClr val="bg2">
                  <a:lumMod val="75000"/>
                </a:schemeClr>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If the company ownership, mailing address, or phone number has changed, please notify the Board in writing. Include the exact name of the company and the new address. </a:t>
            </a:r>
            <a:endParaRPr lang="en-US" sz="1600" dirty="0">
              <a:solidFill>
                <a:srgbClr val="1B365D"/>
              </a:solidFill>
              <a:latin typeface="PermianSlabSerifTypeface" panose="02000000000000000000" pitchFamily="50" charset="0"/>
            </a:endParaRPr>
          </a:p>
        </p:txBody>
      </p:sp>
      <p:pic>
        <p:nvPicPr>
          <p:cNvPr id="6" name="Picture 5" descr="Image of the questions step of the private investigator company renewal. Questions with drop down boxes asking about felony or misdemeanor charges since your last renewal, understanding the license is non-transferable, if there have been in changes in company ownership, mailing address or phone number, and the name of the qualifying agent with a white back button and a blue next button in a red circle.">
            <a:extLst>
              <a:ext uri="{FF2B5EF4-FFF2-40B4-BE49-F238E27FC236}">
                <a16:creationId xmlns:a16="http://schemas.microsoft.com/office/drawing/2014/main" id="{FBC6BE0B-DABA-D19D-A193-800944E7F731}"/>
              </a:ext>
            </a:extLst>
          </p:cNvPr>
          <p:cNvPicPr>
            <a:picLocks noChangeAspect="1"/>
          </p:cNvPicPr>
          <p:nvPr/>
        </p:nvPicPr>
        <p:blipFill>
          <a:blip r:embed="rId2"/>
          <a:stretch>
            <a:fillRect/>
          </a:stretch>
        </p:blipFill>
        <p:spPr>
          <a:xfrm>
            <a:off x="6096000" y="1266780"/>
            <a:ext cx="5310324" cy="4684105"/>
          </a:xfrm>
          <a:prstGeom prst="rect">
            <a:avLst/>
          </a:prstGeom>
        </p:spPr>
      </p:pic>
    </p:spTree>
    <p:extLst>
      <p:ext uri="{BB962C8B-B14F-4D97-AF65-F5344CB8AC3E}">
        <p14:creationId xmlns:p14="http://schemas.microsoft.com/office/powerpoint/2010/main" val="223193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F065-D6FE-DBA4-8206-1915480B59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BDDD1-22DF-1DEB-5C79-D7500D4C7D55}"/>
              </a:ext>
            </a:extLst>
          </p:cNvPr>
          <p:cNvSpPr>
            <a:spLocks noGrp="1"/>
          </p:cNvSpPr>
          <p:nvPr>
            <p:ph type="title"/>
          </p:nvPr>
        </p:nvSpPr>
        <p:spPr/>
        <p:txBody>
          <a:bodyPr/>
          <a:lstStyle/>
          <a:p>
            <a:r>
              <a:rPr lang="en-US" dirty="0"/>
              <a:t>Step 6: Related Licenses Listing</a:t>
            </a:r>
          </a:p>
        </p:txBody>
      </p:sp>
      <p:sp>
        <p:nvSpPr>
          <p:cNvPr id="3" name="TextBox 2">
            <a:extLst>
              <a:ext uri="{FF2B5EF4-FFF2-40B4-BE49-F238E27FC236}">
                <a16:creationId xmlns:a16="http://schemas.microsoft.com/office/drawing/2014/main" id="{FAA181A2-B8F7-715F-4120-6401FC87A611}"/>
              </a:ext>
            </a:extLst>
          </p:cNvPr>
          <p:cNvSpPr txBox="1">
            <a:spLocks/>
          </p:cNvSpPr>
          <p:nvPr/>
        </p:nvSpPr>
        <p:spPr>
          <a:xfrm>
            <a:off x="318884" y="3026334"/>
            <a:ext cx="4102100" cy="1231106"/>
          </a:xfrm>
          <a:prstGeom prst="rect">
            <a:avLst/>
          </a:prstGeom>
          <a:solidFill>
            <a:srgbClr val="E8E8E8"/>
          </a:solidFill>
          <a:ln w="15875">
            <a:solidFill>
              <a:srgbClr val="284178"/>
            </a:solidFill>
          </a:ln>
        </p:spPr>
        <p:txBody>
          <a:bodyPr wrap="square" rtlCol="0">
            <a:spAutoFit/>
          </a:bodyPr>
          <a:lstStyle/>
          <a:p>
            <a:r>
              <a:rPr lang="en-US" sz="1400" dirty="0">
                <a:solidFill>
                  <a:schemeClr val="tx2"/>
                </a:solidFill>
                <a:latin typeface="PermianSlabSerifTypeface" panose="02000000000000000000" pitchFamily="50" charset="0"/>
              </a:rPr>
              <a:t>Verify the related license information is correct.</a:t>
            </a:r>
          </a:p>
          <a:p>
            <a:r>
              <a:rPr lang="en-US" sz="1400" dirty="0">
                <a:solidFill>
                  <a:schemeClr val="bg2">
                    <a:lumMod val="75000"/>
                  </a:schemeClr>
                </a:solidFill>
                <a:latin typeface="PermianSlabSerifTypeface" panose="02000000000000000000" pitchFamily="50" charset="0"/>
              </a:rPr>
              <a:t> </a:t>
            </a:r>
          </a:p>
          <a:p>
            <a:r>
              <a:rPr lang="en-US" sz="1600" dirty="0">
                <a:solidFill>
                  <a:srgbClr val="BF1E1E"/>
                </a:solidFill>
                <a:latin typeface="PermianSlabSerifTypeface" panose="02000000000000000000" pitchFamily="50" charset="0"/>
              </a:rPr>
              <a:t>*You will need to contact the Board if this information needs to be updated.</a:t>
            </a:r>
          </a:p>
        </p:txBody>
      </p:sp>
      <p:pic>
        <p:nvPicPr>
          <p:cNvPr id="6" name="Picture 5" descr="Image of the related licenses listing step of the private investigator company renewal. Should list the related licenses to your license confirming selected license with a white back button and a blue next button in a red circle.">
            <a:extLst>
              <a:ext uri="{FF2B5EF4-FFF2-40B4-BE49-F238E27FC236}">
                <a16:creationId xmlns:a16="http://schemas.microsoft.com/office/drawing/2014/main" id="{C0F29FEE-1C66-AE9E-6829-8BF127BC4EA2}"/>
              </a:ext>
            </a:extLst>
          </p:cNvPr>
          <p:cNvPicPr>
            <a:picLocks noChangeAspect="1"/>
          </p:cNvPicPr>
          <p:nvPr/>
        </p:nvPicPr>
        <p:blipFill>
          <a:blip r:embed="rId2"/>
          <a:stretch>
            <a:fillRect/>
          </a:stretch>
        </p:blipFill>
        <p:spPr>
          <a:xfrm>
            <a:off x="4700383" y="1512749"/>
            <a:ext cx="7172733" cy="4258277"/>
          </a:xfrm>
          <a:prstGeom prst="rect">
            <a:avLst/>
          </a:prstGeom>
        </p:spPr>
      </p:pic>
    </p:spTree>
    <p:extLst>
      <p:ext uri="{BB962C8B-B14F-4D97-AF65-F5344CB8AC3E}">
        <p14:creationId xmlns:p14="http://schemas.microsoft.com/office/powerpoint/2010/main" val="82012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02613-FAFB-1AC7-7FE0-95C833AE7E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EF500B-71FF-D654-DDB9-2AAD8CC8EF15}"/>
              </a:ext>
            </a:extLst>
          </p:cNvPr>
          <p:cNvSpPr>
            <a:spLocks noGrp="1"/>
          </p:cNvSpPr>
          <p:nvPr>
            <p:ph type="title"/>
          </p:nvPr>
        </p:nvSpPr>
        <p:spPr/>
        <p:txBody>
          <a:bodyPr/>
          <a:lstStyle/>
          <a:p>
            <a:r>
              <a:rPr lang="en-US" dirty="0"/>
              <a:t>Step 7: File Attachments</a:t>
            </a:r>
          </a:p>
        </p:txBody>
      </p:sp>
      <p:sp>
        <p:nvSpPr>
          <p:cNvPr id="3" name="TextBox 2">
            <a:extLst>
              <a:ext uri="{FF2B5EF4-FFF2-40B4-BE49-F238E27FC236}">
                <a16:creationId xmlns:a16="http://schemas.microsoft.com/office/drawing/2014/main" id="{D67A13CD-29A8-F57E-186B-57C7CC5E45D0}"/>
              </a:ext>
            </a:extLst>
          </p:cNvPr>
          <p:cNvSpPr txBox="1">
            <a:spLocks/>
          </p:cNvSpPr>
          <p:nvPr/>
        </p:nvSpPr>
        <p:spPr>
          <a:xfrm>
            <a:off x="203200" y="2484939"/>
            <a:ext cx="4292600" cy="2246769"/>
          </a:xfrm>
          <a:prstGeom prst="rect">
            <a:avLst/>
          </a:prstGeom>
          <a:solidFill>
            <a:srgbClr val="E8E8E8"/>
          </a:solidFill>
          <a:ln w="15875">
            <a:solidFill>
              <a:srgbClr val="284178"/>
            </a:solidFill>
          </a:ln>
        </p:spPr>
        <p:txBody>
          <a:bodyPr wrap="square" rtlCol="0">
            <a:spAutoFit/>
          </a:bodyPr>
          <a:lstStyle/>
          <a:p>
            <a:r>
              <a:rPr lang="en-US" sz="1400" dirty="0">
                <a:solidFill>
                  <a:schemeClr val="tx2"/>
                </a:solidFill>
                <a:latin typeface="PermianSlabSerifTypeface" panose="02000000000000000000" pitchFamily="50" charset="0"/>
              </a:rPr>
              <a:t>Upload the required Statement of Affiliates* documentation.</a:t>
            </a:r>
          </a:p>
          <a:p>
            <a:endParaRPr lang="en-US" sz="1400" dirty="0">
              <a:solidFill>
                <a:schemeClr val="tx2"/>
              </a:solidFill>
              <a:latin typeface="PermianSlabSerifTypeface" panose="02000000000000000000" pitchFamily="50" charset="0"/>
            </a:endParaRPr>
          </a:p>
          <a:p>
            <a:r>
              <a:rPr lang="en-US" sz="1400" dirty="0">
                <a:solidFill>
                  <a:schemeClr val="tx2"/>
                </a:solidFill>
                <a:latin typeface="PermianSlabSerifTypeface" panose="02000000000000000000" pitchFamily="50" charset="0"/>
              </a:rPr>
              <a:t>If you have additional documents you would like to upload, you may do so on this page too.</a:t>
            </a:r>
          </a:p>
          <a:p>
            <a:endParaRPr lang="en-US" sz="1400" b="1" dirty="0">
              <a:solidFill>
                <a:schemeClr val="bg2">
                  <a:lumMod val="75000"/>
                </a:schemeClr>
              </a:solidFill>
              <a:latin typeface="PermianSlabSerifTypeface" panose="02000000000000000000" pitchFamily="50" charset="0"/>
            </a:endParaRPr>
          </a:p>
          <a:p>
            <a:r>
              <a:rPr lang="en-US" sz="1400" b="1" dirty="0">
                <a:solidFill>
                  <a:srgbClr val="C00000"/>
                </a:solidFill>
                <a:latin typeface="PermianSlabSerifTypeface" panose="02000000000000000000" pitchFamily="50" charset="0"/>
              </a:rPr>
              <a:t>*Note:</a:t>
            </a:r>
            <a:r>
              <a:rPr lang="en-US" sz="1400" dirty="0">
                <a:solidFill>
                  <a:srgbClr val="C00000"/>
                </a:solidFill>
                <a:latin typeface="PermianSlabSerifTypeface" panose="02000000000000000000" pitchFamily="50" charset="0"/>
              </a:rPr>
              <a:t> </a:t>
            </a:r>
            <a:r>
              <a:rPr lang="en-US" sz="1400" dirty="0">
                <a:solidFill>
                  <a:srgbClr val="1B365D"/>
                </a:solidFill>
                <a:latin typeface="PermianSlabSerifTypeface" panose="02000000000000000000" pitchFamily="50" charset="0"/>
              </a:rPr>
              <a:t>Statement of Affiliates form can be found here: </a:t>
            </a:r>
            <a:r>
              <a:rPr lang="en-US" sz="1400" dirty="0">
                <a:solidFill>
                  <a:schemeClr val="tx2"/>
                </a:solidFill>
                <a:latin typeface="PermianSlabSerifTypeface" panose="02000000000000000000" pitchFamily="50" charset="0"/>
                <a:hlinkClick r:id="rId2"/>
              </a:rPr>
              <a:t>https://www.tn.gov/commerce/regboards/pi/license/forms.html</a:t>
            </a:r>
            <a:r>
              <a:rPr lang="en-US" sz="1400" dirty="0">
                <a:solidFill>
                  <a:schemeClr val="tx2"/>
                </a:solidFill>
                <a:latin typeface="PermianSlabSerifTypeface" panose="02000000000000000000" pitchFamily="50" charset="0"/>
              </a:rPr>
              <a:t>.</a:t>
            </a:r>
            <a:r>
              <a:rPr lang="en-US" sz="1400" i="1" dirty="0">
                <a:solidFill>
                  <a:schemeClr val="tx2"/>
                </a:solidFill>
                <a:latin typeface="PermianSlabSerifTypeface" panose="02000000000000000000" pitchFamily="50" charset="0"/>
              </a:rPr>
              <a:t> </a:t>
            </a:r>
            <a:endParaRPr lang="en-US" sz="1400" dirty="0">
              <a:solidFill>
                <a:schemeClr val="tx2"/>
              </a:solidFill>
              <a:latin typeface="PermianSlabSerifTypeface" panose="02000000000000000000" pitchFamily="50" charset="0"/>
            </a:endParaRPr>
          </a:p>
        </p:txBody>
      </p:sp>
      <p:pic>
        <p:nvPicPr>
          <p:cNvPr id="5" name="Picture 4" descr="Image of the file attachments step for the private investigator renewal. Showing the requested documents, the formats of documents accepted, a tile with statement of affiliates (required) and an upload button inside the tile. Another white upload button for additional documents below with a white back button and blue finish button in a red circle.">
            <a:extLst>
              <a:ext uri="{FF2B5EF4-FFF2-40B4-BE49-F238E27FC236}">
                <a16:creationId xmlns:a16="http://schemas.microsoft.com/office/drawing/2014/main" id="{98C290EB-47FA-70BC-99A2-1FE0743DEE2F}"/>
              </a:ext>
            </a:extLst>
          </p:cNvPr>
          <p:cNvPicPr>
            <a:picLocks noChangeAspect="1"/>
          </p:cNvPicPr>
          <p:nvPr/>
        </p:nvPicPr>
        <p:blipFill>
          <a:blip r:embed="rId3"/>
          <a:stretch>
            <a:fillRect/>
          </a:stretch>
        </p:blipFill>
        <p:spPr>
          <a:xfrm>
            <a:off x="4655391" y="1266272"/>
            <a:ext cx="7333409" cy="4684105"/>
          </a:xfrm>
          <a:prstGeom prst="rect">
            <a:avLst/>
          </a:prstGeom>
        </p:spPr>
      </p:pic>
    </p:spTree>
    <p:extLst>
      <p:ext uri="{BB962C8B-B14F-4D97-AF65-F5344CB8AC3E}">
        <p14:creationId xmlns:p14="http://schemas.microsoft.com/office/powerpoint/2010/main" val="6659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491D6-78A3-881F-948D-4943BA2CE4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A4AC78-21C5-01E1-C38A-71C182BC1BC2}"/>
              </a:ext>
            </a:extLst>
          </p:cNvPr>
          <p:cNvSpPr>
            <a:spLocks noGrp="1"/>
          </p:cNvSpPr>
          <p:nvPr>
            <p:ph type="title"/>
          </p:nvPr>
        </p:nvSpPr>
        <p:spPr/>
        <p:txBody>
          <a:bodyPr/>
          <a:lstStyle/>
          <a:p>
            <a:r>
              <a:rPr lang="en-US" dirty="0"/>
              <a:t>Step 8: Review</a:t>
            </a:r>
          </a:p>
        </p:txBody>
      </p:sp>
      <p:sp>
        <p:nvSpPr>
          <p:cNvPr id="3" name="TextBox 2">
            <a:extLst>
              <a:ext uri="{FF2B5EF4-FFF2-40B4-BE49-F238E27FC236}">
                <a16:creationId xmlns:a16="http://schemas.microsoft.com/office/drawing/2014/main" id="{F15A9A26-2256-25B8-6D52-A63219982704}"/>
              </a:ext>
            </a:extLst>
          </p:cNvPr>
          <p:cNvSpPr txBox="1">
            <a:spLocks/>
          </p:cNvSpPr>
          <p:nvPr/>
        </p:nvSpPr>
        <p:spPr>
          <a:xfrm>
            <a:off x="203200" y="2521059"/>
            <a:ext cx="4247952" cy="1815882"/>
          </a:xfrm>
          <a:prstGeom prst="rect">
            <a:avLst/>
          </a:prstGeom>
          <a:solidFill>
            <a:srgbClr val="E8E8E8"/>
          </a:solidFill>
          <a:ln w="15875">
            <a:solidFill>
              <a:srgbClr val="284178"/>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tx2"/>
                </a:solidFill>
                <a:effectLst/>
                <a:uLnTx/>
                <a:uFillTx/>
                <a:latin typeface="PermianSlabSerifTypeface" panose="02000000000000000000" pitchFamily="50" charset="0"/>
                <a:ea typeface="+mn-ea"/>
                <a:cs typeface="+mn-cs"/>
              </a:rPr>
              <a:t>Review the application summary and acknowledge that all information is correct, then submit.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F00">
                  <a:lumMod val="75000"/>
                </a:srgbClr>
              </a:solidFill>
              <a:effectLst/>
              <a:uLnTx/>
              <a:uFillTx/>
              <a:latin typeface="PermianSlabSerifTypeface"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solidFill>
                <a:effectLst/>
                <a:uLnTx/>
                <a:uFillTx/>
                <a:latin typeface="PermianSlabSerifTypeface" panose="02000000000000000000" pitchFamily="50" charset="0"/>
                <a:ea typeface="+mn-ea"/>
                <a:cs typeface="+mn-cs"/>
              </a:rPr>
              <a:t>*If you need to edit any of the information you have entered before submitting your renewal application, you can click on the pencil icon located to the right of each section.</a:t>
            </a:r>
            <a:endParaRPr lang="en-US" sz="1600" dirty="0">
              <a:solidFill>
                <a:srgbClr val="1B365D"/>
              </a:solidFill>
              <a:latin typeface="PermianSlabSerifTypeface" panose="02000000000000000000" pitchFamily="50" charset="0"/>
            </a:endParaRPr>
          </a:p>
        </p:txBody>
      </p:sp>
      <p:pic>
        <p:nvPicPr>
          <p:cNvPr id="5" name="Picture 4" descr="Image of the attestation checkbox and the blurb certifying that you are authorized to renew the license on behalf of the licensee and the information is true and accurate with a blue submit button in a red oval.">
            <a:extLst>
              <a:ext uri="{FF2B5EF4-FFF2-40B4-BE49-F238E27FC236}">
                <a16:creationId xmlns:a16="http://schemas.microsoft.com/office/drawing/2014/main" id="{30FD982A-487B-AEC0-D814-E857D5E81A19}"/>
              </a:ext>
            </a:extLst>
          </p:cNvPr>
          <p:cNvPicPr>
            <a:picLocks noChangeAspect="1"/>
          </p:cNvPicPr>
          <p:nvPr/>
        </p:nvPicPr>
        <p:blipFill>
          <a:blip r:embed="rId2"/>
          <a:stretch>
            <a:fillRect/>
          </a:stretch>
        </p:blipFill>
        <p:spPr>
          <a:xfrm>
            <a:off x="4497256" y="4896628"/>
            <a:ext cx="7553585" cy="1230342"/>
          </a:xfrm>
          <a:prstGeom prst="rect">
            <a:avLst/>
          </a:prstGeom>
        </p:spPr>
      </p:pic>
      <p:pic>
        <p:nvPicPr>
          <p:cNvPr id="12" name="Picture 11" descr="Image of the summary step of the private investigator renewal. Shows the name and organizational details, contact information, and questions with the answers covered up. Pencil icons in red circles on the right side of the image to show what to click to edit each section.">
            <a:extLst>
              <a:ext uri="{FF2B5EF4-FFF2-40B4-BE49-F238E27FC236}">
                <a16:creationId xmlns:a16="http://schemas.microsoft.com/office/drawing/2014/main" id="{924F6C78-42E7-B40A-FCBA-FDDAA77C2FAC}"/>
              </a:ext>
            </a:extLst>
          </p:cNvPr>
          <p:cNvPicPr>
            <a:picLocks noChangeAspect="1"/>
          </p:cNvPicPr>
          <p:nvPr/>
        </p:nvPicPr>
        <p:blipFill>
          <a:blip r:embed="rId3"/>
          <a:stretch>
            <a:fillRect/>
          </a:stretch>
        </p:blipFill>
        <p:spPr>
          <a:xfrm>
            <a:off x="5800602" y="1221053"/>
            <a:ext cx="5061195" cy="3519237"/>
          </a:xfrm>
          <a:prstGeom prst="rect">
            <a:avLst/>
          </a:prstGeom>
        </p:spPr>
      </p:pic>
    </p:spTree>
    <p:extLst>
      <p:ext uri="{BB962C8B-B14F-4D97-AF65-F5344CB8AC3E}">
        <p14:creationId xmlns:p14="http://schemas.microsoft.com/office/powerpoint/2010/main" val="616413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otalTime>1399</TotalTime>
  <Words>603</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Calibri</vt:lpstr>
      <vt:lpstr>Open Sans</vt:lpstr>
      <vt:lpstr>PermianSlabSerifTypeface</vt:lpstr>
      <vt:lpstr>Office Theme</vt:lpstr>
      <vt:lpstr>PowerPoint B</vt:lpstr>
      <vt:lpstr>TN Detection Services Licensing Program </vt:lpstr>
      <vt:lpstr>Step 1: Application Search</vt:lpstr>
      <vt:lpstr>Step 2: Introduction</vt:lpstr>
      <vt:lpstr>Step 3: Name &amp; Organizational Details</vt:lpstr>
      <vt:lpstr>Step 4: Contact Information</vt:lpstr>
      <vt:lpstr>Step 5: Questions</vt:lpstr>
      <vt:lpstr>Step 6: Related Licenses Listing</vt:lpstr>
      <vt:lpstr>Step 7: File Attachments</vt:lpstr>
      <vt:lpstr>Step 8: Review</vt:lpstr>
      <vt:lpstr>Step 9: Paying for the Application</vt:lpstr>
      <vt:lpstr>Step 10: Wait for Further Correspondence</vt:lpstr>
      <vt:lpstr>Private Investigation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Investigation Company Renewal Visual Guide</dc:title>
  <dc:creator>Hanaa.Manan@tn.gov</dc:creator>
  <cp:lastModifiedBy>Lauren Cook</cp:lastModifiedBy>
  <cp:revision>25</cp:revision>
  <dcterms:created xsi:type="dcterms:W3CDTF">2025-12-08T16:10:14Z</dcterms:created>
  <dcterms:modified xsi:type="dcterms:W3CDTF">2026-06-26T21:07:03Z</dcterms:modified>
</cp:coreProperties>
</file>