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2" r:id="rId5"/>
    <p:sldId id="271" r:id="rId6"/>
    <p:sldId id="265" r:id="rId7"/>
    <p:sldId id="270"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E7073"/>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75" autoAdjust="0"/>
  </p:normalViewPr>
  <p:slideViewPr>
    <p:cSldViewPr>
      <p:cViewPr varScale="1">
        <p:scale>
          <a:sx n="150" d="100"/>
          <a:sy n="150" d="100"/>
        </p:scale>
        <p:origin x="1440"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Cook" userId="815fbe41-2a05-4602-ac13-98a917e4d5a0" providerId="ADAL" clId="{2219383D-9C38-4D0F-BD6B-0175EDEEBE61}"/>
    <pc:docChg chg="modSld">
      <pc:chgData name="Lauren Cook" userId="815fbe41-2a05-4602-ac13-98a917e4d5a0" providerId="ADAL" clId="{2219383D-9C38-4D0F-BD6B-0175EDEEBE61}" dt="2026-06-05T14:15:09.545" v="31" actId="207"/>
      <pc:docMkLst>
        <pc:docMk/>
      </pc:docMkLst>
      <pc:sldChg chg="modSp mod">
        <pc:chgData name="Lauren Cook" userId="815fbe41-2a05-4602-ac13-98a917e4d5a0" providerId="ADAL" clId="{2219383D-9C38-4D0F-BD6B-0175EDEEBE61}" dt="2026-06-05T14:13:25.136" v="4" actId="962"/>
        <pc:sldMkLst>
          <pc:docMk/>
          <pc:sldMk cId="1191946917" sldId="260"/>
        </pc:sldMkLst>
        <pc:spChg chg="mod">
          <ac:chgData name="Lauren Cook" userId="815fbe41-2a05-4602-ac13-98a917e4d5a0" providerId="ADAL" clId="{2219383D-9C38-4D0F-BD6B-0175EDEEBE61}" dt="2026-06-05T14:13:08.340" v="0" actId="1076"/>
          <ac:spMkLst>
            <pc:docMk/>
            <pc:sldMk cId="1191946917" sldId="260"/>
            <ac:spMk id="2" creationId="{C67D7E54-7BF9-6600-8A6D-372863C70788}"/>
          </ac:spMkLst>
        </pc:spChg>
        <pc:spChg chg="mod">
          <ac:chgData name="Lauren Cook" userId="815fbe41-2a05-4602-ac13-98a917e4d5a0" providerId="ADAL" clId="{2219383D-9C38-4D0F-BD6B-0175EDEEBE61}" dt="2026-06-05T14:13:11.786" v="1" actId="1076"/>
          <ac:spMkLst>
            <pc:docMk/>
            <pc:sldMk cId="1191946917" sldId="260"/>
            <ac:spMk id="6" creationId="{7003CA37-413A-6326-DEB8-642CC8286909}"/>
          </ac:spMkLst>
        </pc:spChg>
        <pc:picChg chg="mod">
          <ac:chgData name="Lauren Cook" userId="815fbe41-2a05-4602-ac13-98a917e4d5a0" providerId="ADAL" clId="{2219383D-9C38-4D0F-BD6B-0175EDEEBE61}" dt="2026-06-05T14:13:25.136" v="4" actId="962"/>
          <ac:picMkLst>
            <pc:docMk/>
            <pc:sldMk cId="1191946917" sldId="260"/>
            <ac:picMk id="3" creationId="{CE1ACC6A-D71D-429B-8F81-2DBA1192B1C4}"/>
          </ac:picMkLst>
        </pc:picChg>
      </pc:sldChg>
      <pc:sldChg chg="modSp mod">
        <pc:chgData name="Lauren Cook" userId="815fbe41-2a05-4602-ac13-98a917e4d5a0" providerId="ADAL" clId="{2219383D-9C38-4D0F-BD6B-0175EDEEBE61}" dt="2026-06-05T14:14:18.346" v="17" actId="1076"/>
        <pc:sldMkLst>
          <pc:docMk/>
          <pc:sldMk cId="2272475923" sldId="262"/>
        </pc:sldMkLst>
        <pc:spChg chg="mod">
          <ac:chgData name="Lauren Cook" userId="815fbe41-2a05-4602-ac13-98a917e4d5a0" providerId="ADAL" clId="{2219383D-9C38-4D0F-BD6B-0175EDEEBE61}" dt="2026-06-05T14:13:42.500" v="7" actId="404"/>
          <ac:spMkLst>
            <pc:docMk/>
            <pc:sldMk cId="2272475923" sldId="262"/>
            <ac:spMk id="8" creationId="{A5052D2B-B7A8-8610-D044-F4A9D7C77EFB}"/>
          </ac:spMkLst>
        </pc:spChg>
        <pc:spChg chg="mod">
          <ac:chgData name="Lauren Cook" userId="815fbe41-2a05-4602-ac13-98a917e4d5a0" providerId="ADAL" clId="{2219383D-9C38-4D0F-BD6B-0175EDEEBE61}" dt="2026-06-05T14:14:18.346" v="17" actId="1076"/>
          <ac:spMkLst>
            <pc:docMk/>
            <pc:sldMk cId="2272475923" sldId="262"/>
            <ac:spMk id="10" creationId="{9E8DE24A-D3D6-344A-FD9D-9B5B3C11241B}"/>
          </ac:spMkLst>
        </pc:spChg>
        <pc:spChg chg="mod">
          <ac:chgData name="Lauren Cook" userId="815fbe41-2a05-4602-ac13-98a917e4d5a0" providerId="ADAL" clId="{2219383D-9C38-4D0F-BD6B-0175EDEEBE61}" dt="2026-06-05T14:14:14.754" v="16" actId="1076"/>
          <ac:spMkLst>
            <pc:docMk/>
            <pc:sldMk cId="2272475923" sldId="262"/>
            <ac:spMk id="11" creationId="{E06A92ED-0790-946F-F09F-F6180D012C3C}"/>
          </ac:spMkLst>
        </pc:spChg>
      </pc:sldChg>
      <pc:sldChg chg="modSp mod">
        <pc:chgData name="Lauren Cook" userId="815fbe41-2a05-4602-ac13-98a917e4d5a0" providerId="ADAL" clId="{2219383D-9C38-4D0F-BD6B-0175EDEEBE61}" dt="2026-06-05T14:15:09.545" v="31" actId="207"/>
        <pc:sldMkLst>
          <pc:docMk/>
          <pc:sldMk cId="4025215051" sldId="265"/>
        </pc:sldMkLst>
        <pc:spChg chg="mod">
          <ac:chgData name="Lauren Cook" userId="815fbe41-2a05-4602-ac13-98a917e4d5a0" providerId="ADAL" clId="{2219383D-9C38-4D0F-BD6B-0175EDEEBE61}" dt="2026-06-05T14:14:47.915" v="25" actId="20577"/>
          <ac:spMkLst>
            <pc:docMk/>
            <pc:sldMk cId="4025215051" sldId="265"/>
            <ac:spMk id="4" creationId="{C7058198-B2A2-27DE-80E0-00A318B79EC3}"/>
          </ac:spMkLst>
        </pc:spChg>
        <pc:spChg chg="mod">
          <ac:chgData name="Lauren Cook" userId="815fbe41-2a05-4602-ac13-98a917e4d5a0" providerId="ADAL" clId="{2219383D-9C38-4D0F-BD6B-0175EDEEBE61}" dt="2026-06-05T14:14:40.714" v="23" actId="404"/>
          <ac:spMkLst>
            <pc:docMk/>
            <pc:sldMk cId="4025215051" sldId="265"/>
            <ac:spMk id="5" creationId="{F06A1F61-BF0A-3E89-ADB4-4472EBE9B86E}"/>
          </ac:spMkLst>
        </pc:spChg>
        <pc:spChg chg="mod">
          <ac:chgData name="Lauren Cook" userId="815fbe41-2a05-4602-ac13-98a917e4d5a0" providerId="ADAL" clId="{2219383D-9C38-4D0F-BD6B-0175EDEEBE61}" dt="2026-06-05T14:14:56.103" v="27" actId="404"/>
          <ac:spMkLst>
            <pc:docMk/>
            <pc:sldMk cId="4025215051" sldId="265"/>
            <ac:spMk id="6" creationId="{479EB2D9-D773-482A-4BF3-C7687F538668}"/>
          </ac:spMkLst>
        </pc:spChg>
        <pc:spChg chg="mod">
          <ac:chgData name="Lauren Cook" userId="815fbe41-2a05-4602-ac13-98a917e4d5a0" providerId="ADAL" clId="{2219383D-9C38-4D0F-BD6B-0175EDEEBE61}" dt="2026-06-05T14:15:03.282" v="30" actId="404"/>
          <ac:spMkLst>
            <pc:docMk/>
            <pc:sldMk cId="4025215051" sldId="265"/>
            <ac:spMk id="7" creationId="{337C6931-535E-8B31-BFCB-BE5467ED5AB4}"/>
          </ac:spMkLst>
        </pc:spChg>
        <pc:spChg chg="mod">
          <ac:chgData name="Lauren Cook" userId="815fbe41-2a05-4602-ac13-98a917e4d5a0" providerId="ADAL" clId="{2219383D-9C38-4D0F-BD6B-0175EDEEBE61}" dt="2026-06-05T14:15:09.545" v="31" actId="207"/>
          <ac:spMkLst>
            <pc:docMk/>
            <pc:sldMk cId="4025215051" sldId="265"/>
            <ac:spMk id="8" creationId="{775181AC-42F3-B55C-3FD6-3E5EE6C6527A}"/>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a:t>Sub-Title</a:t>
            </a:r>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 | Date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28800" y="1143000"/>
            <a:ext cx="5486400" cy="2743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448185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4"/>
            <a:ext cx="88392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1"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783884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4"/>
            <a:ext cx="44196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3"/>
          </p:nvPr>
        </p:nvSpPr>
        <p:spPr>
          <a:xfrm>
            <a:off x="4648200" y="1193804"/>
            <a:ext cx="42672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5"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txBox="1">
            <a:spLocks/>
          </p:cNvSpPr>
          <p:nvPr userDrawn="1"/>
        </p:nvSpPr>
        <p:spPr>
          <a:xfrm>
            <a:off x="6934200" y="6416675"/>
            <a:ext cx="2133600" cy="365125"/>
          </a:xfrm>
          <a:prstGeom prst="rect">
            <a:avLst/>
          </a:prstGeom>
        </p:spPr>
        <p:txBody>
          <a:bodyPr anchor="b"/>
          <a:lstStyle>
            <a:defPPr>
              <a:defRPr lang="en-US"/>
            </a:defPPr>
            <a:lvl1pPr marL="0" algn="r" defTabSz="914400" rtl="0" eaLnBrk="1" latinLnBrk="0" hangingPunct="1">
              <a:defRPr sz="1000" i="1" kern="12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dirty="0"/>
              <a:t>Click icon to add picture</a:t>
            </a:r>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a:t>Click to edit Master title style</a:t>
            </a:r>
            <a:endParaRPr lang="en-US" dirty="0"/>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a:t>
            </a:r>
          </a:p>
          <a:p>
            <a:pPr lvl="0"/>
            <a:r>
              <a:rPr lang="en-US" dirty="0"/>
              <a:t>Date</a:t>
            </a:r>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dirty="0"/>
              <a:t>Sub-Title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000" y="381000"/>
            <a:ext cx="2560320" cy="128016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5" name="Rectangle 4"/>
          <p:cNvSpPr/>
          <p:nvPr userDrawn="1"/>
        </p:nvSpPr>
        <p:spPr>
          <a:xfrm>
            <a:off x="3200400" y="3874770"/>
            <a:ext cx="59436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ctrTitle"/>
          </p:nvPr>
        </p:nvSpPr>
        <p:spPr>
          <a:xfrm>
            <a:off x="3276600" y="3962400"/>
            <a:ext cx="5715000" cy="205740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2890" y="3322320"/>
            <a:ext cx="3345180" cy="3345180"/>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377641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14" name="Content Placeholder 2"/>
          <p:cNvSpPr>
            <a:spLocks noGrp="1"/>
          </p:cNvSpPr>
          <p:nvPr>
            <p:ph idx="1"/>
          </p:nvPr>
        </p:nvSpPr>
        <p:spPr>
          <a:xfrm>
            <a:off x="152400" y="1193800"/>
            <a:ext cx="88392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8"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3"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3"/>
          </p:nvPr>
        </p:nvSpPr>
        <p:spPr>
          <a:xfrm>
            <a:off x="3124200" y="6416675"/>
            <a:ext cx="2895600" cy="365125"/>
          </a:xfrm>
          <a:prstGeom prst="rect">
            <a:avLst/>
          </a:prstGeom>
        </p:spPr>
        <p:txBody>
          <a:bodyPr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8" name="Slide Number Placeholder 5"/>
          <p:cNvSpPr>
            <a:spLocks noGrp="1"/>
          </p:cNvSpPr>
          <p:nvPr>
            <p:ph type="sldNum" sz="quarter" idx="4"/>
          </p:nvPr>
        </p:nvSpPr>
        <p:spPr>
          <a:xfrm>
            <a:off x="6934200" y="6416675"/>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9" r:id="rId5"/>
    <p:sldLayoutId id="2147483668" r:id="rId6"/>
    <p:sldLayoutId id="2147483665" r:id="rId7"/>
    <p:sldLayoutId id="2147483672" r:id="rId8"/>
    <p:sldLayoutId id="2147483673" r:id="rId9"/>
    <p:sldLayoutId id="2147483674" r:id="rId10"/>
    <p:sldLayoutId id="2147483671" r:id="rId11"/>
    <p:sldLayoutId id="2147483662" r:id="rId12"/>
    <p:sldLayoutId id="2147483663" r:id="rId13"/>
    <p:sldLayoutId id="2147483676" r:id="rId14"/>
    <p:sldLayoutId id="2147483677" r:id="rId15"/>
    <p:sldLayoutId id="2147483675" r:id="rId16"/>
    <p:sldLayoutId id="2147483678"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access.cloud.commerce.tn.gov/portal/public"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Cosmetology and Barber Examiners Board</a:t>
            </a:r>
          </a:p>
        </p:txBody>
      </p:sp>
      <p:sp>
        <p:nvSpPr>
          <p:cNvPr id="5" name="Text Placeholder 4"/>
          <p:cNvSpPr>
            <a:spLocks noGrp="1"/>
          </p:cNvSpPr>
          <p:nvPr>
            <p:ph type="body" sz="quarter" idx="12"/>
          </p:nvPr>
        </p:nvSpPr>
        <p:spPr>
          <a:xfrm>
            <a:off x="381000" y="4445001"/>
            <a:ext cx="5334000" cy="812800"/>
          </a:xfrm>
        </p:spPr>
        <p:txBody>
          <a:bodyPr anchor="ctr">
            <a:normAutofit fontScale="62500" lnSpcReduction="20000"/>
          </a:bodyPr>
          <a:lstStyle/>
          <a:p>
            <a:endParaRPr lang="en-US" dirty="0">
              <a:solidFill>
                <a:schemeClr val="tx1"/>
              </a:solidFill>
            </a:endParaRPr>
          </a:p>
          <a:p>
            <a:r>
              <a:rPr lang="en-US" dirty="0">
                <a:solidFill>
                  <a:schemeClr val="tx1"/>
                </a:solidFill>
              </a:rPr>
              <a:t>Assistance with Shop/Salon License Renewals</a:t>
            </a:r>
          </a:p>
          <a:p>
            <a:endParaRPr lang="en-US" dirty="0">
              <a:solidFill>
                <a:schemeClr val="tx1"/>
              </a:solidFill>
            </a:endParaRPr>
          </a:p>
        </p:txBody>
      </p:sp>
    </p:spTree>
    <p:extLst>
      <p:ext uri="{BB962C8B-B14F-4D97-AF65-F5344CB8AC3E}">
        <p14:creationId xmlns:p14="http://schemas.microsoft.com/office/powerpoint/2010/main" val="453275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Renewal: Important Information</a:t>
            </a:r>
          </a:p>
        </p:txBody>
      </p:sp>
      <p:sp>
        <p:nvSpPr>
          <p:cNvPr id="3" name="TextBox 2">
            <a:extLst>
              <a:ext uri="{FF2B5EF4-FFF2-40B4-BE49-F238E27FC236}">
                <a16:creationId xmlns:a16="http://schemas.microsoft.com/office/drawing/2014/main" id="{9035ABF6-16AC-2673-27F9-6B47194BDF7E}"/>
              </a:ext>
              <a:ext uri="{C183D7F6-B498-43B3-948B-1728B52AA6E4}">
                <adec:decorative xmlns:adec="http://schemas.microsoft.com/office/drawing/2017/decorative" val="0"/>
              </a:ext>
            </a:extLst>
          </p:cNvPr>
          <p:cNvSpPr txBox="1"/>
          <p:nvPr/>
        </p:nvSpPr>
        <p:spPr>
          <a:xfrm>
            <a:off x="841923" y="1180086"/>
            <a:ext cx="8149677" cy="1077218"/>
          </a:xfrm>
          <a:prstGeom prst="rect">
            <a:avLst/>
          </a:prstGeom>
          <a:solidFill>
            <a:srgbClr val="6E7073"/>
          </a:solidFill>
        </p:spPr>
        <p:txBody>
          <a:bodyPr wrap="square" rtlCol="0">
            <a:spAutoFit/>
          </a:bodyPr>
          <a:lstStyle/>
          <a:p>
            <a:endParaRPr lang="en-US" sz="1600" dirty="0">
              <a:solidFill>
                <a:schemeClr val="tx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Licenses expire every two (2) years. — Review your shop/salon license and make sure it is posted where the public can see it.</a:t>
            </a:r>
          </a:p>
          <a:p>
            <a:endParaRPr lang="en-US" sz="1600" dirty="0">
              <a:solidFill>
                <a:schemeClr val="tx1"/>
              </a:solidFill>
              <a:latin typeface="PermianSlabSerifTypeface" panose="02000000000000000000" pitchFamily="50" charset="0"/>
            </a:endParaRPr>
          </a:p>
        </p:txBody>
      </p:sp>
      <p:sp>
        <p:nvSpPr>
          <p:cNvPr id="4" name="TextBox 3">
            <a:extLst>
              <a:ext uri="{FF2B5EF4-FFF2-40B4-BE49-F238E27FC236}">
                <a16:creationId xmlns:a16="http://schemas.microsoft.com/office/drawing/2014/main" id="{C929582D-9C3E-DE24-7A90-4B4B06FA6E61}"/>
              </a:ext>
            </a:extLst>
          </p:cNvPr>
          <p:cNvSpPr txBox="1"/>
          <p:nvPr/>
        </p:nvSpPr>
        <p:spPr>
          <a:xfrm>
            <a:off x="1635755" y="2093280"/>
            <a:ext cx="7355845" cy="861774"/>
          </a:xfrm>
          <a:prstGeom prst="rect">
            <a:avLst/>
          </a:prstGeom>
          <a:solidFill>
            <a:srgbClr val="EE3524"/>
          </a:solidFill>
        </p:spPr>
        <p:txBody>
          <a:bodyPr wrap="square">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Renewal Notices — Created 70 days before the expiration date.   </a:t>
            </a:r>
          </a:p>
          <a:p>
            <a:r>
              <a:rPr lang="en-US" sz="1800" dirty="0">
                <a:solidFill>
                  <a:schemeClr val="bg1"/>
                </a:solidFill>
                <a:latin typeface="PermianSlabSerifTypeface" panose="02000000000000000000" pitchFamily="50" charset="0"/>
              </a:rPr>
              <a:t>                                                                     </a:t>
            </a:r>
          </a:p>
        </p:txBody>
      </p:sp>
      <p:sp>
        <p:nvSpPr>
          <p:cNvPr id="6" name="TextBox 5">
            <a:extLst>
              <a:ext uri="{FF2B5EF4-FFF2-40B4-BE49-F238E27FC236}">
                <a16:creationId xmlns:a16="http://schemas.microsoft.com/office/drawing/2014/main" id="{7B5810A0-8528-68A0-FE56-EF26CCE9E699}"/>
              </a:ext>
            </a:extLst>
          </p:cNvPr>
          <p:cNvSpPr txBox="1"/>
          <p:nvPr/>
        </p:nvSpPr>
        <p:spPr>
          <a:xfrm>
            <a:off x="2618724" y="2860820"/>
            <a:ext cx="6372876" cy="1569660"/>
          </a:xfrm>
          <a:prstGeom prst="rect">
            <a:avLst/>
          </a:prstGeom>
          <a:solidFill>
            <a:srgbClr val="6E7073"/>
          </a:solidFill>
        </p:spPr>
        <p:txBody>
          <a:bodyPr wrap="square">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Verify your contact information. — Make sure mailing address, phone number, email and owner information are current. If the business address needs to change, complete the renewal and apply for a “change in location”.</a:t>
            </a:r>
          </a:p>
          <a:p>
            <a:endParaRPr lang="en-US" sz="1600" dirty="0">
              <a:solidFill>
                <a:schemeClr val="bg1"/>
              </a:solidFill>
              <a:latin typeface="PermianSlabSerifTypeface" panose="02000000000000000000" pitchFamily="50" charset="0"/>
            </a:endParaRPr>
          </a:p>
        </p:txBody>
      </p:sp>
      <p:sp>
        <p:nvSpPr>
          <p:cNvPr id="7" name="TextBox 6">
            <a:extLst>
              <a:ext uri="{FF2B5EF4-FFF2-40B4-BE49-F238E27FC236}">
                <a16:creationId xmlns:a16="http://schemas.microsoft.com/office/drawing/2014/main" id="{953D5417-86DF-2D6C-8A0C-829C2EAC15FD}"/>
              </a:ext>
            </a:extLst>
          </p:cNvPr>
          <p:cNvSpPr txBox="1"/>
          <p:nvPr/>
        </p:nvSpPr>
        <p:spPr>
          <a:xfrm>
            <a:off x="4187277" y="4267200"/>
            <a:ext cx="4804323" cy="1815882"/>
          </a:xfrm>
          <a:prstGeom prst="rect">
            <a:avLst/>
          </a:prstGeom>
          <a:solidFill>
            <a:srgbClr val="EE3524"/>
          </a:solidFill>
        </p:spPr>
        <p:txBody>
          <a:bodyPr wrap="square">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Late Renewal — $50 late fee is charged for late renewal. Renewal grace period is one (1) year; however, businesses cannot open to the public without an active license. A violation could be issued for a late or expired renewal.</a:t>
            </a:r>
          </a:p>
          <a:p>
            <a:endParaRPr lang="en-US" sz="1600" dirty="0">
              <a:solidFill>
                <a:schemeClr val="bg1"/>
              </a:solidFill>
              <a:latin typeface="PermianSlabSerifTypeface" panose="02000000000000000000" pitchFamily="50" charset="0"/>
            </a:endParaRPr>
          </a:p>
        </p:txBody>
      </p:sp>
      <p:pic>
        <p:nvPicPr>
          <p:cNvPr id="8" name="Picture 7">
            <a:extLst>
              <a:ext uri="{FF2B5EF4-FFF2-40B4-BE49-F238E27FC236}">
                <a16:creationId xmlns:a16="http://schemas.microsoft.com/office/drawing/2014/main" id="{42CED569-9A46-C84E-4621-2747D5BAF35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48677" y="3962400"/>
            <a:ext cx="2767824" cy="2267909"/>
          </a:xfrm>
          <a:prstGeom prst="rect">
            <a:avLst/>
          </a:prstGeom>
        </p:spPr>
      </p:pic>
    </p:spTree>
    <p:extLst>
      <p:ext uri="{BB962C8B-B14F-4D97-AF65-F5344CB8AC3E}">
        <p14:creationId xmlns:p14="http://schemas.microsoft.com/office/powerpoint/2010/main" val="2082183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Where to Renew</a:t>
            </a:r>
          </a:p>
        </p:txBody>
      </p:sp>
      <p:sp>
        <p:nvSpPr>
          <p:cNvPr id="2" name="Content Placeholder 1">
            <a:extLst>
              <a:ext uri="{FF2B5EF4-FFF2-40B4-BE49-F238E27FC236}">
                <a16:creationId xmlns:a16="http://schemas.microsoft.com/office/drawing/2014/main" id="{C67D7E54-7BF9-6600-8A6D-372863C70788}"/>
              </a:ext>
            </a:extLst>
          </p:cNvPr>
          <p:cNvSpPr txBox="1">
            <a:spLocks noGrp="1"/>
          </p:cNvSpPr>
          <p:nvPr>
            <p:ph idx="1"/>
          </p:nvPr>
        </p:nvSpPr>
        <p:spPr>
          <a:xfrm>
            <a:off x="395696" y="1844040"/>
            <a:ext cx="8352608" cy="904863"/>
          </a:xfrm>
          <a:prstGeom prst="rect">
            <a:avLst/>
          </a:prstGeom>
          <a:noFill/>
        </p:spPr>
        <p:txBody>
          <a:bodyPr wrap="none" rtlCol="0">
            <a:spAutoFit/>
          </a:bodyPr>
          <a:lstStyle/>
          <a:p>
            <a:pPr marL="0" indent="0" algn="ctr">
              <a:buNone/>
            </a:pPr>
            <a:r>
              <a:rPr lang="en-US" sz="2400" dirty="0">
                <a:latin typeface="PermianSlabSerifTypeface" panose="02000000000000000000" pitchFamily="50" charset="0"/>
              </a:rPr>
              <a:t>Visit </a:t>
            </a:r>
            <a:r>
              <a:rPr lang="en-US" sz="2400" dirty="0">
                <a:solidFill>
                  <a:srgbClr val="0022A1"/>
                </a:solidFill>
                <a:latin typeface="PermianSlabSerifTypeface" panose="02000000000000000000" pitchFamily="50" charset="0"/>
                <a:hlinkClick r:id="rId2">
                  <a:extLst>
                    <a:ext uri="{A12FA001-AC4F-418D-AE19-62706E023703}">
                      <ahyp:hlinkClr xmlns:ahyp="http://schemas.microsoft.com/office/drawing/2018/hyperlinkcolor" val="tx"/>
                    </a:ext>
                  </a:extLst>
                </a:hlinkClick>
              </a:rPr>
              <a:t>https://access.cloud.commerce.tn.gov/portal/public</a:t>
            </a:r>
            <a:endParaRPr lang="en-US" sz="2400" dirty="0">
              <a:solidFill>
                <a:srgbClr val="0022A1"/>
              </a:solidFill>
              <a:latin typeface="PermianSlabSerifTypeface" panose="02000000000000000000" pitchFamily="50" charset="0"/>
            </a:endParaRPr>
          </a:p>
          <a:p>
            <a:pPr algn="ctr"/>
            <a:endParaRPr lang="en-US" sz="2400" dirty="0">
              <a:latin typeface="PermianSlabSerifTypeface" panose="02000000000000000000" pitchFamily="50" charset="0"/>
            </a:endParaRPr>
          </a:p>
        </p:txBody>
      </p:sp>
      <p:sp>
        <p:nvSpPr>
          <p:cNvPr id="6" name="TextBox 5">
            <a:extLst>
              <a:ext uri="{FF2B5EF4-FFF2-40B4-BE49-F238E27FC236}">
                <a16:creationId xmlns:a16="http://schemas.microsoft.com/office/drawing/2014/main" id="{7003CA37-413A-6326-DEB8-642CC8286909}"/>
              </a:ext>
            </a:extLst>
          </p:cNvPr>
          <p:cNvSpPr txBox="1"/>
          <p:nvPr/>
        </p:nvSpPr>
        <p:spPr>
          <a:xfrm>
            <a:off x="2267712" y="2748903"/>
            <a:ext cx="4608576" cy="338554"/>
          </a:xfrm>
          <a:prstGeom prst="rect">
            <a:avLst/>
          </a:prstGeom>
          <a:noFill/>
        </p:spPr>
        <p:txBody>
          <a:bodyPr wrap="square" rtlCol="0">
            <a:spAutoFit/>
          </a:bodyPr>
          <a:lstStyle/>
          <a:p>
            <a:r>
              <a:rPr lang="en-US" sz="1600" dirty="0">
                <a:solidFill>
                  <a:schemeClr val="tx1"/>
                </a:solidFill>
                <a:latin typeface="PermianSlabSerifTypeface" panose="02000000000000000000" pitchFamily="50" charset="0"/>
              </a:rPr>
              <a:t>Select the Renew tile to begin the application.</a:t>
            </a:r>
          </a:p>
        </p:txBody>
      </p:sp>
      <p:pic>
        <p:nvPicPr>
          <p:cNvPr id="3" name="Picture 2" descr="Graphical representation of the Renew tile on the quick actions menu, with a speaker and soundwaves and the word renew underneath. ">
            <a:extLst>
              <a:ext uri="{FF2B5EF4-FFF2-40B4-BE49-F238E27FC236}">
                <a16:creationId xmlns:a16="http://schemas.microsoft.com/office/drawing/2014/main" id="{CE1ACC6A-D71D-429B-8F81-2DBA1192B1C4}"/>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3705225" y="3647416"/>
            <a:ext cx="1733550" cy="214312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191946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Online Renewal Introduction </a:t>
            </a:r>
          </a:p>
        </p:txBody>
      </p:sp>
      <p:sp>
        <p:nvSpPr>
          <p:cNvPr id="7" name="TextBox 6">
            <a:extLst>
              <a:ext uri="{FF2B5EF4-FFF2-40B4-BE49-F238E27FC236}">
                <a16:creationId xmlns:a16="http://schemas.microsoft.com/office/drawing/2014/main" id="{5F5A91BC-9983-0D6E-4492-28D5B1C65D1B}"/>
              </a:ext>
            </a:extLst>
          </p:cNvPr>
          <p:cNvSpPr txBox="1"/>
          <p:nvPr/>
        </p:nvSpPr>
        <p:spPr>
          <a:xfrm>
            <a:off x="152399" y="1371600"/>
            <a:ext cx="8867775" cy="1277273"/>
          </a:xfrm>
          <a:prstGeom prst="rect">
            <a:avLst/>
          </a:prstGeom>
          <a:noFill/>
          <a:ln w="57150">
            <a:solidFill>
              <a:srgbClr val="6E7073"/>
            </a:solidFill>
          </a:ln>
        </p:spPr>
        <p:txBody>
          <a:bodyPr wrap="square">
            <a:spAutoFit/>
          </a:bodyPr>
          <a:lstStyle/>
          <a:p>
            <a:r>
              <a:rPr lang="en-US" sz="1100" b="1" dirty="0">
                <a:latin typeface="PermianSlabSerifTypeface" panose="02000000000000000000" pitchFamily="50" charset="0"/>
              </a:rPr>
              <a:t>Welcome to the Department of Commerce and Insurance Online Licensing Services.</a:t>
            </a:r>
          </a:p>
          <a:p>
            <a:endParaRPr lang="en-US" sz="1100" dirty="0">
              <a:latin typeface="PermianSlabSerifTypeface" panose="02000000000000000000" pitchFamily="50" charset="0"/>
            </a:endParaRPr>
          </a:p>
          <a:p>
            <a:r>
              <a:rPr lang="en-US" sz="1100" dirty="0">
                <a:latin typeface="PermianSlabSerifTypeface" panose="02000000000000000000" pitchFamily="50" charset="0"/>
              </a:rPr>
              <a:t>This application is to complete the renewal of any of the shop/salon licenses listed: barber, cosmetology, skin care, manicure, manicure/skin care, natural hair stylist, eyelash specialist and dual shop licenses. The application must be completed and paid for prior to the expiration date to avoid the assessment of a $50.00 late fee.</a:t>
            </a:r>
          </a:p>
          <a:p>
            <a:endParaRPr lang="en-US" sz="1100" dirty="0">
              <a:latin typeface="PermianSlabSerifTypeface" panose="02000000000000000000" pitchFamily="50" charset="0"/>
            </a:endParaRPr>
          </a:p>
          <a:p>
            <a:r>
              <a:rPr lang="en-US" sz="1100" dirty="0">
                <a:latin typeface="PermianSlabSerifTypeface" panose="02000000000000000000" pitchFamily="50" charset="0"/>
              </a:rPr>
              <a:t>Final processing of your application is subject to administrative review.</a:t>
            </a:r>
          </a:p>
        </p:txBody>
      </p:sp>
      <p:sp>
        <p:nvSpPr>
          <p:cNvPr id="9" name="TextBox 8">
            <a:extLst>
              <a:ext uri="{FF2B5EF4-FFF2-40B4-BE49-F238E27FC236}">
                <a16:creationId xmlns:a16="http://schemas.microsoft.com/office/drawing/2014/main" id="{09893621-1542-5ED5-FFD8-52272265ED75}"/>
              </a:ext>
            </a:extLst>
          </p:cNvPr>
          <p:cNvSpPr txBox="1"/>
          <p:nvPr/>
        </p:nvSpPr>
        <p:spPr>
          <a:xfrm>
            <a:off x="3124200" y="2779528"/>
            <a:ext cx="3240494" cy="369332"/>
          </a:xfrm>
          <a:prstGeom prst="rect">
            <a:avLst/>
          </a:prstGeom>
          <a:noFill/>
        </p:spPr>
        <p:txBody>
          <a:bodyPr wrap="square" rtlCol="0">
            <a:spAutoFit/>
          </a:bodyPr>
          <a:lstStyle/>
          <a:p>
            <a:r>
              <a:rPr lang="en-US" dirty="0">
                <a:latin typeface="PermianSlabSerifTypeface" panose="02000000000000000000" pitchFamily="50" charset="0"/>
              </a:rPr>
              <a:t>You will be asked to:</a:t>
            </a:r>
          </a:p>
        </p:txBody>
      </p:sp>
      <p:sp>
        <p:nvSpPr>
          <p:cNvPr id="8" name="TextBox 7">
            <a:extLst>
              <a:ext uri="{FF2B5EF4-FFF2-40B4-BE49-F238E27FC236}">
                <a16:creationId xmlns:a16="http://schemas.microsoft.com/office/drawing/2014/main" id="{A5052D2B-B7A8-8610-D044-F4A9D7C77EFB}"/>
              </a:ext>
            </a:extLst>
          </p:cNvPr>
          <p:cNvSpPr txBox="1"/>
          <p:nvPr/>
        </p:nvSpPr>
        <p:spPr>
          <a:xfrm>
            <a:off x="152399" y="3206233"/>
            <a:ext cx="8832012" cy="861774"/>
          </a:xfrm>
          <a:prstGeom prst="rect">
            <a:avLst/>
          </a:prstGeom>
          <a:solidFill>
            <a:srgbClr val="EE3524"/>
          </a:solidFill>
        </p:spPr>
        <p:txBody>
          <a:bodyPr wrap="square" rtlCol="0">
            <a:spAutoFit/>
          </a:bodyPr>
          <a:lstStyle/>
          <a:p>
            <a:endParaRPr lang="en-US" sz="1600" dirty="0">
              <a:solidFill>
                <a:schemeClr val="bg1"/>
              </a:solidFill>
            </a:endParaRPr>
          </a:p>
          <a:p>
            <a:r>
              <a:rPr lang="en-US" sz="1600" dirty="0">
                <a:solidFill>
                  <a:schemeClr val="bg1"/>
                </a:solidFill>
                <a:latin typeface="PermianSlabSerifTypeface" panose="02000000000000000000" pitchFamily="50" charset="0"/>
              </a:rPr>
              <a:t>Answer questions about your license and verify your contact information.</a:t>
            </a:r>
          </a:p>
          <a:p>
            <a:endParaRPr lang="en-US" sz="1600" dirty="0">
              <a:solidFill>
                <a:schemeClr val="bg1"/>
              </a:solidFill>
            </a:endParaRPr>
          </a:p>
        </p:txBody>
      </p:sp>
      <p:sp>
        <p:nvSpPr>
          <p:cNvPr id="10" name="TextBox 9">
            <a:extLst>
              <a:ext uri="{FF2B5EF4-FFF2-40B4-BE49-F238E27FC236}">
                <a16:creationId xmlns:a16="http://schemas.microsoft.com/office/drawing/2014/main" id="{9E8DE24A-D3D6-344A-FD9D-9B5B3C11241B}"/>
              </a:ext>
            </a:extLst>
          </p:cNvPr>
          <p:cNvSpPr txBox="1"/>
          <p:nvPr/>
        </p:nvSpPr>
        <p:spPr>
          <a:xfrm>
            <a:off x="1212011" y="3886200"/>
            <a:ext cx="7772400" cy="1631216"/>
          </a:xfrm>
          <a:prstGeom prst="rect">
            <a:avLst/>
          </a:prstGeom>
          <a:solidFill>
            <a:srgbClr val="6E7073"/>
          </a:solidFill>
        </p:spPr>
        <p:txBody>
          <a:bodyPr wrap="square">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For a change to the physical location of the shop/salon, you must separately complete a change in location application and be inspected.</a:t>
            </a:r>
          </a:p>
          <a:p>
            <a:r>
              <a:rPr lang="en-US" sz="1600" dirty="0">
                <a:solidFill>
                  <a:schemeClr val="bg1"/>
                </a:solidFill>
                <a:latin typeface="PermianSlabSerifTypeface" panose="02000000000000000000" pitchFamily="50" charset="0"/>
              </a:rPr>
              <a:t>* For name change, include document and updated business license as proof of the legal name change.</a:t>
            </a:r>
          </a:p>
          <a:p>
            <a:endParaRPr lang="en-US" sz="1600" dirty="0">
              <a:solidFill>
                <a:schemeClr val="bg1"/>
              </a:solidFill>
            </a:endParaRPr>
          </a:p>
        </p:txBody>
      </p:sp>
      <p:sp>
        <p:nvSpPr>
          <p:cNvPr id="11" name="TextBox 10">
            <a:extLst>
              <a:ext uri="{FF2B5EF4-FFF2-40B4-BE49-F238E27FC236}">
                <a16:creationId xmlns:a16="http://schemas.microsoft.com/office/drawing/2014/main" id="{E06A92ED-0790-946F-F09F-F6180D012C3C}"/>
              </a:ext>
            </a:extLst>
          </p:cNvPr>
          <p:cNvSpPr txBox="1"/>
          <p:nvPr/>
        </p:nvSpPr>
        <p:spPr>
          <a:xfrm>
            <a:off x="2314917" y="5257800"/>
            <a:ext cx="6669494" cy="861774"/>
          </a:xfrm>
          <a:prstGeom prst="rect">
            <a:avLst/>
          </a:prstGeom>
          <a:solidFill>
            <a:srgbClr val="EE3524"/>
          </a:solidFill>
        </p:spPr>
        <p:txBody>
          <a:bodyPr wrap="square">
            <a:spAutoFit/>
          </a:bodyPr>
          <a:lstStyle/>
          <a:p>
            <a:endParaRPr lang="en-US" sz="1600" dirty="0">
              <a:solidFill>
                <a:schemeClr val="bg1"/>
              </a:solidFill>
            </a:endParaRPr>
          </a:p>
          <a:p>
            <a:r>
              <a:rPr lang="en-US" sz="1600" dirty="0">
                <a:solidFill>
                  <a:schemeClr val="bg1"/>
                </a:solidFill>
                <a:latin typeface="PermianSlabSerifTypeface" panose="02000000000000000000" pitchFamily="50" charset="0"/>
              </a:rPr>
              <a:t>Pay a renewal fee of $75.00. </a:t>
            </a:r>
          </a:p>
          <a:p>
            <a:endParaRPr lang="en-US" sz="1600" dirty="0">
              <a:solidFill>
                <a:schemeClr val="bg1"/>
              </a:solidFill>
            </a:endParaRPr>
          </a:p>
        </p:txBody>
      </p:sp>
    </p:spTree>
    <p:extLst>
      <p:ext uri="{BB962C8B-B14F-4D97-AF65-F5344CB8AC3E}">
        <p14:creationId xmlns:p14="http://schemas.microsoft.com/office/powerpoint/2010/main" val="2272475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EE4FB-4293-B879-11AE-661072FB3FFC}"/>
              </a:ext>
            </a:extLst>
          </p:cNvPr>
          <p:cNvSpPr>
            <a:spLocks noGrp="1"/>
          </p:cNvSpPr>
          <p:nvPr>
            <p:ph type="title"/>
          </p:nvPr>
        </p:nvSpPr>
        <p:spPr/>
        <p:txBody>
          <a:bodyPr/>
          <a:lstStyle/>
          <a:p>
            <a:r>
              <a:rPr lang="en-US" dirty="0"/>
              <a:t>Summary</a:t>
            </a:r>
          </a:p>
        </p:txBody>
      </p:sp>
      <p:sp>
        <p:nvSpPr>
          <p:cNvPr id="4" name="TextBox 3">
            <a:extLst>
              <a:ext uri="{FF2B5EF4-FFF2-40B4-BE49-F238E27FC236}">
                <a16:creationId xmlns:a16="http://schemas.microsoft.com/office/drawing/2014/main" id="{0A99BE4B-032B-C375-4B08-B12E8420B057}"/>
              </a:ext>
            </a:extLst>
          </p:cNvPr>
          <p:cNvSpPr txBox="1"/>
          <p:nvPr/>
        </p:nvSpPr>
        <p:spPr>
          <a:xfrm>
            <a:off x="-4313" y="1063823"/>
            <a:ext cx="9144000" cy="1323439"/>
          </a:xfrm>
          <a:prstGeom prst="rect">
            <a:avLst/>
          </a:prstGeom>
          <a:solidFill>
            <a:srgbClr val="EE3524"/>
          </a:solidFill>
        </p:spPr>
        <p:txBody>
          <a:bodyPr wrap="square" rtlCol="0">
            <a:spAutoFit/>
          </a:bodyPr>
          <a:lstStyle/>
          <a:p>
            <a:endParaRPr lang="en-US" sz="2000" dirty="0">
              <a:solidFill>
                <a:schemeClr val="bg1"/>
              </a:solidFill>
              <a:latin typeface="PermianSlabSerifTypeface" panose="02000000000000000000" pitchFamily="50" charset="0"/>
            </a:endParaRPr>
          </a:p>
          <a:p>
            <a:pPr algn="ctr"/>
            <a:r>
              <a:rPr lang="en-US" sz="2000" dirty="0">
                <a:solidFill>
                  <a:schemeClr val="bg1"/>
                </a:solidFill>
                <a:latin typeface="PermianSlabSerifTypeface" panose="02000000000000000000" pitchFamily="50" charset="0"/>
              </a:rPr>
              <a:t>View the summary of the information you provided. Click the pencil icon to make necessary changes. Click Submit when complete.</a:t>
            </a:r>
          </a:p>
          <a:p>
            <a:endParaRPr lang="en-US" sz="2000" dirty="0">
              <a:solidFill>
                <a:schemeClr val="bg1"/>
              </a:solidFill>
              <a:latin typeface="PermianSlabSerifTypeface" panose="02000000000000000000" pitchFamily="50" charset="0"/>
            </a:endParaRPr>
          </a:p>
        </p:txBody>
      </p:sp>
      <p:sp>
        <p:nvSpPr>
          <p:cNvPr id="5" name="TextBox 4">
            <a:extLst>
              <a:ext uri="{FF2B5EF4-FFF2-40B4-BE49-F238E27FC236}">
                <a16:creationId xmlns:a16="http://schemas.microsoft.com/office/drawing/2014/main" id="{E15F45A1-B1D2-C5A9-D36B-5E05CE323D09}"/>
              </a:ext>
            </a:extLst>
          </p:cNvPr>
          <p:cNvSpPr txBox="1"/>
          <p:nvPr/>
        </p:nvSpPr>
        <p:spPr>
          <a:xfrm>
            <a:off x="452887" y="2855201"/>
            <a:ext cx="8229600" cy="738664"/>
          </a:xfrm>
          <a:prstGeom prst="rect">
            <a:avLst/>
          </a:prstGeom>
          <a:noFill/>
          <a:ln w="22225">
            <a:solidFill>
              <a:srgbClr val="174A7C"/>
            </a:solidFill>
          </a:ln>
        </p:spPr>
        <p:txBody>
          <a:bodyPr wrap="square">
            <a:spAutoFit/>
          </a:bodyPr>
          <a:lstStyle/>
          <a:p>
            <a:r>
              <a:rPr lang="en-US" sz="1400" dirty="0">
                <a:latin typeface="PermianSlabSerifTypeface" panose="02000000000000000000" pitchFamily="50" charset="0"/>
              </a:rPr>
              <a:t>You must agree to a statement that the information and documentation provided is accurate and true to the best of your ability, and that you understand that providing false information may result in the denial, suspension, or revocation of any license, certificate, or permit issued. </a:t>
            </a:r>
          </a:p>
        </p:txBody>
      </p:sp>
      <p:sp>
        <p:nvSpPr>
          <p:cNvPr id="6" name="TextBox 5">
            <a:extLst>
              <a:ext uri="{FF2B5EF4-FFF2-40B4-BE49-F238E27FC236}">
                <a16:creationId xmlns:a16="http://schemas.microsoft.com/office/drawing/2014/main" id="{47F6ECB4-BEAF-D179-688D-44E1FA9B4394}"/>
              </a:ext>
            </a:extLst>
          </p:cNvPr>
          <p:cNvSpPr txBox="1"/>
          <p:nvPr/>
        </p:nvSpPr>
        <p:spPr>
          <a:xfrm>
            <a:off x="0" y="4162961"/>
            <a:ext cx="9139687" cy="1631216"/>
          </a:xfrm>
          <a:prstGeom prst="rect">
            <a:avLst/>
          </a:prstGeom>
          <a:solidFill>
            <a:srgbClr val="EE3524"/>
          </a:solidFill>
        </p:spPr>
        <p:txBody>
          <a:bodyPr wrap="square" rtlCol="0">
            <a:spAutoFit/>
          </a:bodyPr>
          <a:lstStyle/>
          <a:p>
            <a:endParaRPr lang="en-US" sz="2000" dirty="0">
              <a:solidFill>
                <a:schemeClr val="bg1"/>
              </a:solidFill>
              <a:latin typeface="PermianSlabSerifTypeface" panose="02000000000000000000" pitchFamily="50" charset="0"/>
            </a:endParaRPr>
          </a:p>
          <a:p>
            <a:pPr algn="ctr"/>
            <a:r>
              <a:rPr lang="en-US" sz="2000" dirty="0">
                <a:solidFill>
                  <a:schemeClr val="bg1"/>
                </a:solidFill>
                <a:latin typeface="PermianSlabSerifTypeface" panose="02000000000000000000" pitchFamily="50" charset="0"/>
              </a:rPr>
              <a:t>You will see a notification that your application has been submitted successfully and that a shopping cart entry has been created for this transaction.  </a:t>
            </a:r>
          </a:p>
          <a:p>
            <a:endParaRPr lang="en-US" sz="2000" dirty="0">
              <a:solidFill>
                <a:schemeClr val="bg1"/>
              </a:solidFill>
              <a:latin typeface="PermianSlabSerifTypeface" panose="02000000000000000000" pitchFamily="50" charset="0"/>
            </a:endParaRPr>
          </a:p>
        </p:txBody>
      </p:sp>
    </p:spTree>
    <p:extLst>
      <p:ext uri="{BB962C8B-B14F-4D97-AF65-F5344CB8AC3E}">
        <p14:creationId xmlns:p14="http://schemas.microsoft.com/office/powerpoint/2010/main" val="4168938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33504-D1B9-1033-7498-1FC8839E3F30}"/>
              </a:ext>
            </a:extLst>
          </p:cNvPr>
          <p:cNvSpPr>
            <a:spLocks noGrp="1"/>
          </p:cNvSpPr>
          <p:nvPr>
            <p:ph type="title"/>
          </p:nvPr>
        </p:nvSpPr>
        <p:spPr/>
        <p:txBody>
          <a:bodyPr/>
          <a:lstStyle/>
          <a:p>
            <a:r>
              <a:rPr lang="en-US" dirty="0"/>
              <a:t>Payment</a:t>
            </a:r>
          </a:p>
        </p:txBody>
      </p:sp>
      <p:sp>
        <p:nvSpPr>
          <p:cNvPr id="9" name="TextBox 8">
            <a:extLst>
              <a:ext uri="{FF2B5EF4-FFF2-40B4-BE49-F238E27FC236}">
                <a16:creationId xmlns:a16="http://schemas.microsoft.com/office/drawing/2014/main" id="{26EB35A9-488E-9F29-912B-A12992443C2D}"/>
              </a:ext>
            </a:extLst>
          </p:cNvPr>
          <p:cNvSpPr txBox="1"/>
          <p:nvPr/>
        </p:nvSpPr>
        <p:spPr>
          <a:xfrm>
            <a:off x="0" y="1055180"/>
            <a:ext cx="9144000" cy="1200329"/>
          </a:xfrm>
          <a:prstGeom prst="rect">
            <a:avLst/>
          </a:prstGeom>
          <a:solidFill>
            <a:srgbClr val="EE3524"/>
          </a:solidFill>
        </p:spPr>
        <p:txBody>
          <a:bodyPr wrap="square" rtlCol="0">
            <a:spAutoFit/>
          </a:bodyPr>
          <a:lstStyle/>
          <a:p>
            <a:pPr algn="ctr"/>
            <a:endParaRPr lang="en-US" dirty="0">
              <a:solidFill>
                <a:schemeClr val="bg1"/>
              </a:solidFill>
              <a:latin typeface="PermianSlabSerifTypeface" panose="02000000000000000000" pitchFamily="50" charset="0"/>
            </a:endParaRPr>
          </a:p>
          <a:p>
            <a:pPr algn="ctr"/>
            <a:r>
              <a:rPr lang="en-US" dirty="0">
                <a:solidFill>
                  <a:schemeClr val="bg1"/>
                </a:solidFill>
                <a:latin typeface="PermianSlabSerifTypeface" panose="02000000000000000000" pitchFamily="50" charset="0"/>
              </a:rPr>
              <a:t>Your application is not complete until payment is submitted.  </a:t>
            </a:r>
          </a:p>
          <a:p>
            <a:pPr algn="ctr"/>
            <a:r>
              <a:rPr lang="en-US" dirty="0">
                <a:solidFill>
                  <a:schemeClr val="bg1"/>
                </a:solidFill>
                <a:latin typeface="PermianSlabSerifTypeface" panose="02000000000000000000" pitchFamily="50" charset="0"/>
              </a:rPr>
              <a:t>Click Pay Now to proceed.</a:t>
            </a:r>
          </a:p>
          <a:p>
            <a:pPr algn="ctr"/>
            <a:endParaRPr lang="en-US" dirty="0">
              <a:solidFill>
                <a:schemeClr val="bg1"/>
              </a:solidFill>
              <a:latin typeface="PermianSlabSerifTypeface" panose="02000000000000000000" pitchFamily="50" charset="0"/>
            </a:endParaRPr>
          </a:p>
        </p:txBody>
      </p:sp>
      <p:sp>
        <p:nvSpPr>
          <p:cNvPr id="8" name="TextBox 7">
            <a:extLst>
              <a:ext uri="{FF2B5EF4-FFF2-40B4-BE49-F238E27FC236}">
                <a16:creationId xmlns:a16="http://schemas.microsoft.com/office/drawing/2014/main" id="{775181AC-42F3-B55C-3FD6-3E5EE6C6527A}"/>
              </a:ext>
            </a:extLst>
          </p:cNvPr>
          <p:cNvSpPr txBox="1"/>
          <p:nvPr/>
        </p:nvSpPr>
        <p:spPr>
          <a:xfrm>
            <a:off x="0" y="2255509"/>
            <a:ext cx="9144000" cy="369332"/>
          </a:xfrm>
          <a:prstGeom prst="rect">
            <a:avLst/>
          </a:prstGeom>
          <a:solidFill>
            <a:schemeClr val="tx2"/>
          </a:solidFill>
        </p:spPr>
        <p:txBody>
          <a:bodyPr wrap="square" rtlCol="0">
            <a:spAutoFit/>
          </a:bodyPr>
          <a:lstStyle/>
          <a:p>
            <a:pPr algn="ctr"/>
            <a:r>
              <a:rPr lang="en-US" dirty="0">
                <a:solidFill>
                  <a:schemeClr val="bg1"/>
                </a:solidFill>
                <a:latin typeface="PermianSlabSerifTypeface" panose="02000000000000000000" pitchFamily="50" charset="0"/>
              </a:rPr>
              <a:t>Navigate the payment screens to enter your payment details:</a:t>
            </a:r>
          </a:p>
        </p:txBody>
      </p:sp>
      <p:sp>
        <p:nvSpPr>
          <p:cNvPr id="4" name="TextBox 3">
            <a:extLst>
              <a:ext uri="{FF2B5EF4-FFF2-40B4-BE49-F238E27FC236}">
                <a16:creationId xmlns:a16="http://schemas.microsoft.com/office/drawing/2014/main" id="{C7058198-B2A2-27DE-80E0-00A318B79EC3}"/>
              </a:ext>
            </a:extLst>
          </p:cNvPr>
          <p:cNvSpPr txBox="1"/>
          <p:nvPr/>
        </p:nvSpPr>
        <p:spPr>
          <a:xfrm>
            <a:off x="838200" y="2836854"/>
            <a:ext cx="8305800" cy="861774"/>
          </a:xfrm>
          <a:prstGeom prst="rect">
            <a:avLst/>
          </a:prstGeom>
          <a:solidFill>
            <a:srgbClr val="EE3524"/>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Select transactions to pay.</a:t>
            </a:r>
          </a:p>
          <a:p>
            <a:endParaRPr lang="en-US" sz="1600" dirty="0">
              <a:solidFill>
                <a:schemeClr val="bg1"/>
              </a:solidFill>
              <a:latin typeface="PermianSlabSerifTypeface" panose="02000000000000000000" pitchFamily="50" charset="0"/>
            </a:endParaRPr>
          </a:p>
        </p:txBody>
      </p:sp>
      <p:sp>
        <p:nvSpPr>
          <p:cNvPr id="5" name="TextBox 4">
            <a:extLst>
              <a:ext uri="{FF2B5EF4-FFF2-40B4-BE49-F238E27FC236}">
                <a16:creationId xmlns:a16="http://schemas.microsoft.com/office/drawing/2014/main" id="{F06A1F61-BF0A-3E89-ADB4-4472EBE9B86E}"/>
              </a:ext>
            </a:extLst>
          </p:cNvPr>
          <p:cNvSpPr txBox="1"/>
          <p:nvPr/>
        </p:nvSpPr>
        <p:spPr>
          <a:xfrm>
            <a:off x="1981200" y="3592332"/>
            <a:ext cx="7162800" cy="861774"/>
          </a:xfrm>
          <a:prstGeom prst="rect">
            <a:avLst/>
          </a:prstGeom>
          <a:solidFill>
            <a:srgbClr val="6E7073"/>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Confirm Payment Details</a:t>
            </a:r>
          </a:p>
          <a:p>
            <a:endParaRPr lang="en-US" sz="1600" dirty="0">
              <a:solidFill>
                <a:schemeClr val="bg1"/>
              </a:solidFill>
              <a:latin typeface="PermianSlabSerifTypeface" panose="02000000000000000000" pitchFamily="50" charset="0"/>
            </a:endParaRPr>
          </a:p>
        </p:txBody>
      </p:sp>
      <p:sp>
        <p:nvSpPr>
          <p:cNvPr id="6" name="TextBox 5">
            <a:extLst>
              <a:ext uri="{FF2B5EF4-FFF2-40B4-BE49-F238E27FC236}">
                <a16:creationId xmlns:a16="http://schemas.microsoft.com/office/drawing/2014/main" id="{479EB2D9-D773-482A-4BF3-C7687F538668}"/>
              </a:ext>
            </a:extLst>
          </p:cNvPr>
          <p:cNvSpPr txBox="1"/>
          <p:nvPr/>
        </p:nvSpPr>
        <p:spPr>
          <a:xfrm>
            <a:off x="3200400" y="4341500"/>
            <a:ext cx="5943600" cy="861774"/>
          </a:xfrm>
          <a:prstGeom prst="rect">
            <a:avLst/>
          </a:prstGeom>
          <a:solidFill>
            <a:srgbClr val="EE3524"/>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Select Payment Type</a:t>
            </a:r>
          </a:p>
          <a:p>
            <a:endParaRPr lang="en-US" sz="1600" dirty="0">
              <a:solidFill>
                <a:schemeClr val="bg1"/>
              </a:solidFill>
              <a:latin typeface="PermianSlabSerifTypeface" panose="02000000000000000000" pitchFamily="50" charset="0"/>
            </a:endParaRPr>
          </a:p>
        </p:txBody>
      </p:sp>
      <p:sp>
        <p:nvSpPr>
          <p:cNvPr id="7" name="TextBox 6">
            <a:extLst>
              <a:ext uri="{FF2B5EF4-FFF2-40B4-BE49-F238E27FC236}">
                <a16:creationId xmlns:a16="http://schemas.microsoft.com/office/drawing/2014/main" id="{337C6931-535E-8B31-BFCB-BE5467ED5AB4}"/>
              </a:ext>
            </a:extLst>
          </p:cNvPr>
          <p:cNvSpPr txBox="1"/>
          <p:nvPr/>
        </p:nvSpPr>
        <p:spPr>
          <a:xfrm>
            <a:off x="4495800" y="5096978"/>
            <a:ext cx="4648200" cy="861774"/>
          </a:xfrm>
          <a:prstGeom prst="rect">
            <a:avLst/>
          </a:prstGeom>
          <a:solidFill>
            <a:srgbClr val="6E7073"/>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Enter Billing Details</a:t>
            </a:r>
          </a:p>
          <a:p>
            <a:endParaRPr lang="en-US" sz="1600" dirty="0">
              <a:solidFill>
                <a:schemeClr val="bg1"/>
              </a:solidFill>
              <a:latin typeface="PermianSlabSerifTypeface" panose="02000000000000000000" pitchFamily="50" charset="0"/>
            </a:endParaRPr>
          </a:p>
        </p:txBody>
      </p:sp>
    </p:spTree>
    <p:extLst>
      <p:ext uri="{BB962C8B-B14F-4D97-AF65-F5344CB8AC3E}">
        <p14:creationId xmlns:p14="http://schemas.microsoft.com/office/powerpoint/2010/main" val="4025215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B1A3F-F70A-BAD6-3203-9FE336B560E7}"/>
              </a:ext>
            </a:extLst>
          </p:cNvPr>
          <p:cNvSpPr>
            <a:spLocks noGrp="1"/>
          </p:cNvSpPr>
          <p:nvPr>
            <p:ph type="title"/>
          </p:nvPr>
        </p:nvSpPr>
        <p:spPr/>
        <p:txBody>
          <a:bodyPr/>
          <a:lstStyle/>
          <a:p>
            <a:r>
              <a:rPr lang="en-US" dirty="0"/>
              <a:t>Check your Email</a:t>
            </a:r>
          </a:p>
        </p:txBody>
      </p:sp>
      <p:sp>
        <p:nvSpPr>
          <p:cNvPr id="4" name="TextBox 3">
            <a:extLst>
              <a:ext uri="{FF2B5EF4-FFF2-40B4-BE49-F238E27FC236}">
                <a16:creationId xmlns:a16="http://schemas.microsoft.com/office/drawing/2014/main" id="{A4FABE1D-3756-6A40-343A-6AB416183CDB}"/>
              </a:ext>
            </a:extLst>
          </p:cNvPr>
          <p:cNvSpPr txBox="1"/>
          <p:nvPr/>
        </p:nvSpPr>
        <p:spPr>
          <a:xfrm>
            <a:off x="0" y="1055180"/>
            <a:ext cx="9144000" cy="1477328"/>
          </a:xfrm>
          <a:prstGeom prst="rect">
            <a:avLst/>
          </a:prstGeom>
          <a:solidFill>
            <a:srgbClr val="EE3524"/>
          </a:solidFill>
        </p:spPr>
        <p:txBody>
          <a:bodyPr wrap="square" rtlCol="0">
            <a:spAutoFit/>
          </a:bodyPr>
          <a:lstStyle/>
          <a:p>
            <a:pPr algn="ctr"/>
            <a:endParaRPr lang="en-US" dirty="0">
              <a:solidFill>
                <a:schemeClr val="bg1"/>
              </a:solidFill>
              <a:latin typeface="PermianSlabSerifTypeface" panose="02000000000000000000" pitchFamily="50" charset="0"/>
            </a:endParaRPr>
          </a:p>
          <a:p>
            <a:pPr algn="ctr"/>
            <a:r>
              <a:rPr lang="en-US" dirty="0">
                <a:solidFill>
                  <a:schemeClr val="bg1"/>
                </a:solidFill>
                <a:latin typeface="PermianSlabSerifTypeface" panose="02000000000000000000" pitchFamily="50" charset="0"/>
              </a:rPr>
              <a:t>Your application submission is complete.  </a:t>
            </a:r>
          </a:p>
          <a:p>
            <a:pPr algn="ctr"/>
            <a:endParaRPr lang="en-US" dirty="0">
              <a:solidFill>
                <a:schemeClr val="bg1"/>
              </a:solidFill>
              <a:latin typeface="PermianSlabSerifTypeface" panose="02000000000000000000" pitchFamily="50" charset="0"/>
            </a:endParaRPr>
          </a:p>
          <a:p>
            <a:pPr algn="ctr"/>
            <a:r>
              <a:rPr lang="en-US" dirty="0">
                <a:solidFill>
                  <a:schemeClr val="bg1"/>
                </a:solidFill>
                <a:latin typeface="PermianSlabSerifTypeface" panose="02000000000000000000" pitchFamily="50" charset="0"/>
              </a:rPr>
              <a:t>Check your email for summaries of your application and payment.</a:t>
            </a:r>
          </a:p>
          <a:p>
            <a:pPr algn="ctr"/>
            <a:endParaRPr lang="en-US" dirty="0">
              <a:solidFill>
                <a:schemeClr val="bg1"/>
              </a:solidFill>
              <a:latin typeface="PermianSlabSerifTypeface" panose="02000000000000000000" pitchFamily="50" charset="0"/>
            </a:endParaRPr>
          </a:p>
        </p:txBody>
      </p:sp>
    </p:spTree>
    <p:extLst>
      <p:ext uri="{BB962C8B-B14F-4D97-AF65-F5344CB8AC3E}">
        <p14:creationId xmlns:p14="http://schemas.microsoft.com/office/powerpoint/2010/main" val="3149376417"/>
      </p:ext>
    </p:extLst>
  </p:cSld>
  <p:clrMapOvr>
    <a:masterClrMapping/>
  </p:clrMapOvr>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docMetadata/LabelInfo.xml><?xml version="1.0" encoding="utf-8"?>
<clbl:labelList xmlns:clbl="http://schemas.microsoft.com/office/2020/mipLabelMetadata">
  <clbl:label id="{f345bebf-0d71-4337-9281-24b941616c36}" enabled="0" method="" siteId="{f345bebf-0d71-4337-9281-24b941616c36}" removed="1"/>
</clbl:labelList>
</file>

<file path=docProps/app.xml><?xml version="1.0" encoding="utf-8"?>
<Properties xmlns="http://schemas.openxmlformats.org/officeDocument/2006/extended-properties" xmlns:vt="http://schemas.openxmlformats.org/officeDocument/2006/docPropsVTypes">
  <Template/>
  <TotalTime>690</TotalTime>
  <Words>502</Words>
  <Application>Microsoft Office PowerPoint</Application>
  <PresentationFormat>On-screen Show (4:3)</PresentationFormat>
  <Paragraphs>54</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Open Sans</vt:lpstr>
      <vt:lpstr>PermianSlabSerifTypeface</vt:lpstr>
      <vt:lpstr>PowerPoint B</vt:lpstr>
      <vt:lpstr>Cosmetology and Barber Examiners Board</vt:lpstr>
      <vt:lpstr>Renewal: Important Information</vt:lpstr>
      <vt:lpstr>Where to Renew</vt:lpstr>
      <vt:lpstr>Online Renewal Introduction </vt:lpstr>
      <vt:lpstr>Summary</vt:lpstr>
      <vt:lpstr>Payment</vt:lpstr>
      <vt:lpstr>Check your Email</vt:lpstr>
    </vt:vector>
  </TitlesOfParts>
  <Company>State of Tennessee: Finance &amp;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Lauren Cook</cp:lastModifiedBy>
  <cp:revision>25</cp:revision>
  <dcterms:created xsi:type="dcterms:W3CDTF">2015-04-23T14:05:11Z</dcterms:created>
  <dcterms:modified xsi:type="dcterms:W3CDTF">2026-06-05T14:15:09Z</dcterms:modified>
</cp:coreProperties>
</file>