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72"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23AD96-220D-43F9-B8E3-728382FF0220}" v="2" dt="2026-06-10T20:40:40.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209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custSel modSld">
      <pc:chgData name="Lauren Cook" userId="815fbe41-2a05-4602-ac13-98a917e4d5a0" providerId="ADAL" clId="{2219383D-9C38-4D0F-BD6B-0175EDEEBE61}" dt="2026-06-10T20:43:44.739" v="30" actId="20577"/>
      <pc:docMkLst>
        <pc:docMk/>
      </pc:docMkLst>
      <pc:sldChg chg="modSp mod">
        <pc:chgData name="Lauren Cook" userId="815fbe41-2a05-4602-ac13-98a917e4d5a0" providerId="ADAL" clId="{2219383D-9C38-4D0F-BD6B-0175EDEEBE61}" dt="2026-06-10T20:40:37.394" v="29" actId="20578"/>
        <pc:sldMkLst>
          <pc:docMk/>
          <pc:sldMk cId="2082183723" sldId="259"/>
        </pc:sldMkLst>
        <pc:spChg chg="mod">
          <ac:chgData name="Lauren Cook" userId="815fbe41-2a05-4602-ac13-98a917e4d5a0" providerId="ADAL" clId="{2219383D-9C38-4D0F-BD6B-0175EDEEBE61}" dt="2026-06-10T20:40:37.394" v="29" actId="20578"/>
          <ac:spMkLst>
            <pc:docMk/>
            <pc:sldMk cId="2082183723" sldId="259"/>
            <ac:spMk id="3" creationId="{9035ABF6-16AC-2673-27F9-6B47194BDF7E}"/>
          </ac:spMkLst>
        </pc:spChg>
      </pc:sldChg>
      <pc:sldChg chg="modSp mod">
        <pc:chgData name="Lauren Cook" userId="815fbe41-2a05-4602-ac13-98a917e4d5a0" providerId="ADAL" clId="{2219383D-9C38-4D0F-BD6B-0175EDEEBE61}" dt="2026-06-10T20:43:44.739" v="30" actId="20577"/>
        <pc:sldMkLst>
          <pc:docMk/>
          <pc:sldMk cId="2272475923" sldId="262"/>
        </pc:sldMkLst>
        <pc:spChg chg="mod">
          <ac:chgData name="Lauren Cook" userId="815fbe41-2a05-4602-ac13-98a917e4d5a0" providerId="ADAL" clId="{2219383D-9C38-4D0F-BD6B-0175EDEEBE61}" dt="2026-06-10T20:43:44.739" v="30" actId="20577"/>
          <ac:spMkLst>
            <pc:docMk/>
            <pc:sldMk cId="2272475923" sldId="262"/>
            <ac:spMk id="11" creationId="{E06A92ED-0790-946F-F09F-F6180D012C3C}"/>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mailto:cosmetology.board@tn.gov" TargetMode="External"/><Relationship Id="rId2" Type="http://schemas.openxmlformats.org/officeDocument/2006/relationships/hyperlink" Target="https://search.cloud.commerce.tn.gov/"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209801"/>
            <a:ext cx="4343400" cy="2235200"/>
          </a:xfrm>
        </p:spPr>
        <p:txBody>
          <a:bodyPr/>
          <a:lstStyle/>
          <a:p>
            <a:r>
              <a:rPr lang="en-US" dirty="0"/>
              <a:t>Cosmetology and Barber Examiners Board</a:t>
            </a:r>
          </a:p>
        </p:txBody>
      </p:sp>
      <p:sp>
        <p:nvSpPr>
          <p:cNvPr id="5" name="Text Placeholder 4"/>
          <p:cNvSpPr>
            <a:spLocks noGrp="1"/>
          </p:cNvSpPr>
          <p:nvPr>
            <p:ph type="body" sz="quarter" idx="12"/>
          </p:nvPr>
        </p:nvSpPr>
        <p:spPr>
          <a:xfrm>
            <a:off x="381000" y="4445001"/>
            <a:ext cx="6477000" cy="812800"/>
          </a:xfrm>
        </p:spPr>
        <p:txBody>
          <a:bodyPr anchor="ctr">
            <a:normAutofit fontScale="85000" lnSpcReduction="20000"/>
          </a:bodyPr>
          <a:lstStyle/>
          <a:p>
            <a:endParaRPr lang="en-US" dirty="0">
              <a:solidFill>
                <a:schemeClr val="tx1"/>
              </a:solidFill>
            </a:endParaRPr>
          </a:p>
          <a:p>
            <a:r>
              <a:rPr lang="en-US" dirty="0">
                <a:solidFill>
                  <a:schemeClr val="tx1"/>
                </a:solidFill>
              </a:rPr>
              <a:t>Assistance with Initial Shop Applications</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Application: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1" y="986751"/>
            <a:ext cx="9144000" cy="2031325"/>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Search for the application:</a:t>
            </a:r>
          </a:p>
          <a:p>
            <a:pPr marL="285750" indent="-285750">
              <a:buFont typeface="Arial" panose="020B0604020202020204" pitchFamily="34" charset="0"/>
              <a:buChar char="•"/>
            </a:pPr>
            <a:r>
              <a:rPr lang="en-US" sz="1600" b="1" dirty="0">
                <a:solidFill>
                  <a:schemeClr val="bg1"/>
                </a:solidFill>
                <a:latin typeface="PermianSlabSerifTypeface" panose="02000000000000000000" pitchFamily="50" charset="0"/>
              </a:rPr>
              <a:t>Board/Program: </a:t>
            </a:r>
            <a:r>
              <a:rPr lang="en-US" sz="1400" dirty="0">
                <a:solidFill>
                  <a:schemeClr val="bg1"/>
                </a:solidFill>
                <a:latin typeface="PermianSlabSerifTypeface" panose="02000000000000000000" pitchFamily="50" charset="0"/>
              </a:rPr>
              <a:t>Cosmetology or Barber Examiners</a:t>
            </a:r>
          </a:p>
          <a:p>
            <a:pPr marL="285750" indent="-285750">
              <a:buFont typeface="Arial" panose="020B0604020202020204" pitchFamily="34" charset="0"/>
              <a:buChar char="•"/>
            </a:pPr>
            <a:r>
              <a:rPr lang="en-US" sz="1600" b="1" dirty="0">
                <a:solidFill>
                  <a:schemeClr val="bg1"/>
                </a:solidFill>
                <a:latin typeface="PermianSlabSerifTypeface" panose="02000000000000000000" pitchFamily="50" charset="0"/>
              </a:rPr>
              <a:t>License Type:</a:t>
            </a:r>
            <a:r>
              <a:rPr lang="en-US" sz="1600" dirty="0">
                <a:solidFill>
                  <a:schemeClr val="bg1"/>
                </a:solidFill>
                <a:latin typeface="PermianSlabSerifTypeface" panose="02000000000000000000" pitchFamily="50" charset="0"/>
              </a:rPr>
              <a:t> </a:t>
            </a:r>
            <a:r>
              <a:rPr lang="en-US" sz="1400" dirty="0">
                <a:solidFill>
                  <a:schemeClr val="bg1"/>
                </a:solidFill>
                <a:latin typeface="PermianSlabSerifTypeface" panose="02000000000000000000" pitchFamily="50" charset="0"/>
              </a:rPr>
              <a:t>Cosmetology Shops or Barber Shops</a:t>
            </a:r>
          </a:p>
          <a:p>
            <a:pPr marL="285750" indent="-285750">
              <a:buFont typeface="Arial" panose="020B0604020202020204" pitchFamily="34" charset="0"/>
              <a:buChar char="•"/>
            </a:pPr>
            <a:r>
              <a:rPr lang="en-US" sz="1600" b="1" dirty="0">
                <a:solidFill>
                  <a:schemeClr val="bg1"/>
                </a:solidFill>
                <a:latin typeface="PermianSlabSerifTypeface" panose="02000000000000000000" pitchFamily="50" charset="0"/>
              </a:rPr>
              <a:t>Application Name: </a:t>
            </a:r>
            <a:r>
              <a:rPr lang="en-US" sz="1400" dirty="0">
                <a:solidFill>
                  <a:schemeClr val="bg1"/>
                </a:solidFill>
                <a:latin typeface="PermianSlabSerifTypeface" panose="02000000000000000000" pitchFamily="50" charset="0"/>
              </a:rPr>
              <a:t>Initial Barber Shop/Eyelash Shop/Full-Service Cosmetology Shop/Skin Care Shop/Manicure Shop/Manicure &amp; Skin Care Shop/Natural Hair Stylist Shop/Dual Shop</a:t>
            </a:r>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Select </a:t>
            </a:r>
            <a:r>
              <a:rPr lang="en-US" sz="1600" b="1" dirty="0">
                <a:solidFill>
                  <a:schemeClr val="bg1"/>
                </a:solidFill>
                <a:latin typeface="PermianSlabSerifTypeface" panose="02000000000000000000" pitchFamily="50" charset="0"/>
              </a:rPr>
              <a:t>“Search” </a:t>
            </a:r>
            <a:r>
              <a:rPr lang="en-US" sz="1600" dirty="0">
                <a:solidFill>
                  <a:schemeClr val="bg1"/>
                </a:solidFill>
                <a:latin typeface="PermianSlabSerifTypeface" panose="02000000000000000000" pitchFamily="50" charset="0"/>
              </a:rPr>
              <a:t>and then “View” once the results appear. </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447799" y="2741156"/>
            <a:ext cx="7696200" cy="1815882"/>
          </a:xfrm>
          <a:prstGeom prst="rect">
            <a:avLst/>
          </a:prstGeom>
          <a:solidFill>
            <a:srgbClr val="EE3524"/>
          </a:solidFill>
        </p:spPr>
        <p:txBody>
          <a:bodyPr wrap="square">
            <a:spAutoFit/>
          </a:bodyPr>
          <a:lstStyle/>
          <a:p>
            <a:endParaRPr lang="en-US" sz="1600" b="1" dirty="0">
              <a:solidFill>
                <a:schemeClr val="bg1"/>
              </a:solidFill>
              <a:latin typeface="PermianSlabSerifTypeface" panose="02000000000000000000" pitchFamily="50" charset="0"/>
            </a:endParaRPr>
          </a:p>
          <a:p>
            <a:r>
              <a:rPr lang="en-US" sz="1600" b="1" dirty="0">
                <a:solidFill>
                  <a:schemeClr val="bg1"/>
                </a:solidFill>
                <a:latin typeface="PermianSlabSerifTypeface" panose="02000000000000000000" pitchFamily="50" charset="0"/>
              </a:rPr>
              <a:t>Complete all fields: </a:t>
            </a:r>
            <a:endParaRPr lang="en-US" sz="1600" b="1" i="1"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Organization Name is the name of your business.</a:t>
            </a:r>
          </a:p>
          <a:p>
            <a:r>
              <a:rPr lang="en-US" sz="1600" dirty="0">
                <a:solidFill>
                  <a:schemeClr val="bg1"/>
                </a:solidFill>
                <a:latin typeface="PermianSlabSerifTypeface" panose="02000000000000000000" pitchFamily="50" charset="0"/>
              </a:rPr>
              <a:t>* Organization Type is the business structure: sole proprietor, LLC, partnership, etc.</a:t>
            </a:r>
          </a:p>
          <a:p>
            <a:r>
              <a:rPr lang="en-US" sz="1600" dirty="0">
                <a:solidFill>
                  <a:schemeClr val="bg1"/>
                </a:solidFill>
                <a:latin typeface="PermianSlabSerifTypeface" panose="02000000000000000000" pitchFamily="50" charset="0"/>
              </a:rPr>
              <a:t> * Business Address is the physical location of the shop/salon.</a:t>
            </a:r>
            <a:r>
              <a:rPr lang="en-US" sz="1600" i="1" dirty="0">
                <a:solidFill>
                  <a:schemeClr val="bg1"/>
                </a:solidFill>
                <a:latin typeface="PermianSlabSerifTypeface" panose="02000000000000000000" pitchFamily="50" charset="0"/>
              </a:rPr>
              <a:t>  </a:t>
            </a:r>
          </a:p>
          <a:p>
            <a:endParaRPr lang="en-US" sz="1600" i="1"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7B5810A0-8528-68A0-FE56-EF26CCE9E699}"/>
              </a:ext>
            </a:extLst>
          </p:cNvPr>
          <p:cNvSpPr txBox="1"/>
          <p:nvPr/>
        </p:nvSpPr>
        <p:spPr>
          <a:xfrm>
            <a:off x="2771124" y="4346396"/>
            <a:ext cx="6372876" cy="1077218"/>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Enter and verify the mailing address, phone number, email, and owner(s) information.</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339677" y="5257800"/>
            <a:ext cx="4804323" cy="830997"/>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Fee — $150 fee must be paid for the application to be reviewed.</a:t>
            </a: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355" y="4648201"/>
            <a:ext cx="2302840" cy="1550826"/>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699D5-497F-8B3E-1C1C-B1796845145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5A38B8D-824D-AC3C-AA12-9DF8AFA25E7B}"/>
              </a:ext>
            </a:extLst>
          </p:cNvPr>
          <p:cNvSpPr>
            <a:spLocks noGrp="1"/>
          </p:cNvSpPr>
          <p:nvPr>
            <p:ph type="title"/>
          </p:nvPr>
        </p:nvSpPr>
        <p:spPr/>
        <p:txBody>
          <a:bodyPr/>
          <a:lstStyle/>
          <a:p>
            <a:r>
              <a:rPr lang="en-US" dirty="0"/>
              <a:t>Register and Log In</a:t>
            </a:r>
          </a:p>
        </p:txBody>
      </p:sp>
      <p:sp>
        <p:nvSpPr>
          <p:cNvPr id="3" name="TextBox 2">
            <a:extLst>
              <a:ext uri="{FF2B5EF4-FFF2-40B4-BE49-F238E27FC236}">
                <a16:creationId xmlns:a16="http://schemas.microsoft.com/office/drawing/2014/main" id="{334D3303-1346-4DD5-4367-51E8D5EC4EC2}"/>
              </a:ext>
            </a:extLst>
          </p:cNvPr>
          <p:cNvSpPr txBox="1"/>
          <p:nvPr/>
        </p:nvSpPr>
        <p:spPr>
          <a:xfrm>
            <a:off x="138112" y="1248935"/>
            <a:ext cx="8867775" cy="600164"/>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2" name="Content Placeholder 1">
            <a:extLst>
              <a:ext uri="{FF2B5EF4-FFF2-40B4-BE49-F238E27FC236}">
                <a16:creationId xmlns:a16="http://schemas.microsoft.com/office/drawing/2014/main" id="{BC4DC29F-6452-8CF8-AF90-1509BB691891}"/>
              </a:ext>
            </a:extLst>
          </p:cNvPr>
          <p:cNvSpPr txBox="1">
            <a:spLocks noGrp="1"/>
          </p:cNvSpPr>
          <p:nvPr>
            <p:ph idx="1"/>
          </p:nvPr>
        </p:nvSpPr>
        <p:spPr>
          <a:xfrm>
            <a:off x="395695" y="2233724"/>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BFDFED43-1836-B6F0-84A7-6E734D68AF69}"/>
              </a:ext>
            </a:extLst>
          </p:cNvPr>
          <p:cNvSpPr txBox="1"/>
          <p:nvPr/>
        </p:nvSpPr>
        <p:spPr>
          <a:xfrm>
            <a:off x="1086611" y="3079520"/>
            <a:ext cx="6970776" cy="584775"/>
          </a:xfrm>
          <a:prstGeom prst="rect">
            <a:avLst/>
          </a:prstGeom>
          <a:noFill/>
        </p:spPr>
        <p:txBody>
          <a:bodyPr wrap="square" rtlCol="0">
            <a:spAutoFit/>
          </a:bodyPr>
          <a:lstStyle/>
          <a:p>
            <a:pPr algn="ctr"/>
            <a:r>
              <a:rPr lang="en-US" sz="1600" dirty="0">
                <a:solidFill>
                  <a:schemeClr val="tx1"/>
                </a:solidFill>
                <a:latin typeface="PermianSlabSerifTypeface" panose="02000000000000000000" pitchFamily="50" charset="0"/>
              </a:rPr>
              <a:t>Select the “Create An Account” icon to begin the online registration and application process.</a:t>
            </a:r>
          </a:p>
        </p:txBody>
      </p:sp>
      <p:pic>
        <p:nvPicPr>
          <p:cNvPr id="7" name="Picture 6" descr="Create an Account Icon featuring a graphic of a card with a head and body with create an account typed underneath.">
            <a:extLst>
              <a:ext uri="{FF2B5EF4-FFF2-40B4-BE49-F238E27FC236}">
                <a16:creationId xmlns:a16="http://schemas.microsoft.com/office/drawing/2014/main" id="{9B966DA2-DECA-678E-822A-CB81935514BF}"/>
              </a:ext>
            </a:extLst>
          </p:cNvPr>
          <p:cNvPicPr>
            <a:picLocks noChangeAspect="1"/>
          </p:cNvPicPr>
          <p:nvPr/>
        </p:nvPicPr>
        <p:blipFill>
          <a:blip r:embed="rId3"/>
          <a:srcRect t="3772"/>
          <a:stretch>
            <a:fillRect/>
          </a:stretch>
        </p:blipFill>
        <p:spPr>
          <a:xfrm>
            <a:off x="3705104" y="3810906"/>
            <a:ext cx="1733792" cy="1760059"/>
          </a:xfrm>
          <a:prstGeom prst="rect">
            <a:avLst/>
          </a:prstGeom>
        </p:spPr>
      </p:pic>
    </p:spTree>
    <p:extLst>
      <p:ext uri="{BB962C8B-B14F-4D97-AF65-F5344CB8AC3E}">
        <p14:creationId xmlns:p14="http://schemas.microsoft.com/office/powerpoint/2010/main" val="1536774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Application and Attachments:</a:t>
            </a:r>
          </a:p>
        </p:txBody>
      </p:sp>
      <p:sp>
        <p:nvSpPr>
          <p:cNvPr id="8" name="TextBox 7">
            <a:extLst>
              <a:ext uri="{FF2B5EF4-FFF2-40B4-BE49-F238E27FC236}">
                <a16:creationId xmlns:a16="http://schemas.microsoft.com/office/drawing/2014/main" id="{A5052D2B-B7A8-8610-D044-F4A9D7C77EFB}"/>
              </a:ext>
            </a:extLst>
          </p:cNvPr>
          <p:cNvSpPr txBox="1"/>
          <p:nvPr/>
        </p:nvSpPr>
        <p:spPr>
          <a:xfrm>
            <a:off x="311988" y="1531901"/>
            <a:ext cx="8832012" cy="1077218"/>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You will be asked for: The manager information including their active license number and the inspection date, which should be at least one (1) week out. </a:t>
            </a:r>
          </a:p>
          <a:p>
            <a:endParaRPr lang="en-US" sz="1600" dirty="0">
              <a:solidFill>
                <a:schemeClr val="bg1"/>
              </a:solidFill>
              <a:latin typeface="PermianSlabSerifTypeface" panose="02000000000000000000" pitchFamily="50" charset="0"/>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1066800" y="2602769"/>
            <a:ext cx="8077200" cy="1569660"/>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Eligibility Verification option is either a United States citizen or a qualified alien as defined in Tenn. Code Ann § 4-58-102.</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**LLC or Corporations do not need to provide proof of qualified alien status. Sole proprietor and partnerships must provide eligible documentation. </a:t>
            </a:r>
          </a:p>
          <a:p>
            <a:endParaRPr lang="en-US" sz="1600" dirty="0">
              <a:solidFill>
                <a:schemeClr val="bg1"/>
              </a:solidFill>
              <a:latin typeface="PermianSlabSerifTypeface" panose="02000000000000000000" pitchFamily="50" charset="0"/>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474506" y="4172429"/>
            <a:ext cx="6669494" cy="1569660"/>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Upload required documents:</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Active business license </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Low-income proof (if applicable).</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Documentation to support </a:t>
            </a:r>
            <a:r>
              <a:rPr lang="en-US" sz="1600">
                <a:solidFill>
                  <a:schemeClr val="bg1"/>
                </a:solidFill>
                <a:latin typeface="PermianSlabSerifTypeface" panose="02000000000000000000" pitchFamily="50" charset="0"/>
              </a:rPr>
              <a:t>immigration status</a:t>
            </a:r>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0" y="1076597"/>
            <a:ext cx="9144000"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Remember to upload the required documents.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7200" y="3276600"/>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562442"/>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984454"/>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084520"/>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598003"/>
            <a:ext cx="8305800" cy="830997"/>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409767"/>
            <a:ext cx="7162800"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240764"/>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10253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
        <p:nvSpPr>
          <p:cNvPr id="3" name="TextBox 2">
            <a:extLst>
              <a:ext uri="{FF2B5EF4-FFF2-40B4-BE49-F238E27FC236}">
                <a16:creationId xmlns:a16="http://schemas.microsoft.com/office/drawing/2014/main" id="{F4D2ED87-E612-4DD9-4E51-631D46A129D5}"/>
              </a:ext>
            </a:extLst>
          </p:cNvPr>
          <p:cNvSpPr txBox="1"/>
          <p:nvPr/>
        </p:nvSpPr>
        <p:spPr>
          <a:xfrm>
            <a:off x="452886" y="2855201"/>
            <a:ext cx="8310113" cy="2893100"/>
          </a:xfrm>
          <a:prstGeom prst="rect">
            <a:avLst/>
          </a:prstGeom>
          <a:noFill/>
          <a:ln w="22225">
            <a:solidFill>
              <a:srgbClr val="174A7C"/>
            </a:solidFill>
          </a:ln>
        </p:spPr>
        <p:txBody>
          <a:bodyPr wrap="square">
            <a:spAutoFit/>
          </a:bodyPr>
          <a:lstStyle/>
          <a:p>
            <a:pPr marL="285750" indent="-285750">
              <a:buFont typeface="Arial" panose="020B0604020202020204" pitchFamily="34" charset="0"/>
              <a:buChar char="•"/>
            </a:pPr>
            <a:r>
              <a:rPr lang="en-US" sz="1400" dirty="0">
                <a:latin typeface="PermianSlabSerifTypeface" panose="02000000000000000000" pitchFamily="50" charset="0"/>
              </a:rPr>
              <a:t>The Board will email you any deficiencies found. Check your email within three (3) business days.</a:t>
            </a:r>
          </a:p>
          <a:p>
            <a:r>
              <a:rPr lang="en-US" sz="1400" dirty="0">
                <a:latin typeface="PermianSlabSerifTypeface" panose="02000000000000000000" pitchFamily="50" charset="0"/>
              </a:rPr>
              <a:t> </a:t>
            </a:r>
          </a:p>
          <a:p>
            <a:pPr marL="285750" indent="-285750">
              <a:buFont typeface="Arial" panose="020B0604020202020204" pitchFamily="34" charset="0"/>
              <a:buChar char="•"/>
            </a:pPr>
            <a:r>
              <a:rPr lang="en-US" sz="1400" dirty="0">
                <a:latin typeface="PermianSlabSerifTypeface" panose="02000000000000000000" pitchFamily="50" charset="0"/>
              </a:rPr>
              <a:t>If no email is received, the field inspector will reach out to you directly via email or phone to coordinate the inspection date and time.</a:t>
            </a:r>
          </a:p>
          <a:p>
            <a:endParaRPr lang="en-US" sz="1400" dirty="0">
              <a:latin typeface="PermianSlabSerifTypeface" panose="02000000000000000000" pitchFamily="50" charset="0"/>
            </a:endParaRPr>
          </a:p>
          <a:p>
            <a:pPr marL="285750" indent="-285750">
              <a:buFont typeface="Arial" panose="020B0604020202020204" pitchFamily="34" charset="0"/>
              <a:buChar char="•"/>
            </a:pPr>
            <a:r>
              <a:rPr lang="en-US" sz="1400" dirty="0">
                <a:latin typeface="PermianSlabSerifTypeface" panose="02000000000000000000" pitchFamily="50" charset="0"/>
              </a:rPr>
              <a:t>Processing time varies depending on volume. Allow up to seven (7) business days after the successful inspection for your license to be approved.</a:t>
            </a:r>
          </a:p>
          <a:p>
            <a:endParaRPr lang="en-US" sz="1400" dirty="0">
              <a:latin typeface="PermianSlabSerifTypeface" panose="02000000000000000000" pitchFamily="50" charset="0"/>
            </a:endParaRPr>
          </a:p>
          <a:p>
            <a:pPr marL="285750" indent="-285750">
              <a:buFont typeface="Arial" panose="020B0604020202020204" pitchFamily="34" charset="0"/>
              <a:buChar char="•"/>
            </a:pPr>
            <a:r>
              <a:rPr lang="en-US" sz="1400" dirty="0">
                <a:latin typeface="PermianSlabSerifTypeface" panose="02000000000000000000" pitchFamily="50" charset="0"/>
              </a:rPr>
              <a:t>Look up your license status at: </a:t>
            </a:r>
            <a:r>
              <a:rPr lang="en-US" sz="1400" dirty="0">
                <a:latin typeface="PermianSlabSerifTypeface" panose="02000000000000000000" pitchFamily="50" charset="0"/>
                <a:hlinkClick r:id="rId2"/>
              </a:rPr>
              <a:t>verify.tn.gov</a:t>
            </a:r>
            <a:endParaRPr lang="en-US" sz="1400" dirty="0">
              <a:latin typeface="PermianSlabSerifTypeface" panose="02000000000000000000" pitchFamily="50" charset="0"/>
            </a:endParaRPr>
          </a:p>
          <a:p>
            <a:endParaRPr lang="en-US" sz="1400" dirty="0">
              <a:latin typeface="PermianSlabSerifTypeface" panose="02000000000000000000" pitchFamily="50" charset="0"/>
            </a:endParaRPr>
          </a:p>
          <a:p>
            <a:pPr marL="285750" indent="-285750">
              <a:buFont typeface="Arial" panose="020B0604020202020204" pitchFamily="34" charset="0"/>
              <a:buChar char="•"/>
            </a:pPr>
            <a:r>
              <a:rPr lang="en-US" sz="1400" dirty="0">
                <a:latin typeface="PermianSlabSerifTypeface" panose="02000000000000000000" pitchFamily="50" charset="0"/>
              </a:rPr>
              <a:t>If your application cannot be verified within ten (10) business days, email the board at: </a:t>
            </a:r>
            <a:r>
              <a:rPr lang="en-US" sz="1400" dirty="0">
                <a:latin typeface="PermianSlabSerifTypeface" panose="02000000000000000000" pitchFamily="50" charset="0"/>
                <a:hlinkClick r:id="rId3"/>
              </a:rPr>
              <a:t>cosmetology.board@tn.gov</a:t>
            </a:r>
            <a:r>
              <a:rPr lang="en-US" sz="1400" dirty="0">
                <a:latin typeface="PermianSlabSerifTypeface" panose="02000000000000000000" pitchFamily="50" charset="0"/>
              </a:rPr>
              <a:t> </a:t>
            </a: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923</TotalTime>
  <Words>609</Words>
  <Application>Microsoft Office PowerPoint</Application>
  <PresentationFormat>On-screen Show (4:3)</PresentationFormat>
  <Paragraphs>69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Cosmetology and Barber Examiners Board</vt:lpstr>
      <vt:lpstr>Initial Application: Important Information</vt:lpstr>
      <vt:lpstr>Register and Log In</vt:lpstr>
      <vt:lpstr>Online Application and Attachments:</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52</cp:revision>
  <dcterms:created xsi:type="dcterms:W3CDTF">2015-04-23T14:05:11Z</dcterms:created>
  <dcterms:modified xsi:type="dcterms:W3CDTF">2026-06-10T20:43:54Z</dcterms:modified>
</cp:coreProperties>
</file>