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72" r:id="rId4"/>
    <p:sldId id="262" r:id="rId5"/>
    <p:sldId id="271" r:id="rId6"/>
    <p:sldId id="265" r:id="rId7"/>
    <p:sldId id="27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60"/>
    <a:srgbClr val="6E7073"/>
    <a:srgbClr val="FF0F00"/>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75" autoAdjust="0"/>
  </p:normalViewPr>
  <p:slideViewPr>
    <p:cSldViewPr>
      <p:cViewPr varScale="1">
        <p:scale>
          <a:sx n="150" d="100"/>
          <a:sy n="150" d="100"/>
        </p:scale>
        <p:origin x="2094"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Cook" userId="815fbe41-2a05-4602-ac13-98a917e4d5a0" providerId="ADAL" clId="{2219383D-9C38-4D0F-BD6B-0175EDEEBE61}"/>
    <pc:docChg chg="modSld">
      <pc:chgData name="Lauren Cook" userId="815fbe41-2a05-4602-ac13-98a917e4d5a0" providerId="ADAL" clId="{2219383D-9C38-4D0F-BD6B-0175EDEEBE61}" dt="2026-06-10T19:41:02.923" v="0" actId="14100"/>
      <pc:docMkLst>
        <pc:docMk/>
      </pc:docMkLst>
      <pc:sldChg chg="modSp mod">
        <pc:chgData name="Lauren Cook" userId="815fbe41-2a05-4602-ac13-98a917e4d5a0" providerId="ADAL" clId="{2219383D-9C38-4D0F-BD6B-0175EDEEBE61}" dt="2026-06-10T19:41:02.923" v="0" actId="14100"/>
        <pc:sldMkLst>
          <pc:docMk/>
          <pc:sldMk cId="3149376417" sldId="270"/>
        </pc:sldMkLst>
        <pc:spChg chg="mod">
          <ac:chgData name="Lauren Cook" userId="815fbe41-2a05-4602-ac13-98a917e4d5a0" providerId="ADAL" clId="{2219383D-9C38-4D0F-BD6B-0175EDEEBE61}" dt="2026-06-10T19:41:02.923" v="0" actId="14100"/>
          <ac:spMkLst>
            <pc:docMk/>
            <pc:sldMk cId="3149376417" sldId="270"/>
            <ac:spMk id="3" creationId="{F4D2ED87-E612-4DD9-4E51-631D46A129D5}"/>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28800" y="1143000"/>
            <a:ext cx="5486400" cy="2743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44818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88392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1"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783884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44196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648200" y="1193804"/>
            <a:ext cx="42672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5"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txBox="1">
            <a:spLocks/>
          </p:cNvSpPr>
          <p:nvPr userDrawn="1"/>
        </p:nvSpPr>
        <p:spPr>
          <a:xfrm>
            <a:off x="6934200" y="6416675"/>
            <a:ext cx="2133600" cy="365125"/>
          </a:xfrm>
          <a:prstGeom prst="rect">
            <a:avLst/>
          </a:prstGeom>
        </p:spPr>
        <p:txBody>
          <a:bodyPr anchor="b"/>
          <a:lstStyle>
            <a:defPPr>
              <a:defRPr lang="en-US"/>
            </a:defPPr>
            <a:lvl1pPr marL="0" algn="r" defTabSz="914400" rtl="0" eaLnBrk="1" latinLnBrk="0" hangingPunct="1">
              <a:defRPr sz="1000" i="1" kern="12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dirty="0"/>
              <a:t>Click icon to add picture</a:t>
            </a:r>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1000" y="381000"/>
            <a:ext cx="256032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3874770"/>
            <a:ext cx="59436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p:cNvSpPr>
            <a:spLocks noGrp="1"/>
          </p:cNvSpPr>
          <p:nvPr>
            <p:ph type="ctrTitle"/>
          </p:nvPr>
        </p:nvSpPr>
        <p:spPr>
          <a:xfrm>
            <a:off x="3276600" y="3962400"/>
            <a:ext cx="5715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2890" y="3322320"/>
            <a:ext cx="3345180" cy="3345180"/>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37764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152400" y="1193800"/>
            <a:ext cx="88392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8"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3"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4"/>
          <p:cNvSpPr>
            <a:spLocks noGrp="1"/>
          </p:cNvSpPr>
          <p:nvPr>
            <p:ph type="ftr" sz="quarter" idx="3"/>
          </p:nvPr>
        </p:nvSpPr>
        <p:spPr>
          <a:xfrm>
            <a:off x="3124200" y="6416675"/>
            <a:ext cx="2895600" cy="365125"/>
          </a:xfrm>
          <a:prstGeom prst="rect">
            <a:avLst/>
          </a:prstGeom>
        </p:spPr>
        <p:txBody>
          <a:bodyPr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8" name="Slide Number Placeholder 5"/>
          <p:cNvSpPr>
            <a:spLocks noGrp="1"/>
          </p:cNvSpPr>
          <p:nvPr>
            <p:ph type="sldNum" sz="quarter" idx="4"/>
          </p:nvPr>
        </p:nvSpPr>
        <p:spPr>
          <a:xfrm>
            <a:off x="6934200" y="6416675"/>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9" r:id="rId5"/>
    <p:sldLayoutId id="2147483668" r:id="rId6"/>
    <p:sldLayoutId id="2147483665" r:id="rId7"/>
    <p:sldLayoutId id="2147483672" r:id="rId8"/>
    <p:sldLayoutId id="2147483673" r:id="rId9"/>
    <p:sldLayoutId id="2147483674" r:id="rId10"/>
    <p:sldLayoutId id="2147483671"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access.cloud.commerce.tn.gov/portal/public"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s://shearhaventraining.org/courses/" TargetMode="Externa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hyperlink" Target="mailto:cosmetology.board@tn.gov" TargetMode="External"/><Relationship Id="rId2" Type="http://schemas.openxmlformats.org/officeDocument/2006/relationships/hyperlink" Target="https://search.cloud.commerce.tn.gov/" TargetMode="Externa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2209801"/>
            <a:ext cx="4343400" cy="2235200"/>
          </a:xfrm>
        </p:spPr>
        <p:txBody>
          <a:bodyPr/>
          <a:lstStyle/>
          <a:p>
            <a:r>
              <a:rPr lang="en-US" dirty="0"/>
              <a:t>Cosmetology and Barber Examiners Board</a:t>
            </a:r>
          </a:p>
        </p:txBody>
      </p:sp>
      <p:sp>
        <p:nvSpPr>
          <p:cNvPr id="5" name="Text Placeholder 4"/>
          <p:cNvSpPr>
            <a:spLocks noGrp="1"/>
          </p:cNvSpPr>
          <p:nvPr>
            <p:ph type="body" sz="quarter" idx="12"/>
          </p:nvPr>
        </p:nvSpPr>
        <p:spPr>
          <a:xfrm>
            <a:off x="381000" y="4445001"/>
            <a:ext cx="6477000" cy="812800"/>
          </a:xfrm>
        </p:spPr>
        <p:txBody>
          <a:bodyPr anchor="ctr">
            <a:normAutofit fontScale="62500" lnSpcReduction="20000"/>
          </a:bodyPr>
          <a:lstStyle/>
          <a:p>
            <a:endParaRPr lang="en-US" dirty="0">
              <a:solidFill>
                <a:schemeClr val="tx1"/>
              </a:solidFill>
            </a:endParaRPr>
          </a:p>
          <a:p>
            <a:r>
              <a:rPr lang="en-US" dirty="0">
                <a:solidFill>
                  <a:schemeClr val="tx1"/>
                </a:solidFill>
              </a:rPr>
              <a:t>Assistance with Individual Initial (First-Time) Applications</a:t>
            </a:r>
          </a:p>
          <a:p>
            <a:endParaRPr lang="en-US" dirty="0">
              <a:solidFill>
                <a:schemeClr val="tx1"/>
              </a:solidFill>
            </a:endParaRPr>
          </a:p>
        </p:txBody>
      </p:sp>
    </p:spTree>
    <p:extLst>
      <p:ext uri="{BB962C8B-B14F-4D97-AF65-F5344CB8AC3E}">
        <p14:creationId xmlns:p14="http://schemas.microsoft.com/office/powerpoint/2010/main" val="453275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 Application: Important Information</a:t>
            </a:r>
          </a:p>
        </p:txBody>
      </p:sp>
      <p:sp>
        <p:nvSpPr>
          <p:cNvPr id="3" name="TextBox 2">
            <a:extLst>
              <a:ext uri="{FF2B5EF4-FFF2-40B4-BE49-F238E27FC236}">
                <a16:creationId xmlns:a16="http://schemas.microsoft.com/office/drawing/2014/main" id="{9035ABF6-16AC-2673-27F9-6B47194BDF7E}"/>
              </a:ext>
              <a:ext uri="{C183D7F6-B498-43B3-948B-1728B52AA6E4}">
                <adec:decorative xmlns:adec="http://schemas.microsoft.com/office/drawing/2017/decorative" val="0"/>
              </a:ext>
            </a:extLst>
          </p:cNvPr>
          <p:cNvSpPr txBox="1"/>
          <p:nvPr/>
        </p:nvSpPr>
        <p:spPr>
          <a:xfrm>
            <a:off x="685800" y="1003303"/>
            <a:ext cx="8458200" cy="2308324"/>
          </a:xfrm>
          <a:prstGeom prst="rect">
            <a:avLst/>
          </a:prstGeom>
          <a:solidFill>
            <a:srgbClr val="6E7073"/>
          </a:solidFill>
        </p:spPr>
        <p:txBody>
          <a:bodyPr wrap="square" rtlCol="0">
            <a:spAutoFit/>
          </a:bodyPr>
          <a:lstStyle/>
          <a:p>
            <a:endParaRPr lang="en-US" sz="1600" b="1" dirty="0">
              <a:solidFill>
                <a:schemeClr val="bg1">
                  <a:lumMod val="85000"/>
                </a:schemeClr>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Search</a:t>
            </a:r>
            <a:r>
              <a:rPr lang="en-US" sz="1600" b="1" dirty="0">
                <a:solidFill>
                  <a:schemeClr val="bg1"/>
                </a:solidFill>
                <a:latin typeface="PermianSlabSerifTypeface" panose="02000000000000000000" pitchFamily="50" charset="0"/>
              </a:rPr>
              <a:t> </a:t>
            </a:r>
            <a:r>
              <a:rPr lang="en-US" sz="1600" dirty="0">
                <a:solidFill>
                  <a:schemeClr val="bg1"/>
                </a:solidFill>
                <a:latin typeface="PermianSlabSerifTypeface" panose="02000000000000000000" pitchFamily="50" charset="0"/>
              </a:rPr>
              <a:t>for the application:</a:t>
            </a:r>
          </a:p>
          <a:p>
            <a:pPr marL="285750" indent="-285750">
              <a:buFont typeface="Arial" panose="020B0604020202020204" pitchFamily="34" charset="0"/>
              <a:buChar char="•"/>
            </a:pPr>
            <a:r>
              <a:rPr lang="en-US" sz="1600" b="1" dirty="0">
                <a:solidFill>
                  <a:schemeClr val="bg1"/>
                </a:solidFill>
                <a:latin typeface="PermianSlabSerifTypeface" panose="02000000000000000000" pitchFamily="50" charset="0"/>
              </a:rPr>
              <a:t>Board/Program: </a:t>
            </a:r>
            <a:r>
              <a:rPr lang="en-US" sz="1400" dirty="0">
                <a:solidFill>
                  <a:schemeClr val="bg1"/>
                </a:solidFill>
                <a:latin typeface="PermianSlabSerifTypeface" panose="02000000000000000000" pitchFamily="50" charset="0"/>
              </a:rPr>
              <a:t>Cosmetology or Barber Examiners</a:t>
            </a:r>
            <a:endParaRPr lang="en-US" sz="1600" dirty="0">
              <a:solidFill>
                <a:schemeClr val="bg1"/>
              </a:solidFill>
              <a:latin typeface="PermianSlabSerifTypeface" panose="02000000000000000000" pitchFamily="50" charset="0"/>
            </a:endParaRPr>
          </a:p>
          <a:p>
            <a:pPr marL="285750" indent="-285750">
              <a:buFont typeface="Arial" panose="020B0604020202020204" pitchFamily="34" charset="0"/>
              <a:buChar char="•"/>
            </a:pPr>
            <a:r>
              <a:rPr lang="en-US" sz="1600" b="1" dirty="0">
                <a:solidFill>
                  <a:schemeClr val="bg1"/>
                </a:solidFill>
                <a:latin typeface="PermianSlabSerifTypeface" panose="02000000000000000000" pitchFamily="50" charset="0"/>
              </a:rPr>
              <a:t>License Type: </a:t>
            </a:r>
            <a:r>
              <a:rPr lang="en-US" sz="1400" dirty="0">
                <a:solidFill>
                  <a:schemeClr val="bg1"/>
                </a:solidFill>
                <a:latin typeface="PermianSlabSerifTypeface" panose="02000000000000000000" pitchFamily="50" charset="0"/>
              </a:rPr>
              <a:t>Cosmetologist or Barber</a:t>
            </a:r>
          </a:p>
          <a:p>
            <a:pPr marL="285750" indent="-285750">
              <a:buFont typeface="Arial" panose="020B0604020202020204" pitchFamily="34" charset="0"/>
              <a:buChar char="•"/>
            </a:pPr>
            <a:r>
              <a:rPr lang="en-US" sz="1600" b="1" dirty="0">
                <a:solidFill>
                  <a:schemeClr val="bg1"/>
                </a:solidFill>
                <a:latin typeface="PermianSlabSerifTypeface" panose="02000000000000000000" pitchFamily="50" charset="0"/>
              </a:rPr>
              <a:t>Application Name: </a:t>
            </a:r>
            <a:r>
              <a:rPr lang="en-US" sz="1400" dirty="0">
                <a:solidFill>
                  <a:schemeClr val="bg1"/>
                </a:solidFill>
                <a:latin typeface="PermianSlabSerifTypeface" panose="02000000000000000000" pitchFamily="50" charset="0"/>
              </a:rPr>
              <a:t>Initial Barber Technician/Master Barber/Aesthetician/Cosmetologist/Eyelash Specialist/Manicurist/Natural Hair Stylist Application</a:t>
            </a:r>
          </a:p>
          <a:p>
            <a:r>
              <a:rPr lang="en-US" sz="1600" dirty="0">
                <a:solidFill>
                  <a:schemeClr val="bg1"/>
                </a:solidFill>
                <a:latin typeface="PermianSlabSerifTypeface" panose="02000000000000000000" pitchFamily="50" charset="0"/>
              </a:rPr>
              <a:t>Select </a:t>
            </a:r>
            <a:r>
              <a:rPr lang="en-US" sz="1600" b="1" dirty="0">
                <a:solidFill>
                  <a:schemeClr val="bg1"/>
                </a:solidFill>
                <a:latin typeface="PermianSlabSerifTypeface" panose="02000000000000000000" pitchFamily="50" charset="0"/>
              </a:rPr>
              <a:t>“Search”</a:t>
            </a:r>
            <a:r>
              <a:rPr lang="en-US" sz="1600" dirty="0">
                <a:solidFill>
                  <a:schemeClr val="bg1"/>
                </a:solidFill>
                <a:latin typeface="PermianSlabSerifTypeface" panose="02000000000000000000" pitchFamily="50" charset="0"/>
              </a:rPr>
              <a:t> then </a:t>
            </a:r>
            <a:r>
              <a:rPr lang="en-US" sz="1600" b="1" dirty="0">
                <a:solidFill>
                  <a:schemeClr val="bg1"/>
                </a:solidFill>
                <a:latin typeface="PermianSlabSerifTypeface" panose="02000000000000000000" pitchFamily="50" charset="0"/>
              </a:rPr>
              <a:t>“View”</a:t>
            </a:r>
            <a:r>
              <a:rPr lang="en-US" sz="1600" dirty="0">
                <a:solidFill>
                  <a:schemeClr val="bg1"/>
                </a:solidFill>
                <a:latin typeface="PermianSlabSerifTypeface" panose="02000000000000000000" pitchFamily="50" charset="0"/>
              </a:rPr>
              <a:t> once the results appear. </a:t>
            </a:r>
          </a:p>
          <a:p>
            <a:endParaRPr lang="en-US" sz="1600" dirty="0">
              <a:solidFill>
                <a:schemeClr val="tx1"/>
              </a:solidFill>
              <a:latin typeface="PermianSlabSerifTypeface" panose="02000000000000000000" pitchFamily="50" charset="0"/>
            </a:endParaRPr>
          </a:p>
        </p:txBody>
      </p:sp>
      <p:sp>
        <p:nvSpPr>
          <p:cNvPr id="4" name="TextBox 3">
            <a:extLst>
              <a:ext uri="{FF2B5EF4-FFF2-40B4-BE49-F238E27FC236}">
                <a16:creationId xmlns:a16="http://schemas.microsoft.com/office/drawing/2014/main" id="{C929582D-9C3E-DE24-7A90-4B4B06FA6E61}"/>
              </a:ext>
            </a:extLst>
          </p:cNvPr>
          <p:cNvSpPr txBox="1"/>
          <p:nvPr/>
        </p:nvSpPr>
        <p:spPr>
          <a:xfrm>
            <a:off x="1447800" y="3082357"/>
            <a:ext cx="7696200" cy="1323439"/>
          </a:xfrm>
          <a:prstGeom prst="rect">
            <a:avLst/>
          </a:prstGeom>
          <a:solidFill>
            <a:srgbClr val="EE3524"/>
          </a:solidFill>
        </p:spPr>
        <p:txBody>
          <a:bodyPr wrap="square">
            <a:spAutoFit/>
          </a:bodyPr>
          <a:lstStyle/>
          <a:p>
            <a:endParaRPr lang="en-US" sz="1600" b="1" dirty="0">
              <a:solidFill>
                <a:schemeClr val="bg1"/>
              </a:solidFill>
              <a:latin typeface="PermianSlabSerifTypeface" panose="02000000000000000000" pitchFamily="50" charset="0"/>
            </a:endParaRPr>
          </a:p>
          <a:p>
            <a:r>
              <a:rPr lang="en-US" sz="1600" b="1" dirty="0">
                <a:solidFill>
                  <a:schemeClr val="bg1"/>
                </a:solidFill>
                <a:latin typeface="PermianSlabSerifTypeface" panose="02000000000000000000" pitchFamily="50" charset="0"/>
              </a:rPr>
              <a:t>Complete all fields. </a:t>
            </a:r>
            <a:r>
              <a:rPr lang="en-US" sz="1600" dirty="0">
                <a:solidFill>
                  <a:schemeClr val="bg1"/>
                </a:solidFill>
                <a:latin typeface="PermianSlabSerifTypeface" panose="02000000000000000000" pitchFamily="50" charset="0"/>
              </a:rPr>
              <a:t>Your social security number is required to proceed. </a:t>
            </a:r>
          </a:p>
          <a:p>
            <a:r>
              <a:rPr lang="en-US" sz="1600" b="1" i="1" dirty="0">
                <a:solidFill>
                  <a:schemeClr val="bg1"/>
                </a:solidFill>
                <a:latin typeface="PermianSlabSerifTypeface" panose="02000000000000000000" pitchFamily="50" charset="0"/>
              </a:rPr>
              <a:t>Note</a:t>
            </a:r>
            <a:r>
              <a:rPr lang="en-US" sz="1600" i="1" dirty="0">
                <a:solidFill>
                  <a:schemeClr val="bg1"/>
                </a:solidFill>
                <a:latin typeface="PermianSlabSerifTypeface" panose="02000000000000000000" pitchFamily="50" charset="0"/>
              </a:rPr>
              <a:t>: If you do not have a social security number, contact the Board office for assistance.  </a:t>
            </a:r>
          </a:p>
          <a:p>
            <a:endParaRPr lang="en-US" sz="1600" i="1"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7B5810A0-8528-68A0-FE56-EF26CCE9E699}"/>
              </a:ext>
            </a:extLst>
          </p:cNvPr>
          <p:cNvSpPr txBox="1"/>
          <p:nvPr/>
        </p:nvSpPr>
        <p:spPr>
          <a:xfrm>
            <a:off x="2771124" y="4137127"/>
            <a:ext cx="6372876" cy="1077218"/>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Enter and verify your contact information. — Make sure name, address, phone number, email and date of birth are correct.</a:t>
            </a:r>
          </a:p>
          <a:p>
            <a:endParaRPr lang="en-US" sz="1600" dirty="0">
              <a:solidFill>
                <a:schemeClr val="tx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953D5417-86DF-2D6C-8A0C-829C2EAC15FD}"/>
              </a:ext>
            </a:extLst>
          </p:cNvPr>
          <p:cNvSpPr txBox="1"/>
          <p:nvPr/>
        </p:nvSpPr>
        <p:spPr>
          <a:xfrm>
            <a:off x="4339677" y="5029200"/>
            <a:ext cx="4804323" cy="1077218"/>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Fee — $60 fee must be paid for the application to be reviewed.</a:t>
            </a:r>
          </a:p>
          <a:p>
            <a:endParaRPr lang="en-US" sz="1600" dirty="0">
              <a:solidFill>
                <a:schemeClr val="bg1"/>
              </a:solidFill>
              <a:latin typeface="PermianSlabSerifTypeface" panose="02000000000000000000" pitchFamily="50" charset="0"/>
            </a:endParaRPr>
          </a:p>
        </p:txBody>
      </p:sp>
      <p:pic>
        <p:nvPicPr>
          <p:cNvPr id="8" name="Picture 7">
            <a:extLst>
              <a:ext uri="{FF2B5EF4-FFF2-40B4-BE49-F238E27FC236}">
                <a16:creationId xmlns:a16="http://schemas.microsoft.com/office/drawing/2014/main" id="{42CED569-9A46-C84E-4621-2747D5BAF35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34997" y="4509819"/>
            <a:ext cx="2079507" cy="1703914"/>
          </a:xfrm>
          <a:prstGeom prst="rect">
            <a:avLst/>
          </a:prstGeom>
        </p:spPr>
      </p:pic>
    </p:spTree>
    <p:extLst>
      <p:ext uri="{BB962C8B-B14F-4D97-AF65-F5344CB8AC3E}">
        <p14:creationId xmlns:p14="http://schemas.microsoft.com/office/powerpoint/2010/main" val="2082183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C699D5-497F-8B3E-1C1C-B1796845145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5A38B8D-824D-AC3C-AA12-9DF8AFA25E7B}"/>
              </a:ext>
            </a:extLst>
          </p:cNvPr>
          <p:cNvSpPr>
            <a:spLocks noGrp="1"/>
          </p:cNvSpPr>
          <p:nvPr>
            <p:ph type="title"/>
          </p:nvPr>
        </p:nvSpPr>
        <p:spPr/>
        <p:txBody>
          <a:bodyPr/>
          <a:lstStyle/>
          <a:p>
            <a:r>
              <a:rPr lang="en-US" dirty="0"/>
              <a:t>Register and Log In</a:t>
            </a:r>
          </a:p>
        </p:txBody>
      </p:sp>
      <p:sp>
        <p:nvSpPr>
          <p:cNvPr id="3" name="TextBox 2">
            <a:extLst>
              <a:ext uri="{FF2B5EF4-FFF2-40B4-BE49-F238E27FC236}">
                <a16:creationId xmlns:a16="http://schemas.microsoft.com/office/drawing/2014/main" id="{334D3303-1346-4DD5-4367-51E8D5EC4EC2}"/>
              </a:ext>
            </a:extLst>
          </p:cNvPr>
          <p:cNvSpPr txBox="1"/>
          <p:nvPr/>
        </p:nvSpPr>
        <p:spPr>
          <a:xfrm>
            <a:off x="138112" y="1248935"/>
            <a:ext cx="8867775" cy="600164"/>
          </a:xfrm>
          <a:prstGeom prst="rect">
            <a:avLst/>
          </a:prstGeom>
          <a:noFill/>
          <a:ln w="57150">
            <a:solidFill>
              <a:srgbClr val="6E7073"/>
            </a:solidFill>
          </a:ln>
        </p:spPr>
        <p:txBody>
          <a:bodyPr wrap="square">
            <a:spAutoFit/>
          </a:bodyPr>
          <a:lstStyle/>
          <a:p>
            <a:r>
              <a:rPr lang="en-US" sz="1100" b="1" dirty="0">
                <a:latin typeface="PermianSlabSerifTypeface" panose="02000000000000000000" pitchFamily="50" charset="0"/>
              </a:rPr>
              <a:t>Welcome to the Department of Commerce and Insurance Online Licensing Services.</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Final processing of your application is subject to administrative review.</a:t>
            </a:r>
          </a:p>
        </p:txBody>
      </p:sp>
      <p:sp>
        <p:nvSpPr>
          <p:cNvPr id="2" name="Content Placeholder 1">
            <a:extLst>
              <a:ext uri="{FF2B5EF4-FFF2-40B4-BE49-F238E27FC236}">
                <a16:creationId xmlns:a16="http://schemas.microsoft.com/office/drawing/2014/main" id="{BC4DC29F-6452-8CF8-AF90-1509BB691891}"/>
              </a:ext>
            </a:extLst>
          </p:cNvPr>
          <p:cNvSpPr txBox="1">
            <a:spLocks noGrp="1"/>
          </p:cNvSpPr>
          <p:nvPr>
            <p:ph idx="1"/>
          </p:nvPr>
        </p:nvSpPr>
        <p:spPr>
          <a:xfrm>
            <a:off x="395695" y="2109728"/>
            <a:ext cx="8352608" cy="904863"/>
          </a:xfrm>
          <a:prstGeom prst="rect">
            <a:avLst/>
          </a:prstGeom>
          <a:noFill/>
        </p:spPr>
        <p:txBody>
          <a:bodyPr wrap="none" rtlCol="0">
            <a:spAutoFit/>
          </a:bodyPr>
          <a:lstStyle/>
          <a:p>
            <a:pPr marL="0" indent="0" algn="ctr">
              <a:buNone/>
            </a:pPr>
            <a:r>
              <a:rPr lang="en-US" sz="2400" dirty="0">
                <a:latin typeface="PermianSlabSerifTypeface" panose="02000000000000000000" pitchFamily="50" charset="0"/>
              </a:rPr>
              <a:t>Visit </a:t>
            </a:r>
            <a:r>
              <a:rPr lang="en-US" sz="2400" dirty="0">
                <a:solidFill>
                  <a:srgbClr val="0022A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https://access.cloud.commerce.tn.gov/portal/public</a:t>
            </a:r>
            <a:endParaRPr lang="en-US" sz="2400" dirty="0">
              <a:solidFill>
                <a:srgbClr val="0022A1"/>
              </a:solidFill>
              <a:latin typeface="PermianSlabSerifTypeface" panose="02000000000000000000" pitchFamily="50" charset="0"/>
            </a:endParaRPr>
          </a:p>
          <a:p>
            <a:pPr algn="ctr"/>
            <a:endParaRPr lang="en-US" sz="2400" dirty="0">
              <a:latin typeface="PermianSlabSerifTypeface" panose="02000000000000000000" pitchFamily="50" charset="0"/>
            </a:endParaRPr>
          </a:p>
        </p:txBody>
      </p:sp>
      <p:sp>
        <p:nvSpPr>
          <p:cNvPr id="6" name="TextBox 5">
            <a:extLst>
              <a:ext uri="{FF2B5EF4-FFF2-40B4-BE49-F238E27FC236}">
                <a16:creationId xmlns:a16="http://schemas.microsoft.com/office/drawing/2014/main" id="{BFDFED43-1836-B6F0-84A7-6E734D68AF69}"/>
              </a:ext>
            </a:extLst>
          </p:cNvPr>
          <p:cNvSpPr txBox="1"/>
          <p:nvPr/>
        </p:nvSpPr>
        <p:spPr>
          <a:xfrm>
            <a:off x="1086611" y="2844225"/>
            <a:ext cx="6970776" cy="584775"/>
          </a:xfrm>
          <a:prstGeom prst="rect">
            <a:avLst/>
          </a:prstGeom>
          <a:noFill/>
        </p:spPr>
        <p:txBody>
          <a:bodyPr wrap="square" rtlCol="0">
            <a:spAutoFit/>
          </a:bodyPr>
          <a:lstStyle/>
          <a:p>
            <a:pPr algn="ctr"/>
            <a:r>
              <a:rPr lang="en-US" sz="1600" dirty="0">
                <a:solidFill>
                  <a:schemeClr val="tx1"/>
                </a:solidFill>
                <a:latin typeface="PermianSlabSerifTypeface" panose="02000000000000000000" pitchFamily="50" charset="0"/>
              </a:rPr>
              <a:t>Select the “Create An Account” icon to begin the online registration and application process.</a:t>
            </a:r>
          </a:p>
        </p:txBody>
      </p:sp>
      <p:pic>
        <p:nvPicPr>
          <p:cNvPr id="7" name="Picture 6" descr="Create an Account Icon featuring a graphic of a card with a head and body with create an account typed underneath.">
            <a:extLst>
              <a:ext uri="{FF2B5EF4-FFF2-40B4-BE49-F238E27FC236}">
                <a16:creationId xmlns:a16="http://schemas.microsoft.com/office/drawing/2014/main" id="{9B966DA2-DECA-678E-822A-CB81935514BF}"/>
              </a:ext>
            </a:extLst>
          </p:cNvPr>
          <p:cNvPicPr>
            <a:picLocks noChangeAspect="1"/>
          </p:cNvPicPr>
          <p:nvPr/>
        </p:nvPicPr>
        <p:blipFill>
          <a:blip r:embed="rId3"/>
          <a:srcRect t="3772"/>
          <a:stretch>
            <a:fillRect/>
          </a:stretch>
        </p:blipFill>
        <p:spPr>
          <a:xfrm>
            <a:off x="3705104" y="3717338"/>
            <a:ext cx="1733792" cy="1760059"/>
          </a:xfrm>
          <a:prstGeom prst="rect">
            <a:avLst/>
          </a:prstGeom>
        </p:spPr>
      </p:pic>
    </p:spTree>
    <p:extLst>
      <p:ext uri="{BB962C8B-B14F-4D97-AF65-F5344CB8AC3E}">
        <p14:creationId xmlns:p14="http://schemas.microsoft.com/office/powerpoint/2010/main" val="1536774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Online Application and Attachments:</a:t>
            </a:r>
          </a:p>
        </p:txBody>
      </p:sp>
      <p:sp>
        <p:nvSpPr>
          <p:cNvPr id="8" name="TextBox 7">
            <a:extLst>
              <a:ext uri="{FF2B5EF4-FFF2-40B4-BE49-F238E27FC236}">
                <a16:creationId xmlns:a16="http://schemas.microsoft.com/office/drawing/2014/main" id="{A5052D2B-B7A8-8610-D044-F4A9D7C77EFB}"/>
              </a:ext>
            </a:extLst>
          </p:cNvPr>
          <p:cNvSpPr txBox="1"/>
          <p:nvPr/>
        </p:nvSpPr>
        <p:spPr>
          <a:xfrm>
            <a:off x="311988" y="1299111"/>
            <a:ext cx="8832012" cy="1323439"/>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You will be asked for: Education history including the course start and end date, eligibility to work in the US, prior discipline within the industry, felony conviction within three (3) years.</a:t>
            </a:r>
          </a:p>
          <a:p>
            <a:endParaRPr lang="en-US" sz="1600" dirty="0">
              <a:solidFill>
                <a:schemeClr val="bg1"/>
              </a:solidFill>
              <a:latin typeface="PermianSlabSerifTypeface" panose="02000000000000000000" pitchFamily="50" charset="0"/>
            </a:endParaRPr>
          </a:p>
        </p:txBody>
      </p:sp>
      <p:sp>
        <p:nvSpPr>
          <p:cNvPr id="10" name="TextBox 9">
            <a:extLst>
              <a:ext uri="{FF2B5EF4-FFF2-40B4-BE49-F238E27FC236}">
                <a16:creationId xmlns:a16="http://schemas.microsoft.com/office/drawing/2014/main" id="{9E8DE24A-D3D6-344A-FD9D-9B5B3C11241B}"/>
              </a:ext>
            </a:extLst>
          </p:cNvPr>
          <p:cNvSpPr txBox="1"/>
          <p:nvPr/>
        </p:nvSpPr>
        <p:spPr>
          <a:xfrm>
            <a:off x="1066800" y="2622550"/>
            <a:ext cx="8077200" cy="1569660"/>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Domestic Violence training must be completed before you can proceed: </a:t>
            </a:r>
            <a:r>
              <a:rPr lang="en-US" sz="1600" dirty="0">
                <a:solidFill>
                  <a:schemeClr val="bg1"/>
                </a:solidFill>
                <a:latin typeface="PermianSlabSerifTypeface" panose="02000000000000000000" pitchFamily="50" charset="0"/>
                <a:hlinkClick r:id="rId2"/>
              </a:rPr>
              <a:t>https://shearhaventraining.org/courses/</a:t>
            </a:r>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Eligibility Verification option is either a United States citizen or a qualified alien as defined in Tenn. Code Ann § 4-58-102</a:t>
            </a:r>
          </a:p>
          <a:p>
            <a:pPr marL="285750" indent="-285750">
              <a:buFont typeface="Arial" panose="020B0604020202020204" pitchFamily="34" charset="0"/>
              <a:buChar char="•"/>
            </a:pPr>
            <a:endParaRPr lang="en-US" sz="1600" dirty="0">
              <a:solidFill>
                <a:schemeClr val="bg1"/>
              </a:solidFill>
              <a:latin typeface="PermianSlabSerifTypeface" panose="02000000000000000000" pitchFamily="50" charset="0"/>
            </a:endParaRPr>
          </a:p>
        </p:txBody>
      </p:sp>
      <p:sp>
        <p:nvSpPr>
          <p:cNvPr id="11" name="TextBox 10">
            <a:extLst>
              <a:ext uri="{FF2B5EF4-FFF2-40B4-BE49-F238E27FC236}">
                <a16:creationId xmlns:a16="http://schemas.microsoft.com/office/drawing/2014/main" id="{E06A92ED-0790-946F-F09F-F6180D012C3C}"/>
              </a:ext>
            </a:extLst>
          </p:cNvPr>
          <p:cNvSpPr txBox="1"/>
          <p:nvPr/>
        </p:nvSpPr>
        <p:spPr>
          <a:xfrm>
            <a:off x="2474506" y="4192210"/>
            <a:ext cx="6669494" cy="1569660"/>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Upload required documents:</a:t>
            </a:r>
          </a:p>
          <a:p>
            <a:pPr marL="285750" indent="-285750">
              <a:buFont typeface="Arial" panose="020B0604020202020204" pitchFamily="34" charset="0"/>
              <a:buChar char="•"/>
            </a:pPr>
            <a:r>
              <a:rPr lang="en-US" sz="1600" dirty="0">
                <a:solidFill>
                  <a:schemeClr val="bg1"/>
                </a:solidFill>
                <a:latin typeface="PermianSlabSerifTypeface" panose="02000000000000000000" pitchFamily="50" charset="0"/>
              </a:rPr>
              <a:t>Proof of passing theory and practical exams</a:t>
            </a:r>
          </a:p>
          <a:p>
            <a:pPr marL="285750" indent="-285750">
              <a:buFont typeface="Arial" panose="020B0604020202020204" pitchFamily="34" charset="0"/>
              <a:buChar char="•"/>
            </a:pPr>
            <a:r>
              <a:rPr lang="en-US" sz="1600" dirty="0">
                <a:solidFill>
                  <a:schemeClr val="bg1"/>
                </a:solidFill>
                <a:latin typeface="PermianSlabSerifTypeface" panose="02000000000000000000" pitchFamily="50" charset="0"/>
              </a:rPr>
              <a:t>Low-income proof (if applicable)</a:t>
            </a:r>
          </a:p>
          <a:p>
            <a:pPr marL="285750" indent="-285750">
              <a:buFont typeface="Arial" panose="020B0604020202020204" pitchFamily="34" charset="0"/>
              <a:buChar char="•"/>
            </a:pPr>
            <a:r>
              <a:rPr lang="en-US" sz="1600" dirty="0">
                <a:solidFill>
                  <a:schemeClr val="bg1"/>
                </a:solidFill>
                <a:latin typeface="PermianSlabSerifTypeface" panose="02000000000000000000" pitchFamily="50" charset="0"/>
              </a:rPr>
              <a:t>Documentation to support immigration status </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2272475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EE4FB-4293-B879-11AE-661072FB3FFC}"/>
              </a:ext>
            </a:extLst>
          </p:cNvPr>
          <p:cNvSpPr>
            <a:spLocks noGrp="1"/>
          </p:cNvSpPr>
          <p:nvPr>
            <p:ph type="title"/>
          </p:nvPr>
        </p:nvSpPr>
        <p:spPr/>
        <p:txBody>
          <a:bodyPr/>
          <a:lstStyle/>
          <a:p>
            <a:r>
              <a:rPr lang="en-US" dirty="0"/>
              <a:t>Summary</a:t>
            </a:r>
          </a:p>
        </p:txBody>
      </p:sp>
      <p:sp>
        <p:nvSpPr>
          <p:cNvPr id="4" name="TextBox 3">
            <a:extLst>
              <a:ext uri="{FF2B5EF4-FFF2-40B4-BE49-F238E27FC236}">
                <a16:creationId xmlns:a16="http://schemas.microsoft.com/office/drawing/2014/main" id="{0A99BE4B-032B-C375-4B08-B12E8420B057}"/>
              </a:ext>
            </a:extLst>
          </p:cNvPr>
          <p:cNvSpPr txBox="1"/>
          <p:nvPr/>
        </p:nvSpPr>
        <p:spPr>
          <a:xfrm>
            <a:off x="0" y="1076597"/>
            <a:ext cx="9144000" cy="1631216"/>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View the summary of the information you provided. Remember to upload the required documents. Click the pencil icon to make necessary changes.  Click Submit when complete.</a:t>
            </a:r>
          </a:p>
          <a:p>
            <a:endParaRPr lang="en-US" sz="20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E15F45A1-B1D2-C5A9-D36B-5E05CE323D09}"/>
              </a:ext>
            </a:extLst>
          </p:cNvPr>
          <p:cNvSpPr txBox="1"/>
          <p:nvPr/>
        </p:nvSpPr>
        <p:spPr>
          <a:xfrm>
            <a:off x="457200" y="3276600"/>
            <a:ext cx="8229600" cy="738664"/>
          </a:xfrm>
          <a:prstGeom prst="rect">
            <a:avLst/>
          </a:prstGeom>
          <a:noFill/>
          <a:ln w="22225">
            <a:solidFill>
              <a:srgbClr val="174A7C"/>
            </a:solidFill>
          </a:ln>
        </p:spPr>
        <p:txBody>
          <a:bodyPr wrap="square">
            <a:spAutoFit/>
          </a:bodyPr>
          <a:lstStyle/>
          <a:p>
            <a:r>
              <a:rPr lang="en-US" sz="1400" dirty="0">
                <a:latin typeface="PermianSlabSerifTypeface" panose="02000000000000000000" pitchFamily="50" charset="0"/>
              </a:rPr>
              <a:t>You must agree to a statement that the information and documentation provided is accurate and true to the best of your ability, and that you understand that providing false information may result in the denial, suspension, or revocation of any license, certificate, or permit issued. </a:t>
            </a:r>
          </a:p>
        </p:txBody>
      </p:sp>
      <p:sp>
        <p:nvSpPr>
          <p:cNvPr id="6" name="TextBox 5">
            <a:extLst>
              <a:ext uri="{FF2B5EF4-FFF2-40B4-BE49-F238E27FC236}">
                <a16:creationId xmlns:a16="http://schemas.microsoft.com/office/drawing/2014/main" id="{47F6ECB4-BEAF-D179-688D-44E1FA9B4394}"/>
              </a:ext>
            </a:extLst>
          </p:cNvPr>
          <p:cNvSpPr txBox="1"/>
          <p:nvPr/>
        </p:nvSpPr>
        <p:spPr>
          <a:xfrm>
            <a:off x="0" y="4562442"/>
            <a:ext cx="9139687" cy="1631216"/>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You will see a notification that your application has been submitted successfully and that a shopping cart entry has been created for this transaction.  </a:t>
            </a:r>
          </a:p>
          <a:p>
            <a:endParaRPr lang="en-US" sz="20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168938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33504-D1B9-1033-7498-1FC8839E3F30}"/>
              </a:ext>
            </a:extLst>
          </p:cNvPr>
          <p:cNvSpPr>
            <a:spLocks noGrp="1"/>
          </p:cNvSpPr>
          <p:nvPr>
            <p:ph type="title"/>
          </p:nvPr>
        </p:nvSpPr>
        <p:spPr/>
        <p:txBody>
          <a:bodyPr/>
          <a:lstStyle/>
          <a:p>
            <a:r>
              <a:rPr lang="en-US" dirty="0"/>
              <a:t>Payment</a:t>
            </a:r>
          </a:p>
        </p:txBody>
      </p:sp>
      <p:sp>
        <p:nvSpPr>
          <p:cNvPr id="9" name="TextBox 8">
            <a:extLst>
              <a:ext uri="{FF2B5EF4-FFF2-40B4-BE49-F238E27FC236}">
                <a16:creationId xmlns:a16="http://schemas.microsoft.com/office/drawing/2014/main" id="{26EB35A9-488E-9F29-912B-A12992443C2D}"/>
              </a:ext>
            </a:extLst>
          </p:cNvPr>
          <p:cNvSpPr txBox="1"/>
          <p:nvPr/>
        </p:nvSpPr>
        <p:spPr>
          <a:xfrm>
            <a:off x="0" y="984454"/>
            <a:ext cx="9144000" cy="1200329"/>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is not complete until payment is submitted.  </a:t>
            </a:r>
          </a:p>
          <a:p>
            <a:pPr algn="ctr"/>
            <a:r>
              <a:rPr lang="en-US" dirty="0">
                <a:solidFill>
                  <a:schemeClr val="bg1"/>
                </a:solidFill>
                <a:latin typeface="PermianSlabSerifTypeface" panose="02000000000000000000" pitchFamily="50" charset="0"/>
              </a:rPr>
              <a:t>Click Pay Now to proceed.</a:t>
            </a:r>
          </a:p>
          <a:p>
            <a:pPr algn="ctr"/>
            <a:endParaRPr lang="en-US" dirty="0">
              <a:solidFill>
                <a:schemeClr val="bg1"/>
              </a:solidFill>
              <a:latin typeface="PermianSlabSerifTypeface" panose="02000000000000000000" pitchFamily="50" charset="0"/>
            </a:endParaRPr>
          </a:p>
        </p:txBody>
      </p:sp>
      <p:sp>
        <p:nvSpPr>
          <p:cNvPr id="8" name="TextBox 7">
            <a:extLst>
              <a:ext uri="{FF2B5EF4-FFF2-40B4-BE49-F238E27FC236}">
                <a16:creationId xmlns:a16="http://schemas.microsoft.com/office/drawing/2014/main" id="{775181AC-42F3-B55C-3FD6-3E5EE6C6527A}"/>
              </a:ext>
            </a:extLst>
          </p:cNvPr>
          <p:cNvSpPr txBox="1"/>
          <p:nvPr/>
        </p:nvSpPr>
        <p:spPr>
          <a:xfrm>
            <a:off x="0" y="2084520"/>
            <a:ext cx="9144000" cy="369332"/>
          </a:xfrm>
          <a:prstGeom prst="rect">
            <a:avLst/>
          </a:prstGeom>
          <a:solidFill>
            <a:schemeClr val="tx2"/>
          </a:solidFill>
        </p:spPr>
        <p:txBody>
          <a:bodyPr wrap="square" rtlCol="0">
            <a:spAutoFit/>
          </a:bodyPr>
          <a:lstStyle/>
          <a:p>
            <a:pPr algn="ctr"/>
            <a:r>
              <a:rPr lang="en-US" dirty="0">
                <a:solidFill>
                  <a:schemeClr val="bg1"/>
                </a:solidFill>
                <a:latin typeface="PermianSlabSerifTypeface" panose="02000000000000000000" pitchFamily="50" charset="0"/>
              </a:rPr>
              <a:t>Navigate the payment screens to enter your payment details.</a:t>
            </a:r>
          </a:p>
        </p:txBody>
      </p:sp>
      <p:sp>
        <p:nvSpPr>
          <p:cNvPr id="4" name="TextBox 3">
            <a:extLst>
              <a:ext uri="{FF2B5EF4-FFF2-40B4-BE49-F238E27FC236}">
                <a16:creationId xmlns:a16="http://schemas.microsoft.com/office/drawing/2014/main" id="{C7058198-B2A2-27DE-80E0-00A318B79EC3}"/>
              </a:ext>
            </a:extLst>
          </p:cNvPr>
          <p:cNvSpPr txBox="1"/>
          <p:nvPr/>
        </p:nvSpPr>
        <p:spPr>
          <a:xfrm>
            <a:off x="838200" y="2642087"/>
            <a:ext cx="8305800" cy="830997"/>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transactions to pay.</a:t>
            </a:r>
          </a:p>
          <a:p>
            <a:endParaRPr lang="en-US" sz="16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F06A1F61-BF0A-3E89-ADB4-4472EBE9B86E}"/>
              </a:ext>
            </a:extLst>
          </p:cNvPr>
          <p:cNvSpPr txBox="1"/>
          <p:nvPr/>
        </p:nvSpPr>
        <p:spPr>
          <a:xfrm>
            <a:off x="1981200" y="3460384"/>
            <a:ext cx="7162800" cy="830997"/>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Confirm Payment Details</a:t>
            </a: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479EB2D9-D773-482A-4BF3-C7687F538668}"/>
              </a:ext>
            </a:extLst>
          </p:cNvPr>
          <p:cNvSpPr txBox="1"/>
          <p:nvPr/>
        </p:nvSpPr>
        <p:spPr>
          <a:xfrm>
            <a:off x="3200400" y="4278681"/>
            <a:ext cx="5943600" cy="830997"/>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Payment Type</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337C6931-535E-8B31-BFCB-BE5467ED5AB4}"/>
              </a:ext>
            </a:extLst>
          </p:cNvPr>
          <p:cNvSpPr txBox="1"/>
          <p:nvPr/>
        </p:nvSpPr>
        <p:spPr>
          <a:xfrm>
            <a:off x="4495800" y="5096978"/>
            <a:ext cx="4648200" cy="830997"/>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Enter Billing Details</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025215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B1A3F-F70A-BAD6-3203-9FE336B560E7}"/>
              </a:ext>
            </a:extLst>
          </p:cNvPr>
          <p:cNvSpPr>
            <a:spLocks noGrp="1"/>
          </p:cNvSpPr>
          <p:nvPr>
            <p:ph type="title"/>
          </p:nvPr>
        </p:nvSpPr>
        <p:spPr/>
        <p:txBody>
          <a:bodyPr/>
          <a:lstStyle/>
          <a:p>
            <a:r>
              <a:rPr lang="en-US" dirty="0"/>
              <a:t>Check your Email</a:t>
            </a:r>
          </a:p>
        </p:txBody>
      </p:sp>
      <p:sp>
        <p:nvSpPr>
          <p:cNvPr id="4" name="TextBox 3">
            <a:extLst>
              <a:ext uri="{FF2B5EF4-FFF2-40B4-BE49-F238E27FC236}">
                <a16:creationId xmlns:a16="http://schemas.microsoft.com/office/drawing/2014/main" id="{A4FABE1D-3756-6A40-343A-6AB416183CDB}"/>
              </a:ext>
            </a:extLst>
          </p:cNvPr>
          <p:cNvSpPr txBox="1"/>
          <p:nvPr/>
        </p:nvSpPr>
        <p:spPr>
          <a:xfrm>
            <a:off x="0" y="1055180"/>
            <a:ext cx="9144000" cy="1477328"/>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submission is complete.  </a:t>
            </a:r>
          </a:p>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Check your email for summaries of your application and payment.</a:t>
            </a:r>
          </a:p>
          <a:p>
            <a:pPr algn="ctr"/>
            <a:endParaRPr lang="en-US" dirty="0">
              <a:solidFill>
                <a:schemeClr val="bg1"/>
              </a:solidFill>
              <a:latin typeface="PermianSlabSerifTypeface" panose="02000000000000000000" pitchFamily="50" charset="0"/>
            </a:endParaRPr>
          </a:p>
        </p:txBody>
      </p:sp>
      <p:sp>
        <p:nvSpPr>
          <p:cNvPr id="3" name="TextBox 2">
            <a:extLst>
              <a:ext uri="{FF2B5EF4-FFF2-40B4-BE49-F238E27FC236}">
                <a16:creationId xmlns:a16="http://schemas.microsoft.com/office/drawing/2014/main" id="{F4D2ED87-E612-4DD9-4E51-631D46A129D5}"/>
              </a:ext>
            </a:extLst>
          </p:cNvPr>
          <p:cNvSpPr txBox="1"/>
          <p:nvPr/>
        </p:nvSpPr>
        <p:spPr>
          <a:xfrm>
            <a:off x="457200" y="2855201"/>
            <a:ext cx="8305799" cy="2326399"/>
          </a:xfrm>
          <a:prstGeom prst="rect">
            <a:avLst/>
          </a:prstGeom>
          <a:noFill/>
          <a:ln w="22225">
            <a:solidFill>
              <a:srgbClr val="174A7C"/>
            </a:solidFill>
          </a:ln>
        </p:spPr>
        <p:txBody>
          <a:bodyPr wrap="square" lIns="91440" tIns="45720" rIns="91440" bIns="45720" anchor="t">
            <a:spAutoFit/>
          </a:bodyPr>
          <a:lstStyle/>
          <a:p>
            <a:pPr marL="285750" indent="-285750">
              <a:buFont typeface="Arial" panose="020B0604020202020204" pitchFamily="34" charset="0"/>
              <a:buChar char="•"/>
            </a:pPr>
            <a:r>
              <a:rPr lang="en-US" sz="1400" dirty="0">
                <a:latin typeface="PermianSlabSerifTypeface" panose="02000000000000000000" pitchFamily="50" charset="0"/>
              </a:rPr>
              <a:t>The Board will email you any deficiencies found. Check your email within three (3) business days.</a:t>
            </a:r>
          </a:p>
          <a:p>
            <a:r>
              <a:rPr lang="en-US" sz="1400" dirty="0">
                <a:latin typeface="PermianSlabSerifTypeface" panose="02000000000000000000" pitchFamily="50" charset="0"/>
              </a:rPr>
              <a:t> </a:t>
            </a:r>
          </a:p>
          <a:p>
            <a:pPr marL="285750" indent="-285750">
              <a:buFont typeface="Arial" panose="020B0604020202020204" pitchFamily="34" charset="0"/>
              <a:buChar char="•"/>
            </a:pPr>
            <a:r>
              <a:rPr lang="en-US" sz="1400" dirty="0">
                <a:latin typeface="PermianSlabSerifTypeface"/>
              </a:rPr>
              <a:t>If no email is received, look up your license status at: </a:t>
            </a:r>
            <a:r>
              <a:rPr lang="en-US" sz="1400" dirty="0">
                <a:latin typeface="PermianSlabSerifTypeface"/>
                <a:hlinkClick r:id="rId2"/>
              </a:rPr>
              <a:t>verify.tn.gov</a:t>
            </a:r>
            <a:r>
              <a:rPr lang="en-US" sz="1400" dirty="0">
                <a:latin typeface="PermianSlabSerifTypeface"/>
              </a:rPr>
              <a:t> </a:t>
            </a:r>
          </a:p>
          <a:p>
            <a:endParaRPr lang="en-US" sz="1400" dirty="0">
              <a:latin typeface="PermianSlabSerifTypeface" panose="02000000000000000000" pitchFamily="50" charset="0"/>
            </a:endParaRPr>
          </a:p>
          <a:p>
            <a:pPr marL="285750" indent="-285750">
              <a:buFont typeface="Arial" panose="020B0604020202020204" pitchFamily="34" charset="0"/>
              <a:buChar char="•"/>
            </a:pPr>
            <a:r>
              <a:rPr lang="en-US" sz="1400" dirty="0">
                <a:latin typeface="PermianSlabSerifTypeface" panose="02000000000000000000" pitchFamily="50" charset="0"/>
              </a:rPr>
              <a:t>Processing time varies depending on volume. Allow up to ten (10) business days for an email or your license to be approved.</a:t>
            </a:r>
          </a:p>
          <a:p>
            <a:endParaRPr lang="en-US" sz="1400" dirty="0">
              <a:latin typeface="PermianSlabSerifTypeface" panose="02000000000000000000" pitchFamily="50" charset="0"/>
            </a:endParaRPr>
          </a:p>
          <a:p>
            <a:pPr marL="285750" indent="-285750">
              <a:buFont typeface="Arial" panose="020B0604020202020204" pitchFamily="34" charset="0"/>
              <a:buChar char="•"/>
            </a:pPr>
            <a:r>
              <a:rPr lang="en-US" sz="1400" dirty="0">
                <a:latin typeface="PermianSlabSerifTypeface" panose="02000000000000000000" pitchFamily="50" charset="0"/>
              </a:rPr>
              <a:t>If your application cannot be verified within ten (10) business days, email the board at: </a:t>
            </a:r>
            <a:r>
              <a:rPr lang="en-US" sz="1400" dirty="0">
                <a:latin typeface="PermianSlabSerifTypeface" panose="02000000000000000000" pitchFamily="50" charset="0"/>
                <a:hlinkClick r:id="rId3"/>
              </a:rPr>
              <a:t>cosmetology.board@tn.gov</a:t>
            </a:r>
            <a:r>
              <a:rPr lang="en-US" sz="1400" dirty="0">
                <a:latin typeface="PermianSlabSerifTypeface" panose="02000000000000000000" pitchFamily="50" charset="0"/>
              </a:rPr>
              <a:t> </a:t>
            </a:r>
          </a:p>
        </p:txBody>
      </p:sp>
    </p:spTree>
    <p:extLst>
      <p:ext uri="{BB962C8B-B14F-4D97-AF65-F5344CB8AC3E}">
        <p14:creationId xmlns:p14="http://schemas.microsoft.com/office/powerpoint/2010/main" val="3149376417"/>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
  <TotalTime>894</TotalTime>
  <Words>576</Words>
  <Application>Microsoft Office PowerPoint</Application>
  <PresentationFormat>On-screen Show (4:3)</PresentationFormat>
  <Paragraphs>65</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Open Sans</vt:lpstr>
      <vt:lpstr>PermianSlabSerifTypeface</vt:lpstr>
      <vt:lpstr>PowerPoint B</vt:lpstr>
      <vt:lpstr>Cosmetology and Barber Examiners Board</vt:lpstr>
      <vt:lpstr>Initial Application: Important Information</vt:lpstr>
      <vt:lpstr>Register and Log In</vt:lpstr>
      <vt:lpstr>Online Application and Attachments:</vt:lpstr>
      <vt:lpstr>Summary</vt:lpstr>
      <vt:lpstr>Payment</vt:lpstr>
      <vt:lpstr>Check your Email</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Lauren Cook</cp:lastModifiedBy>
  <cp:revision>46</cp:revision>
  <dcterms:created xsi:type="dcterms:W3CDTF">2015-04-23T14:05:11Z</dcterms:created>
  <dcterms:modified xsi:type="dcterms:W3CDTF">2026-06-10T19:41:13Z</dcterms:modified>
</cp:coreProperties>
</file>