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72" r:id="rId4"/>
    <p:sldId id="271" r:id="rId5"/>
    <p:sldId id="265" r:id="rId6"/>
    <p:sldId id="270"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365D"/>
    <a:srgbClr val="002060"/>
    <a:srgbClr val="6E7073"/>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302435-AA45-47E7-B257-D14EF997DD92}" v="1" dt="2026-06-10T19:55:25.9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75" autoAdjust="0"/>
  </p:normalViewPr>
  <p:slideViewPr>
    <p:cSldViewPr>
      <p:cViewPr varScale="1">
        <p:scale>
          <a:sx n="150" d="100"/>
          <a:sy n="150" d="100"/>
        </p:scale>
        <p:origin x="2094"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 y="4038603"/>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7" name="Text Placeholder 13"/>
          <p:cNvSpPr>
            <a:spLocks noGrp="1"/>
          </p:cNvSpPr>
          <p:nvPr>
            <p:ph type="body" sz="quarter" idx="12" hasCustomPrompt="1"/>
          </p:nvPr>
        </p:nvSpPr>
        <p:spPr>
          <a:xfrm>
            <a:off x="152400" y="5461001"/>
            <a:ext cx="88392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a:t>Sub-Title</a:t>
            </a:r>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 | Date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28800" y="1143000"/>
            <a:ext cx="5486400" cy="27432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448185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4"/>
            <a:ext cx="8839200" cy="4958462"/>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1"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783884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4"/>
            <a:ext cx="4419600" cy="4958462"/>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3"/>
          </p:nvPr>
        </p:nvSpPr>
        <p:spPr>
          <a:xfrm>
            <a:off x="4648200" y="1193804"/>
            <a:ext cx="4267200" cy="4958462"/>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5"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txBox="1">
            <a:spLocks/>
          </p:cNvSpPr>
          <p:nvPr userDrawn="1"/>
        </p:nvSpPr>
        <p:spPr>
          <a:xfrm>
            <a:off x="6934200" y="6416675"/>
            <a:ext cx="2133600" cy="365125"/>
          </a:xfrm>
          <a:prstGeom prst="rect">
            <a:avLst/>
          </a:prstGeom>
        </p:spPr>
        <p:txBody>
          <a:bodyPr anchor="b"/>
          <a:lstStyle>
            <a:defPPr>
              <a:defRPr lang="en-US"/>
            </a:defPPr>
            <a:lvl1pPr marL="0" algn="r" defTabSz="914400" rtl="0" eaLnBrk="1" latinLnBrk="0" hangingPunct="1">
              <a:defRPr sz="1000" i="1" kern="12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6858000"/>
          </a:xfrm>
        </p:spPr>
        <p:txBody>
          <a:bodyPr/>
          <a:lstStyle>
            <a:lvl1pPr marL="0" indent="0">
              <a:buNone/>
              <a:defRPr/>
            </a:lvl1pPr>
          </a:lstStyle>
          <a:p>
            <a:r>
              <a:rPr lang="en-US" dirty="0"/>
              <a:t>Click icon to add picture</a:t>
            </a:r>
          </a:p>
        </p:txBody>
      </p:sp>
      <p:sp>
        <p:nvSpPr>
          <p:cNvPr id="10" name="Title 9"/>
          <p:cNvSpPr>
            <a:spLocks noGrp="1"/>
          </p:cNvSpPr>
          <p:nvPr>
            <p:ph type="title"/>
          </p:nvPr>
        </p:nvSpPr>
        <p:spPr>
          <a:xfrm>
            <a:off x="381000" y="2209801"/>
            <a:ext cx="3962400" cy="2235200"/>
          </a:xfrm>
        </p:spPr>
        <p:txBody>
          <a:bodyPr>
            <a:noAutofit/>
          </a:bodyPr>
          <a:lstStyle>
            <a:lvl1pPr marL="0" indent="0" algn="l">
              <a:defRPr sz="3600">
                <a:effectLst/>
                <a:latin typeface="PermianSlabSerifTypeface" pitchFamily="50" charset="0"/>
              </a:defRPr>
            </a:lvl1pPr>
          </a:lstStyle>
          <a:p>
            <a:r>
              <a:rPr lang="en-US"/>
              <a:t>Click to edit Master title style</a:t>
            </a:r>
            <a:endParaRPr lang="en-US" dirty="0"/>
          </a:p>
        </p:txBody>
      </p:sp>
      <p:sp>
        <p:nvSpPr>
          <p:cNvPr id="12" name="Text Placeholder 11"/>
          <p:cNvSpPr>
            <a:spLocks noGrp="1"/>
          </p:cNvSpPr>
          <p:nvPr>
            <p:ph type="body" sz="quarter" idx="11" hasCustomPrompt="1"/>
          </p:nvPr>
        </p:nvSpPr>
        <p:spPr>
          <a:xfrm>
            <a:off x="381000" y="5562600"/>
            <a:ext cx="4038600" cy="11176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a:t>
            </a:r>
          </a:p>
          <a:p>
            <a:pPr lvl="0"/>
            <a:r>
              <a:rPr lang="en-US" dirty="0"/>
              <a:t>Date</a:t>
            </a:r>
          </a:p>
        </p:txBody>
      </p:sp>
      <p:sp>
        <p:nvSpPr>
          <p:cNvPr id="14" name="Text Placeholder 13"/>
          <p:cNvSpPr>
            <a:spLocks noGrp="1"/>
          </p:cNvSpPr>
          <p:nvPr>
            <p:ph type="body" sz="quarter" idx="12" hasCustomPrompt="1"/>
          </p:nvPr>
        </p:nvSpPr>
        <p:spPr>
          <a:xfrm>
            <a:off x="381000" y="4445001"/>
            <a:ext cx="3962400" cy="812800"/>
          </a:xfrm>
        </p:spPr>
        <p:txBody>
          <a:bodyPr>
            <a:normAutofit/>
          </a:bodyPr>
          <a:lstStyle>
            <a:lvl1pPr marL="0" indent="0">
              <a:buNone/>
              <a:defRPr sz="2800">
                <a:solidFill>
                  <a:schemeClr val="accent5"/>
                </a:solidFill>
                <a:latin typeface="PermianSlabSerifTypeface" pitchFamily="50" charset="0"/>
              </a:defRPr>
            </a:lvl1pPr>
          </a:lstStyle>
          <a:p>
            <a:pPr lvl="0"/>
            <a:r>
              <a:rPr lang="en-US" dirty="0"/>
              <a:t>Sub-Title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000" y="381000"/>
            <a:ext cx="2560320" cy="1280160"/>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5" name="Rectangle 4"/>
          <p:cNvSpPr/>
          <p:nvPr userDrawn="1"/>
        </p:nvSpPr>
        <p:spPr>
          <a:xfrm>
            <a:off x="3200400" y="3874770"/>
            <a:ext cx="59436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p:cNvSpPr>
            <a:spLocks noGrp="1"/>
          </p:cNvSpPr>
          <p:nvPr>
            <p:ph type="ctrTitle"/>
          </p:nvPr>
        </p:nvSpPr>
        <p:spPr>
          <a:xfrm>
            <a:off x="3276600" y="3962400"/>
            <a:ext cx="5715000" cy="205740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2890" y="3322320"/>
            <a:ext cx="3345180" cy="3345180"/>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43000"/>
            <a:ext cx="8839200" cy="556260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05800" y="6019800"/>
            <a:ext cx="866774" cy="866774"/>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377641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14" name="Content Placeholder 2"/>
          <p:cNvSpPr>
            <a:spLocks noGrp="1"/>
          </p:cNvSpPr>
          <p:nvPr>
            <p:ph idx="1"/>
          </p:nvPr>
        </p:nvSpPr>
        <p:spPr>
          <a:xfrm>
            <a:off x="152400" y="1193800"/>
            <a:ext cx="88392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8"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3"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3"/>
          </p:nvPr>
        </p:nvSpPr>
        <p:spPr>
          <a:xfrm>
            <a:off x="3124200" y="6416675"/>
            <a:ext cx="2895600" cy="365125"/>
          </a:xfrm>
          <a:prstGeom prst="rect">
            <a:avLst/>
          </a:prstGeom>
        </p:spPr>
        <p:txBody>
          <a:bodyPr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8" name="Slide Number Placeholder 5"/>
          <p:cNvSpPr>
            <a:spLocks noGrp="1"/>
          </p:cNvSpPr>
          <p:nvPr>
            <p:ph type="sldNum" sz="quarter" idx="4"/>
          </p:nvPr>
        </p:nvSpPr>
        <p:spPr>
          <a:xfrm>
            <a:off x="6934200" y="6416675"/>
            <a:ext cx="2133600" cy="365125"/>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9" r:id="rId5"/>
    <p:sldLayoutId id="2147483668" r:id="rId6"/>
    <p:sldLayoutId id="2147483665" r:id="rId7"/>
    <p:sldLayoutId id="2147483672" r:id="rId8"/>
    <p:sldLayoutId id="2147483673" r:id="rId9"/>
    <p:sldLayoutId id="2147483674" r:id="rId10"/>
    <p:sldLayoutId id="2147483671" r:id="rId11"/>
    <p:sldLayoutId id="2147483662" r:id="rId12"/>
    <p:sldLayoutId id="2147483663" r:id="rId13"/>
    <p:sldLayoutId id="2147483676" r:id="rId14"/>
    <p:sldLayoutId id="2147483677" r:id="rId15"/>
    <p:sldLayoutId id="2147483675" r:id="rId16"/>
    <p:sldLayoutId id="2147483678"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cosmetology.board@tn.gov"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access.cloud.commerce.tn.gov/portal/public"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hyperlink" Target="mailto:cosmetology.board@tn.gov" TargetMode="External"/><Relationship Id="rId2" Type="http://schemas.openxmlformats.org/officeDocument/2006/relationships/hyperlink" Target="https://search.cloud.commerce.tn.gov/" TargetMode="Externa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2209801"/>
            <a:ext cx="4343400" cy="2235200"/>
          </a:xfrm>
        </p:spPr>
        <p:txBody>
          <a:bodyPr/>
          <a:lstStyle/>
          <a:p>
            <a:r>
              <a:rPr lang="en-US" dirty="0"/>
              <a:t>Cosmetology and Barber Examiners Board</a:t>
            </a:r>
          </a:p>
        </p:txBody>
      </p:sp>
      <p:sp>
        <p:nvSpPr>
          <p:cNvPr id="5" name="Text Placeholder 4"/>
          <p:cNvSpPr>
            <a:spLocks noGrp="1"/>
          </p:cNvSpPr>
          <p:nvPr>
            <p:ph type="body" sz="quarter" idx="12"/>
          </p:nvPr>
        </p:nvSpPr>
        <p:spPr>
          <a:xfrm>
            <a:off x="381000" y="4445001"/>
            <a:ext cx="6477000" cy="812800"/>
          </a:xfrm>
        </p:spPr>
        <p:txBody>
          <a:bodyPr anchor="ctr">
            <a:normAutofit fontScale="85000" lnSpcReduction="20000"/>
          </a:bodyPr>
          <a:lstStyle/>
          <a:p>
            <a:endParaRPr lang="en-US" dirty="0">
              <a:solidFill>
                <a:schemeClr val="tx1"/>
              </a:solidFill>
            </a:endParaRPr>
          </a:p>
          <a:p>
            <a:r>
              <a:rPr lang="en-US" dirty="0">
                <a:solidFill>
                  <a:schemeClr val="tx1"/>
                </a:solidFill>
              </a:rPr>
              <a:t>Assistance with Duplicate License Request</a:t>
            </a:r>
          </a:p>
          <a:p>
            <a:endParaRPr lang="en-US" dirty="0">
              <a:solidFill>
                <a:schemeClr val="tx1"/>
              </a:solidFill>
            </a:endParaRPr>
          </a:p>
        </p:txBody>
      </p:sp>
    </p:spTree>
    <p:extLst>
      <p:ext uri="{BB962C8B-B14F-4D97-AF65-F5344CB8AC3E}">
        <p14:creationId xmlns:p14="http://schemas.microsoft.com/office/powerpoint/2010/main" val="453275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Application: Important Information</a:t>
            </a:r>
          </a:p>
        </p:txBody>
      </p:sp>
      <p:sp>
        <p:nvSpPr>
          <p:cNvPr id="3" name="TextBox 2">
            <a:extLst>
              <a:ext uri="{FF2B5EF4-FFF2-40B4-BE49-F238E27FC236}">
                <a16:creationId xmlns:a16="http://schemas.microsoft.com/office/drawing/2014/main" id="{9035ABF6-16AC-2673-27F9-6B47194BDF7E}"/>
              </a:ext>
              <a:ext uri="{C183D7F6-B498-43B3-948B-1728B52AA6E4}">
                <adec:decorative xmlns:adec="http://schemas.microsoft.com/office/drawing/2017/decorative" val="0"/>
              </a:ext>
            </a:extLst>
          </p:cNvPr>
          <p:cNvSpPr txBox="1"/>
          <p:nvPr/>
        </p:nvSpPr>
        <p:spPr>
          <a:xfrm>
            <a:off x="533400" y="1003303"/>
            <a:ext cx="8458200" cy="2062103"/>
          </a:xfrm>
          <a:prstGeom prst="rect">
            <a:avLst/>
          </a:prstGeom>
          <a:solidFill>
            <a:srgbClr val="6E7073"/>
          </a:solidFill>
        </p:spPr>
        <p:txBody>
          <a:bodyPr wrap="square" rtlCol="0">
            <a:spAutoFit/>
          </a:bodyPr>
          <a:lstStyle/>
          <a:p>
            <a:endParaRPr lang="en-US" sz="1600" b="1" u="sng"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Search</a:t>
            </a:r>
            <a:r>
              <a:rPr lang="en-US" sz="1600" b="1" dirty="0">
                <a:solidFill>
                  <a:schemeClr val="bg1"/>
                </a:solidFill>
                <a:latin typeface="PermianSlabSerifTypeface" panose="02000000000000000000" pitchFamily="50" charset="0"/>
              </a:rPr>
              <a:t> </a:t>
            </a:r>
            <a:r>
              <a:rPr lang="en-US" sz="1600" dirty="0">
                <a:solidFill>
                  <a:schemeClr val="bg1"/>
                </a:solidFill>
                <a:latin typeface="PermianSlabSerifTypeface" panose="02000000000000000000" pitchFamily="50" charset="0"/>
              </a:rPr>
              <a:t>for the application:</a:t>
            </a:r>
          </a:p>
          <a:p>
            <a:pPr marL="285750" indent="-285750">
              <a:buFont typeface="Arial" panose="020B0604020202020204" pitchFamily="34" charset="0"/>
              <a:buChar char="•"/>
            </a:pPr>
            <a:r>
              <a:rPr lang="en-US" sz="1600" b="1" dirty="0">
                <a:solidFill>
                  <a:schemeClr val="bg1"/>
                </a:solidFill>
                <a:latin typeface="PermianSlabSerifTypeface" panose="02000000000000000000" pitchFamily="50" charset="0"/>
              </a:rPr>
              <a:t>Link Your License: </a:t>
            </a:r>
            <a:r>
              <a:rPr lang="en-US" sz="1600" dirty="0">
                <a:solidFill>
                  <a:schemeClr val="bg1"/>
                </a:solidFill>
                <a:latin typeface="PermianSlabSerifTypeface" panose="02000000000000000000" pitchFamily="50" charset="0"/>
              </a:rPr>
              <a:t>I</a:t>
            </a:r>
            <a:r>
              <a:rPr lang="en-US" sz="1400" dirty="0">
                <a:solidFill>
                  <a:schemeClr val="bg1"/>
                </a:solidFill>
                <a:latin typeface="PermianSlabSerifTypeface" panose="02000000000000000000" pitchFamily="50" charset="0"/>
              </a:rPr>
              <a:t>f your license is not yet linked to your CORE account, select Link License or Permit.</a:t>
            </a:r>
          </a:p>
          <a:p>
            <a:pPr marL="285750" indent="-285750">
              <a:buFont typeface="Arial" panose="020B0604020202020204" pitchFamily="34" charset="0"/>
              <a:buChar char="•"/>
            </a:pPr>
            <a:r>
              <a:rPr lang="en-US" sz="1600" b="1" dirty="0">
                <a:solidFill>
                  <a:schemeClr val="bg1"/>
                </a:solidFill>
                <a:latin typeface="PermianSlabSerifTypeface" panose="02000000000000000000" pitchFamily="50" charset="0"/>
              </a:rPr>
              <a:t>Find Application: </a:t>
            </a:r>
            <a:r>
              <a:rPr lang="en-US" sz="1400" dirty="0">
                <a:solidFill>
                  <a:schemeClr val="bg1"/>
                </a:solidFill>
                <a:latin typeface="PermianSlabSerifTypeface" panose="02000000000000000000" pitchFamily="50" charset="0"/>
              </a:rPr>
              <a:t>Select Update License or Permit on the Quick Actions menu.</a:t>
            </a:r>
          </a:p>
          <a:p>
            <a:pPr marL="285750" indent="-285750">
              <a:buFont typeface="Arial" panose="020B0604020202020204" pitchFamily="34" charset="0"/>
              <a:buChar char="•"/>
            </a:pPr>
            <a:r>
              <a:rPr lang="en-US" sz="1600" b="1" dirty="0">
                <a:solidFill>
                  <a:schemeClr val="bg1"/>
                </a:solidFill>
                <a:latin typeface="PermianSlabSerifTypeface" panose="02000000000000000000" pitchFamily="50" charset="0"/>
              </a:rPr>
              <a:t>Application Name: </a:t>
            </a:r>
            <a:r>
              <a:rPr lang="en-US" sz="1400" dirty="0">
                <a:solidFill>
                  <a:schemeClr val="bg1"/>
                </a:solidFill>
                <a:latin typeface="PermianSlabSerifTypeface" panose="02000000000000000000" pitchFamily="50" charset="0"/>
              </a:rPr>
              <a:t>Duplicate - With Fee</a:t>
            </a:r>
          </a:p>
          <a:p>
            <a:r>
              <a:rPr lang="en-US" sz="1600" dirty="0">
                <a:solidFill>
                  <a:schemeClr val="bg1"/>
                </a:solidFill>
                <a:latin typeface="PermianSlabSerifTypeface" panose="02000000000000000000" pitchFamily="50" charset="0"/>
              </a:rPr>
              <a:t>Select “Apply” once the results appear. </a:t>
            </a:r>
          </a:p>
          <a:p>
            <a:endParaRPr lang="en-US" sz="1600" dirty="0">
              <a:solidFill>
                <a:schemeClr val="tx1"/>
              </a:solidFill>
              <a:latin typeface="PermianSlabSerifTypeface" panose="02000000000000000000" pitchFamily="50" charset="0"/>
            </a:endParaRPr>
          </a:p>
        </p:txBody>
      </p:sp>
      <p:sp>
        <p:nvSpPr>
          <p:cNvPr id="4" name="TextBox 3">
            <a:extLst>
              <a:ext uri="{FF2B5EF4-FFF2-40B4-BE49-F238E27FC236}">
                <a16:creationId xmlns:a16="http://schemas.microsoft.com/office/drawing/2014/main" id="{C929582D-9C3E-DE24-7A90-4B4B06FA6E61}"/>
              </a:ext>
            </a:extLst>
          </p:cNvPr>
          <p:cNvSpPr txBox="1"/>
          <p:nvPr/>
        </p:nvSpPr>
        <p:spPr>
          <a:xfrm>
            <a:off x="1293283" y="2881473"/>
            <a:ext cx="7696200" cy="1569660"/>
          </a:xfrm>
          <a:prstGeom prst="rect">
            <a:avLst/>
          </a:prstGeom>
          <a:solidFill>
            <a:srgbClr val="EE3524"/>
          </a:solidFill>
        </p:spPr>
        <p:txBody>
          <a:bodyPr wrap="square">
            <a:spAutoFit/>
          </a:bodyPr>
          <a:lstStyle/>
          <a:p>
            <a:endParaRPr lang="en-US" sz="1600" b="1" dirty="0">
              <a:solidFill>
                <a:schemeClr val="tx1">
                  <a:lumMod val="95000"/>
                  <a:lumOff val="5000"/>
                </a:schemeClr>
              </a:solidFill>
              <a:latin typeface="PermianSlabSerifTypeface" panose="02000000000000000000" pitchFamily="50" charset="0"/>
            </a:endParaRPr>
          </a:p>
          <a:p>
            <a:r>
              <a:rPr lang="en-US" sz="1600" b="1" dirty="0">
                <a:solidFill>
                  <a:schemeClr val="bg1"/>
                </a:solidFill>
                <a:latin typeface="PermianSlabSerifTypeface" panose="02000000000000000000" pitchFamily="50" charset="0"/>
              </a:rPr>
              <a:t>Verify your contact information: </a:t>
            </a:r>
          </a:p>
          <a:p>
            <a:r>
              <a:rPr lang="en-US" sz="1600" i="1" dirty="0">
                <a:solidFill>
                  <a:schemeClr val="bg1"/>
                </a:solidFill>
                <a:latin typeface="PermianSlabSerifTypeface" panose="02000000000000000000" pitchFamily="50" charset="0"/>
              </a:rPr>
              <a:t>* </a:t>
            </a:r>
            <a:r>
              <a:rPr lang="en-US" sz="1600" dirty="0">
                <a:solidFill>
                  <a:schemeClr val="bg1"/>
                </a:solidFill>
                <a:latin typeface="PermianSlabSerifTypeface" panose="02000000000000000000" pitchFamily="50" charset="0"/>
              </a:rPr>
              <a:t>Make sure name, address, phone number, email and date of birth are correct.</a:t>
            </a:r>
          </a:p>
          <a:p>
            <a:r>
              <a:rPr lang="en-US" sz="1600" dirty="0">
                <a:solidFill>
                  <a:schemeClr val="bg1"/>
                </a:solidFill>
                <a:latin typeface="PermianSlabSerifTypeface" panose="02000000000000000000" pitchFamily="50" charset="0"/>
              </a:rPr>
              <a:t>* If your date of birth needs to be updated, email the board at </a:t>
            </a:r>
            <a:r>
              <a:rPr lang="en-US" sz="1600" dirty="0">
                <a:solidFill>
                  <a:schemeClr val="bg1"/>
                </a:solidFill>
                <a:latin typeface="PermianSlabSerifTypeface" panose="02000000000000000000" pitchFamily="50" charset="0"/>
                <a:hlinkClick r:id="rId2">
                  <a:extLst>
                    <a:ext uri="{A12FA001-AC4F-418D-AE19-62706E023703}">
                      <ahyp:hlinkClr xmlns:ahyp="http://schemas.microsoft.com/office/drawing/2018/hyperlinkcolor" val="tx"/>
                    </a:ext>
                  </a:extLst>
                </a:hlinkClick>
              </a:rPr>
              <a:t>cosmetology.board@tn.gov</a:t>
            </a:r>
            <a:r>
              <a:rPr lang="en-US" sz="1600" dirty="0">
                <a:solidFill>
                  <a:schemeClr val="bg1"/>
                </a:solidFill>
                <a:latin typeface="PermianSlabSerifTypeface" panose="02000000000000000000" pitchFamily="50" charset="0"/>
              </a:rPr>
              <a:t>.</a:t>
            </a:r>
          </a:p>
          <a:p>
            <a:endParaRPr lang="en-US" sz="1600" i="1" dirty="0">
              <a:solidFill>
                <a:schemeClr val="tx1">
                  <a:lumMod val="95000"/>
                  <a:lumOff val="5000"/>
                </a:schemeClr>
              </a:solidFill>
              <a:latin typeface="PermianSlabSerifTypeface" panose="02000000000000000000" pitchFamily="50" charset="0"/>
            </a:endParaRPr>
          </a:p>
        </p:txBody>
      </p:sp>
      <p:sp>
        <p:nvSpPr>
          <p:cNvPr id="6" name="TextBox 5">
            <a:extLst>
              <a:ext uri="{FF2B5EF4-FFF2-40B4-BE49-F238E27FC236}">
                <a16:creationId xmlns:a16="http://schemas.microsoft.com/office/drawing/2014/main" id="{7B5810A0-8528-68A0-FE56-EF26CCE9E699}"/>
              </a:ext>
            </a:extLst>
          </p:cNvPr>
          <p:cNvSpPr txBox="1"/>
          <p:nvPr/>
        </p:nvSpPr>
        <p:spPr>
          <a:xfrm>
            <a:off x="2617666" y="4267200"/>
            <a:ext cx="6372876" cy="830997"/>
          </a:xfrm>
          <a:prstGeom prst="rect">
            <a:avLst/>
          </a:prstGeom>
          <a:solidFill>
            <a:srgbClr val="6E7073"/>
          </a:solidFill>
        </p:spPr>
        <p:txBody>
          <a:bodyPr wrap="square">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Fee — $25 fee must be paid for the application to be reviewed.</a:t>
            </a:r>
          </a:p>
          <a:p>
            <a:endParaRPr lang="en-US" sz="1600" dirty="0">
              <a:solidFill>
                <a:schemeClr val="tx1"/>
              </a:solidFill>
              <a:latin typeface="PermianSlabSerifTypeface" panose="02000000000000000000" pitchFamily="50" charset="0"/>
            </a:endParaRPr>
          </a:p>
        </p:txBody>
      </p:sp>
      <p:pic>
        <p:nvPicPr>
          <p:cNvPr id="8" name="Picture 7">
            <a:extLst>
              <a:ext uri="{FF2B5EF4-FFF2-40B4-BE49-F238E27FC236}">
                <a16:creationId xmlns:a16="http://schemas.microsoft.com/office/drawing/2014/main" id="{42CED569-9A46-C84E-4621-2747D5BAF35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52400" y="4463833"/>
            <a:ext cx="2056887" cy="1685379"/>
          </a:xfrm>
          <a:prstGeom prst="rect">
            <a:avLst/>
          </a:prstGeom>
        </p:spPr>
      </p:pic>
    </p:spTree>
    <p:extLst>
      <p:ext uri="{BB962C8B-B14F-4D97-AF65-F5344CB8AC3E}">
        <p14:creationId xmlns:p14="http://schemas.microsoft.com/office/powerpoint/2010/main" val="2082183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699D5-497F-8B3E-1C1C-B1796845145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5A38B8D-824D-AC3C-AA12-9DF8AFA25E7B}"/>
              </a:ext>
            </a:extLst>
          </p:cNvPr>
          <p:cNvSpPr>
            <a:spLocks noGrp="1"/>
          </p:cNvSpPr>
          <p:nvPr>
            <p:ph type="title"/>
          </p:nvPr>
        </p:nvSpPr>
        <p:spPr/>
        <p:txBody>
          <a:bodyPr/>
          <a:lstStyle/>
          <a:p>
            <a:r>
              <a:rPr lang="en-US" dirty="0"/>
              <a:t>Register and Log In</a:t>
            </a:r>
          </a:p>
        </p:txBody>
      </p:sp>
      <p:sp>
        <p:nvSpPr>
          <p:cNvPr id="3" name="TextBox 2">
            <a:extLst>
              <a:ext uri="{FF2B5EF4-FFF2-40B4-BE49-F238E27FC236}">
                <a16:creationId xmlns:a16="http://schemas.microsoft.com/office/drawing/2014/main" id="{334D3303-1346-4DD5-4367-51E8D5EC4EC2}"/>
              </a:ext>
            </a:extLst>
          </p:cNvPr>
          <p:cNvSpPr txBox="1"/>
          <p:nvPr/>
        </p:nvSpPr>
        <p:spPr>
          <a:xfrm>
            <a:off x="138112" y="1248935"/>
            <a:ext cx="8867775" cy="600164"/>
          </a:xfrm>
          <a:prstGeom prst="rect">
            <a:avLst/>
          </a:prstGeom>
          <a:noFill/>
          <a:ln w="57150">
            <a:solidFill>
              <a:srgbClr val="6E7073"/>
            </a:solidFill>
          </a:ln>
        </p:spPr>
        <p:txBody>
          <a:bodyPr wrap="square">
            <a:spAutoFit/>
          </a:bodyPr>
          <a:lstStyle/>
          <a:p>
            <a:r>
              <a:rPr lang="en-US" sz="1100" b="1" dirty="0">
                <a:latin typeface="PermianSlabSerifTypeface" panose="02000000000000000000" pitchFamily="50" charset="0"/>
              </a:rPr>
              <a:t>Welcome to the Department of Commerce and Insurance Online Licensing Services.</a:t>
            </a:r>
          </a:p>
          <a:p>
            <a:endParaRPr lang="en-US" sz="1100" dirty="0">
              <a:latin typeface="PermianSlabSerifTypeface" panose="02000000000000000000" pitchFamily="50" charset="0"/>
            </a:endParaRPr>
          </a:p>
          <a:p>
            <a:r>
              <a:rPr lang="en-US" sz="1100" dirty="0">
                <a:latin typeface="PermianSlabSerifTypeface" panose="02000000000000000000" pitchFamily="50" charset="0"/>
              </a:rPr>
              <a:t>Final processing of your application is subject to administrative review.</a:t>
            </a:r>
          </a:p>
        </p:txBody>
      </p:sp>
      <p:sp>
        <p:nvSpPr>
          <p:cNvPr id="2" name="Content Placeholder 1">
            <a:extLst>
              <a:ext uri="{FF2B5EF4-FFF2-40B4-BE49-F238E27FC236}">
                <a16:creationId xmlns:a16="http://schemas.microsoft.com/office/drawing/2014/main" id="{BC4DC29F-6452-8CF8-AF90-1509BB691891}"/>
              </a:ext>
            </a:extLst>
          </p:cNvPr>
          <p:cNvSpPr txBox="1">
            <a:spLocks noGrp="1"/>
          </p:cNvSpPr>
          <p:nvPr>
            <p:ph idx="1"/>
          </p:nvPr>
        </p:nvSpPr>
        <p:spPr>
          <a:xfrm>
            <a:off x="342898" y="2286000"/>
            <a:ext cx="8458200" cy="904863"/>
          </a:xfrm>
          <a:prstGeom prst="rect">
            <a:avLst/>
          </a:prstGeom>
          <a:noFill/>
        </p:spPr>
        <p:txBody>
          <a:bodyPr vert="horz" wrap="square" lIns="91440" tIns="45720" rIns="91440" bIns="45720" rtlCol="0" anchor="t">
            <a:spAutoFit/>
          </a:bodyPr>
          <a:lstStyle/>
          <a:p>
            <a:pPr marL="0" indent="0" algn="ctr">
              <a:buNone/>
            </a:pPr>
            <a:r>
              <a:rPr lang="en-US" dirty="0">
                <a:latin typeface="PermianSlabSerifTypeface"/>
                <a:ea typeface="Open Sans"/>
                <a:cs typeface="Open Sans"/>
              </a:rPr>
              <a:t>Visit </a:t>
            </a:r>
            <a:r>
              <a:rPr lang="en-US" dirty="0">
                <a:solidFill>
                  <a:srgbClr val="0022A1"/>
                </a:solidFill>
                <a:latin typeface="PermianSlabSerifTypeface"/>
                <a:ea typeface="Open Sans"/>
                <a:cs typeface="Open Sans"/>
                <a:hlinkClick r:id="rId2">
                  <a:extLst>
                    <a:ext uri="{A12FA001-AC4F-418D-AE19-62706E023703}">
                      <ahyp:hlinkClr xmlns:ahyp="http://schemas.microsoft.com/office/drawing/2018/hyperlinkcolor" val="tx"/>
                    </a:ext>
                  </a:extLst>
                </a:hlinkClick>
              </a:rPr>
              <a:t>https://access.cloud.commerce.tn.gov/portal/public</a:t>
            </a:r>
            <a:endParaRPr lang="en-US" dirty="0">
              <a:solidFill>
                <a:srgbClr val="0022A1"/>
              </a:solidFill>
              <a:latin typeface="PermianSlabSerifTypeface"/>
              <a:ea typeface="Open Sans"/>
              <a:cs typeface="Open Sans"/>
            </a:endParaRPr>
          </a:p>
          <a:p>
            <a:pPr algn="ctr"/>
            <a:endParaRPr lang="en-US" sz="2400" dirty="0">
              <a:latin typeface="PermianSlabSerifTypeface" panose="02000000000000000000" pitchFamily="50" charset="0"/>
            </a:endParaRPr>
          </a:p>
        </p:txBody>
      </p:sp>
      <p:sp>
        <p:nvSpPr>
          <p:cNvPr id="6" name="TextBox 5">
            <a:extLst>
              <a:ext uri="{FF2B5EF4-FFF2-40B4-BE49-F238E27FC236}">
                <a16:creationId xmlns:a16="http://schemas.microsoft.com/office/drawing/2014/main" id="{BFDFED43-1836-B6F0-84A7-6E734D68AF69}"/>
              </a:ext>
            </a:extLst>
          </p:cNvPr>
          <p:cNvSpPr txBox="1"/>
          <p:nvPr/>
        </p:nvSpPr>
        <p:spPr>
          <a:xfrm>
            <a:off x="1229104" y="2895600"/>
            <a:ext cx="6685788" cy="830997"/>
          </a:xfrm>
          <a:prstGeom prst="rect">
            <a:avLst/>
          </a:prstGeom>
          <a:noFill/>
        </p:spPr>
        <p:txBody>
          <a:bodyPr wrap="square" rtlCol="0">
            <a:spAutoFit/>
          </a:bodyPr>
          <a:lstStyle/>
          <a:p>
            <a:r>
              <a:rPr lang="en-US" sz="1600" dirty="0">
                <a:solidFill>
                  <a:schemeClr val="tx1"/>
                </a:solidFill>
                <a:latin typeface="PermianSlabSerifTypeface" panose="02000000000000000000" pitchFamily="50" charset="0"/>
              </a:rPr>
              <a:t>Select the “Create An Account” icon to begin the online registration and application process. Use the “Sign In” link if you are a returning user.</a:t>
            </a:r>
          </a:p>
        </p:txBody>
      </p:sp>
      <p:pic>
        <p:nvPicPr>
          <p:cNvPr id="8" name="Picture 7" descr="Screenshot of the grey information box from the CORE website about creating an account if you are a new user or signing in if you are a returning user.">
            <a:extLst>
              <a:ext uri="{FF2B5EF4-FFF2-40B4-BE49-F238E27FC236}">
                <a16:creationId xmlns:a16="http://schemas.microsoft.com/office/drawing/2014/main" id="{F8DE5F9C-6960-9871-2FC7-118968C195E0}"/>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2217214" y="3962400"/>
            <a:ext cx="4709568" cy="723963"/>
          </a:xfrm>
          <a:prstGeom prst="rect">
            <a:avLst/>
          </a:prstGeom>
        </p:spPr>
      </p:pic>
    </p:spTree>
    <p:extLst>
      <p:ext uri="{BB962C8B-B14F-4D97-AF65-F5344CB8AC3E}">
        <p14:creationId xmlns:p14="http://schemas.microsoft.com/office/powerpoint/2010/main" val="1536774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EE4FB-4293-B879-11AE-661072FB3FFC}"/>
              </a:ext>
            </a:extLst>
          </p:cNvPr>
          <p:cNvSpPr>
            <a:spLocks noGrp="1"/>
          </p:cNvSpPr>
          <p:nvPr>
            <p:ph type="title"/>
          </p:nvPr>
        </p:nvSpPr>
        <p:spPr/>
        <p:txBody>
          <a:bodyPr/>
          <a:lstStyle/>
          <a:p>
            <a:r>
              <a:rPr lang="en-US" dirty="0"/>
              <a:t>Summary</a:t>
            </a:r>
          </a:p>
        </p:txBody>
      </p:sp>
      <p:sp>
        <p:nvSpPr>
          <p:cNvPr id="4" name="TextBox 3">
            <a:extLst>
              <a:ext uri="{FF2B5EF4-FFF2-40B4-BE49-F238E27FC236}">
                <a16:creationId xmlns:a16="http://schemas.microsoft.com/office/drawing/2014/main" id="{0A99BE4B-032B-C375-4B08-B12E8420B057}"/>
              </a:ext>
            </a:extLst>
          </p:cNvPr>
          <p:cNvSpPr txBox="1"/>
          <p:nvPr/>
        </p:nvSpPr>
        <p:spPr>
          <a:xfrm>
            <a:off x="0" y="1076597"/>
            <a:ext cx="9144000" cy="1323439"/>
          </a:xfrm>
          <a:prstGeom prst="rect">
            <a:avLst/>
          </a:prstGeom>
          <a:solidFill>
            <a:srgbClr val="EE3524"/>
          </a:solidFill>
        </p:spPr>
        <p:txBody>
          <a:bodyPr wrap="square" rtlCol="0">
            <a:spAutoFit/>
          </a:bodyPr>
          <a:lstStyle/>
          <a:p>
            <a:endParaRPr lang="en-US" sz="2000" dirty="0">
              <a:solidFill>
                <a:schemeClr val="bg1"/>
              </a:solidFill>
              <a:latin typeface="PermianSlabSerifTypeface" panose="02000000000000000000" pitchFamily="50" charset="0"/>
            </a:endParaRPr>
          </a:p>
          <a:p>
            <a:pPr algn="ctr"/>
            <a:r>
              <a:rPr lang="en-US" sz="2000" dirty="0">
                <a:solidFill>
                  <a:schemeClr val="bg1"/>
                </a:solidFill>
                <a:latin typeface="PermianSlabSerifTypeface" panose="02000000000000000000" pitchFamily="50" charset="0"/>
              </a:rPr>
              <a:t>View the summary of the information you provided. Click the pencil icon to make necessary changes. Click Submit when complete.</a:t>
            </a:r>
          </a:p>
          <a:p>
            <a:endParaRPr lang="en-US" sz="2000" dirty="0">
              <a:solidFill>
                <a:schemeClr val="bg1"/>
              </a:solidFill>
              <a:latin typeface="PermianSlabSerifTypeface" panose="02000000000000000000" pitchFamily="50" charset="0"/>
            </a:endParaRPr>
          </a:p>
        </p:txBody>
      </p:sp>
      <p:sp>
        <p:nvSpPr>
          <p:cNvPr id="5" name="TextBox 4">
            <a:extLst>
              <a:ext uri="{FF2B5EF4-FFF2-40B4-BE49-F238E27FC236}">
                <a16:creationId xmlns:a16="http://schemas.microsoft.com/office/drawing/2014/main" id="{E15F45A1-B1D2-C5A9-D36B-5E05CE323D09}"/>
              </a:ext>
            </a:extLst>
          </p:cNvPr>
          <p:cNvSpPr txBox="1"/>
          <p:nvPr/>
        </p:nvSpPr>
        <p:spPr>
          <a:xfrm>
            <a:off x="455043" y="3099207"/>
            <a:ext cx="8229600" cy="738664"/>
          </a:xfrm>
          <a:prstGeom prst="rect">
            <a:avLst/>
          </a:prstGeom>
          <a:noFill/>
          <a:ln w="22225">
            <a:solidFill>
              <a:srgbClr val="174A7C"/>
            </a:solidFill>
          </a:ln>
        </p:spPr>
        <p:txBody>
          <a:bodyPr wrap="square">
            <a:spAutoFit/>
          </a:bodyPr>
          <a:lstStyle/>
          <a:p>
            <a:r>
              <a:rPr lang="en-US" sz="1400" dirty="0">
                <a:latin typeface="PermianSlabSerifTypeface" panose="02000000000000000000" pitchFamily="50" charset="0"/>
              </a:rPr>
              <a:t>You must agree to a statement that the information and documentation provided is accurate and true to the best of your ability, and that you understand that providing false information may result in the denial, suspension, or revocation of any license, certificate, or permit issued. </a:t>
            </a:r>
          </a:p>
        </p:txBody>
      </p:sp>
      <p:sp>
        <p:nvSpPr>
          <p:cNvPr id="6" name="TextBox 5">
            <a:extLst>
              <a:ext uri="{FF2B5EF4-FFF2-40B4-BE49-F238E27FC236}">
                <a16:creationId xmlns:a16="http://schemas.microsoft.com/office/drawing/2014/main" id="{47F6ECB4-BEAF-D179-688D-44E1FA9B4394}"/>
              </a:ext>
            </a:extLst>
          </p:cNvPr>
          <p:cNvSpPr txBox="1"/>
          <p:nvPr/>
        </p:nvSpPr>
        <p:spPr>
          <a:xfrm>
            <a:off x="0" y="4562442"/>
            <a:ext cx="9139687" cy="1631216"/>
          </a:xfrm>
          <a:prstGeom prst="rect">
            <a:avLst/>
          </a:prstGeom>
          <a:solidFill>
            <a:srgbClr val="EE3524"/>
          </a:solidFill>
        </p:spPr>
        <p:txBody>
          <a:bodyPr wrap="square" rtlCol="0">
            <a:spAutoFit/>
          </a:bodyPr>
          <a:lstStyle/>
          <a:p>
            <a:endParaRPr lang="en-US" sz="2000" dirty="0">
              <a:solidFill>
                <a:schemeClr val="bg1"/>
              </a:solidFill>
              <a:latin typeface="PermianSlabSerifTypeface" panose="02000000000000000000" pitchFamily="50" charset="0"/>
            </a:endParaRPr>
          </a:p>
          <a:p>
            <a:pPr algn="ctr"/>
            <a:r>
              <a:rPr lang="en-US" sz="2000" dirty="0">
                <a:solidFill>
                  <a:schemeClr val="bg1"/>
                </a:solidFill>
                <a:latin typeface="PermianSlabSerifTypeface" panose="02000000000000000000" pitchFamily="50" charset="0"/>
              </a:rPr>
              <a:t>You will see a notification that your application has been submitted successfully and that a shopping cart entry has been created for this transaction.  </a:t>
            </a:r>
          </a:p>
          <a:p>
            <a:endParaRPr lang="en-US" sz="2000" dirty="0">
              <a:solidFill>
                <a:schemeClr val="bg1"/>
              </a:solidFill>
              <a:latin typeface="PermianSlabSerifTypeface" panose="02000000000000000000" pitchFamily="50" charset="0"/>
            </a:endParaRPr>
          </a:p>
        </p:txBody>
      </p:sp>
    </p:spTree>
    <p:extLst>
      <p:ext uri="{BB962C8B-B14F-4D97-AF65-F5344CB8AC3E}">
        <p14:creationId xmlns:p14="http://schemas.microsoft.com/office/powerpoint/2010/main" val="4168938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33504-D1B9-1033-7498-1FC8839E3F30}"/>
              </a:ext>
            </a:extLst>
          </p:cNvPr>
          <p:cNvSpPr>
            <a:spLocks noGrp="1"/>
          </p:cNvSpPr>
          <p:nvPr>
            <p:ph type="title"/>
          </p:nvPr>
        </p:nvSpPr>
        <p:spPr/>
        <p:txBody>
          <a:bodyPr/>
          <a:lstStyle/>
          <a:p>
            <a:r>
              <a:rPr lang="en-US" dirty="0"/>
              <a:t>Payment</a:t>
            </a:r>
          </a:p>
        </p:txBody>
      </p:sp>
      <p:sp>
        <p:nvSpPr>
          <p:cNvPr id="9" name="TextBox 8">
            <a:extLst>
              <a:ext uri="{FF2B5EF4-FFF2-40B4-BE49-F238E27FC236}">
                <a16:creationId xmlns:a16="http://schemas.microsoft.com/office/drawing/2014/main" id="{26EB35A9-488E-9F29-912B-A12992443C2D}"/>
              </a:ext>
            </a:extLst>
          </p:cNvPr>
          <p:cNvSpPr txBox="1"/>
          <p:nvPr/>
        </p:nvSpPr>
        <p:spPr>
          <a:xfrm>
            <a:off x="0" y="984454"/>
            <a:ext cx="9144000" cy="1200329"/>
          </a:xfrm>
          <a:prstGeom prst="rect">
            <a:avLst/>
          </a:prstGeom>
          <a:solidFill>
            <a:srgbClr val="EE3524"/>
          </a:solidFill>
        </p:spPr>
        <p:txBody>
          <a:bodyPr wrap="square" rtlCol="0">
            <a:spAutoFit/>
          </a:bodyPr>
          <a:lstStyle/>
          <a:p>
            <a:pPr algn="ctr"/>
            <a:endParaRPr lang="en-US" dirty="0">
              <a:solidFill>
                <a:schemeClr val="bg1"/>
              </a:solidFill>
              <a:latin typeface="PermianSlabSerifTypeface" panose="02000000000000000000" pitchFamily="50" charset="0"/>
            </a:endParaRPr>
          </a:p>
          <a:p>
            <a:pPr algn="ctr"/>
            <a:r>
              <a:rPr lang="en-US" dirty="0">
                <a:solidFill>
                  <a:schemeClr val="bg1"/>
                </a:solidFill>
                <a:latin typeface="PermianSlabSerifTypeface" panose="02000000000000000000" pitchFamily="50" charset="0"/>
              </a:rPr>
              <a:t>Your application is not complete until payment is submitted.  </a:t>
            </a:r>
          </a:p>
          <a:p>
            <a:pPr algn="ctr"/>
            <a:r>
              <a:rPr lang="en-US" dirty="0">
                <a:solidFill>
                  <a:schemeClr val="bg1"/>
                </a:solidFill>
                <a:latin typeface="PermianSlabSerifTypeface" panose="02000000000000000000" pitchFamily="50" charset="0"/>
              </a:rPr>
              <a:t>Click Pay Now to proceed.</a:t>
            </a:r>
          </a:p>
          <a:p>
            <a:pPr algn="ctr"/>
            <a:endParaRPr lang="en-US" dirty="0">
              <a:solidFill>
                <a:schemeClr val="bg1"/>
              </a:solidFill>
              <a:latin typeface="PermianSlabSerifTypeface" panose="02000000000000000000" pitchFamily="50" charset="0"/>
            </a:endParaRPr>
          </a:p>
        </p:txBody>
      </p:sp>
      <p:sp>
        <p:nvSpPr>
          <p:cNvPr id="8" name="TextBox 7">
            <a:extLst>
              <a:ext uri="{FF2B5EF4-FFF2-40B4-BE49-F238E27FC236}">
                <a16:creationId xmlns:a16="http://schemas.microsoft.com/office/drawing/2014/main" id="{775181AC-42F3-B55C-3FD6-3E5EE6C6527A}"/>
              </a:ext>
            </a:extLst>
          </p:cNvPr>
          <p:cNvSpPr txBox="1"/>
          <p:nvPr/>
        </p:nvSpPr>
        <p:spPr>
          <a:xfrm>
            <a:off x="0" y="2084520"/>
            <a:ext cx="9144000" cy="369332"/>
          </a:xfrm>
          <a:prstGeom prst="rect">
            <a:avLst/>
          </a:prstGeom>
          <a:solidFill>
            <a:srgbClr val="1B365D"/>
          </a:solidFill>
        </p:spPr>
        <p:txBody>
          <a:bodyPr wrap="square" rtlCol="0">
            <a:spAutoFit/>
          </a:bodyPr>
          <a:lstStyle/>
          <a:p>
            <a:pPr algn="ctr"/>
            <a:r>
              <a:rPr lang="en-US" dirty="0">
                <a:solidFill>
                  <a:schemeClr val="bg1"/>
                </a:solidFill>
                <a:latin typeface="PermianSlabSerifTypeface" panose="02000000000000000000" pitchFamily="50" charset="0"/>
              </a:rPr>
              <a:t>Navigate the payment screens to enter your payment details.</a:t>
            </a:r>
          </a:p>
        </p:txBody>
      </p:sp>
      <p:sp>
        <p:nvSpPr>
          <p:cNvPr id="4" name="TextBox 3">
            <a:extLst>
              <a:ext uri="{FF2B5EF4-FFF2-40B4-BE49-F238E27FC236}">
                <a16:creationId xmlns:a16="http://schemas.microsoft.com/office/drawing/2014/main" id="{C7058198-B2A2-27DE-80E0-00A318B79EC3}"/>
              </a:ext>
            </a:extLst>
          </p:cNvPr>
          <p:cNvSpPr txBox="1"/>
          <p:nvPr/>
        </p:nvSpPr>
        <p:spPr>
          <a:xfrm>
            <a:off x="829056" y="2552600"/>
            <a:ext cx="8305800" cy="861774"/>
          </a:xfrm>
          <a:prstGeom prst="rect">
            <a:avLst/>
          </a:prstGeom>
          <a:solidFill>
            <a:srgbClr val="EE3524"/>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Select transactions to pay.</a:t>
            </a:r>
          </a:p>
          <a:p>
            <a:endParaRPr lang="en-US" sz="1600" dirty="0">
              <a:solidFill>
                <a:schemeClr val="bg1"/>
              </a:solidFill>
              <a:latin typeface="PermianSlabSerifTypeface" panose="02000000000000000000" pitchFamily="50" charset="0"/>
            </a:endParaRPr>
          </a:p>
        </p:txBody>
      </p:sp>
      <p:sp>
        <p:nvSpPr>
          <p:cNvPr id="5" name="TextBox 4">
            <a:extLst>
              <a:ext uri="{FF2B5EF4-FFF2-40B4-BE49-F238E27FC236}">
                <a16:creationId xmlns:a16="http://schemas.microsoft.com/office/drawing/2014/main" id="{F06A1F61-BF0A-3E89-ADB4-4472EBE9B86E}"/>
              </a:ext>
            </a:extLst>
          </p:cNvPr>
          <p:cNvSpPr txBox="1"/>
          <p:nvPr/>
        </p:nvSpPr>
        <p:spPr>
          <a:xfrm>
            <a:off x="1972056" y="3400726"/>
            <a:ext cx="7162800" cy="861774"/>
          </a:xfrm>
          <a:prstGeom prst="rect">
            <a:avLst/>
          </a:prstGeom>
          <a:solidFill>
            <a:srgbClr val="6E7073"/>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Confirm Payment Details</a:t>
            </a:r>
          </a:p>
          <a:p>
            <a:endParaRPr lang="en-US" sz="1600" dirty="0">
              <a:solidFill>
                <a:schemeClr val="bg1"/>
              </a:solidFill>
              <a:latin typeface="PermianSlabSerifTypeface" panose="02000000000000000000" pitchFamily="50" charset="0"/>
            </a:endParaRPr>
          </a:p>
        </p:txBody>
      </p:sp>
      <p:sp>
        <p:nvSpPr>
          <p:cNvPr id="6" name="TextBox 5">
            <a:extLst>
              <a:ext uri="{FF2B5EF4-FFF2-40B4-BE49-F238E27FC236}">
                <a16:creationId xmlns:a16="http://schemas.microsoft.com/office/drawing/2014/main" id="{479EB2D9-D773-482A-4BF3-C7687F538668}"/>
              </a:ext>
            </a:extLst>
          </p:cNvPr>
          <p:cNvSpPr txBox="1"/>
          <p:nvPr/>
        </p:nvSpPr>
        <p:spPr>
          <a:xfrm>
            <a:off x="3200400" y="4248852"/>
            <a:ext cx="5943600" cy="861774"/>
          </a:xfrm>
          <a:prstGeom prst="rect">
            <a:avLst/>
          </a:prstGeom>
          <a:solidFill>
            <a:srgbClr val="EE3524"/>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Select Payment Type</a:t>
            </a:r>
          </a:p>
          <a:p>
            <a:endParaRPr lang="en-US" sz="1600" dirty="0">
              <a:solidFill>
                <a:schemeClr val="bg1"/>
              </a:solidFill>
              <a:latin typeface="PermianSlabSerifTypeface" panose="02000000000000000000" pitchFamily="50" charset="0"/>
            </a:endParaRPr>
          </a:p>
        </p:txBody>
      </p:sp>
      <p:sp>
        <p:nvSpPr>
          <p:cNvPr id="7" name="TextBox 6">
            <a:extLst>
              <a:ext uri="{FF2B5EF4-FFF2-40B4-BE49-F238E27FC236}">
                <a16:creationId xmlns:a16="http://schemas.microsoft.com/office/drawing/2014/main" id="{337C6931-535E-8B31-BFCB-BE5467ED5AB4}"/>
              </a:ext>
            </a:extLst>
          </p:cNvPr>
          <p:cNvSpPr txBox="1"/>
          <p:nvPr/>
        </p:nvSpPr>
        <p:spPr>
          <a:xfrm>
            <a:off x="4495800" y="5096978"/>
            <a:ext cx="4648200" cy="861774"/>
          </a:xfrm>
          <a:prstGeom prst="rect">
            <a:avLst/>
          </a:prstGeom>
          <a:solidFill>
            <a:srgbClr val="6E7073"/>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Enter Billing Details</a:t>
            </a:r>
          </a:p>
          <a:p>
            <a:endParaRPr lang="en-US" sz="1600" dirty="0">
              <a:solidFill>
                <a:schemeClr val="bg1"/>
              </a:solidFill>
              <a:latin typeface="PermianSlabSerifTypeface" panose="02000000000000000000" pitchFamily="50" charset="0"/>
            </a:endParaRPr>
          </a:p>
        </p:txBody>
      </p:sp>
    </p:spTree>
    <p:extLst>
      <p:ext uri="{BB962C8B-B14F-4D97-AF65-F5344CB8AC3E}">
        <p14:creationId xmlns:p14="http://schemas.microsoft.com/office/powerpoint/2010/main" val="4025215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B1A3F-F70A-BAD6-3203-9FE336B560E7}"/>
              </a:ext>
            </a:extLst>
          </p:cNvPr>
          <p:cNvSpPr>
            <a:spLocks noGrp="1"/>
          </p:cNvSpPr>
          <p:nvPr>
            <p:ph type="title"/>
          </p:nvPr>
        </p:nvSpPr>
        <p:spPr/>
        <p:txBody>
          <a:bodyPr/>
          <a:lstStyle/>
          <a:p>
            <a:r>
              <a:rPr lang="en-US" dirty="0"/>
              <a:t>Check your Email</a:t>
            </a:r>
          </a:p>
        </p:txBody>
      </p:sp>
      <p:sp>
        <p:nvSpPr>
          <p:cNvPr id="4" name="TextBox 3">
            <a:extLst>
              <a:ext uri="{FF2B5EF4-FFF2-40B4-BE49-F238E27FC236}">
                <a16:creationId xmlns:a16="http://schemas.microsoft.com/office/drawing/2014/main" id="{A4FABE1D-3756-6A40-343A-6AB416183CDB}"/>
              </a:ext>
            </a:extLst>
          </p:cNvPr>
          <p:cNvSpPr txBox="1"/>
          <p:nvPr/>
        </p:nvSpPr>
        <p:spPr>
          <a:xfrm>
            <a:off x="0" y="1055180"/>
            <a:ext cx="9144000" cy="1477328"/>
          </a:xfrm>
          <a:prstGeom prst="rect">
            <a:avLst/>
          </a:prstGeom>
          <a:solidFill>
            <a:srgbClr val="EE3524"/>
          </a:solidFill>
        </p:spPr>
        <p:txBody>
          <a:bodyPr wrap="square" rtlCol="0">
            <a:spAutoFit/>
          </a:bodyPr>
          <a:lstStyle/>
          <a:p>
            <a:pPr algn="ctr"/>
            <a:endParaRPr lang="en-US" dirty="0">
              <a:solidFill>
                <a:schemeClr val="bg1"/>
              </a:solidFill>
              <a:latin typeface="PermianSlabSerifTypeface" panose="02000000000000000000" pitchFamily="50" charset="0"/>
            </a:endParaRPr>
          </a:p>
          <a:p>
            <a:pPr algn="ctr"/>
            <a:r>
              <a:rPr lang="en-US" dirty="0">
                <a:solidFill>
                  <a:schemeClr val="bg1"/>
                </a:solidFill>
                <a:latin typeface="PermianSlabSerifTypeface" panose="02000000000000000000" pitchFamily="50" charset="0"/>
              </a:rPr>
              <a:t>Your application submission is complete.  </a:t>
            </a:r>
          </a:p>
          <a:p>
            <a:pPr algn="ctr"/>
            <a:endParaRPr lang="en-US" dirty="0">
              <a:solidFill>
                <a:schemeClr val="bg1"/>
              </a:solidFill>
              <a:latin typeface="PermianSlabSerifTypeface" panose="02000000000000000000" pitchFamily="50" charset="0"/>
            </a:endParaRPr>
          </a:p>
          <a:p>
            <a:pPr algn="ctr"/>
            <a:r>
              <a:rPr lang="en-US" dirty="0">
                <a:solidFill>
                  <a:schemeClr val="bg1"/>
                </a:solidFill>
                <a:latin typeface="PermianSlabSerifTypeface" panose="02000000000000000000" pitchFamily="50" charset="0"/>
              </a:rPr>
              <a:t>Check your email for summaries of your application and payment.</a:t>
            </a:r>
          </a:p>
          <a:p>
            <a:pPr algn="ctr"/>
            <a:endParaRPr lang="en-US" dirty="0">
              <a:solidFill>
                <a:schemeClr val="bg1"/>
              </a:solidFill>
              <a:latin typeface="PermianSlabSerifTypeface" panose="02000000000000000000" pitchFamily="50" charset="0"/>
            </a:endParaRPr>
          </a:p>
        </p:txBody>
      </p:sp>
      <p:sp>
        <p:nvSpPr>
          <p:cNvPr id="3" name="TextBox 2">
            <a:extLst>
              <a:ext uri="{FF2B5EF4-FFF2-40B4-BE49-F238E27FC236}">
                <a16:creationId xmlns:a16="http://schemas.microsoft.com/office/drawing/2014/main" id="{F4D2ED87-E612-4DD9-4E51-631D46A129D5}"/>
              </a:ext>
            </a:extLst>
          </p:cNvPr>
          <p:cNvSpPr txBox="1"/>
          <p:nvPr/>
        </p:nvSpPr>
        <p:spPr>
          <a:xfrm>
            <a:off x="452886" y="2855201"/>
            <a:ext cx="8310113" cy="2246769"/>
          </a:xfrm>
          <a:prstGeom prst="rect">
            <a:avLst/>
          </a:prstGeom>
          <a:noFill/>
          <a:ln w="22225">
            <a:solidFill>
              <a:srgbClr val="174A7C"/>
            </a:solidFill>
          </a:ln>
        </p:spPr>
        <p:txBody>
          <a:bodyPr wrap="square">
            <a:spAutoFit/>
          </a:bodyPr>
          <a:lstStyle/>
          <a:p>
            <a:pPr marL="285750" indent="-285750">
              <a:buFont typeface="Arial" panose="020B0604020202020204" pitchFamily="34" charset="0"/>
              <a:buChar char="•"/>
            </a:pPr>
            <a:r>
              <a:rPr lang="en-US" sz="1400" dirty="0">
                <a:latin typeface="PermianSlabSerifTypeface" panose="02000000000000000000" pitchFamily="50" charset="0"/>
              </a:rPr>
              <a:t>The Board will email you any deficiencies found. Check your email within three (3) business days.</a:t>
            </a:r>
          </a:p>
          <a:p>
            <a:r>
              <a:rPr lang="en-US" sz="1400" dirty="0">
                <a:latin typeface="PermianSlabSerifTypeface" panose="02000000000000000000" pitchFamily="50" charset="0"/>
              </a:rPr>
              <a:t> </a:t>
            </a:r>
          </a:p>
          <a:p>
            <a:pPr marL="285750" indent="-285750">
              <a:buFont typeface="Arial" panose="020B0604020202020204" pitchFamily="34" charset="0"/>
              <a:buChar char="•"/>
            </a:pPr>
            <a:r>
              <a:rPr lang="en-US" sz="1400" dirty="0">
                <a:latin typeface="PermianSlabSerifTypeface" panose="02000000000000000000" pitchFamily="50" charset="0"/>
              </a:rPr>
              <a:t>If no email is received, look up your license status at: </a:t>
            </a:r>
            <a:r>
              <a:rPr lang="en-US" sz="1400" dirty="0">
                <a:latin typeface="PermianSlabSerifTypeface" panose="02000000000000000000" pitchFamily="50" charset="0"/>
                <a:hlinkClick r:id="rId2"/>
              </a:rPr>
              <a:t>verify.tn.gov </a:t>
            </a:r>
            <a:endParaRPr lang="en-US" sz="1400" dirty="0">
              <a:latin typeface="PermianSlabSerifTypeface" panose="02000000000000000000" pitchFamily="50" charset="0"/>
            </a:endParaRPr>
          </a:p>
          <a:p>
            <a:endParaRPr lang="en-US" sz="1400" dirty="0">
              <a:latin typeface="PermianSlabSerifTypeface" panose="02000000000000000000" pitchFamily="50" charset="0"/>
            </a:endParaRPr>
          </a:p>
          <a:p>
            <a:pPr marL="285750" indent="-285750">
              <a:buFont typeface="Arial" panose="020B0604020202020204" pitchFamily="34" charset="0"/>
              <a:buChar char="•"/>
            </a:pPr>
            <a:r>
              <a:rPr lang="en-US" sz="1400" dirty="0">
                <a:latin typeface="PermianSlabSerifTypeface" panose="02000000000000000000" pitchFamily="50" charset="0"/>
              </a:rPr>
              <a:t>Processing time varies depending on volume. Allow up to ten (10) business days for an email or your license to be approved.</a:t>
            </a:r>
          </a:p>
          <a:p>
            <a:pPr marL="285750" indent="-285750">
              <a:buFont typeface="Arial" panose="020B0604020202020204" pitchFamily="34" charset="0"/>
              <a:buChar char="•"/>
            </a:pPr>
            <a:endParaRPr lang="en-US" sz="1400" dirty="0">
              <a:latin typeface="PermianSlabSerifTypeface" panose="02000000000000000000" pitchFamily="50" charset="0"/>
            </a:endParaRPr>
          </a:p>
          <a:p>
            <a:pPr marL="285750" indent="-285750">
              <a:buFont typeface="Arial" panose="020B0604020202020204" pitchFamily="34" charset="0"/>
              <a:buChar char="•"/>
            </a:pPr>
            <a:r>
              <a:rPr lang="en-US" sz="1400" dirty="0">
                <a:latin typeface="PermianSlabSerifTypeface" panose="02000000000000000000" pitchFamily="50" charset="0"/>
              </a:rPr>
              <a:t>If your application cannot be verified within ten (10) business days, email the board at: </a:t>
            </a:r>
            <a:r>
              <a:rPr lang="en-US" sz="1400" dirty="0">
                <a:latin typeface="PermianSlabSerifTypeface" panose="02000000000000000000" pitchFamily="50" charset="0"/>
                <a:hlinkClick r:id="rId3"/>
              </a:rPr>
              <a:t>cosmetology.board@tn.gov</a:t>
            </a:r>
            <a:r>
              <a:rPr lang="en-US" sz="1400" dirty="0">
                <a:latin typeface="PermianSlabSerifTypeface" panose="02000000000000000000" pitchFamily="50" charset="0"/>
              </a:rPr>
              <a:t> </a:t>
            </a:r>
          </a:p>
        </p:txBody>
      </p:sp>
    </p:spTree>
    <p:extLst>
      <p:ext uri="{BB962C8B-B14F-4D97-AF65-F5344CB8AC3E}">
        <p14:creationId xmlns:p14="http://schemas.microsoft.com/office/powerpoint/2010/main" val="3149376417"/>
      </p:ext>
    </p:extLst>
  </p:cSld>
  <p:clrMapOvr>
    <a:masterClrMapping/>
  </p:clrMapOvr>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docMetadata/LabelInfo.xml><?xml version="1.0" encoding="utf-8"?>
<clbl:labelList xmlns:clbl="http://schemas.microsoft.com/office/2020/mipLabelMetadata">
  <clbl:label id="{f345bebf-0d71-4337-9281-24b941616c36}" enabled="0" method="" siteId="{f345bebf-0d71-4337-9281-24b941616c36}" removed="1"/>
</clbl:labelList>
</file>

<file path=docProps/app.xml><?xml version="1.0" encoding="utf-8"?>
<Properties xmlns="http://schemas.openxmlformats.org/officeDocument/2006/extended-properties" xmlns:vt="http://schemas.openxmlformats.org/officeDocument/2006/docPropsVTypes">
  <Template/>
  <TotalTime>1991</TotalTime>
  <Words>463</Words>
  <Application>Microsoft Office PowerPoint</Application>
  <PresentationFormat>On-screen Show (4:3)</PresentationFormat>
  <Paragraphs>53</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Open Sans</vt:lpstr>
      <vt:lpstr>PermianSlabSerifTypeface</vt:lpstr>
      <vt:lpstr>PowerPoint B</vt:lpstr>
      <vt:lpstr>Cosmetology and Barber Examiners Board</vt:lpstr>
      <vt:lpstr>Initial Application: Important Information</vt:lpstr>
      <vt:lpstr>Register and Log In</vt:lpstr>
      <vt:lpstr>Summary</vt:lpstr>
      <vt:lpstr>Payment</vt:lpstr>
      <vt:lpstr>Check your Email</vt:lpstr>
    </vt:vector>
  </TitlesOfParts>
  <Company>State of Tennessee: Finance &amp;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Wehlage</dc:creator>
  <cp:lastModifiedBy>Lauren Cook</cp:lastModifiedBy>
  <cp:revision>56</cp:revision>
  <dcterms:created xsi:type="dcterms:W3CDTF">2015-04-23T14:05:11Z</dcterms:created>
  <dcterms:modified xsi:type="dcterms:W3CDTF">2026-06-10T19:55:34Z</dcterms:modified>
</cp:coreProperties>
</file>