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72" r:id="rId4"/>
    <p:sldId id="262" r:id="rId5"/>
    <p:sldId id="271" r:id="rId6"/>
    <p:sldId id="265" r:id="rId7"/>
    <p:sldId id="270"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B365D"/>
    <a:srgbClr val="002060"/>
    <a:srgbClr val="6E7073"/>
    <a:srgbClr val="FF0F00"/>
    <a:srgbClr val="4870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75" autoAdjust="0"/>
  </p:normalViewPr>
  <p:slideViewPr>
    <p:cSldViewPr>
      <p:cViewPr varScale="1">
        <p:scale>
          <a:sx n="150" d="100"/>
          <a:sy n="150" d="100"/>
        </p:scale>
        <p:origin x="2094" y="12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Cook" userId="815fbe41-2a05-4602-ac13-98a917e4d5a0" providerId="ADAL" clId="{2219383D-9C38-4D0F-BD6B-0175EDEEBE61}"/>
    <pc:docChg chg="modSld">
      <pc:chgData name="Lauren Cook" userId="815fbe41-2a05-4602-ac13-98a917e4d5a0" providerId="ADAL" clId="{2219383D-9C38-4D0F-BD6B-0175EDEEBE61}" dt="2026-06-05T14:23:25.130" v="0" actId="1076"/>
      <pc:docMkLst>
        <pc:docMk/>
      </pc:docMkLst>
      <pc:sldChg chg="modSp mod">
        <pc:chgData name="Lauren Cook" userId="815fbe41-2a05-4602-ac13-98a917e4d5a0" providerId="ADAL" clId="{2219383D-9C38-4D0F-BD6B-0175EDEEBE61}" dt="2026-06-05T14:23:25.130" v="0" actId="1076"/>
        <pc:sldMkLst>
          <pc:docMk/>
          <pc:sldMk cId="1536774321" sldId="272"/>
        </pc:sldMkLst>
        <pc:spChg chg="mod">
          <ac:chgData name="Lauren Cook" userId="815fbe41-2a05-4602-ac13-98a917e4d5a0" providerId="ADAL" clId="{2219383D-9C38-4D0F-BD6B-0175EDEEBE61}" dt="2026-06-05T14:23:25.130" v="0" actId="1076"/>
          <ac:spMkLst>
            <pc:docMk/>
            <pc:sldMk cId="1536774321" sldId="272"/>
            <ac:spMk id="2" creationId="{BC4DC29F-6452-8CF8-AF90-1509BB691891}"/>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Standard">
    <p:spTree>
      <p:nvGrpSpPr>
        <p:cNvPr id="1" name=""/>
        <p:cNvGrpSpPr/>
        <p:nvPr/>
      </p:nvGrpSpPr>
      <p:grpSpPr>
        <a:xfrm>
          <a:off x="0" y="0"/>
          <a:ext cx="0" cy="0"/>
          <a:chOff x="0" y="0"/>
          <a:chExt cx="0" cy="0"/>
        </a:xfrm>
      </p:grpSpPr>
      <p:sp>
        <p:nvSpPr>
          <p:cNvPr id="3" name="Rectangle 2"/>
          <p:cNvSpPr/>
          <p:nvPr userDrawn="1"/>
        </p:nvSpPr>
        <p:spPr>
          <a:xfrm>
            <a:off x="0" y="3886200"/>
            <a:ext cx="9144000" cy="2514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52400" y="4038603"/>
            <a:ext cx="8839200" cy="1422399"/>
          </a:xfrm>
        </p:spPr>
        <p:txBody>
          <a:bodyPr>
            <a:normAutofit/>
          </a:bodyPr>
          <a:lstStyle>
            <a:lvl1pPr algn="ctr">
              <a:defRPr sz="40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7" name="Text Placeholder 13"/>
          <p:cNvSpPr>
            <a:spLocks noGrp="1"/>
          </p:cNvSpPr>
          <p:nvPr>
            <p:ph type="body" sz="quarter" idx="12" hasCustomPrompt="1"/>
          </p:nvPr>
        </p:nvSpPr>
        <p:spPr>
          <a:xfrm>
            <a:off x="152400" y="5461001"/>
            <a:ext cx="8839200" cy="812800"/>
          </a:xfrm>
        </p:spPr>
        <p:txBody>
          <a:bodyPr anchor="ctr">
            <a:normAutofit/>
          </a:bodyPr>
          <a:lstStyle>
            <a:lvl1pPr marL="0" indent="0" algn="ctr">
              <a:buNone/>
              <a:defRPr sz="2800">
                <a:solidFill>
                  <a:schemeClr val="bg1"/>
                </a:solidFill>
                <a:effectLst>
                  <a:outerShdw blurRad="38100" dist="38100" dir="2700000" algn="tl">
                    <a:srgbClr val="000000">
                      <a:alpha val="43137"/>
                    </a:srgbClr>
                  </a:outerShdw>
                </a:effectLst>
                <a:latin typeface="PermianSlabSerifTypeface" pitchFamily="50" charset="0"/>
              </a:defRPr>
            </a:lvl1pPr>
          </a:lstStyle>
          <a:p>
            <a:pPr lvl="0"/>
            <a:r>
              <a:rPr lang="en-US" dirty="0"/>
              <a:t>Sub-Title</a:t>
            </a:r>
          </a:p>
        </p:txBody>
      </p:sp>
      <p:sp>
        <p:nvSpPr>
          <p:cNvPr id="8" name="Text Placeholder 11"/>
          <p:cNvSpPr>
            <a:spLocks noGrp="1"/>
          </p:cNvSpPr>
          <p:nvPr>
            <p:ph type="body" sz="quarter" idx="11" hasCustomPrompt="1"/>
          </p:nvPr>
        </p:nvSpPr>
        <p:spPr>
          <a:xfrm>
            <a:off x="0" y="6400800"/>
            <a:ext cx="9144000" cy="457200"/>
          </a:xfrm>
        </p:spPr>
        <p:txBody>
          <a:bodyPr anchor="ctr">
            <a:normAutofit/>
          </a:bodyPr>
          <a:lstStyle>
            <a:lvl1pPr marL="0" indent="0" algn="ctr">
              <a:buNone/>
              <a:defRPr sz="1100" baseline="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 | Date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28800" y="1143000"/>
            <a:ext cx="5486400" cy="2743200"/>
          </a:xfrm>
          <a:prstGeom prst="rect">
            <a:avLst/>
          </a:prstGeom>
        </p:spPr>
      </p:pic>
    </p:spTree>
    <p:extLst>
      <p:ext uri="{BB962C8B-B14F-4D97-AF65-F5344CB8AC3E}">
        <p14:creationId xmlns:p14="http://schemas.microsoft.com/office/powerpoint/2010/main" val="3357423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ody - Ta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0"/>
            <a:ext cx="8839200" cy="4958465"/>
          </a:xfrm>
        </p:spPr>
        <p:txBody>
          <a:bodyPr>
            <a:normAutofit/>
          </a:bodyPr>
          <a:lstStyle>
            <a:lvl1pPr>
              <a:buClr>
                <a:schemeClr val="accent6"/>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6"/>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6"/>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2448185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Body - Gra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4"/>
            <a:ext cx="8839200" cy="4958462"/>
          </a:xfrm>
        </p:spPr>
        <p:txBody>
          <a:bodyPr>
            <a:normAutofit/>
          </a:bodyPr>
          <a:lstStyle>
            <a:lvl1pPr>
              <a:buClr>
                <a:schemeClr val="accent5">
                  <a:lumMod val="60000"/>
                  <a:lumOff val="40000"/>
                </a:schemeClr>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5">
                  <a:lumMod val="60000"/>
                  <a:lumOff val="40000"/>
                </a:schemeClr>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5">
                  <a:lumMod val="60000"/>
                  <a:lumOff val="40000"/>
                </a:schemeClr>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1" name="Footer Placeholder 4"/>
          <p:cNvSpPr>
            <a:spLocks noGrp="1"/>
          </p:cNvSpPr>
          <p:nvPr>
            <p:ph type="ftr" sz="quarter" idx="11"/>
          </p:nvPr>
        </p:nvSpPr>
        <p:spPr>
          <a:xfrm>
            <a:off x="3124200" y="6416675"/>
            <a:ext cx="2895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4"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7838844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ouble-Column Bod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4"/>
            <a:ext cx="4419600" cy="4958462"/>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3"/>
          </p:nvPr>
        </p:nvSpPr>
        <p:spPr>
          <a:xfrm>
            <a:off x="4648200" y="1193804"/>
            <a:ext cx="4267200" cy="4958462"/>
          </a:xfrm>
        </p:spPr>
        <p:txBody>
          <a:bodyPr>
            <a:normAutofit/>
          </a:bodyPr>
          <a:lstStyle>
            <a:lvl1pPr>
              <a:buClr>
                <a:srgbClr val="FF00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0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0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Rectangle 11"/>
          <p:cNvSpPr/>
          <p:nvPr userDrawn="1"/>
        </p:nvSpPr>
        <p:spPr>
          <a:xfrm>
            <a:off x="0" y="990602"/>
            <a:ext cx="9144000" cy="88900"/>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5" name="Footer Placeholder 4"/>
          <p:cNvSpPr>
            <a:spLocks noGrp="1"/>
          </p:cNvSpPr>
          <p:nvPr>
            <p:ph type="ftr" sz="quarter" idx="11"/>
          </p:nvPr>
        </p:nvSpPr>
        <p:spPr>
          <a:xfrm>
            <a:off x="3124200" y="6416675"/>
            <a:ext cx="2895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txBox="1">
            <a:spLocks/>
          </p:cNvSpPr>
          <p:nvPr userDrawn="1"/>
        </p:nvSpPr>
        <p:spPr>
          <a:xfrm>
            <a:off x="6934200" y="6416675"/>
            <a:ext cx="2133600" cy="365125"/>
          </a:xfrm>
          <a:prstGeom prst="rect">
            <a:avLst/>
          </a:prstGeom>
        </p:spPr>
        <p:txBody>
          <a:bodyPr anchor="b"/>
          <a:lstStyle>
            <a:defPPr>
              <a:defRPr lang="en-US"/>
            </a:defPPr>
            <a:lvl1pPr marL="0" algn="r" defTabSz="914400" rtl="0" eaLnBrk="1" latinLnBrk="0" hangingPunct="1">
              <a:defRPr sz="1000" i="1" kern="12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27645693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4455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 Blu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 Orange">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 YellowGreen">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06782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 Gray">
    <p:bg>
      <p:bgPr>
        <a:solidFill>
          <a:schemeClr val="accent5">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Photo">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572000" y="0"/>
            <a:ext cx="4572000" cy="6858000"/>
          </a:xfrm>
        </p:spPr>
        <p:txBody>
          <a:bodyPr/>
          <a:lstStyle>
            <a:lvl1pPr marL="0" indent="0">
              <a:buNone/>
              <a:defRPr/>
            </a:lvl1pPr>
          </a:lstStyle>
          <a:p>
            <a:r>
              <a:rPr lang="en-US" dirty="0"/>
              <a:t>Click icon to add picture</a:t>
            </a:r>
          </a:p>
        </p:txBody>
      </p:sp>
      <p:sp>
        <p:nvSpPr>
          <p:cNvPr id="10" name="Title 9"/>
          <p:cNvSpPr>
            <a:spLocks noGrp="1"/>
          </p:cNvSpPr>
          <p:nvPr>
            <p:ph type="title"/>
          </p:nvPr>
        </p:nvSpPr>
        <p:spPr>
          <a:xfrm>
            <a:off x="381000" y="2209801"/>
            <a:ext cx="3962400" cy="2235200"/>
          </a:xfrm>
        </p:spPr>
        <p:txBody>
          <a:bodyPr>
            <a:noAutofit/>
          </a:bodyPr>
          <a:lstStyle>
            <a:lvl1pPr marL="0" indent="0" algn="l">
              <a:defRPr sz="3600">
                <a:effectLst/>
                <a:latin typeface="PermianSlabSerifTypeface" pitchFamily="50" charset="0"/>
              </a:defRPr>
            </a:lvl1pPr>
          </a:lstStyle>
          <a:p>
            <a:r>
              <a:rPr lang="en-US"/>
              <a:t>Click to edit Master title style</a:t>
            </a:r>
            <a:endParaRPr lang="en-US" dirty="0"/>
          </a:p>
        </p:txBody>
      </p:sp>
      <p:sp>
        <p:nvSpPr>
          <p:cNvPr id="12" name="Text Placeholder 11"/>
          <p:cNvSpPr>
            <a:spLocks noGrp="1"/>
          </p:cNvSpPr>
          <p:nvPr>
            <p:ph type="body" sz="quarter" idx="11" hasCustomPrompt="1"/>
          </p:nvPr>
        </p:nvSpPr>
        <p:spPr>
          <a:xfrm>
            <a:off x="381000" y="5562600"/>
            <a:ext cx="4038600" cy="1117600"/>
          </a:xfrm>
        </p:spPr>
        <p:txBody>
          <a:bodyPr anchor="b">
            <a:normAutofit/>
          </a:bodyPr>
          <a:lstStyle>
            <a:lvl1pPr marL="0" indent="0">
              <a:buNone/>
              <a:defRPr sz="11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a:t>
            </a:r>
          </a:p>
          <a:p>
            <a:pPr lvl="0"/>
            <a:r>
              <a:rPr lang="en-US" dirty="0"/>
              <a:t>Date</a:t>
            </a:r>
          </a:p>
        </p:txBody>
      </p:sp>
      <p:sp>
        <p:nvSpPr>
          <p:cNvPr id="14" name="Text Placeholder 13"/>
          <p:cNvSpPr>
            <a:spLocks noGrp="1"/>
          </p:cNvSpPr>
          <p:nvPr>
            <p:ph type="body" sz="quarter" idx="12" hasCustomPrompt="1"/>
          </p:nvPr>
        </p:nvSpPr>
        <p:spPr>
          <a:xfrm>
            <a:off x="381000" y="4445001"/>
            <a:ext cx="3962400" cy="812800"/>
          </a:xfrm>
        </p:spPr>
        <p:txBody>
          <a:bodyPr>
            <a:normAutofit/>
          </a:bodyPr>
          <a:lstStyle>
            <a:lvl1pPr marL="0" indent="0">
              <a:buNone/>
              <a:defRPr sz="2800">
                <a:solidFill>
                  <a:schemeClr val="accent5"/>
                </a:solidFill>
                <a:latin typeface="PermianSlabSerifTypeface" pitchFamily="50" charset="0"/>
              </a:defRPr>
            </a:lvl1pPr>
          </a:lstStyle>
          <a:p>
            <a:pPr lvl="0"/>
            <a:r>
              <a:rPr lang="en-US" dirty="0"/>
              <a:t>Sub-Title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1000" y="381000"/>
            <a:ext cx="2560320" cy="1280160"/>
          </a:xfrm>
          <a:prstGeom prst="rect">
            <a:avLst/>
          </a:prstGeom>
        </p:spPr>
      </p:pic>
    </p:spTree>
    <p:extLst>
      <p:ext uri="{BB962C8B-B14F-4D97-AF65-F5344CB8AC3E}">
        <p14:creationId xmlns:p14="http://schemas.microsoft.com/office/powerpoint/2010/main" val="2255976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5" name="Rectangle 4"/>
          <p:cNvSpPr/>
          <p:nvPr userDrawn="1"/>
        </p:nvSpPr>
        <p:spPr>
          <a:xfrm>
            <a:off x="3200400" y="3874770"/>
            <a:ext cx="5943600" cy="22402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p:cNvSpPr>
            <a:spLocks noGrp="1"/>
          </p:cNvSpPr>
          <p:nvPr>
            <p:ph type="ctrTitle"/>
          </p:nvPr>
        </p:nvSpPr>
        <p:spPr>
          <a:xfrm>
            <a:off x="3276600" y="3962400"/>
            <a:ext cx="5715000" cy="2057400"/>
          </a:xfrm>
        </p:spPr>
        <p:txBody>
          <a:bodyPr/>
          <a:lstStyle>
            <a:lvl1pPr algn="r">
              <a:defRPr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a:t>Click to edit Master title style</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2890" y="3322320"/>
            <a:ext cx="3345180" cy="3345180"/>
          </a:xfrm>
          <a:prstGeom prst="rect">
            <a:avLst/>
          </a:prstGeom>
          <a:noFill/>
          <a:ln>
            <a:noFill/>
          </a:ln>
        </p:spPr>
      </p:pic>
    </p:spTree>
    <p:extLst>
      <p:ext uri="{BB962C8B-B14F-4D97-AF65-F5344CB8AC3E}">
        <p14:creationId xmlns:p14="http://schemas.microsoft.com/office/powerpoint/2010/main" val="2854890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ody - TN Mark">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43000"/>
            <a:ext cx="8839200" cy="5562600"/>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05800" y="6019800"/>
            <a:ext cx="866774" cy="866774"/>
          </a:xfrm>
          <a:prstGeom prst="rect">
            <a:avLst/>
          </a:prstGeom>
        </p:spPr>
      </p:pic>
    </p:spTree>
    <p:extLst>
      <p:ext uri="{BB962C8B-B14F-4D97-AF65-F5344CB8AC3E}">
        <p14:creationId xmlns:p14="http://schemas.microsoft.com/office/powerpoint/2010/main" val="1899978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ody">
    <p:spTree>
      <p:nvGrpSpPr>
        <p:cNvPr id="1" name=""/>
        <p:cNvGrpSpPr/>
        <p:nvPr/>
      </p:nvGrpSpPr>
      <p:grpSpPr>
        <a:xfrm>
          <a:off x="0" y="0"/>
          <a:ext cx="0" cy="0"/>
          <a:chOff x="0" y="0"/>
          <a:chExt cx="0" cy="0"/>
        </a:xfrm>
      </p:grpSpPr>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1377641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Body - Red">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0"/>
            <a:ext cx="8839200" cy="4958465"/>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2770656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 Orange">
    <p:spTree>
      <p:nvGrpSpPr>
        <p:cNvPr id="1" name=""/>
        <p:cNvGrpSpPr/>
        <p:nvPr/>
      </p:nvGrpSpPr>
      <p:grpSpPr>
        <a:xfrm>
          <a:off x="0" y="0"/>
          <a:ext cx="0" cy="0"/>
          <a:chOff x="0" y="0"/>
          <a:chExt cx="0" cy="0"/>
        </a:xfrm>
      </p:grpSpPr>
      <p:sp>
        <p:nvSpPr>
          <p:cNvPr id="12" name="Rectangle 11"/>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14" name="Content Placeholder 2"/>
          <p:cNvSpPr>
            <a:spLocks noGrp="1"/>
          </p:cNvSpPr>
          <p:nvPr>
            <p:ph idx="1"/>
          </p:nvPr>
        </p:nvSpPr>
        <p:spPr>
          <a:xfrm>
            <a:off x="152400" y="1193800"/>
            <a:ext cx="8839200" cy="4958465"/>
          </a:xfrm>
        </p:spPr>
        <p:txBody>
          <a:bodyPr>
            <a:normAutofit/>
          </a:bodyPr>
          <a:lstStyle>
            <a:lvl1pPr>
              <a:buClr>
                <a:schemeClr val="accent3"/>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3"/>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3"/>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Rectangle 16"/>
          <p:cNvSpPr/>
          <p:nvPr userDrawn="1"/>
        </p:nvSpPr>
        <p:spPr>
          <a:xfrm>
            <a:off x="0" y="990602"/>
            <a:ext cx="9144000" cy="889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8"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2563395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Body - Blue">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0"/>
            <a:ext cx="8839200" cy="4958465"/>
          </a:xfrm>
        </p:spPr>
        <p:txBody>
          <a:bodyPr>
            <a:normAutofit/>
          </a:bodyPr>
          <a:lstStyle>
            <a:lvl1pPr>
              <a:buClr>
                <a:schemeClr val="accent1"/>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1"/>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1"/>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2335100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Body - YellowGree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0"/>
            <a:ext cx="8839200" cy="4958465"/>
          </a:xfrm>
        </p:spPr>
        <p:txBody>
          <a:bodyPr>
            <a:normAutofit/>
          </a:bodyPr>
          <a:lstStyle>
            <a:lvl1pPr>
              <a:buClr>
                <a:schemeClr val="accent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3" name="Footer Placeholder 4"/>
          <p:cNvSpPr>
            <a:spLocks noGrp="1"/>
          </p:cNvSpPr>
          <p:nvPr>
            <p:ph type="ftr" sz="quarter" idx="11"/>
          </p:nvPr>
        </p:nvSpPr>
        <p:spPr>
          <a:xfrm>
            <a:off x="3124200" y="6416675"/>
            <a:ext cx="2895600" cy="365125"/>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4"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2883267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4"/>
          <p:cNvSpPr>
            <a:spLocks noGrp="1"/>
          </p:cNvSpPr>
          <p:nvPr>
            <p:ph type="ftr" sz="quarter" idx="3"/>
          </p:nvPr>
        </p:nvSpPr>
        <p:spPr>
          <a:xfrm>
            <a:off x="3124200" y="6416675"/>
            <a:ext cx="2895600" cy="365125"/>
          </a:xfrm>
          <a:prstGeom prst="rect">
            <a:avLst/>
          </a:prstGeom>
        </p:spPr>
        <p:txBody>
          <a:bodyPr anchor="b"/>
          <a:lstStyle>
            <a:lvl1pPr algn="ct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8" name="Slide Number Placeholder 5"/>
          <p:cNvSpPr>
            <a:spLocks noGrp="1"/>
          </p:cNvSpPr>
          <p:nvPr>
            <p:ph type="sldNum" sz="quarter" idx="4"/>
          </p:nvPr>
        </p:nvSpPr>
        <p:spPr>
          <a:xfrm>
            <a:off x="6934200" y="6416675"/>
            <a:ext cx="2133600" cy="365125"/>
          </a:xfrm>
          <a:prstGeom prst="rect">
            <a:avLst/>
          </a:prstGeom>
        </p:spPr>
        <p:txBody>
          <a:bodyPr anchor="b"/>
          <a:lstStyle>
            <a:lvl1pPr algn="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1143005989"/>
      </p:ext>
    </p:extLst>
  </p:cSld>
  <p:clrMap bg1="lt1" tx1="dk1" bg2="lt2" tx2="dk2" accent1="accent1" accent2="accent2" accent3="accent3" accent4="accent4" accent5="accent5" accent6="accent6" hlink="hlink" folHlink="folHlink"/>
  <p:sldLayoutIdLst>
    <p:sldLayoutId id="2147483660" r:id="rId1"/>
    <p:sldLayoutId id="2147483670" r:id="rId2"/>
    <p:sldLayoutId id="2147483649" r:id="rId3"/>
    <p:sldLayoutId id="2147483680" r:id="rId4"/>
    <p:sldLayoutId id="2147483679" r:id="rId5"/>
    <p:sldLayoutId id="2147483668" r:id="rId6"/>
    <p:sldLayoutId id="2147483665" r:id="rId7"/>
    <p:sldLayoutId id="2147483672" r:id="rId8"/>
    <p:sldLayoutId id="2147483673" r:id="rId9"/>
    <p:sldLayoutId id="2147483674" r:id="rId10"/>
    <p:sldLayoutId id="2147483671" r:id="rId11"/>
    <p:sldLayoutId id="2147483662" r:id="rId12"/>
    <p:sldLayoutId id="2147483663" r:id="rId13"/>
    <p:sldLayoutId id="2147483676" r:id="rId14"/>
    <p:sldLayoutId id="2147483677" r:id="rId15"/>
    <p:sldLayoutId id="2147483675" r:id="rId16"/>
    <p:sldLayoutId id="2147483678" r:id="rId1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tn.gov/commerce/regboards/cosmo/license/forms.html" TargetMode="Externa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access.cloud.commerce.tn.gov/portal/public"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2209801"/>
            <a:ext cx="4343400" cy="2235200"/>
          </a:xfrm>
        </p:spPr>
        <p:txBody>
          <a:bodyPr/>
          <a:lstStyle/>
          <a:p>
            <a:r>
              <a:rPr lang="en-US" dirty="0"/>
              <a:t>Cosmetology and Barber Examiners Board</a:t>
            </a:r>
          </a:p>
        </p:txBody>
      </p:sp>
      <p:sp>
        <p:nvSpPr>
          <p:cNvPr id="5" name="Text Placeholder 4"/>
          <p:cNvSpPr>
            <a:spLocks noGrp="1"/>
          </p:cNvSpPr>
          <p:nvPr>
            <p:ph type="body" sz="quarter" idx="12"/>
          </p:nvPr>
        </p:nvSpPr>
        <p:spPr>
          <a:xfrm>
            <a:off x="381000" y="4445001"/>
            <a:ext cx="6477000" cy="812800"/>
          </a:xfrm>
        </p:spPr>
        <p:txBody>
          <a:bodyPr anchor="ctr">
            <a:normAutofit fontScale="77500" lnSpcReduction="20000"/>
          </a:bodyPr>
          <a:lstStyle/>
          <a:p>
            <a:endParaRPr lang="en-US" dirty="0">
              <a:solidFill>
                <a:schemeClr val="tx1"/>
              </a:solidFill>
            </a:endParaRPr>
          </a:p>
          <a:p>
            <a:r>
              <a:rPr lang="en-US" dirty="0">
                <a:solidFill>
                  <a:schemeClr val="tx1"/>
                </a:solidFill>
              </a:rPr>
              <a:t>Assistance with License Certification Request</a:t>
            </a:r>
          </a:p>
          <a:p>
            <a:endParaRPr lang="en-US" dirty="0">
              <a:solidFill>
                <a:schemeClr val="tx1"/>
              </a:solidFill>
            </a:endParaRPr>
          </a:p>
        </p:txBody>
      </p:sp>
    </p:spTree>
    <p:extLst>
      <p:ext uri="{BB962C8B-B14F-4D97-AF65-F5344CB8AC3E}">
        <p14:creationId xmlns:p14="http://schemas.microsoft.com/office/powerpoint/2010/main" val="453275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Initial Application: Important Information</a:t>
            </a:r>
          </a:p>
        </p:txBody>
      </p:sp>
      <p:sp>
        <p:nvSpPr>
          <p:cNvPr id="3" name="TextBox 2">
            <a:extLst>
              <a:ext uri="{FF2B5EF4-FFF2-40B4-BE49-F238E27FC236}">
                <a16:creationId xmlns:a16="http://schemas.microsoft.com/office/drawing/2014/main" id="{9035ABF6-16AC-2673-27F9-6B47194BDF7E}"/>
              </a:ext>
              <a:ext uri="{C183D7F6-B498-43B3-948B-1728B52AA6E4}">
                <adec:decorative xmlns:adec="http://schemas.microsoft.com/office/drawing/2017/decorative" val="0"/>
              </a:ext>
            </a:extLst>
          </p:cNvPr>
          <p:cNvSpPr txBox="1"/>
          <p:nvPr/>
        </p:nvSpPr>
        <p:spPr>
          <a:xfrm>
            <a:off x="533400" y="1003303"/>
            <a:ext cx="8458200" cy="2062103"/>
          </a:xfrm>
          <a:prstGeom prst="rect">
            <a:avLst/>
          </a:prstGeom>
          <a:solidFill>
            <a:srgbClr val="6E7073"/>
          </a:solidFill>
        </p:spPr>
        <p:txBody>
          <a:bodyPr wrap="square" rtlCol="0">
            <a:spAutoFit/>
          </a:bodyPr>
          <a:lstStyle/>
          <a:p>
            <a:endParaRPr lang="en-US" sz="1600" b="1"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Search</a:t>
            </a:r>
            <a:r>
              <a:rPr lang="en-US" sz="1600" b="1" dirty="0">
                <a:solidFill>
                  <a:schemeClr val="bg1"/>
                </a:solidFill>
                <a:latin typeface="PermianSlabSerifTypeface" panose="02000000000000000000" pitchFamily="50" charset="0"/>
              </a:rPr>
              <a:t> </a:t>
            </a:r>
            <a:r>
              <a:rPr lang="en-US" sz="1600" dirty="0">
                <a:solidFill>
                  <a:schemeClr val="bg1"/>
                </a:solidFill>
                <a:latin typeface="PermianSlabSerifTypeface" panose="02000000000000000000" pitchFamily="50" charset="0"/>
              </a:rPr>
              <a:t>for the application:</a:t>
            </a:r>
          </a:p>
          <a:p>
            <a:pPr marL="285750" indent="-285750">
              <a:buFont typeface="Arial" panose="020B0604020202020204" pitchFamily="34" charset="0"/>
              <a:buChar char="•"/>
            </a:pPr>
            <a:r>
              <a:rPr lang="en-US" sz="1600" b="1" dirty="0">
                <a:solidFill>
                  <a:schemeClr val="bg1"/>
                </a:solidFill>
                <a:latin typeface="PermianSlabSerifTypeface" panose="02000000000000000000" pitchFamily="50" charset="0"/>
              </a:rPr>
              <a:t>Link Your License: </a:t>
            </a:r>
            <a:r>
              <a:rPr lang="en-US" sz="1400" dirty="0">
                <a:solidFill>
                  <a:schemeClr val="bg1"/>
                </a:solidFill>
                <a:latin typeface="PermianSlabSerifTypeface" panose="02000000000000000000" pitchFamily="50" charset="0"/>
              </a:rPr>
              <a:t>If your license is not yet linked to your CORE account, select Link License or Permit.</a:t>
            </a:r>
          </a:p>
          <a:p>
            <a:pPr marL="285750" indent="-285750">
              <a:buFont typeface="Arial" panose="020B0604020202020204" pitchFamily="34" charset="0"/>
              <a:buChar char="•"/>
            </a:pPr>
            <a:r>
              <a:rPr lang="en-US" sz="1600" b="1" dirty="0">
                <a:solidFill>
                  <a:schemeClr val="bg1"/>
                </a:solidFill>
                <a:latin typeface="PermianSlabSerifTypeface" panose="02000000000000000000" pitchFamily="50" charset="0"/>
              </a:rPr>
              <a:t>Find Application: </a:t>
            </a:r>
            <a:r>
              <a:rPr lang="en-US" sz="1400" dirty="0">
                <a:solidFill>
                  <a:schemeClr val="bg1"/>
                </a:solidFill>
                <a:latin typeface="PermianSlabSerifTypeface" panose="02000000000000000000" pitchFamily="50" charset="0"/>
              </a:rPr>
              <a:t>Select Update License or Permit on the Quick Actions menu.</a:t>
            </a:r>
          </a:p>
          <a:p>
            <a:pPr marL="285750" indent="-285750">
              <a:buFont typeface="Arial" panose="020B0604020202020204" pitchFamily="34" charset="0"/>
              <a:buChar char="•"/>
            </a:pPr>
            <a:r>
              <a:rPr lang="en-US" sz="1600" b="1" dirty="0">
                <a:solidFill>
                  <a:schemeClr val="bg1"/>
                </a:solidFill>
                <a:latin typeface="PermianSlabSerifTypeface" panose="02000000000000000000" pitchFamily="50" charset="0"/>
              </a:rPr>
              <a:t>Application Name: </a:t>
            </a:r>
            <a:r>
              <a:rPr lang="en-US" sz="1400" dirty="0">
                <a:solidFill>
                  <a:schemeClr val="bg1"/>
                </a:solidFill>
                <a:latin typeface="PermianSlabSerifTypeface" panose="02000000000000000000" pitchFamily="50" charset="0"/>
              </a:rPr>
              <a:t>License Certification</a:t>
            </a:r>
          </a:p>
          <a:p>
            <a:r>
              <a:rPr lang="en-US" sz="1600" dirty="0">
                <a:solidFill>
                  <a:schemeClr val="bg1"/>
                </a:solidFill>
                <a:latin typeface="PermianSlabSerifTypeface" panose="02000000000000000000" pitchFamily="50" charset="0"/>
              </a:rPr>
              <a:t>Select “Apply” once the results appear. </a:t>
            </a:r>
          </a:p>
          <a:p>
            <a:endParaRPr lang="en-US" sz="1600" dirty="0">
              <a:solidFill>
                <a:schemeClr val="tx1"/>
              </a:solidFill>
              <a:latin typeface="PermianSlabSerifTypeface" panose="02000000000000000000" pitchFamily="50" charset="0"/>
            </a:endParaRPr>
          </a:p>
        </p:txBody>
      </p:sp>
      <p:sp>
        <p:nvSpPr>
          <p:cNvPr id="4" name="TextBox 3">
            <a:extLst>
              <a:ext uri="{FF2B5EF4-FFF2-40B4-BE49-F238E27FC236}">
                <a16:creationId xmlns:a16="http://schemas.microsoft.com/office/drawing/2014/main" id="{C929582D-9C3E-DE24-7A90-4B4B06FA6E61}"/>
              </a:ext>
            </a:extLst>
          </p:cNvPr>
          <p:cNvSpPr txBox="1"/>
          <p:nvPr/>
        </p:nvSpPr>
        <p:spPr>
          <a:xfrm>
            <a:off x="1295400" y="2889935"/>
            <a:ext cx="7696200" cy="1077218"/>
          </a:xfrm>
          <a:prstGeom prst="rect">
            <a:avLst/>
          </a:prstGeom>
          <a:solidFill>
            <a:srgbClr val="EE3524"/>
          </a:solidFill>
        </p:spPr>
        <p:txBody>
          <a:bodyPr wrap="square">
            <a:spAutoFit/>
          </a:bodyPr>
          <a:lstStyle/>
          <a:p>
            <a:endParaRPr lang="en-US" sz="1600" b="1" dirty="0">
              <a:solidFill>
                <a:srgbClr val="002060"/>
              </a:solidFill>
              <a:latin typeface="PermianSlabSerifTypeface" panose="02000000000000000000" pitchFamily="50" charset="0"/>
            </a:endParaRPr>
          </a:p>
          <a:p>
            <a:r>
              <a:rPr lang="en-US" sz="1600" b="1" dirty="0">
                <a:solidFill>
                  <a:schemeClr val="bg1"/>
                </a:solidFill>
                <a:latin typeface="PermianSlabSerifTypeface" panose="02000000000000000000" pitchFamily="50" charset="0"/>
              </a:rPr>
              <a:t>Complete the Certification Request Form: </a:t>
            </a:r>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hlinkClick r:id="rId2">
                  <a:extLst>
                    <a:ext uri="{A12FA001-AC4F-418D-AE19-62706E023703}">
                      <ahyp:hlinkClr xmlns:ahyp="http://schemas.microsoft.com/office/drawing/2018/hyperlinkcolor" val="tx"/>
                    </a:ext>
                  </a:extLst>
                </a:hlinkClick>
              </a:rPr>
              <a:t>https://www.tn.gov/commerce/regboards/cosmo/license/forms.html</a:t>
            </a:r>
            <a:r>
              <a:rPr lang="en-US" sz="1600" dirty="0">
                <a:solidFill>
                  <a:schemeClr val="bg1"/>
                </a:solidFill>
                <a:latin typeface="PermianSlabSerifTypeface" panose="02000000000000000000" pitchFamily="50" charset="0"/>
              </a:rPr>
              <a:t> </a:t>
            </a:r>
          </a:p>
          <a:p>
            <a:endParaRPr lang="en-US" sz="1600" i="1" dirty="0">
              <a:solidFill>
                <a:schemeClr val="bg1">
                  <a:lumMod val="95000"/>
                </a:schemeClr>
              </a:solidFill>
              <a:latin typeface="PermianSlabSerifTypeface" panose="02000000000000000000" pitchFamily="50" charset="0"/>
            </a:endParaRPr>
          </a:p>
        </p:txBody>
      </p:sp>
      <p:sp>
        <p:nvSpPr>
          <p:cNvPr id="6" name="TextBox 5">
            <a:extLst>
              <a:ext uri="{FF2B5EF4-FFF2-40B4-BE49-F238E27FC236}">
                <a16:creationId xmlns:a16="http://schemas.microsoft.com/office/drawing/2014/main" id="{7B5810A0-8528-68A0-FE56-EF26CCE9E699}"/>
              </a:ext>
            </a:extLst>
          </p:cNvPr>
          <p:cNvSpPr txBox="1"/>
          <p:nvPr/>
        </p:nvSpPr>
        <p:spPr>
          <a:xfrm>
            <a:off x="2618724" y="3868470"/>
            <a:ext cx="6372876" cy="1077218"/>
          </a:xfrm>
          <a:prstGeom prst="rect">
            <a:avLst/>
          </a:prstGeom>
          <a:solidFill>
            <a:srgbClr val="6E7073"/>
          </a:solidFill>
        </p:spPr>
        <p:txBody>
          <a:bodyPr wrap="square">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Fee — $50 fee must be paid for the application to be reviewed.</a:t>
            </a:r>
          </a:p>
          <a:p>
            <a:r>
              <a:rPr lang="en-US" sz="1600" dirty="0">
                <a:solidFill>
                  <a:schemeClr val="bg1"/>
                </a:solidFill>
                <a:latin typeface="PermianSlabSerifTypeface" panose="02000000000000000000" pitchFamily="50" charset="0"/>
              </a:rPr>
              <a:t>*Note: </a:t>
            </a:r>
            <a:r>
              <a:rPr lang="en-US" sz="1600" u="sng" dirty="0">
                <a:solidFill>
                  <a:schemeClr val="bg1"/>
                </a:solidFill>
                <a:latin typeface="PermianSlabSerifTypeface" panose="02000000000000000000" pitchFamily="50" charset="0"/>
              </a:rPr>
              <a:t>This is not an application to renew your license.</a:t>
            </a:r>
          </a:p>
          <a:p>
            <a:endParaRPr lang="en-US" sz="1600" dirty="0">
              <a:solidFill>
                <a:schemeClr val="tx1"/>
              </a:solidFill>
              <a:latin typeface="PermianSlabSerifTypeface" panose="02000000000000000000" pitchFamily="50" charset="0"/>
            </a:endParaRPr>
          </a:p>
        </p:txBody>
      </p:sp>
      <p:pic>
        <p:nvPicPr>
          <p:cNvPr id="8" name="Picture 7">
            <a:extLst>
              <a:ext uri="{FF2B5EF4-FFF2-40B4-BE49-F238E27FC236}">
                <a16:creationId xmlns:a16="http://schemas.microsoft.com/office/drawing/2014/main" id="{42CED569-9A46-C84E-4621-2747D5BAF35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3528" y="4038600"/>
            <a:ext cx="2767824" cy="2267909"/>
          </a:xfrm>
          <a:prstGeom prst="rect">
            <a:avLst/>
          </a:prstGeom>
        </p:spPr>
      </p:pic>
    </p:spTree>
    <p:extLst>
      <p:ext uri="{BB962C8B-B14F-4D97-AF65-F5344CB8AC3E}">
        <p14:creationId xmlns:p14="http://schemas.microsoft.com/office/powerpoint/2010/main" val="2082183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699D5-497F-8B3E-1C1C-B1796845145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5A38B8D-824D-AC3C-AA12-9DF8AFA25E7B}"/>
              </a:ext>
            </a:extLst>
          </p:cNvPr>
          <p:cNvSpPr>
            <a:spLocks noGrp="1"/>
          </p:cNvSpPr>
          <p:nvPr>
            <p:ph type="title"/>
          </p:nvPr>
        </p:nvSpPr>
        <p:spPr/>
        <p:txBody>
          <a:bodyPr/>
          <a:lstStyle/>
          <a:p>
            <a:r>
              <a:rPr lang="en-US" dirty="0"/>
              <a:t>Register and Log In</a:t>
            </a:r>
          </a:p>
        </p:txBody>
      </p:sp>
      <p:sp>
        <p:nvSpPr>
          <p:cNvPr id="3" name="TextBox 2">
            <a:extLst>
              <a:ext uri="{FF2B5EF4-FFF2-40B4-BE49-F238E27FC236}">
                <a16:creationId xmlns:a16="http://schemas.microsoft.com/office/drawing/2014/main" id="{334D3303-1346-4DD5-4367-51E8D5EC4EC2}"/>
              </a:ext>
            </a:extLst>
          </p:cNvPr>
          <p:cNvSpPr txBox="1"/>
          <p:nvPr/>
        </p:nvSpPr>
        <p:spPr>
          <a:xfrm>
            <a:off x="138112" y="1248935"/>
            <a:ext cx="8867775" cy="600164"/>
          </a:xfrm>
          <a:prstGeom prst="rect">
            <a:avLst/>
          </a:prstGeom>
          <a:noFill/>
          <a:ln w="57150">
            <a:solidFill>
              <a:srgbClr val="6E7073"/>
            </a:solidFill>
          </a:ln>
        </p:spPr>
        <p:txBody>
          <a:bodyPr wrap="square">
            <a:spAutoFit/>
          </a:bodyPr>
          <a:lstStyle/>
          <a:p>
            <a:r>
              <a:rPr lang="en-US" sz="1100" b="1" dirty="0">
                <a:latin typeface="PermianSlabSerifTypeface" panose="02000000000000000000" pitchFamily="50" charset="0"/>
              </a:rPr>
              <a:t>Welcome to the Department of Commerce and Insurance Online Licensing Services.</a:t>
            </a:r>
          </a:p>
          <a:p>
            <a:endParaRPr lang="en-US" sz="1100" dirty="0">
              <a:latin typeface="PermianSlabSerifTypeface" panose="02000000000000000000" pitchFamily="50" charset="0"/>
            </a:endParaRPr>
          </a:p>
          <a:p>
            <a:r>
              <a:rPr lang="en-US" sz="1100" dirty="0">
                <a:latin typeface="PermianSlabSerifTypeface" panose="02000000000000000000" pitchFamily="50" charset="0"/>
              </a:rPr>
              <a:t>Final processing of your application is subject to administrative review.</a:t>
            </a:r>
          </a:p>
        </p:txBody>
      </p:sp>
      <p:sp>
        <p:nvSpPr>
          <p:cNvPr id="2" name="Content Placeholder 1">
            <a:extLst>
              <a:ext uri="{FF2B5EF4-FFF2-40B4-BE49-F238E27FC236}">
                <a16:creationId xmlns:a16="http://schemas.microsoft.com/office/drawing/2014/main" id="{BC4DC29F-6452-8CF8-AF90-1509BB691891}"/>
              </a:ext>
            </a:extLst>
          </p:cNvPr>
          <p:cNvSpPr txBox="1">
            <a:spLocks noGrp="1"/>
          </p:cNvSpPr>
          <p:nvPr>
            <p:ph idx="1"/>
          </p:nvPr>
        </p:nvSpPr>
        <p:spPr>
          <a:xfrm>
            <a:off x="395695" y="2209800"/>
            <a:ext cx="8352608" cy="904863"/>
          </a:xfrm>
          <a:prstGeom prst="rect">
            <a:avLst/>
          </a:prstGeom>
          <a:noFill/>
        </p:spPr>
        <p:txBody>
          <a:bodyPr wrap="none" rtlCol="0">
            <a:spAutoFit/>
          </a:bodyPr>
          <a:lstStyle/>
          <a:p>
            <a:pPr marL="0" indent="0" algn="ctr">
              <a:buNone/>
            </a:pPr>
            <a:r>
              <a:rPr lang="en-US" sz="2400" dirty="0">
                <a:latin typeface="PermianSlabSerifTypeface" panose="02000000000000000000" pitchFamily="50" charset="0"/>
              </a:rPr>
              <a:t>Visit </a:t>
            </a:r>
            <a:r>
              <a:rPr lang="en-US" sz="2400" dirty="0">
                <a:solidFill>
                  <a:srgbClr val="0022A1"/>
                </a:solidFill>
                <a:latin typeface="PermianSlabSerifTypeface" panose="02000000000000000000" pitchFamily="50" charset="0"/>
                <a:hlinkClick r:id="rId2">
                  <a:extLst>
                    <a:ext uri="{A12FA001-AC4F-418D-AE19-62706E023703}">
                      <ahyp:hlinkClr xmlns:ahyp="http://schemas.microsoft.com/office/drawing/2018/hyperlinkcolor" val="tx"/>
                    </a:ext>
                  </a:extLst>
                </a:hlinkClick>
              </a:rPr>
              <a:t>https://access.cloud.commerce.tn.gov/portal/public</a:t>
            </a:r>
            <a:endParaRPr lang="en-US" sz="2400" dirty="0">
              <a:solidFill>
                <a:srgbClr val="0022A1"/>
              </a:solidFill>
              <a:latin typeface="PermianSlabSerifTypeface" panose="02000000000000000000" pitchFamily="50" charset="0"/>
            </a:endParaRPr>
          </a:p>
          <a:p>
            <a:pPr algn="ctr"/>
            <a:endParaRPr lang="en-US" sz="2400" dirty="0">
              <a:latin typeface="PermianSlabSerifTypeface" panose="02000000000000000000" pitchFamily="50" charset="0"/>
            </a:endParaRPr>
          </a:p>
        </p:txBody>
      </p:sp>
      <p:sp>
        <p:nvSpPr>
          <p:cNvPr id="6" name="TextBox 5">
            <a:extLst>
              <a:ext uri="{FF2B5EF4-FFF2-40B4-BE49-F238E27FC236}">
                <a16:creationId xmlns:a16="http://schemas.microsoft.com/office/drawing/2014/main" id="{BFDFED43-1836-B6F0-84A7-6E734D68AF69}"/>
              </a:ext>
            </a:extLst>
          </p:cNvPr>
          <p:cNvSpPr txBox="1"/>
          <p:nvPr/>
        </p:nvSpPr>
        <p:spPr>
          <a:xfrm>
            <a:off x="1086611" y="2819400"/>
            <a:ext cx="6970776" cy="830997"/>
          </a:xfrm>
          <a:prstGeom prst="rect">
            <a:avLst/>
          </a:prstGeom>
          <a:noFill/>
        </p:spPr>
        <p:txBody>
          <a:bodyPr wrap="square" rtlCol="0">
            <a:spAutoFit/>
          </a:bodyPr>
          <a:lstStyle/>
          <a:p>
            <a:r>
              <a:rPr lang="en-US" sz="1600" dirty="0">
                <a:solidFill>
                  <a:schemeClr val="tx1"/>
                </a:solidFill>
                <a:latin typeface="PermianSlabSerifTypeface" panose="02000000000000000000" pitchFamily="50" charset="0"/>
              </a:rPr>
              <a:t>Select the “Create An Account” icon to begin the online registration and application process. Use the “Sign In” link if you are a returning user.</a:t>
            </a:r>
          </a:p>
        </p:txBody>
      </p:sp>
      <p:pic>
        <p:nvPicPr>
          <p:cNvPr id="8" name="Picture 7" descr="Screenshot of the grey information box from the CORE website about creating an account if you are a new user or signing in if you are a returning user.">
            <a:extLst>
              <a:ext uri="{FF2B5EF4-FFF2-40B4-BE49-F238E27FC236}">
                <a16:creationId xmlns:a16="http://schemas.microsoft.com/office/drawing/2014/main" id="{F8DE5F9C-6960-9871-2FC7-118968C195E0}"/>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1981200" y="4150603"/>
            <a:ext cx="4709568" cy="723963"/>
          </a:xfrm>
          <a:prstGeom prst="rect">
            <a:avLst/>
          </a:prstGeom>
        </p:spPr>
      </p:pic>
    </p:spTree>
    <p:extLst>
      <p:ext uri="{BB962C8B-B14F-4D97-AF65-F5344CB8AC3E}">
        <p14:creationId xmlns:p14="http://schemas.microsoft.com/office/powerpoint/2010/main" val="15367743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Online Application and Attachments:</a:t>
            </a:r>
          </a:p>
        </p:txBody>
      </p:sp>
      <p:sp>
        <p:nvSpPr>
          <p:cNvPr id="8" name="TextBox 7">
            <a:extLst>
              <a:ext uri="{FF2B5EF4-FFF2-40B4-BE49-F238E27FC236}">
                <a16:creationId xmlns:a16="http://schemas.microsoft.com/office/drawing/2014/main" id="{A5052D2B-B7A8-8610-D044-F4A9D7C77EFB}"/>
              </a:ext>
            </a:extLst>
          </p:cNvPr>
          <p:cNvSpPr txBox="1"/>
          <p:nvPr/>
        </p:nvSpPr>
        <p:spPr>
          <a:xfrm>
            <a:off x="152400" y="1371600"/>
            <a:ext cx="8832012" cy="830997"/>
          </a:xfrm>
          <a:prstGeom prst="rect">
            <a:avLst/>
          </a:prstGeom>
          <a:solidFill>
            <a:srgbClr val="EE3524"/>
          </a:solidFill>
        </p:spPr>
        <p:txBody>
          <a:bodyPr wrap="square" rtlCol="0">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You will need to review your contact information. Make sure your address is current.</a:t>
            </a:r>
          </a:p>
          <a:p>
            <a:endParaRPr lang="en-US" sz="1600" dirty="0">
              <a:solidFill>
                <a:schemeClr val="bg1"/>
              </a:solidFill>
              <a:latin typeface="PermianSlabSerifTypeface" panose="02000000000000000000" pitchFamily="50" charset="0"/>
            </a:endParaRPr>
          </a:p>
        </p:txBody>
      </p:sp>
      <p:sp>
        <p:nvSpPr>
          <p:cNvPr id="10" name="TextBox 9">
            <a:extLst>
              <a:ext uri="{FF2B5EF4-FFF2-40B4-BE49-F238E27FC236}">
                <a16:creationId xmlns:a16="http://schemas.microsoft.com/office/drawing/2014/main" id="{9E8DE24A-D3D6-344A-FD9D-9B5B3C11241B}"/>
              </a:ext>
            </a:extLst>
          </p:cNvPr>
          <p:cNvSpPr txBox="1"/>
          <p:nvPr/>
        </p:nvSpPr>
        <p:spPr>
          <a:xfrm>
            <a:off x="529806" y="2743200"/>
            <a:ext cx="8077200" cy="1138773"/>
          </a:xfrm>
          <a:prstGeom prst="rect">
            <a:avLst/>
          </a:prstGeom>
          <a:solidFill>
            <a:srgbClr val="6E7073"/>
          </a:solidFill>
        </p:spPr>
        <p:txBody>
          <a:bodyPr wrap="square">
            <a:spAutoFit/>
          </a:bodyPr>
          <a:lstStyle/>
          <a:p>
            <a:endParaRPr lang="en-US" dirty="0">
              <a:solidFill>
                <a:schemeClr val="bg1"/>
              </a:solidFill>
              <a:latin typeface="PermianSlabSerifTypeface" panose="02000000000000000000" pitchFamily="50" charset="0"/>
            </a:endParaRPr>
          </a:p>
          <a:p>
            <a:pPr marL="285750" indent="-285750">
              <a:buFont typeface="Arial" panose="020B0604020202020204" pitchFamily="34" charset="0"/>
              <a:buChar char="•"/>
            </a:pPr>
            <a:r>
              <a:rPr lang="en-US" sz="1600" dirty="0">
                <a:solidFill>
                  <a:schemeClr val="bg1"/>
                </a:solidFill>
                <a:latin typeface="PermianSlabSerifTypeface" panose="02000000000000000000" pitchFamily="50" charset="0"/>
              </a:rPr>
              <a:t>Upload the completed license certification request form.</a:t>
            </a:r>
          </a:p>
          <a:p>
            <a:pPr marL="285750" indent="-285750">
              <a:buFont typeface="Arial" panose="020B0604020202020204" pitchFamily="34" charset="0"/>
              <a:buChar char="•"/>
            </a:pPr>
            <a:r>
              <a:rPr lang="en-US" sz="1600" dirty="0">
                <a:solidFill>
                  <a:schemeClr val="bg1"/>
                </a:solidFill>
                <a:latin typeface="PermianSlabSerifTypeface" panose="02000000000000000000" pitchFamily="50" charset="0"/>
              </a:rPr>
              <a:t>This is how the board knows where to email your license certification.</a:t>
            </a:r>
          </a:p>
          <a:p>
            <a:pPr marL="285750" indent="-285750">
              <a:buFont typeface="Arial" panose="020B0604020202020204" pitchFamily="34" charset="0"/>
              <a:buChar char="•"/>
            </a:pPr>
            <a:endParaRPr lang="en-US" dirty="0">
              <a:solidFill>
                <a:schemeClr val="bg1"/>
              </a:solidFill>
            </a:endParaRPr>
          </a:p>
        </p:txBody>
      </p:sp>
    </p:spTree>
    <p:extLst>
      <p:ext uri="{BB962C8B-B14F-4D97-AF65-F5344CB8AC3E}">
        <p14:creationId xmlns:p14="http://schemas.microsoft.com/office/powerpoint/2010/main" val="2272475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EE4FB-4293-B879-11AE-661072FB3FFC}"/>
              </a:ext>
            </a:extLst>
          </p:cNvPr>
          <p:cNvSpPr>
            <a:spLocks noGrp="1"/>
          </p:cNvSpPr>
          <p:nvPr>
            <p:ph type="title"/>
          </p:nvPr>
        </p:nvSpPr>
        <p:spPr/>
        <p:txBody>
          <a:bodyPr/>
          <a:lstStyle/>
          <a:p>
            <a:r>
              <a:rPr lang="en-US" dirty="0"/>
              <a:t>Summary</a:t>
            </a:r>
          </a:p>
        </p:txBody>
      </p:sp>
      <p:sp>
        <p:nvSpPr>
          <p:cNvPr id="4" name="TextBox 3">
            <a:extLst>
              <a:ext uri="{FF2B5EF4-FFF2-40B4-BE49-F238E27FC236}">
                <a16:creationId xmlns:a16="http://schemas.microsoft.com/office/drawing/2014/main" id="{0A99BE4B-032B-C375-4B08-B12E8420B057}"/>
              </a:ext>
            </a:extLst>
          </p:cNvPr>
          <p:cNvSpPr txBox="1"/>
          <p:nvPr/>
        </p:nvSpPr>
        <p:spPr>
          <a:xfrm>
            <a:off x="0" y="1076597"/>
            <a:ext cx="9144000" cy="1323439"/>
          </a:xfrm>
          <a:prstGeom prst="rect">
            <a:avLst/>
          </a:prstGeom>
          <a:solidFill>
            <a:srgbClr val="EE3524"/>
          </a:solidFill>
        </p:spPr>
        <p:txBody>
          <a:bodyPr wrap="square" rtlCol="0">
            <a:spAutoFit/>
          </a:bodyPr>
          <a:lstStyle/>
          <a:p>
            <a:endParaRPr lang="en-US" sz="2000" dirty="0">
              <a:solidFill>
                <a:schemeClr val="bg1"/>
              </a:solidFill>
              <a:latin typeface="PermianSlabSerifTypeface" panose="02000000000000000000" pitchFamily="50" charset="0"/>
            </a:endParaRPr>
          </a:p>
          <a:p>
            <a:pPr algn="ctr"/>
            <a:r>
              <a:rPr lang="en-US" sz="2000" dirty="0">
                <a:solidFill>
                  <a:schemeClr val="bg1"/>
                </a:solidFill>
                <a:latin typeface="PermianSlabSerifTypeface" panose="02000000000000000000" pitchFamily="50" charset="0"/>
              </a:rPr>
              <a:t>View the summary of the information you provided. Click the pencil icon to make necessary changes. Click Submit when complete.</a:t>
            </a:r>
          </a:p>
          <a:p>
            <a:endParaRPr lang="en-US" sz="2000" dirty="0">
              <a:solidFill>
                <a:schemeClr val="bg1"/>
              </a:solidFill>
              <a:latin typeface="PermianSlabSerifTypeface" panose="02000000000000000000" pitchFamily="50" charset="0"/>
            </a:endParaRPr>
          </a:p>
        </p:txBody>
      </p:sp>
      <p:sp>
        <p:nvSpPr>
          <p:cNvPr id="5" name="TextBox 4">
            <a:extLst>
              <a:ext uri="{FF2B5EF4-FFF2-40B4-BE49-F238E27FC236}">
                <a16:creationId xmlns:a16="http://schemas.microsoft.com/office/drawing/2014/main" id="{E15F45A1-B1D2-C5A9-D36B-5E05CE323D09}"/>
              </a:ext>
            </a:extLst>
          </p:cNvPr>
          <p:cNvSpPr txBox="1"/>
          <p:nvPr/>
        </p:nvSpPr>
        <p:spPr>
          <a:xfrm>
            <a:off x="455043" y="3059668"/>
            <a:ext cx="8229600" cy="738664"/>
          </a:xfrm>
          <a:prstGeom prst="rect">
            <a:avLst/>
          </a:prstGeom>
          <a:noFill/>
          <a:ln w="22225">
            <a:solidFill>
              <a:srgbClr val="174A7C"/>
            </a:solidFill>
          </a:ln>
        </p:spPr>
        <p:txBody>
          <a:bodyPr wrap="square">
            <a:spAutoFit/>
          </a:bodyPr>
          <a:lstStyle/>
          <a:p>
            <a:r>
              <a:rPr lang="en-US" sz="1400" dirty="0">
                <a:latin typeface="PermianSlabSerifTypeface" panose="02000000000000000000" pitchFamily="50" charset="0"/>
              </a:rPr>
              <a:t>You must agree to a statement that the information and documentation provided is accurate and true to the best of your ability, and that you understand that providing false information may result in the denial, suspension, or revocation of any license, certificate, or permit issued. </a:t>
            </a:r>
          </a:p>
        </p:txBody>
      </p:sp>
      <p:sp>
        <p:nvSpPr>
          <p:cNvPr id="6" name="TextBox 5">
            <a:extLst>
              <a:ext uri="{FF2B5EF4-FFF2-40B4-BE49-F238E27FC236}">
                <a16:creationId xmlns:a16="http://schemas.microsoft.com/office/drawing/2014/main" id="{47F6ECB4-BEAF-D179-688D-44E1FA9B4394}"/>
              </a:ext>
            </a:extLst>
          </p:cNvPr>
          <p:cNvSpPr txBox="1"/>
          <p:nvPr/>
        </p:nvSpPr>
        <p:spPr>
          <a:xfrm>
            <a:off x="0" y="4562442"/>
            <a:ext cx="9139687" cy="1631216"/>
          </a:xfrm>
          <a:prstGeom prst="rect">
            <a:avLst/>
          </a:prstGeom>
          <a:solidFill>
            <a:srgbClr val="EE3524"/>
          </a:solidFill>
        </p:spPr>
        <p:txBody>
          <a:bodyPr wrap="square" rtlCol="0">
            <a:spAutoFit/>
          </a:bodyPr>
          <a:lstStyle/>
          <a:p>
            <a:endParaRPr lang="en-US" sz="2000" dirty="0">
              <a:solidFill>
                <a:schemeClr val="bg1"/>
              </a:solidFill>
              <a:latin typeface="PermianSlabSerifTypeface" panose="02000000000000000000" pitchFamily="50" charset="0"/>
            </a:endParaRPr>
          </a:p>
          <a:p>
            <a:pPr algn="ctr"/>
            <a:r>
              <a:rPr lang="en-US" sz="2000" dirty="0">
                <a:solidFill>
                  <a:schemeClr val="bg1"/>
                </a:solidFill>
                <a:latin typeface="PermianSlabSerifTypeface" panose="02000000000000000000" pitchFamily="50" charset="0"/>
              </a:rPr>
              <a:t>You will see a notification that your application has been submitted successfully and that a shopping cart entry has been created for this transaction.  </a:t>
            </a:r>
          </a:p>
          <a:p>
            <a:endParaRPr lang="en-US" sz="2000" dirty="0">
              <a:solidFill>
                <a:schemeClr val="bg1"/>
              </a:solidFill>
              <a:latin typeface="PermianSlabSerifTypeface" panose="02000000000000000000" pitchFamily="50" charset="0"/>
            </a:endParaRPr>
          </a:p>
        </p:txBody>
      </p:sp>
    </p:spTree>
    <p:extLst>
      <p:ext uri="{BB962C8B-B14F-4D97-AF65-F5344CB8AC3E}">
        <p14:creationId xmlns:p14="http://schemas.microsoft.com/office/powerpoint/2010/main" val="4168938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33504-D1B9-1033-7498-1FC8839E3F30}"/>
              </a:ext>
            </a:extLst>
          </p:cNvPr>
          <p:cNvSpPr>
            <a:spLocks noGrp="1"/>
          </p:cNvSpPr>
          <p:nvPr>
            <p:ph type="title"/>
          </p:nvPr>
        </p:nvSpPr>
        <p:spPr/>
        <p:txBody>
          <a:bodyPr/>
          <a:lstStyle/>
          <a:p>
            <a:r>
              <a:rPr lang="en-US" dirty="0"/>
              <a:t>Payment</a:t>
            </a:r>
          </a:p>
        </p:txBody>
      </p:sp>
      <p:sp>
        <p:nvSpPr>
          <p:cNvPr id="9" name="TextBox 8">
            <a:extLst>
              <a:ext uri="{FF2B5EF4-FFF2-40B4-BE49-F238E27FC236}">
                <a16:creationId xmlns:a16="http://schemas.microsoft.com/office/drawing/2014/main" id="{26EB35A9-488E-9F29-912B-A12992443C2D}"/>
              </a:ext>
            </a:extLst>
          </p:cNvPr>
          <p:cNvSpPr txBox="1"/>
          <p:nvPr/>
        </p:nvSpPr>
        <p:spPr>
          <a:xfrm>
            <a:off x="0" y="984454"/>
            <a:ext cx="9144000" cy="1200329"/>
          </a:xfrm>
          <a:prstGeom prst="rect">
            <a:avLst/>
          </a:prstGeom>
          <a:solidFill>
            <a:srgbClr val="EE3524"/>
          </a:solidFill>
        </p:spPr>
        <p:txBody>
          <a:bodyPr wrap="square" rtlCol="0">
            <a:spAutoFit/>
          </a:bodyPr>
          <a:lstStyle/>
          <a:p>
            <a:pPr algn="ctr"/>
            <a:endParaRPr lang="en-US" dirty="0">
              <a:solidFill>
                <a:schemeClr val="bg1"/>
              </a:solidFill>
              <a:latin typeface="PermianSlabSerifTypeface" panose="02000000000000000000" pitchFamily="50" charset="0"/>
            </a:endParaRPr>
          </a:p>
          <a:p>
            <a:pPr algn="ctr"/>
            <a:r>
              <a:rPr lang="en-US" dirty="0">
                <a:solidFill>
                  <a:schemeClr val="bg1"/>
                </a:solidFill>
                <a:latin typeface="PermianSlabSerifTypeface" panose="02000000000000000000" pitchFamily="50" charset="0"/>
              </a:rPr>
              <a:t>Your application is not complete until payment is submitted.  </a:t>
            </a:r>
          </a:p>
          <a:p>
            <a:pPr algn="ctr"/>
            <a:r>
              <a:rPr lang="en-US" dirty="0">
                <a:solidFill>
                  <a:schemeClr val="bg1"/>
                </a:solidFill>
                <a:latin typeface="PermianSlabSerifTypeface" panose="02000000000000000000" pitchFamily="50" charset="0"/>
              </a:rPr>
              <a:t>Click Pay Now to proceed.</a:t>
            </a:r>
          </a:p>
          <a:p>
            <a:pPr algn="ctr"/>
            <a:endParaRPr lang="en-US" dirty="0">
              <a:solidFill>
                <a:schemeClr val="bg1"/>
              </a:solidFill>
              <a:latin typeface="PermianSlabSerifTypeface" panose="02000000000000000000" pitchFamily="50" charset="0"/>
            </a:endParaRPr>
          </a:p>
        </p:txBody>
      </p:sp>
      <p:sp>
        <p:nvSpPr>
          <p:cNvPr id="8" name="TextBox 7">
            <a:extLst>
              <a:ext uri="{FF2B5EF4-FFF2-40B4-BE49-F238E27FC236}">
                <a16:creationId xmlns:a16="http://schemas.microsoft.com/office/drawing/2014/main" id="{775181AC-42F3-B55C-3FD6-3E5EE6C6527A}"/>
              </a:ext>
            </a:extLst>
          </p:cNvPr>
          <p:cNvSpPr txBox="1"/>
          <p:nvPr/>
        </p:nvSpPr>
        <p:spPr>
          <a:xfrm>
            <a:off x="0" y="2084520"/>
            <a:ext cx="9144000" cy="369332"/>
          </a:xfrm>
          <a:prstGeom prst="rect">
            <a:avLst/>
          </a:prstGeom>
          <a:solidFill>
            <a:srgbClr val="1B365D"/>
          </a:solidFill>
        </p:spPr>
        <p:txBody>
          <a:bodyPr wrap="square" rtlCol="0">
            <a:spAutoFit/>
          </a:bodyPr>
          <a:lstStyle/>
          <a:p>
            <a:pPr algn="ctr"/>
            <a:r>
              <a:rPr lang="en-US" dirty="0">
                <a:solidFill>
                  <a:schemeClr val="bg1"/>
                </a:solidFill>
                <a:latin typeface="PermianSlabSerifTypeface" panose="02000000000000000000" pitchFamily="50" charset="0"/>
              </a:rPr>
              <a:t>Navigate the payment screens to enter your payment details.</a:t>
            </a:r>
          </a:p>
        </p:txBody>
      </p:sp>
      <p:sp>
        <p:nvSpPr>
          <p:cNvPr id="4" name="TextBox 3">
            <a:extLst>
              <a:ext uri="{FF2B5EF4-FFF2-40B4-BE49-F238E27FC236}">
                <a16:creationId xmlns:a16="http://schemas.microsoft.com/office/drawing/2014/main" id="{C7058198-B2A2-27DE-80E0-00A318B79EC3}"/>
              </a:ext>
            </a:extLst>
          </p:cNvPr>
          <p:cNvSpPr txBox="1"/>
          <p:nvPr/>
        </p:nvSpPr>
        <p:spPr>
          <a:xfrm>
            <a:off x="838200" y="2615670"/>
            <a:ext cx="8305800" cy="861774"/>
          </a:xfrm>
          <a:prstGeom prst="rect">
            <a:avLst/>
          </a:prstGeom>
          <a:solidFill>
            <a:srgbClr val="EE3524"/>
          </a:solidFill>
        </p:spPr>
        <p:txBody>
          <a:bodyPr wrap="square" rtlCol="0">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 Select transactions to pay.</a:t>
            </a:r>
          </a:p>
          <a:p>
            <a:endParaRPr lang="en-US" sz="1600" dirty="0">
              <a:solidFill>
                <a:schemeClr val="bg1"/>
              </a:solidFill>
              <a:latin typeface="PermianSlabSerifTypeface" panose="02000000000000000000" pitchFamily="50" charset="0"/>
            </a:endParaRPr>
          </a:p>
        </p:txBody>
      </p:sp>
      <p:sp>
        <p:nvSpPr>
          <p:cNvPr id="5" name="TextBox 4">
            <a:extLst>
              <a:ext uri="{FF2B5EF4-FFF2-40B4-BE49-F238E27FC236}">
                <a16:creationId xmlns:a16="http://schemas.microsoft.com/office/drawing/2014/main" id="{F06A1F61-BF0A-3E89-ADB4-4472EBE9B86E}"/>
              </a:ext>
            </a:extLst>
          </p:cNvPr>
          <p:cNvSpPr txBox="1"/>
          <p:nvPr/>
        </p:nvSpPr>
        <p:spPr>
          <a:xfrm>
            <a:off x="1981200" y="3458052"/>
            <a:ext cx="7162800" cy="861774"/>
          </a:xfrm>
          <a:prstGeom prst="rect">
            <a:avLst/>
          </a:prstGeom>
          <a:solidFill>
            <a:srgbClr val="6E7073"/>
          </a:solidFill>
        </p:spPr>
        <p:txBody>
          <a:bodyPr wrap="square" rtlCol="0">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 Confirm Payment Details</a:t>
            </a:r>
          </a:p>
          <a:p>
            <a:endParaRPr lang="en-US" sz="1600" dirty="0">
              <a:solidFill>
                <a:schemeClr val="bg1"/>
              </a:solidFill>
              <a:latin typeface="PermianSlabSerifTypeface" panose="02000000000000000000" pitchFamily="50" charset="0"/>
            </a:endParaRPr>
          </a:p>
        </p:txBody>
      </p:sp>
      <p:sp>
        <p:nvSpPr>
          <p:cNvPr id="6" name="TextBox 5">
            <a:extLst>
              <a:ext uri="{FF2B5EF4-FFF2-40B4-BE49-F238E27FC236}">
                <a16:creationId xmlns:a16="http://schemas.microsoft.com/office/drawing/2014/main" id="{479EB2D9-D773-482A-4BF3-C7687F538668}"/>
              </a:ext>
            </a:extLst>
          </p:cNvPr>
          <p:cNvSpPr txBox="1"/>
          <p:nvPr/>
        </p:nvSpPr>
        <p:spPr>
          <a:xfrm>
            <a:off x="3200400" y="4319826"/>
            <a:ext cx="5943600" cy="861774"/>
          </a:xfrm>
          <a:prstGeom prst="rect">
            <a:avLst/>
          </a:prstGeom>
          <a:solidFill>
            <a:srgbClr val="EE3524"/>
          </a:solidFill>
        </p:spPr>
        <p:txBody>
          <a:bodyPr wrap="square" rtlCol="0">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 Select Payment Type</a:t>
            </a:r>
          </a:p>
          <a:p>
            <a:endParaRPr lang="en-US" sz="1600" dirty="0">
              <a:solidFill>
                <a:schemeClr val="bg1"/>
              </a:solidFill>
              <a:latin typeface="PermianSlabSerifTypeface" panose="02000000000000000000" pitchFamily="50" charset="0"/>
            </a:endParaRPr>
          </a:p>
        </p:txBody>
      </p:sp>
      <p:sp>
        <p:nvSpPr>
          <p:cNvPr id="7" name="TextBox 6">
            <a:extLst>
              <a:ext uri="{FF2B5EF4-FFF2-40B4-BE49-F238E27FC236}">
                <a16:creationId xmlns:a16="http://schemas.microsoft.com/office/drawing/2014/main" id="{337C6931-535E-8B31-BFCB-BE5467ED5AB4}"/>
              </a:ext>
            </a:extLst>
          </p:cNvPr>
          <p:cNvSpPr txBox="1"/>
          <p:nvPr/>
        </p:nvSpPr>
        <p:spPr>
          <a:xfrm>
            <a:off x="4495800" y="5181600"/>
            <a:ext cx="4648200" cy="861774"/>
          </a:xfrm>
          <a:prstGeom prst="rect">
            <a:avLst/>
          </a:prstGeom>
          <a:solidFill>
            <a:srgbClr val="6E7073"/>
          </a:solidFill>
        </p:spPr>
        <p:txBody>
          <a:bodyPr wrap="square" rtlCol="0">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 Enter Billing Details</a:t>
            </a:r>
          </a:p>
          <a:p>
            <a:endParaRPr lang="en-US" sz="1600" dirty="0">
              <a:solidFill>
                <a:schemeClr val="bg1"/>
              </a:solidFill>
              <a:latin typeface="PermianSlabSerifTypeface" panose="02000000000000000000" pitchFamily="50" charset="0"/>
            </a:endParaRPr>
          </a:p>
        </p:txBody>
      </p:sp>
    </p:spTree>
    <p:extLst>
      <p:ext uri="{BB962C8B-B14F-4D97-AF65-F5344CB8AC3E}">
        <p14:creationId xmlns:p14="http://schemas.microsoft.com/office/powerpoint/2010/main" val="4025215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B1A3F-F70A-BAD6-3203-9FE336B560E7}"/>
              </a:ext>
            </a:extLst>
          </p:cNvPr>
          <p:cNvSpPr>
            <a:spLocks noGrp="1"/>
          </p:cNvSpPr>
          <p:nvPr>
            <p:ph type="title"/>
          </p:nvPr>
        </p:nvSpPr>
        <p:spPr/>
        <p:txBody>
          <a:bodyPr/>
          <a:lstStyle/>
          <a:p>
            <a:r>
              <a:rPr lang="en-US" dirty="0"/>
              <a:t>Check your Email</a:t>
            </a:r>
          </a:p>
        </p:txBody>
      </p:sp>
      <p:sp>
        <p:nvSpPr>
          <p:cNvPr id="4" name="TextBox 3">
            <a:extLst>
              <a:ext uri="{FF2B5EF4-FFF2-40B4-BE49-F238E27FC236}">
                <a16:creationId xmlns:a16="http://schemas.microsoft.com/office/drawing/2014/main" id="{A4FABE1D-3756-6A40-343A-6AB416183CDB}"/>
              </a:ext>
            </a:extLst>
          </p:cNvPr>
          <p:cNvSpPr txBox="1"/>
          <p:nvPr/>
        </p:nvSpPr>
        <p:spPr>
          <a:xfrm>
            <a:off x="0" y="1055180"/>
            <a:ext cx="9144000" cy="1477328"/>
          </a:xfrm>
          <a:prstGeom prst="rect">
            <a:avLst/>
          </a:prstGeom>
          <a:solidFill>
            <a:srgbClr val="EE3524"/>
          </a:solidFill>
        </p:spPr>
        <p:txBody>
          <a:bodyPr wrap="square" rtlCol="0">
            <a:spAutoFit/>
          </a:bodyPr>
          <a:lstStyle/>
          <a:p>
            <a:pPr algn="ctr"/>
            <a:endParaRPr lang="en-US" dirty="0">
              <a:solidFill>
                <a:schemeClr val="bg1"/>
              </a:solidFill>
              <a:latin typeface="PermianSlabSerifTypeface" panose="02000000000000000000" pitchFamily="50" charset="0"/>
            </a:endParaRPr>
          </a:p>
          <a:p>
            <a:pPr algn="ctr"/>
            <a:r>
              <a:rPr lang="en-US" dirty="0">
                <a:solidFill>
                  <a:schemeClr val="bg1"/>
                </a:solidFill>
                <a:latin typeface="PermianSlabSerifTypeface" panose="02000000000000000000" pitchFamily="50" charset="0"/>
              </a:rPr>
              <a:t>Your application submission is complete.  </a:t>
            </a:r>
          </a:p>
          <a:p>
            <a:pPr algn="ctr"/>
            <a:endParaRPr lang="en-US" dirty="0">
              <a:solidFill>
                <a:schemeClr val="bg1"/>
              </a:solidFill>
              <a:latin typeface="PermianSlabSerifTypeface" panose="02000000000000000000" pitchFamily="50" charset="0"/>
            </a:endParaRPr>
          </a:p>
          <a:p>
            <a:pPr algn="ctr"/>
            <a:r>
              <a:rPr lang="en-US" dirty="0">
                <a:solidFill>
                  <a:schemeClr val="bg1"/>
                </a:solidFill>
                <a:latin typeface="PermianSlabSerifTypeface" panose="02000000000000000000" pitchFamily="50" charset="0"/>
              </a:rPr>
              <a:t>Check your email for summaries of your application and payment.</a:t>
            </a:r>
          </a:p>
          <a:p>
            <a:pPr algn="ctr"/>
            <a:endParaRPr lang="en-US" dirty="0">
              <a:solidFill>
                <a:schemeClr val="bg1"/>
              </a:solidFill>
              <a:latin typeface="PermianSlabSerifTypeface" panose="02000000000000000000" pitchFamily="50" charset="0"/>
            </a:endParaRPr>
          </a:p>
        </p:txBody>
      </p:sp>
      <p:sp>
        <p:nvSpPr>
          <p:cNvPr id="3" name="TextBox 2">
            <a:extLst>
              <a:ext uri="{FF2B5EF4-FFF2-40B4-BE49-F238E27FC236}">
                <a16:creationId xmlns:a16="http://schemas.microsoft.com/office/drawing/2014/main" id="{F4D2ED87-E612-4DD9-4E51-631D46A129D5}"/>
              </a:ext>
            </a:extLst>
          </p:cNvPr>
          <p:cNvSpPr txBox="1"/>
          <p:nvPr/>
        </p:nvSpPr>
        <p:spPr>
          <a:xfrm>
            <a:off x="452886" y="2855201"/>
            <a:ext cx="8310113" cy="1815882"/>
          </a:xfrm>
          <a:prstGeom prst="rect">
            <a:avLst/>
          </a:prstGeom>
          <a:noFill/>
          <a:ln w="22225">
            <a:solidFill>
              <a:srgbClr val="174A7C"/>
            </a:solidFill>
          </a:ln>
        </p:spPr>
        <p:txBody>
          <a:bodyPr wrap="square">
            <a:spAutoFit/>
          </a:bodyPr>
          <a:lstStyle/>
          <a:p>
            <a:pPr marL="285750" indent="-285750">
              <a:buFont typeface="Arial" panose="020B0604020202020204" pitchFamily="34" charset="0"/>
              <a:buChar char="•"/>
            </a:pPr>
            <a:r>
              <a:rPr lang="en-US" sz="1400" dirty="0">
                <a:latin typeface="PermianSlabSerifTypeface" panose="02000000000000000000" pitchFamily="50" charset="0"/>
              </a:rPr>
              <a:t>The Board will email you any deficiencies found. Check your email within three (3) business days.</a:t>
            </a:r>
          </a:p>
          <a:p>
            <a:r>
              <a:rPr lang="en-US" sz="1400" dirty="0">
                <a:latin typeface="PermianSlabSerifTypeface" panose="02000000000000000000" pitchFamily="50" charset="0"/>
              </a:rPr>
              <a:t> </a:t>
            </a:r>
          </a:p>
          <a:p>
            <a:pPr marL="285750" indent="-285750">
              <a:buFont typeface="Arial" panose="020B0604020202020204" pitchFamily="34" charset="0"/>
              <a:buChar char="•"/>
            </a:pPr>
            <a:r>
              <a:rPr lang="en-US" sz="1400" dirty="0">
                <a:latin typeface="PermianSlabSerifTypeface" panose="02000000000000000000" pitchFamily="50" charset="0"/>
              </a:rPr>
              <a:t>If no email is received, your certification request will be emailed to the regulatory board, or other agency, you listed on the form. </a:t>
            </a:r>
          </a:p>
          <a:p>
            <a:endParaRPr lang="en-US" sz="1400" dirty="0">
              <a:latin typeface="PermianSlabSerifTypeface" panose="02000000000000000000" pitchFamily="50" charset="0"/>
            </a:endParaRPr>
          </a:p>
          <a:p>
            <a:pPr marL="285750" indent="-285750">
              <a:buFont typeface="Arial" panose="020B0604020202020204" pitchFamily="34" charset="0"/>
              <a:buChar char="•"/>
            </a:pPr>
            <a:r>
              <a:rPr lang="en-US" sz="1400" dirty="0">
                <a:latin typeface="PermianSlabSerifTypeface" panose="02000000000000000000" pitchFamily="50" charset="0"/>
              </a:rPr>
              <a:t>Processing time varies depending on volume. Allow up to ten (10) business days for the request to be completed.</a:t>
            </a:r>
          </a:p>
        </p:txBody>
      </p:sp>
    </p:spTree>
    <p:extLst>
      <p:ext uri="{BB962C8B-B14F-4D97-AF65-F5344CB8AC3E}">
        <p14:creationId xmlns:p14="http://schemas.microsoft.com/office/powerpoint/2010/main" val="3149376417"/>
      </p:ext>
    </p:extLst>
  </p:cSld>
  <p:clrMapOvr>
    <a:masterClrMapping/>
  </p:clrMapOvr>
</p:sld>
</file>

<file path=ppt/theme/theme1.xml><?xml version="1.0" encoding="utf-8"?>
<a:theme xmlns:a="http://schemas.openxmlformats.org/drawingml/2006/main" name="PowerPoint B">
  <a:themeElements>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docMetadata/LabelInfo.xml><?xml version="1.0" encoding="utf-8"?>
<clbl:labelList xmlns:clbl="http://schemas.microsoft.com/office/2020/mipLabelMetadata">
  <clbl:label id="{f345bebf-0d71-4337-9281-24b941616c36}" enabled="0" method="" siteId="{f345bebf-0d71-4337-9281-24b941616c36}" removed="1"/>
</clbl:labelList>
</file>

<file path=docProps/app.xml><?xml version="1.0" encoding="utf-8"?>
<Properties xmlns="http://schemas.openxmlformats.org/officeDocument/2006/extended-properties" xmlns:vt="http://schemas.openxmlformats.org/officeDocument/2006/docPropsVTypes">
  <Template/>
  <TotalTime>2335</TotalTime>
  <Words>475</Words>
  <Application>Microsoft Office PowerPoint</Application>
  <PresentationFormat>On-screen Show (4:3)</PresentationFormat>
  <Paragraphs>57</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Open Sans</vt:lpstr>
      <vt:lpstr>PermianSlabSerifTypeface</vt:lpstr>
      <vt:lpstr>PowerPoint B</vt:lpstr>
      <vt:lpstr>Cosmetology and Barber Examiners Board</vt:lpstr>
      <vt:lpstr>Initial Application: Important Information</vt:lpstr>
      <vt:lpstr>Register and Log In</vt:lpstr>
      <vt:lpstr>Online Application and Attachments:</vt:lpstr>
      <vt:lpstr>Summary</vt:lpstr>
      <vt:lpstr>Payment</vt:lpstr>
      <vt:lpstr>Check your Email</vt:lpstr>
    </vt:vector>
  </TitlesOfParts>
  <Company>State of Tennessee: Finance &amp; Administration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Molly Wehlage</dc:creator>
  <cp:lastModifiedBy>Lauren Cook</cp:lastModifiedBy>
  <cp:revision>54</cp:revision>
  <dcterms:created xsi:type="dcterms:W3CDTF">2015-04-23T14:05:11Z</dcterms:created>
  <dcterms:modified xsi:type="dcterms:W3CDTF">2026-06-05T14:23:34Z</dcterms:modified>
</cp:coreProperties>
</file>