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73" r:id="rId7"/>
    <p:sldId id="265" r:id="rId8"/>
    <p:sldId id="266" r:id="rId9"/>
    <p:sldId id="267" r:id="rId10"/>
    <p:sldId id="269" r:id="rId11"/>
    <p:sldId id="272" r:id="rId12"/>
  </p:sldIdLst>
  <p:sldSz cx="9144000" cy="6858000" type="screen4x3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BCD048-1146-AD9D-E834-651DE2B3453D}" v="3" dt="2026-06-18T16:15:36.839"/>
    <p1510:client id="{543EDBCF-C9AA-4DCF-B3FE-2056EF8D067D}" v="3" dt="2026-06-18T17:27:01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185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Cook" userId="815fbe41-2a05-4602-ac13-98a917e4d5a0" providerId="ADAL" clId="{2219383D-9C38-4D0F-BD6B-0175EDEEBE61}"/>
    <pc:docChg chg="custSel modSld">
      <pc:chgData name="Lauren Cook" userId="815fbe41-2a05-4602-ac13-98a917e4d5a0" providerId="ADAL" clId="{2219383D-9C38-4D0F-BD6B-0175EDEEBE61}" dt="2026-06-18T16:00:35.935" v="655" actId="33524"/>
      <pc:docMkLst>
        <pc:docMk/>
      </pc:docMkLst>
      <pc:sldChg chg="modSp mod">
        <pc:chgData name="Lauren Cook" userId="815fbe41-2a05-4602-ac13-98a917e4d5a0" providerId="ADAL" clId="{2219383D-9C38-4D0F-BD6B-0175EDEEBE61}" dt="2026-06-18T14:57:14.297" v="1" actId="255"/>
        <pc:sldMkLst>
          <pc:docMk/>
          <pc:sldMk cId="0" sldId="257"/>
        </pc:sldMkLst>
        <pc:spChg chg="mod">
          <ac:chgData name="Lauren Cook" userId="815fbe41-2a05-4602-ac13-98a917e4d5a0" providerId="ADAL" clId="{2219383D-9C38-4D0F-BD6B-0175EDEEBE61}" dt="2026-06-18T14:57:14.297" v="1" actId="255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15:19.129" v="3" actId="404"/>
        <pc:sldMkLst>
          <pc:docMk/>
          <pc:sldMk cId="0" sldId="260"/>
        </pc:sldMkLst>
        <pc:spChg chg="mod">
          <ac:chgData name="Lauren Cook" userId="815fbe41-2a05-4602-ac13-98a917e4d5a0" providerId="ADAL" clId="{2219383D-9C38-4D0F-BD6B-0175EDEEBE61}" dt="2026-06-18T15:15:19.129" v="3" actId="404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55:45.746" v="639" actId="20577"/>
        <pc:sldMkLst>
          <pc:docMk/>
          <pc:sldMk cId="0" sldId="261"/>
        </pc:sldMkLst>
        <pc:spChg chg="mod">
          <ac:chgData name="Lauren Cook" userId="815fbe41-2a05-4602-ac13-98a917e4d5a0" providerId="ADAL" clId="{2219383D-9C38-4D0F-BD6B-0175EDEEBE61}" dt="2026-06-18T15:55:45.746" v="639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27:22.504" v="128" actId="1076"/>
        <pc:sldMkLst>
          <pc:docMk/>
          <pc:sldMk cId="0" sldId="262"/>
        </pc:sldMkLst>
        <pc:spChg chg="mod">
          <ac:chgData name="Lauren Cook" userId="815fbe41-2a05-4602-ac13-98a917e4d5a0" providerId="ADAL" clId="{2219383D-9C38-4D0F-BD6B-0175EDEEBE61}" dt="2026-06-18T15:27:22.504" v="128" actId="107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35:27.251" v="598" actId="14100"/>
        <pc:sldMkLst>
          <pc:docMk/>
          <pc:sldMk cId="0" sldId="265"/>
        </pc:sldMkLst>
        <pc:spChg chg="mod">
          <ac:chgData name="Lauren Cook" userId="815fbe41-2a05-4602-ac13-98a917e4d5a0" providerId="ADAL" clId="{2219383D-9C38-4D0F-BD6B-0175EDEEBE61}" dt="2026-06-18T15:35:27.251" v="598" actId="14100"/>
          <ac:spMkLst>
            <pc:docMk/>
            <pc:sldMk cId="0" sldId="265"/>
            <ac:spMk id="3" creationId="{00000000-0000-0000-0000-000000000000}"/>
          </ac:spMkLst>
        </pc:spChg>
        <pc:picChg chg="mod">
          <ac:chgData name="Lauren Cook" userId="815fbe41-2a05-4602-ac13-98a917e4d5a0" providerId="ADAL" clId="{2219383D-9C38-4D0F-BD6B-0175EDEEBE61}" dt="2026-06-18T15:34:32.572" v="594" actId="962"/>
          <ac:picMkLst>
            <pc:docMk/>
            <pc:sldMk cId="0" sldId="265"/>
            <ac:picMk id="5" creationId="{00000000-0000-0000-0000-000000000000}"/>
          </ac:picMkLst>
        </pc:picChg>
        <pc:picChg chg="mod">
          <ac:chgData name="Lauren Cook" userId="815fbe41-2a05-4602-ac13-98a917e4d5a0" providerId="ADAL" clId="{2219383D-9C38-4D0F-BD6B-0175EDEEBE61}" dt="2026-06-18T15:33:00.125" v="388" actId="962"/>
          <ac:picMkLst>
            <pc:docMk/>
            <pc:sldMk cId="0" sldId="265"/>
            <ac:picMk id="8" creationId="{C264795A-9A82-CA43-9018-48404A292119}"/>
          </ac:picMkLst>
        </pc:picChg>
      </pc:sldChg>
      <pc:sldChg chg="modSp mod">
        <pc:chgData name="Lauren Cook" userId="815fbe41-2a05-4602-ac13-98a917e4d5a0" providerId="ADAL" clId="{2219383D-9C38-4D0F-BD6B-0175EDEEBE61}" dt="2026-06-18T15:40:12.896" v="608" actId="1076"/>
        <pc:sldMkLst>
          <pc:docMk/>
          <pc:sldMk cId="0" sldId="266"/>
        </pc:sldMkLst>
        <pc:spChg chg="mod">
          <ac:chgData name="Lauren Cook" userId="815fbe41-2a05-4602-ac13-98a917e4d5a0" providerId="ADAL" clId="{2219383D-9C38-4D0F-BD6B-0175EDEEBE61}" dt="2026-06-18T15:40:12.896" v="608" actId="1076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43:19.269" v="626" actId="20577"/>
        <pc:sldMkLst>
          <pc:docMk/>
          <pc:sldMk cId="0" sldId="267"/>
        </pc:sldMkLst>
        <pc:spChg chg="mod">
          <ac:chgData name="Lauren Cook" userId="815fbe41-2a05-4602-ac13-98a917e4d5a0" providerId="ADAL" clId="{2219383D-9C38-4D0F-BD6B-0175EDEEBE61}" dt="2026-06-18T15:43:19.269" v="626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45:12.176" v="630" actId="1076"/>
        <pc:sldMkLst>
          <pc:docMk/>
          <pc:sldMk cId="0" sldId="269"/>
        </pc:sldMkLst>
        <pc:spChg chg="mod">
          <ac:chgData name="Lauren Cook" userId="815fbe41-2a05-4602-ac13-98a917e4d5a0" providerId="ADAL" clId="{2219383D-9C38-4D0F-BD6B-0175EDEEBE61}" dt="2026-06-18T15:45:12.176" v="630" actId="1076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5:46:39.460" v="637" actId="20577"/>
        <pc:sldMkLst>
          <pc:docMk/>
          <pc:sldMk cId="0" sldId="272"/>
        </pc:sldMkLst>
        <pc:spChg chg="mod">
          <ac:chgData name="Lauren Cook" userId="815fbe41-2a05-4602-ac13-98a917e4d5a0" providerId="ADAL" clId="{2219383D-9C38-4D0F-BD6B-0175EDEEBE61}" dt="2026-06-18T15:46:39.460" v="637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8T16:00:35.935" v="655" actId="33524"/>
        <pc:sldMkLst>
          <pc:docMk/>
          <pc:sldMk cId="1765892755" sldId="273"/>
        </pc:sldMkLst>
        <pc:spChg chg="mod">
          <ac:chgData name="Lauren Cook" userId="815fbe41-2a05-4602-ac13-98a917e4d5a0" providerId="ADAL" clId="{2219383D-9C38-4D0F-BD6B-0175EDEEBE61}" dt="2026-06-18T16:00:35.935" v="655" actId="33524"/>
          <ac:spMkLst>
            <pc:docMk/>
            <pc:sldMk cId="1765892755" sldId="273"/>
            <ac:spMk id="3" creationId="{6C83233C-7D32-D8E3-DCCC-9A8406BBD54E}"/>
          </ac:spMkLst>
        </pc:spChg>
      </pc:sldChg>
    </pc:docChg>
  </pc:docChgLst>
  <pc:docChgLst>
    <pc:chgData name="Lauren Cook" userId="S::ce40114@tn.gov::815fbe41-2a05-4602-ac13-98a917e4d5a0" providerId="AD" clId="Web-{3FBCD048-1146-AD9D-E834-651DE2B3453D}"/>
    <pc:docChg chg="modSld">
      <pc:chgData name="Lauren Cook" userId="S::ce40114@tn.gov::815fbe41-2a05-4602-ac13-98a917e4d5a0" providerId="AD" clId="Web-{3FBCD048-1146-AD9D-E834-651DE2B3453D}" dt="2026-06-18T16:15:36.839" v="2" actId="20577"/>
      <pc:docMkLst>
        <pc:docMk/>
      </pc:docMkLst>
      <pc:sldChg chg="modSp">
        <pc:chgData name="Lauren Cook" userId="S::ce40114@tn.gov::815fbe41-2a05-4602-ac13-98a917e4d5a0" providerId="AD" clId="Web-{3FBCD048-1146-AD9D-E834-651DE2B3453D}" dt="2026-06-18T16:15:36.839" v="2" actId="20577"/>
        <pc:sldMkLst>
          <pc:docMk/>
          <pc:sldMk cId="0" sldId="261"/>
        </pc:sldMkLst>
        <pc:spChg chg="mod">
          <ac:chgData name="Lauren Cook" userId="S::ce40114@tn.gov::815fbe41-2a05-4602-ac13-98a917e4d5a0" providerId="AD" clId="Web-{3FBCD048-1146-AD9D-E834-651DE2B3453D}" dt="2026-06-18T16:15:36.839" v="2" actId="20577"/>
          <ac:spMkLst>
            <pc:docMk/>
            <pc:sldMk cId="0" sldId="26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14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143000"/>
            <a:ext cx="5486400" cy="27432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64FE7FA-08EF-F25A-8E56-B13BA85574DC}"/>
              </a:ext>
            </a:extLst>
          </p:cNvPr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96F304-9596-B54F-EDC8-7376A0C10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143000"/>
            <a:ext cx="54864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2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1494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88392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986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44196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648200" y="1193804"/>
            <a:ext cx="42672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000" i="1" kern="12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64912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68372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71081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51562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31752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749428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256032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492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874770"/>
            <a:ext cx="6324600" cy="224028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49944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74793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537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491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85811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7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561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5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n.gov/commerce/regboards/contractors.html" TargetMode="External"/><Relationship Id="rId2" Type="http://schemas.openxmlformats.org/officeDocument/2006/relationships/hyperlink" Target="mailto:Contractors.Home-Improvement@tn.gov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earch.cloud.commerce.tn.gov/" TargetMode="External"/><Relationship Id="rId5" Type="http://schemas.openxmlformats.org/officeDocument/2006/relationships/hyperlink" Target="https://access.cloud.commerce.tn.gov/portal/public" TargetMode="External"/><Relationship Id="rId4" Type="http://schemas.openxmlformats.org/officeDocument/2006/relationships/hyperlink" Target="https://www.tn.gov/commerce/regboards/contractors/license/form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n.gov/content/dam/tn/commerce/documents/regboards/contractors/forms/ContLLEApp.pdf" TargetMode="External"/><Relationship Id="rId2" Type="http://schemas.openxmlformats.org/officeDocument/2006/relationships/hyperlink" Target="https://www.tn.gov/commerce/fire/permit/electrical/exempt-jurisdictions.html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ccess.cloud.commerce.tn.gov/portal/public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n.gov/commerce/regboards/contractors/license/forms.html" TargetMode="External"/><Relationship Id="rId2" Type="http://schemas.openxmlformats.org/officeDocument/2006/relationships/hyperlink" Target="https://access.cloud.commerce.tn.gov/portal/public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rovexam.com/" TargetMode="External"/><Relationship Id="rId2" Type="http://schemas.openxmlformats.org/officeDocument/2006/relationships/hyperlink" Target="https://www.psiexams.com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926426"/>
            <a:ext cx="8839200" cy="1422399"/>
          </a:xfrm>
        </p:spPr>
        <p:txBody>
          <a:bodyPr>
            <a:normAutofit/>
          </a:bodyPr>
          <a:lstStyle/>
          <a:p>
            <a:r>
              <a:rPr lang="en-US" sz="2800" dirty="0"/>
              <a:t>BOARD FOR LICENSING CONTRACTORS</a:t>
            </a:r>
            <a:endParaRPr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Limited Licensed Electrician</a:t>
            </a:r>
          </a:p>
          <a:p>
            <a:r>
              <a:rPr lang="en-US" dirty="0"/>
              <a:t>License Application Requirements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Change of Address and Proper License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93800"/>
            <a:ext cx="8763000" cy="4958465"/>
          </a:xfrm>
        </p:spPr>
        <p:txBody>
          <a:bodyPr wrap="square" lIns="73152" rIns="73152">
            <a:normAutofit/>
          </a:bodyPr>
          <a:lstStyle/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A licensee must notify the Board office in writing within 30 days of any change of address.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The licensee should keep contact information </a:t>
            </a:r>
            <a:r>
              <a:rPr lang="en-US" sz="1600" dirty="0">
                <a:latin typeface="PermianSlabSerifTypeface" panose="02000000000000000000" pitchFamily="50" charset="0"/>
              </a:rPr>
              <a:t>current,</a:t>
            </a:r>
            <a:r>
              <a:rPr sz="1600" dirty="0">
                <a:latin typeface="PermianSlabSerifTypeface" panose="02000000000000000000" pitchFamily="50" charset="0"/>
              </a:rPr>
              <a:t> so renewal notices and Board communications are received.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The LLE license should be used only within its authorized scope and threshold.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The licensee may not use the appellation “contractor” or any designation suggesting contractor status unless the licensee also holds a valid contractor license.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License status should be verified before advertising, contracting, requesting inspections, or performing regulated work.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Contact Info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09579"/>
            <a:ext cx="8763000" cy="4958465"/>
          </a:xfrm>
        </p:spPr>
        <p:txBody>
          <a:bodyPr wrap="square" lIns="73152" rIns="73152"/>
          <a:lstStyle/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Email: </a:t>
            </a:r>
            <a:r>
              <a:rPr dirty="0">
                <a:latin typeface="PermianSlabSerifTypeface" panose="02000000000000000000" pitchFamily="50" charset="0"/>
                <a:hlinkClick r:id="rId2"/>
              </a:rPr>
              <a:t>Contractors.Home-Improvement@tn.gov</a:t>
            </a:r>
            <a:endParaRPr lang="en-US" dirty="0">
              <a:latin typeface="PermianSlabSerifTypeface" panose="02000000000000000000" pitchFamily="50" charset="0"/>
            </a:endParaRPr>
          </a:p>
          <a:p>
            <a:pPr marL="0" indent="0">
              <a:spcAft>
                <a:spcPts val="1000"/>
              </a:spcAft>
              <a:buNone/>
              <a:defRPr sz="1600" b="0" i="0">
                <a:solidFill>
                  <a:srgbClr val="111111"/>
                </a:solidFill>
              </a:defRPr>
            </a:pP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Website Resources: </a:t>
            </a:r>
            <a:r>
              <a:rPr dirty="0">
                <a:latin typeface="PermianSlabSerifTypeface" panose="02000000000000000000" pitchFamily="50" charset="0"/>
                <a:hlinkClick r:id="rId3"/>
              </a:rPr>
              <a:t>https://www.tn.gov/commerce/regboards/contractors.html</a:t>
            </a:r>
            <a:endParaRPr lang="en-US" dirty="0">
              <a:latin typeface="PermianSlabSerifTypeface" panose="02000000000000000000" pitchFamily="50" charset="0"/>
            </a:endParaRPr>
          </a:p>
          <a:p>
            <a:pPr marL="0" indent="0">
              <a:spcAft>
                <a:spcPts val="1000"/>
              </a:spcAft>
              <a:buNone/>
              <a:defRPr sz="1600" b="0" i="0">
                <a:solidFill>
                  <a:srgbClr val="111111"/>
                </a:solidFill>
              </a:defRPr>
            </a:pP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Licensee / Applicant Forms and Resources: </a:t>
            </a:r>
            <a:r>
              <a:rPr dirty="0">
                <a:latin typeface="PermianSlabSerifTypeface" panose="02000000000000000000" pitchFamily="50" charset="0"/>
                <a:hlinkClick r:id="rId4"/>
              </a:rPr>
              <a:t>https://www.tn.gov/commerce/regboards/contractors/license/forms.html</a:t>
            </a:r>
            <a:endParaRPr lang="en-US" dirty="0">
              <a:latin typeface="PermianSlabSerifTypeface" panose="02000000000000000000" pitchFamily="50" charset="0"/>
            </a:endParaRPr>
          </a:p>
          <a:p>
            <a:pPr marL="0" indent="0">
              <a:spcAft>
                <a:spcPts val="1000"/>
              </a:spcAft>
              <a:buNone/>
              <a:defRPr sz="1600" b="0" i="0">
                <a:solidFill>
                  <a:srgbClr val="111111"/>
                </a:solidFill>
              </a:defRPr>
            </a:pP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CORE Portal: </a:t>
            </a:r>
            <a:r>
              <a:rPr dirty="0">
                <a:latin typeface="PermianSlabSerifTypeface" panose="02000000000000000000" pitchFamily="50" charset="0"/>
                <a:hlinkClick r:id="rId5"/>
              </a:rPr>
              <a:t>https://access.cloud.commerce.tn.gov/portal/public</a:t>
            </a:r>
            <a:endParaRPr lang="en-US" dirty="0">
              <a:latin typeface="PermianSlabSerifTypeface" panose="02000000000000000000" pitchFamily="50" charset="0"/>
            </a:endParaRPr>
          </a:p>
          <a:p>
            <a:pPr marL="0" indent="0">
              <a:spcAft>
                <a:spcPts val="1000"/>
              </a:spcAft>
              <a:buNone/>
              <a:defRPr sz="1600" b="0" i="0">
                <a:solidFill>
                  <a:srgbClr val="111111"/>
                </a:solidFill>
              </a:defRPr>
            </a:pP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License Verification Search: </a:t>
            </a:r>
            <a:r>
              <a:rPr dirty="0">
                <a:latin typeface="PermianSlabSerifTypeface" panose="02000000000000000000" pitchFamily="50" charset="0"/>
                <a:hlinkClick r:id="rId6"/>
              </a:rPr>
              <a:t>https://search.cloud.commerce.tn.gov/</a:t>
            </a:r>
            <a:endParaRPr lang="en-US" dirty="0">
              <a:latin typeface="PermianSlabSerifTypeface" panose="02000000000000000000" pitchFamily="5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LLE Applications &amp; Renewals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73152" rIns="73152">
            <a:normAutofit/>
          </a:bodyPr>
          <a:lstStyle/>
          <a:p>
            <a:pPr marL="0" indent="0">
              <a:spcAft>
                <a:spcPts val="1400"/>
              </a:spcAft>
              <a:buNone/>
              <a:defRPr sz="1800" b="1" i="0">
                <a:solidFill>
                  <a:srgbClr val="002060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What will be covered in this presentation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Limited Licensed Electrician license basics, scope, and threshold.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When the LLE license is required and when a contractor license may be required instead.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Local jurisdiction considerations and statutory exemptions.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Initial application, examination, and fee requirements.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Renewal timing, late renewal, and expired-license requirements.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Change of address</a:t>
            </a:r>
            <a:r>
              <a:rPr lang="en-US" sz="1600" dirty="0">
                <a:latin typeface="PermianSlabSerifTypeface" panose="02000000000000000000" pitchFamily="50" charset="0"/>
              </a:rPr>
              <a:t> and </a:t>
            </a:r>
            <a:r>
              <a:rPr sz="1600" dirty="0">
                <a:latin typeface="PermianSlabSerifTypeface" panose="02000000000000000000" pitchFamily="50" charset="0"/>
              </a:rPr>
              <a:t>proper license use.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Online application resources and Board contact information.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Basics, </a:t>
            </a:r>
            <a:r>
              <a:rPr b="1" dirty="0"/>
              <a:t>Scope</a:t>
            </a:r>
            <a:r>
              <a:rPr lang="en-US" b="1" dirty="0"/>
              <a:t>,</a:t>
            </a:r>
            <a:r>
              <a:rPr b="1" dirty="0"/>
              <a:t> and Thresholds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73152" rIns="73152">
            <a:normAutofit/>
          </a:bodyPr>
          <a:lstStyle/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LLE work is limited to electrical work with a total cost of less than $25,000. 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Electrical work of $25,000 or more requires a contractor license with the appropriate electrical classification and sufficient monetary limit, usually CE or an applicable CE subclassification.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The $25,000 threshold includes the total electrical scope, including materials and labor.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An LLE license does not authorize the licensee to advertise or hold out as a “contractor” unless the licensee also holds a valid contractor license. </a:t>
            </a: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The license is issued for a two-year period.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Local Rules and Exemptions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208505"/>
            <a:ext cx="8763000" cy="4958465"/>
          </a:xfrm>
        </p:spPr>
        <p:txBody>
          <a:bodyPr vert="horz" wrap="square" lIns="73152" tIns="45720" rIns="73152" bIns="45720" rtlCol="0" anchor="t">
            <a:normAutofit/>
          </a:bodyPr>
          <a:lstStyle/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A state LLE license is not required in a municipality or county that issues its own licenses for persons performing electrical work in that jurisdiction. </a:t>
            </a: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Local licensing, permit, and inspection requirements may still apply; applicants should verify requirements with local code enforcement before performing work.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400" dirty="0">
                <a:latin typeface="PermianSlabSerifTypeface"/>
                <a:ea typeface="Open Sans"/>
                <a:cs typeface="Open Sans"/>
                <a:hlinkClick r:id="rId2"/>
              </a:rPr>
              <a:t>Tennessee Electrical Permits Exempt Jurisdictions</a:t>
            </a:r>
            <a:endParaRPr lang="en-US" sz="1400">
              <a:latin typeface="PermianSlabSerifTypeface"/>
              <a:ea typeface="Open Sans"/>
              <a:cs typeface="Open Sans"/>
            </a:endParaRP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400" dirty="0">
                <a:solidFill>
                  <a:srgbClr val="111111"/>
                </a:solidFill>
                <a:latin typeface="PermianSlabSerifTypeface"/>
                <a:ea typeface="Open Sans"/>
                <a:cs typeface="Open Sans"/>
              </a:rPr>
              <a:t>A list of Electrical Permitting Agents can also be found on page 12 of the LLE application: </a:t>
            </a:r>
            <a:r>
              <a:rPr lang="en-US" sz="1400" dirty="0">
                <a:latin typeface="PermianSlabSerifTypeface"/>
                <a:ea typeface="Open Sans"/>
                <a:cs typeface="Open Sans"/>
                <a:hlinkClick r:id="rId3"/>
              </a:rPr>
              <a:t>The Limited Licensed Electrician (LLE) initial application</a:t>
            </a:r>
            <a:endParaRPr lang="en-US" altLang="en-US" sz="1400" dirty="0">
              <a:solidFill>
                <a:srgbClr val="111111"/>
              </a:solidFill>
              <a:latin typeface="PermianSlabSerifTypeface"/>
              <a:ea typeface="Open Sans"/>
              <a:cs typeface="Open Sans"/>
            </a:endParaRP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A single-residence homeowner is exempt from LLE requirements when performing electrical work on the homeowner’s own residence. </a:t>
            </a: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Certain owner/church, qualifying nonprofit or religious organization, and supervised educational-institution exemptions may apply when statutory conditions are met</a:t>
            </a: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. </a:t>
            </a: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6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Exemptions are fact-specific and should not be treated as blanket permission to perform electrical work without the proper state or local authorization.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Apply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93800"/>
            <a:ext cx="8763000" cy="4958465"/>
          </a:xfrm>
        </p:spPr>
        <p:txBody>
          <a:bodyPr wrap="square" lIns="73152" rIns="73152">
            <a:normAutofit/>
          </a:bodyPr>
          <a:lstStyle/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Complete the Limited Licensed Electrician application through CORE or the Board’s application resources.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lvl="1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sz="16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https://access.cloud.commerce.tn.gov/portal/public</a:t>
            </a:r>
            <a:endParaRPr sz="1600" dirty="0">
              <a:solidFill>
                <a:srgbClr val="0070C0"/>
              </a:solidFill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Submit the required application information and pay the applicable Board fees.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The application is not complete until all required fees are received.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Examination costs, when applicable, are paid directly to the Board’s designated examination administrator.</a:t>
            </a:r>
          </a:p>
          <a:p>
            <a:pPr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No bond, financial statement, or letter of reference is required to obtain an LLE license.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49B38-36B6-5927-00CC-1FCA3A363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502F7-20D7-AF51-131E-84DA02BF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Initial Application and General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3233C-7D32-D8E3-DCCC-9A8406BBD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098909"/>
            <a:ext cx="8763000" cy="4958465"/>
          </a:xfrm>
        </p:spPr>
        <p:txBody>
          <a:bodyPr wrap="square" lIns="73152" rIns="73152">
            <a:normAutofit fontScale="92500" lnSpcReduction="20000"/>
          </a:bodyPr>
          <a:lstStyle/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Completed LLE application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Individual applicant information.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LLE licensure is limited and does not authorize a business to hold itself out as a contractor unless it also holds a contractor license.</a:t>
            </a:r>
          </a:p>
          <a:p>
            <a:pPr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Application/license fee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Verify the current fee in CORE/VERSA or the current Board form before processing. 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Passing LLE exam result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Proof the applicant passed the Limited Licensed Electrician exam, unless already transmitted/verified through the testing vendor. 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Photo ID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Unexpired driver’s license, passport, or other acceptable government-issued photo ID. 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Eligibility Verification Attestation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Required for a natural person applying for a state license/benefit.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If an SSN is provided and verified, additional citizenship documentation may not be needed; foreign-passport/qualified-alien applicants need required immigration documentation. </a:t>
            </a:r>
          </a:p>
          <a:p>
            <a:pPr lvl="0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5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Disclosure documentation, if applicable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Felony conviction documents.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Prior license discipline, denial, suspension, or revocation explanation. </a:t>
            </a:r>
          </a:p>
          <a:p>
            <a:pPr lvl="1" fontAlgn="base">
              <a:spcAft>
                <a:spcPts val="1000"/>
              </a:spcAft>
              <a:defRPr sz="1500" b="0" i="0">
                <a:solidFill>
                  <a:srgbClr val="111111"/>
                </a:solidFill>
              </a:defRPr>
            </a:pPr>
            <a:r>
              <a:rPr lang="en-US" altLang="en-US" sz="1100" dirty="0">
                <a:solidFill>
                  <a:srgbClr val="111111"/>
                </a:solidFill>
                <a:latin typeface="PermianSlabSerifTypeface" panose="02000000000000000000" pitchFamily="50" charset="0"/>
              </a:rPr>
              <a:t>Complaint, judgment, litigation, or other disciplinary documentation if disclosed.</a:t>
            </a:r>
          </a:p>
        </p:txBody>
      </p:sp>
    </p:spTree>
    <p:extLst>
      <p:ext uri="{BB962C8B-B14F-4D97-AF65-F5344CB8AC3E}">
        <p14:creationId xmlns:p14="http://schemas.microsoft.com/office/powerpoint/2010/main" val="1765892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Apply Online and Find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2174378"/>
            <a:ext cx="4602479" cy="2866854"/>
          </a:xfrm>
        </p:spPr>
        <p:txBody>
          <a:bodyPr wrap="square" lIns="73152" rIns="73152"/>
          <a:lstStyle/>
          <a:p>
            <a:pPr>
              <a:spcAft>
                <a:spcPts val="600"/>
              </a:spcAft>
              <a:defRPr sz="1600" b="1" i="0">
                <a:solidFill>
                  <a:srgbClr val="002060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License Application Submission Portal (CORE):</a:t>
            </a:r>
          </a:p>
          <a:p>
            <a:pPr lvl="1">
              <a:spcAft>
                <a:spcPts val="1400"/>
              </a:spcAft>
              <a:defRPr sz="1300" b="0" i="0">
                <a:solidFill>
                  <a:srgbClr val="056FAA"/>
                </a:solidFill>
              </a:defRPr>
            </a:pPr>
            <a:r>
              <a:rPr sz="1400" dirty="0">
                <a:latin typeface="PermianSlabSerifTypeface" panose="02000000000000000000" pitchFamily="50" charset="0"/>
                <a:hlinkClick r:id="rId2"/>
              </a:rPr>
              <a:t>https://access.cloud.commerce.tn.gov/portal/public</a:t>
            </a:r>
            <a:endParaRPr sz="1400" dirty="0">
              <a:latin typeface="PermianSlabSerifTypeface" panose="02000000000000000000" pitchFamily="50" charset="0"/>
            </a:endParaRPr>
          </a:p>
          <a:p>
            <a:pPr>
              <a:spcAft>
                <a:spcPts val="600"/>
              </a:spcAft>
              <a:defRPr sz="1600" b="1" i="0">
                <a:solidFill>
                  <a:srgbClr val="002060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Licensee / Applicant Forms and Resources:</a:t>
            </a:r>
          </a:p>
          <a:p>
            <a:pPr lvl="1">
              <a:spcAft>
                <a:spcPts val="1400"/>
              </a:spcAft>
              <a:defRPr sz="1300" b="0" i="0">
                <a:solidFill>
                  <a:srgbClr val="056FAA"/>
                </a:solidFill>
              </a:defRPr>
            </a:pPr>
            <a:r>
              <a:rPr dirty="0">
                <a:latin typeface="PermianSlabSerifTypeface" panose="02000000000000000000" pitchFamily="50" charset="0"/>
                <a:hlinkClick r:id="rId3"/>
              </a:rPr>
              <a:t>https://www.tn.gov/commerce/regboards/contractors/license/forms.html</a:t>
            </a: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4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Use the LLE tab or Limited Licensed Electrician resources when available.</a:t>
            </a:r>
          </a:p>
        </p:txBody>
      </p:sp>
      <p:pic>
        <p:nvPicPr>
          <p:cNvPr id="5" name="Picture 4" descr="Screenshot of the CORE home page showing seven tiles with options Create An Account highlighted with a cartoon image of head and shoulders on a card, Verify highlighted with a cartoon image of a magnifying glass with a question mark inside, File a Complaint with a cartoon image of text box and hand clicking on the box, Need Help? CORE F.A.Q.s with a cartoon speech bubble with a light blue I inside, Video Tutorials with a cartoon image of a film reel, Event Calendar with a cartoon image of a calendar, and News Feed with a cartoon image of a newspaper. Also shows a text box saying if you are new, create an account, if you are a returning user, sign in and a message about the weekly maintenance schedule. Sign in button highlighted in the upper right hand corner.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234440"/>
            <a:ext cx="3977639" cy="2077715"/>
          </a:xfrm>
          <a:prstGeom prst="rect">
            <a:avLst/>
          </a:prstGeom>
        </p:spPr>
      </p:pic>
      <p:pic>
        <p:nvPicPr>
          <p:cNvPr id="8" name="Picture 7" descr="Screenshot of the Forms and Downloads page on the Department of Commerce &amp; Insurance for contractors showing the tabs for Contractors, Home Improvement, LLE, LLP, and Course Providers.">
            <a:extLst>
              <a:ext uri="{FF2B5EF4-FFF2-40B4-BE49-F238E27FC236}">
                <a16:creationId xmlns:a16="http://schemas.microsoft.com/office/drawing/2014/main" id="{C264795A-9A82-CA43-9018-48404A2921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3475078"/>
            <a:ext cx="3977639" cy="218911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/>
              <a:t>LLE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39657"/>
            <a:ext cx="8763000" cy="4958465"/>
          </a:xfrm>
        </p:spPr>
        <p:txBody>
          <a:bodyPr wrap="square" lIns="73152" rIns="73152">
            <a:normAutofit lnSpcReduction="10000"/>
          </a:bodyPr>
          <a:lstStyle/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Initial license fee: $50.00.</a:t>
            </a: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License renewal fee: $50.00.</a:t>
            </a: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Late renewal fee</a:t>
            </a:r>
            <a:r>
              <a:rPr lang="en-US" sz="1600" dirty="0">
                <a:latin typeface="PermianSlabSerifTypeface" panose="02000000000000000000" pitchFamily="50" charset="0"/>
              </a:rPr>
              <a:t> per month for up to three (3) months</a:t>
            </a:r>
            <a:r>
              <a:rPr sz="1600" dirty="0">
                <a:latin typeface="PermianSlabSerifTypeface" panose="02000000000000000000" pitchFamily="50" charset="0"/>
              </a:rPr>
              <a:t>: $10.00.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Reinstatement fee (after license is expired over three (3) months): $80.00.</a:t>
            </a:r>
            <a:endParaRPr sz="1600"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Replacement license fee: $5.00.</a:t>
            </a: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sz="1600" dirty="0">
                <a:latin typeface="PermianSlabSerifTypeface" panose="02000000000000000000" pitchFamily="50" charset="0"/>
              </a:rPr>
              <a:t>Examination costs</a:t>
            </a:r>
            <a:r>
              <a:rPr lang="en-US" sz="1600" dirty="0">
                <a:latin typeface="PermianSlabSerifTypeface" panose="02000000000000000000" pitchFamily="50" charset="0"/>
              </a:rPr>
              <a:t> </a:t>
            </a:r>
            <a:r>
              <a:rPr sz="1600" dirty="0">
                <a:latin typeface="PermianSlabSerifTypeface" panose="02000000000000000000" pitchFamily="50" charset="0"/>
              </a:rPr>
              <a:t>are paid directly to the designated examination administrator.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 err="1">
                <a:latin typeface="PermianSlabSerifTypeface" panose="02000000000000000000" pitchFamily="50" charset="0"/>
              </a:rPr>
              <a:t>ProV</a:t>
            </a:r>
            <a:r>
              <a:rPr lang="en-US" sz="1600" dirty="0">
                <a:latin typeface="PermianSlabSerifTypeface" panose="02000000000000000000" pitchFamily="50" charset="0"/>
              </a:rPr>
              <a:t> is the Board’s new exam provider beginning July 1, 2026. Applicants already scheduled with PSI after July 1 may keep that PSI appointment through the transition period or schedule with </a:t>
            </a:r>
            <a:r>
              <a:rPr lang="en-US" sz="1600" dirty="0" err="1">
                <a:latin typeface="PermianSlabSerifTypeface" panose="02000000000000000000" pitchFamily="50" charset="0"/>
              </a:rPr>
              <a:t>ProV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lvl="1"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Schedule with PSI until June 30, 2026</a:t>
            </a:r>
          </a:p>
          <a:p>
            <a:pPr lvl="2"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https://www.psiexams.com/</a:t>
            </a:r>
            <a:endParaRPr lang="en-US" sz="1600" dirty="0">
              <a:solidFill>
                <a:srgbClr val="0070C0"/>
              </a:solidFill>
              <a:latin typeface="PermianSlabSerifTypeface" panose="02000000000000000000" pitchFamily="50" charset="0"/>
            </a:endParaRPr>
          </a:p>
          <a:p>
            <a:pPr lvl="1"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Schedule with </a:t>
            </a:r>
            <a:r>
              <a:rPr lang="en-US" sz="1600" dirty="0" err="1">
                <a:latin typeface="PermianSlabSerifTypeface" panose="02000000000000000000" pitchFamily="50" charset="0"/>
              </a:rPr>
              <a:t>ProV</a:t>
            </a:r>
            <a:r>
              <a:rPr lang="en-US" sz="1600" dirty="0">
                <a:latin typeface="PermianSlabSerifTypeface" panose="02000000000000000000" pitchFamily="50" charset="0"/>
              </a:rPr>
              <a:t> beginning July 1, 2026</a:t>
            </a:r>
          </a:p>
          <a:p>
            <a:pPr lvl="2">
              <a:spcAft>
                <a:spcPts val="1000"/>
              </a:spcAft>
              <a:defRPr sz="1700" b="0" i="0">
                <a:solidFill>
                  <a:srgbClr val="111111"/>
                </a:solidFill>
              </a:defRPr>
            </a:pPr>
            <a:r>
              <a:rPr lang="en-US" sz="16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https://provexam.com/</a:t>
            </a:r>
            <a:endParaRPr sz="1600" dirty="0">
              <a:solidFill>
                <a:srgbClr val="0070C0"/>
              </a:solidFill>
              <a:latin typeface="PermianSlabSerifTypeface" panose="02000000000000000000" pitchFamily="5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Renewal </a:t>
            </a:r>
            <a:r>
              <a:rPr lang="en-US" b="1" dirty="0"/>
              <a:t>and Reinstatement </a:t>
            </a:r>
            <a:r>
              <a:rPr b="1" dirty="0"/>
              <a:t>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21611"/>
            <a:ext cx="8763000" cy="4958465"/>
          </a:xfrm>
        </p:spPr>
        <p:txBody>
          <a:bodyPr wrap="square" lIns="73152" rIns="73152"/>
          <a:lstStyle/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Each LLE license expires </a:t>
            </a:r>
            <a:r>
              <a:rPr lang="en-US" dirty="0">
                <a:latin typeface="PermianSlabSerifTypeface" panose="02000000000000000000" pitchFamily="50" charset="0"/>
              </a:rPr>
              <a:t>on the 24</a:t>
            </a:r>
            <a:r>
              <a:rPr lang="en-US" baseline="30000" dirty="0">
                <a:latin typeface="PermianSlabSerifTypeface" panose="02000000000000000000" pitchFamily="50" charset="0"/>
              </a:rPr>
              <a:t>th</a:t>
            </a:r>
            <a:r>
              <a:rPr lang="en-US" dirty="0">
                <a:latin typeface="PermianSlabSerifTypeface" panose="02000000000000000000" pitchFamily="50" charset="0"/>
              </a:rPr>
              <a:t> month</a:t>
            </a:r>
            <a:r>
              <a:rPr dirty="0">
                <a:latin typeface="PermianSlabSerifTypeface" panose="02000000000000000000" pitchFamily="50" charset="0"/>
              </a:rPr>
              <a:t> on the last day of the month of issuance.</a:t>
            </a:r>
            <a:endParaRPr lang="en-US" dirty="0">
              <a:latin typeface="PermianSlabSerifTypeface" panose="02000000000000000000" pitchFamily="50" charset="0"/>
            </a:endParaRPr>
          </a:p>
          <a:p>
            <a:pPr lvl="1"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lang="en-US" dirty="0">
                <a:latin typeface="PermianSlabSerifTypeface" panose="02000000000000000000" pitchFamily="50" charset="0"/>
              </a:rPr>
              <a:t>Renewal Fee: $50</a:t>
            </a:r>
            <a:endParaRPr dirty="0">
              <a:latin typeface="PermianSlabSerifTypeface" panose="02000000000000000000" pitchFamily="50" charset="0"/>
            </a:endParaRP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The renewal must be filed no later than the expiration date set by rule.</a:t>
            </a:r>
            <a:endParaRPr lang="en-US" dirty="0">
              <a:latin typeface="PermianSlabSerifTypeface" panose="02000000000000000000" pitchFamily="50" charset="0"/>
            </a:endParaRPr>
          </a:p>
          <a:p>
            <a:pPr lvl="1"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An expired LLE license may be late-renewed for up to three (3) months after expiration by paying the renewal fee and applicable late fee of $10 per month.</a:t>
            </a:r>
          </a:p>
          <a:p>
            <a:pPr lvl="1"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lang="en-US" sz="1600" dirty="0">
                <a:latin typeface="PermianSlabSerifTypeface" panose="02000000000000000000" pitchFamily="50" charset="0"/>
              </a:rPr>
              <a:t>More than three (3) months after expiration, the applicant must submit a new initial application, pay applicable fees ($80), and complete the exam unless waived by the Board.</a:t>
            </a: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A renewal application is not considered filed until the required fee is received.</a:t>
            </a:r>
          </a:p>
          <a:p>
            <a:pPr>
              <a:spcAft>
                <a:spcPts val="1000"/>
              </a:spcAft>
              <a:defRPr sz="1600" b="0" i="0">
                <a:solidFill>
                  <a:srgbClr val="111111"/>
                </a:solidFill>
              </a:defRPr>
            </a:pPr>
            <a:r>
              <a:rPr dirty="0">
                <a:latin typeface="PermianSlabSerifTypeface" panose="02000000000000000000" pitchFamily="50" charset="0"/>
              </a:rPr>
              <a:t>Renewal keeps the license active for the next licensing cycle when all requirements are satisfied.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345bebf-0d71-4337-9281-24b941616c36}" enabled="0" method="" siteId="{f345bebf-0d71-4337-9281-24b941616c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1132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Open Sans</vt:lpstr>
      <vt:lpstr>PermianSlabSerifTypeface</vt:lpstr>
      <vt:lpstr>PowerPoint B</vt:lpstr>
      <vt:lpstr>BOARD FOR LICENSING CONTRACTORS</vt:lpstr>
      <vt:lpstr>LLE Applications &amp; Renewals</vt:lpstr>
      <vt:lpstr>Basics, Scope, and Thresholds</vt:lpstr>
      <vt:lpstr>Local Rules and Exemptions</vt:lpstr>
      <vt:lpstr>How to Apply</vt:lpstr>
      <vt:lpstr>Initial Application and General Process</vt:lpstr>
      <vt:lpstr>Apply Online and Find Forms</vt:lpstr>
      <vt:lpstr>LLE Fees</vt:lpstr>
      <vt:lpstr>Renewal and Reinstatement Basics</vt:lpstr>
      <vt:lpstr>Change of Address and Proper License Use</vt:lpstr>
      <vt:lpstr>Contact Info &amp; Resources</vt:lpstr>
    </vt:vector>
  </TitlesOfParts>
  <Company>Department of Commerce and Insurance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LLE Initial Applications</dc:title>
  <dc:subject>Home Improvement Initial Applications</dc:subject>
  <dc:creator>Tennessee Board for Licensing Contractors</dc:creator>
  <cp:lastModifiedBy>Lauren Cook</cp:lastModifiedBy>
  <cp:revision>7</cp:revision>
  <dcterms:created xsi:type="dcterms:W3CDTF">2026-06-10T19:23:03Z</dcterms:created>
  <dcterms:modified xsi:type="dcterms:W3CDTF">2026-06-18T17:27:12Z</dcterms:modified>
</cp:coreProperties>
</file>