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20"/>
  </p:notesMasterIdLst>
  <p:sldIdLst>
    <p:sldId id="276" r:id="rId2"/>
    <p:sldId id="317" r:id="rId3"/>
    <p:sldId id="319" r:id="rId4"/>
    <p:sldId id="320" r:id="rId5"/>
    <p:sldId id="321" r:id="rId6"/>
    <p:sldId id="335" r:id="rId7"/>
    <p:sldId id="336" r:id="rId8"/>
    <p:sldId id="337" r:id="rId9"/>
    <p:sldId id="338" r:id="rId10"/>
    <p:sldId id="323" r:id="rId11"/>
    <p:sldId id="339" r:id="rId12"/>
    <p:sldId id="341" r:id="rId13"/>
    <p:sldId id="342" r:id="rId14"/>
    <p:sldId id="343" r:id="rId15"/>
    <p:sldId id="345" r:id="rId16"/>
    <p:sldId id="344" r:id="rId17"/>
    <p:sldId id="346" r:id="rId18"/>
    <p:sldId id="330" r:id="rId19"/>
  </p:sldIdLst>
  <p:sldSz cx="9144000" cy="6858000" type="screen4x3"/>
  <p:notesSz cx="68580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56073D-636C-62BA-C775-EB76BB8FBAE6}" v="3" dt="2026-06-16T13:26:13.8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59" d="100"/>
          <a:sy n="159" d="100"/>
        </p:scale>
        <p:origin x="1200"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S::ce40114@tn.gov::815fbe41-2a05-4602-ac13-98a917e4d5a0" providerId="AD" clId="Web-{0C56073D-636C-62BA-C775-EB76BB8FBAE6}"/>
    <pc:docChg chg="modSld">
      <pc:chgData name="Lauren Cook" userId="S::ce40114@tn.gov::815fbe41-2a05-4602-ac13-98a917e4d5a0" providerId="AD" clId="Web-{0C56073D-636C-62BA-C775-EB76BB8FBAE6}" dt="2026-06-16T13:26:13.820" v="2" actId="1076"/>
      <pc:docMkLst>
        <pc:docMk/>
      </pc:docMkLst>
      <pc:sldChg chg="modSp">
        <pc:chgData name="Lauren Cook" userId="S::ce40114@tn.gov::815fbe41-2a05-4602-ac13-98a917e4d5a0" providerId="AD" clId="Web-{0C56073D-636C-62BA-C775-EB76BB8FBAE6}" dt="2026-06-16T13:26:13.820" v="2" actId="1076"/>
        <pc:sldMkLst>
          <pc:docMk/>
          <pc:sldMk cId="479260111" sldId="276"/>
        </pc:sldMkLst>
        <pc:spChg chg="mod">
          <ac:chgData name="Lauren Cook" userId="S::ce40114@tn.gov::815fbe41-2a05-4602-ac13-98a917e4d5a0" providerId="AD" clId="Web-{0C56073D-636C-62BA-C775-EB76BB8FBAE6}" dt="2026-06-16T13:26:13.820" v="2" actId="1076"/>
          <ac:spMkLst>
            <pc:docMk/>
            <pc:sldMk cId="479260111" sldId="276"/>
            <ac:spMk id="2" creationId="{00000000-0000-0000-0000-000000000000}"/>
          </ac:spMkLst>
        </pc:spChg>
      </pc:sldChg>
    </pc:docChg>
  </pc:docChgLst>
  <pc:docChgLst>
    <pc:chgData name="Lauren Cook" userId="815fbe41-2a05-4602-ac13-98a917e4d5a0" providerId="ADAL" clId="{2219383D-9C38-4D0F-BD6B-0175EDEEBE61}"/>
    <pc:docChg chg="modSld">
      <pc:chgData name="Lauren Cook" userId="815fbe41-2a05-4602-ac13-98a917e4d5a0" providerId="ADAL" clId="{2219383D-9C38-4D0F-BD6B-0175EDEEBE61}" dt="2026-06-15T21:08:03.127" v="204" actId="962"/>
      <pc:docMkLst>
        <pc:docMk/>
      </pc:docMkLst>
      <pc:sldChg chg="modSp mod">
        <pc:chgData name="Lauren Cook" userId="815fbe41-2a05-4602-ac13-98a917e4d5a0" providerId="ADAL" clId="{2219383D-9C38-4D0F-BD6B-0175EDEEBE61}" dt="2026-06-15T21:03:37.758" v="0" actId="166"/>
        <pc:sldMkLst>
          <pc:docMk/>
          <pc:sldMk cId="685151537" sldId="323"/>
        </pc:sldMkLst>
        <pc:picChg chg="ord">
          <ac:chgData name="Lauren Cook" userId="815fbe41-2a05-4602-ac13-98a917e4d5a0" providerId="ADAL" clId="{2219383D-9C38-4D0F-BD6B-0175EDEEBE61}" dt="2026-06-15T21:03:37.758" v="0" actId="166"/>
          <ac:picMkLst>
            <pc:docMk/>
            <pc:sldMk cId="685151537" sldId="323"/>
            <ac:picMk id="5" creationId="{2D326682-5ECB-1E4E-011D-3E96EF40D728}"/>
          </ac:picMkLst>
        </pc:picChg>
      </pc:sldChg>
      <pc:sldChg chg="modSp mod">
        <pc:chgData name="Lauren Cook" userId="815fbe41-2a05-4602-ac13-98a917e4d5a0" providerId="ADAL" clId="{2219383D-9C38-4D0F-BD6B-0175EDEEBE61}" dt="2026-06-15T21:08:03.127" v="204" actId="962"/>
        <pc:sldMkLst>
          <pc:docMk/>
          <pc:sldMk cId="1547122184" sldId="341"/>
        </pc:sldMkLst>
        <pc:picChg chg="mod">
          <ac:chgData name="Lauren Cook" userId="815fbe41-2a05-4602-ac13-98a917e4d5a0" providerId="ADAL" clId="{2219383D-9C38-4D0F-BD6B-0175EDEEBE61}" dt="2026-06-15T21:08:03.127" v="204" actId="962"/>
          <ac:picMkLst>
            <pc:docMk/>
            <pc:sldMk cId="1547122184" sldId="341"/>
            <ac:picMk id="4" creationId="{9D720C4E-E530-A210-4C06-480D7801DA5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64142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 Standard">
    <p:spTree>
      <p:nvGrpSpPr>
        <p:cNvPr id="1" name=""/>
        <p:cNvGrpSpPr/>
        <p:nvPr/>
      </p:nvGrpSpPr>
      <p:grpSpPr>
        <a:xfrm>
          <a:off x="0" y="0"/>
          <a:ext cx="0" cy="0"/>
          <a:chOff x="0" y="0"/>
          <a:chExt cx="0" cy="0"/>
        </a:xfrm>
      </p:grpSpPr>
      <p:sp>
        <p:nvSpPr>
          <p:cNvPr id="3" name="Rectangle 2"/>
          <p:cNvSpPr/>
          <p:nvPr/>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
        <p:nvSpPr>
          <p:cNvPr id="4" name="Rectangle 3">
            <a:extLst>
              <a:ext uri="{FF2B5EF4-FFF2-40B4-BE49-F238E27FC236}">
                <a16:creationId xmlns:a16="http://schemas.microsoft.com/office/drawing/2014/main" id="{164FE7FA-08EF-F25A-8E56-B13BA85574DC}"/>
              </a:ext>
            </a:extLst>
          </p:cNvPr>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a:extLst>
              <a:ext uri="{FF2B5EF4-FFF2-40B4-BE49-F238E27FC236}">
                <a16:creationId xmlns:a16="http://schemas.microsoft.com/office/drawing/2014/main" id="{2596F304-9596-B54F-EDC8-7376A0C10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2073421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69414948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1016986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Double-Column Body">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3536649128"/>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68683729"/>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9571081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9951562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7317525"/>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7494284"/>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118614923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4" name="Rectangle 3"/>
          <p:cNvSpPr/>
          <p:nvPr/>
        </p:nvSpPr>
        <p:spPr>
          <a:xfrm>
            <a:off x="2590800" y="3874770"/>
            <a:ext cx="65532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667000" y="3874770"/>
            <a:ext cx="6324600" cy="224028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15509" t="13397" r="9549" b="13397"/>
          <a:stretch/>
        </p:blipFill>
        <p:spPr>
          <a:xfrm>
            <a:off x="152400" y="3766736"/>
            <a:ext cx="2514600" cy="2456348"/>
          </a:xfrm>
          <a:prstGeom prst="rect">
            <a:avLst/>
          </a:prstGeom>
          <a:noFill/>
          <a:ln>
            <a:noFill/>
          </a:ln>
        </p:spPr>
      </p:pic>
    </p:spTree>
    <p:extLst>
      <p:ext uri="{BB962C8B-B14F-4D97-AF65-F5344CB8AC3E}">
        <p14:creationId xmlns:p14="http://schemas.microsoft.com/office/powerpoint/2010/main" val="226049944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3251747933"/>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035153703"/>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45124910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ody - Orange">
    <p:spTree>
      <p:nvGrpSpPr>
        <p:cNvPr id="1" name=""/>
        <p:cNvGrpSpPr/>
        <p:nvPr/>
      </p:nvGrpSpPr>
      <p:grpSpPr>
        <a:xfrm>
          <a:off x="0" y="0"/>
          <a:ext cx="0" cy="0"/>
          <a:chOff x="0" y="0"/>
          <a:chExt cx="0" cy="0"/>
        </a:xfrm>
      </p:grpSpPr>
      <p:sp>
        <p:nvSpPr>
          <p:cNvPr id="12" name="Rectangle 11"/>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65585811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99097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8295616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64751772"/>
      </p:ext>
    </p:extLst>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 id="2147483665" r:id="rId14"/>
    <p:sldLayoutId id="2147483666" r:id="rId15"/>
    <p:sldLayoutId id="2147483667" r:id="rId16"/>
    <p:sldLayoutId id="2147483668" r:id="rId17"/>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hyperlink" Target="https://www.tn.gov/commerce/regboards/contractors.html" TargetMode="External"/><Relationship Id="rId2" Type="http://schemas.openxmlformats.org/officeDocument/2006/relationships/hyperlink" Target="mailto:Contractors.Home-Improvement@tn.gov" TargetMode="External"/><Relationship Id="rId1" Type="http://schemas.openxmlformats.org/officeDocument/2006/relationships/slideLayout" Target="../slideLayouts/slideLayout7.xml"/><Relationship Id="rId6" Type="http://schemas.openxmlformats.org/officeDocument/2006/relationships/hyperlink" Target="https://search.cloud.commerce.tn.gov/" TargetMode="External"/><Relationship Id="rId5" Type="http://schemas.openxmlformats.org/officeDocument/2006/relationships/hyperlink" Target="https://access.cloud.commerce.tn.gov/portal/public" TargetMode="External"/><Relationship Id="rId4" Type="http://schemas.openxmlformats.org/officeDocument/2006/relationships/hyperlink" Target="https://www.tn.gov/commerce/regboards/contractors/license/forms.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www.tn.gov/commerce/regboards/contractors/meetings.html"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access.cloud.commerce.tn.gov/portal/public" TargetMode="External"/><Relationship Id="rId2" Type="http://schemas.openxmlformats.org/officeDocument/2006/relationships/slideLayout" Target="../slideLayouts/slideLayout7.xml"/><Relationship Id="rId1" Type="http://schemas.openxmlformats.org/officeDocument/2006/relationships/themeOverride" Target="../theme/themeOverride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https://www.tn.gov/commerce/regboards/contractors/license/forms.html"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157131" y="4673682"/>
            <a:ext cx="8839200" cy="914400"/>
          </a:xfrm>
        </p:spPr>
        <p:txBody>
          <a:bodyPr>
            <a:noAutofit/>
          </a:bodyPr>
          <a:lstStyle/>
          <a:p>
            <a:r>
              <a:rPr lang="en-US" sz="2000" dirty="0">
                <a:latin typeface="PermianSlabSerifTypeface"/>
              </a:rPr>
              <a:t>BOARD FOR LICENSING CONTRACTORS  </a:t>
            </a:r>
            <a:br>
              <a:rPr lang="en-US" sz="2000" dirty="0"/>
            </a:br>
            <a:br>
              <a:rPr lang="en-US" sz="2000" dirty="0"/>
            </a:br>
            <a:br>
              <a:rPr lang="en-US" sz="2000" dirty="0"/>
            </a:br>
            <a:endParaRPr lang="en-US" sz="2000" dirty="0"/>
          </a:p>
        </p:txBody>
      </p:sp>
      <p:sp>
        <p:nvSpPr>
          <p:cNvPr id="3" name="Text Placeholder 2"/>
          <p:cNvSpPr>
            <a:spLocks noGrp="1"/>
          </p:cNvSpPr>
          <p:nvPr>
            <p:ph type="body" sz="quarter" idx="12"/>
          </p:nvPr>
        </p:nvSpPr>
        <p:spPr>
          <a:xfrm>
            <a:off x="152400" y="5029200"/>
            <a:ext cx="8839200" cy="1244601"/>
          </a:xfrm>
        </p:spPr>
        <p:txBody>
          <a:bodyPr>
            <a:normAutofit/>
          </a:bodyPr>
          <a:lstStyle/>
          <a:p>
            <a:r>
              <a:rPr lang="en-US" sz="2400" dirty="0"/>
              <a:t>Home Improvement Initial, Renewal, and Reinstatement Applications</a:t>
            </a:r>
          </a:p>
        </p:txBody>
      </p:sp>
    </p:spTree>
    <p:extLst>
      <p:ext uri="{BB962C8B-B14F-4D97-AF65-F5344CB8AC3E}">
        <p14:creationId xmlns:p14="http://schemas.microsoft.com/office/powerpoint/2010/main" val="479260111"/>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BF0FA-9181-9D86-D9BA-E5A9AC829AA4}"/>
              </a:ext>
            </a:extLst>
          </p:cNvPr>
          <p:cNvSpPr>
            <a:spLocks noGrp="1"/>
          </p:cNvSpPr>
          <p:nvPr>
            <p:ph type="title"/>
          </p:nvPr>
        </p:nvSpPr>
        <p:spPr/>
        <p:txBody>
          <a:bodyPr/>
          <a:lstStyle/>
          <a:p>
            <a:r>
              <a:rPr lang="en-US" dirty="0"/>
              <a:t>Experience and Disclosure Information</a:t>
            </a:r>
          </a:p>
        </p:txBody>
      </p:sp>
      <p:sp>
        <p:nvSpPr>
          <p:cNvPr id="3" name="Content Placeholder 2">
            <a:extLst>
              <a:ext uri="{FF2B5EF4-FFF2-40B4-BE49-F238E27FC236}">
                <a16:creationId xmlns:a16="http://schemas.microsoft.com/office/drawing/2014/main" id="{79FC624D-8F82-681C-E74C-77D6EABA2BE0}"/>
              </a:ext>
            </a:extLst>
          </p:cNvPr>
          <p:cNvSpPr>
            <a:spLocks noGrp="1"/>
          </p:cNvSpPr>
          <p:nvPr>
            <p:ph idx="1"/>
          </p:nvPr>
        </p:nvSpPr>
        <p:spPr>
          <a:xfrm>
            <a:off x="152400" y="1144726"/>
            <a:ext cx="4243847" cy="4958465"/>
          </a:xfrm>
        </p:spPr>
        <p:txBody>
          <a:bodyPr>
            <a:noAutofit/>
          </a:bodyPr>
          <a:lstStyle/>
          <a:p>
            <a:r>
              <a:rPr lang="en-US" sz="1400" dirty="0">
                <a:latin typeface="PermianSlabSerifTypeface" panose="02000000000000000000" pitchFamily="50" charset="0"/>
              </a:rPr>
              <a:t>When completing the experience section of your application, you must fill out all required fields. Missing or incomplete information may delay the processing of your application and could result in a deficiency letter.</a:t>
            </a:r>
          </a:p>
          <a:p>
            <a:pPr marL="0" indent="0">
              <a:buNone/>
            </a:pPr>
            <a:endParaRPr lang="en-US" altLang="en-US" sz="1350" dirty="0"/>
          </a:p>
          <a:p>
            <a:r>
              <a:rPr lang="en-US" altLang="en-US" sz="1400" dirty="0">
                <a:latin typeface="PermianSlabSerifTypeface" panose="02000000000000000000" pitchFamily="50" charset="0"/>
              </a:rPr>
              <a:t>Clearly state the applicant’s role on each project: contractor, subcontractor, or employee. </a:t>
            </a:r>
            <a:endParaRPr lang="en-US" altLang="en-US" sz="1400" dirty="0"/>
          </a:p>
        </p:txBody>
      </p:sp>
      <p:sp>
        <p:nvSpPr>
          <p:cNvPr id="4" name="Content Placeholder 2">
            <a:extLst>
              <a:ext uri="{FF2B5EF4-FFF2-40B4-BE49-F238E27FC236}">
                <a16:creationId xmlns:a16="http://schemas.microsoft.com/office/drawing/2014/main" id="{D3B7F54E-DDD8-CF91-683F-398EC6153B32}"/>
              </a:ext>
            </a:extLst>
          </p:cNvPr>
          <p:cNvSpPr txBox="1">
            <a:spLocks/>
          </p:cNvSpPr>
          <p:nvPr/>
        </p:nvSpPr>
        <p:spPr>
          <a:xfrm>
            <a:off x="4396247" y="1144724"/>
            <a:ext cx="4655738" cy="495846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chemeClr val="accent3"/>
              </a:buClr>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742950" indent="-285750" algn="l" defTabSz="914400" rtl="0" eaLnBrk="1" latinLnBrk="0" hangingPunct="1">
              <a:spcBef>
                <a:spcPct val="20000"/>
              </a:spcBef>
              <a:buClr>
                <a:schemeClr val="accent3"/>
              </a:buClr>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spcBef>
                <a:spcPct val="20000"/>
              </a:spcBef>
              <a:buClr>
                <a:schemeClr val="accent3"/>
              </a:buClr>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spcBef>
                <a:spcPct val="20000"/>
              </a:spcBef>
              <a:buClr>
                <a:schemeClr val="accent3"/>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spcBef>
                <a:spcPct val="20000"/>
              </a:spcBef>
              <a:buClr>
                <a:schemeClr val="accent3"/>
              </a:buClr>
              <a:buFont typeface="Arial" panose="020B0604020202020204" pitchFamily="34" charset="0"/>
              <a:buChar char="»"/>
              <a:defRPr sz="16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altLang="en-US" sz="1400" dirty="0">
                <a:latin typeface="PermianSlabSerifTypeface" panose="02000000000000000000" pitchFamily="50" charset="0"/>
              </a:rPr>
              <a:t>If subcontractor or employee, include the prime contractor or employer and license number. </a:t>
            </a:r>
          </a:p>
          <a:p>
            <a:pPr marL="0" indent="0">
              <a:buNone/>
            </a:pPr>
            <a:endParaRPr lang="en-US" altLang="en-US" sz="1400" dirty="0">
              <a:latin typeface="PermianSlabSerifTypeface" panose="02000000000000000000" pitchFamily="50" charset="0"/>
            </a:endParaRPr>
          </a:p>
          <a:p>
            <a:r>
              <a:rPr lang="en-US" altLang="en-US" sz="1400" dirty="0">
                <a:latin typeface="PermianSlabSerifTypeface" panose="02000000000000000000" pitchFamily="50" charset="0"/>
              </a:rPr>
              <a:t>Provide complete project details: city/state, project date, contract amount, and scope of work. </a:t>
            </a:r>
          </a:p>
          <a:p>
            <a:pPr marL="0" indent="0">
              <a:buNone/>
            </a:pPr>
            <a:endParaRPr lang="en-US" altLang="en-US" sz="1400" dirty="0">
              <a:latin typeface="PermianSlabSerifTypeface" panose="02000000000000000000" pitchFamily="50" charset="0"/>
            </a:endParaRPr>
          </a:p>
          <a:p>
            <a:r>
              <a:rPr lang="en-US" altLang="en-US" sz="1400" dirty="0">
                <a:latin typeface="PermianSlabSerifTypeface" panose="02000000000000000000" pitchFamily="50" charset="0"/>
              </a:rPr>
              <a:t>Use specific scope descriptions, not vague terms like “construction.” </a:t>
            </a:r>
          </a:p>
          <a:p>
            <a:pPr marL="0" indent="0">
              <a:buNone/>
            </a:pPr>
            <a:endParaRPr lang="en-US" altLang="en-US" sz="1400" dirty="0">
              <a:latin typeface="PermianSlabSerifTypeface" panose="02000000000000000000" pitchFamily="50" charset="0"/>
            </a:endParaRPr>
          </a:p>
          <a:p>
            <a:r>
              <a:rPr lang="en-US" altLang="en-US" sz="1400" dirty="0">
                <a:latin typeface="PermianSlabSerifTypeface" panose="02000000000000000000" pitchFamily="50" charset="0"/>
              </a:rPr>
              <a:t>Older experience or long gaps may require an explanation or more current experience.</a:t>
            </a:r>
            <a:endParaRPr lang="en-US" sz="1100" b="1" u="sng" dirty="0"/>
          </a:p>
        </p:txBody>
      </p:sp>
      <p:pic>
        <p:nvPicPr>
          <p:cNvPr id="5" name="Picture 4" descr="Image of the list of experience document with spaces to enter the name of applicant, if the applicant performed as the contractor, subcontractor, employee of contractor, the license number, name of employer or customer, date, contract project amount, city/state performed in, type of project, and scope of work performed.">
            <a:extLst>
              <a:ext uri="{FF2B5EF4-FFF2-40B4-BE49-F238E27FC236}">
                <a16:creationId xmlns:a16="http://schemas.microsoft.com/office/drawing/2014/main" id="{2D326682-5ECB-1E4E-011D-3E96EF40D728}"/>
              </a:ext>
            </a:extLst>
          </p:cNvPr>
          <p:cNvPicPr>
            <a:picLocks noChangeAspect="1"/>
          </p:cNvPicPr>
          <p:nvPr/>
        </p:nvPicPr>
        <p:blipFill>
          <a:blip r:embed="rId2"/>
          <a:stretch>
            <a:fillRect/>
          </a:stretch>
        </p:blipFill>
        <p:spPr>
          <a:xfrm>
            <a:off x="2055352" y="3955295"/>
            <a:ext cx="4681791" cy="207426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685151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C73AF-6CBA-FB37-3C32-29DFEB3322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A476DB-9663-BB2E-E9C7-4E78172BCE4C}"/>
              </a:ext>
            </a:extLst>
          </p:cNvPr>
          <p:cNvSpPr>
            <a:spLocks noGrp="1"/>
          </p:cNvSpPr>
          <p:nvPr>
            <p:ph type="title"/>
          </p:nvPr>
        </p:nvSpPr>
        <p:spPr/>
        <p:txBody>
          <a:bodyPr/>
          <a:lstStyle/>
          <a:p>
            <a:r>
              <a:rPr lang="en-US" sz="2800" dirty="0"/>
              <a:t>Security Requirement - Bond or Letter of Credit</a:t>
            </a:r>
          </a:p>
        </p:txBody>
      </p:sp>
      <p:sp>
        <p:nvSpPr>
          <p:cNvPr id="3" name="Content Placeholder 2">
            <a:extLst>
              <a:ext uri="{FF2B5EF4-FFF2-40B4-BE49-F238E27FC236}">
                <a16:creationId xmlns:a16="http://schemas.microsoft.com/office/drawing/2014/main" id="{0182AC8E-B0FF-89A9-2A71-435E63600F51}"/>
              </a:ext>
            </a:extLst>
          </p:cNvPr>
          <p:cNvSpPr>
            <a:spLocks noGrp="1"/>
          </p:cNvSpPr>
          <p:nvPr>
            <p:ph idx="1"/>
          </p:nvPr>
        </p:nvSpPr>
        <p:spPr/>
        <p:txBody>
          <a:bodyPr>
            <a:normAutofit/>
          </a:bodyPr>
          <a:lstStyle/>
          <a:p>
            <a:r>
              <a:rPr lang="en-US" sz="1600" dirty="0">
                <a:solidFill>
                  <a:srgbClr val="111111"/>
                </a:solidFill>
                <a:latin typeface="PermianSlabSerifTypeface" panose="02000000000000000000" pitchFamily="50" charset="0"/>
                <a:ea typeface="Open Sans" pitchFamily="34" charset="-122"/>
                <a:cs typeface="Open Sans" pitchFamily="34" charset="-120"/>
              </a:rPr>
              <a:t>A $10,000 surety bond or irrevocable letter of credit must be effective and filed with the Board before the license is issued.</a:t>
            </a:r>
          </a:p>
          <a:p>
            <a:pPr marL="0" indent="0">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The principal name on the bond or letter of credit must match the name on the license application.</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The bond is for the benefit of a claimant damaged by breach of a home improvement contract.</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If the bond ceases to be in effect, the home improvement contractor license becomes invalid.</a:t>
            </a:r>
          </a:p>
          <a:p>
            <a:pPr marL="0" indent="0" algn="l">
              <a:buNone/>
            </a:pPr>
            <a:endParaRPr lang="en-US" sz="1600" dirty="0">
              <a:solidFill>
                <a:srgbClr val="131E29"/>
              </a:solidFill>
              <a:latin typeface="PermianSlabSerifTypeface" panose="02000000000000000000" pitchFamily="50" charset="0"/>
            </a:endParaRPr>
          </a:p>
          <a:p>
            <a:r>
              <a:rPr lang="en-US" sz="1600" dirty="0">
                <a:solidFill>
                  <a:srgbClr val="111111"/>
                </a:solidFill>
                <a:latin typeface="PermianSlabSerifTypeface" panose="02000000000000000000" pitchFamily="50" charset="0"/>
                <a:ea typeface="Open Sans" pitchFamily="34" charset="-122"/>
                <a:cs typeface="Open Sans" pitchFamily="34" charset="-120"/>
              </a:rPr>
              <a:t>The bond may not be released until one year after inactivation, expiration, or revocation, and after pending claims are resolved.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If the bond or letter of credit is cancelled, the licensee must notify the Board in writing within 10 days.</a:t>
            </a:r>
            <a:endParaRPr lang="en-US" sz="1700" b="0" i="0" dirty="0">
              <a:solidFill>
                <a:srgbClr val="131E29"/>
              </a:solidFill>
              <a:effectLst/>
              <a:latin typeface="Open Sans" panose="020B0606030504020204" pitchFamily="34" charset="0"/>
            </a:endParaRPr>
          </a:p>
          <a:p>
            <a:pPr marL="0" indent="0" algn="l">
              <a:buNone/>
            </a:pPr>
            <a:endParaRPr lang="en-US" sz="1700" b="0" i="0" dirty="0">
              <a:solidFill>
                <a:srgbClr val="131E29"/>
              </a:solidFill>
              <a:effectLst/>
              <a:latin typeface="Open Sans" panose="020B0606030504020204" pitchFamily="34" charset="0"/>
            </a:endParaRPr>
          </a:p>
        </p:txBody>
      </p:sp>
    </p:spTree>
    <p:extLst>
      <p:ext uri="{BB962C8B-B14F-4D97-AF65-F5344CB8AC3E}">
        <p14:creationId xmlns:p14="http://schemas.microsoft.com/office/powerpoint/2010/main" val="4108129844"/>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F5C44-8EB8-A72F-A92C-64871A63CC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8C7459-8894-E08D-5AE4-7201C2634A6F}"/>
              </a:ext>
            </a:extLst>
          </p:cNvPr>
          <p:cNvSpPr>
            <a:spLocks noGrp="1"/>
          </p:cNvSpPr>
          <p:nvPr>
            <p:ph type="title"/>
          </p:nvPr>
        </p:nvSpPr>
        <p:spPr/>
        <p:txBody>
          <a:bodyPr/>
          <a:lstStyle/>
          <a:p>
            <a:r>
              <a:rPr lang="en-US" dirty="0"/>
              <a:t>General Liability Insurance</a:t>
            </a:r>
          </a:p>
        </p:txBody>
      </p:sp>
      <p:sp>
        <p:nvSpPr>
          <p:cNvPr id="3" name="Content Placeholder 2">
            <a:extLst>
              <a:ext uri="{FF2B5EF4-FFF2-40B4-BE49-F238E27FC236}">
                <a16:creationId xmlns:a16="http://schemas.microsoft.com/office/drawing/2014/main" id="{4741F95A-E0CA-9BD4-8E2B-7F31F649238B}"/>
              </a:ext>
            </a:extLst>
          </p:cNvPr>
          <p:cNvSpPr>
            <a:spLocks noGrp="1"/>
          </p:cNvSpPr>
          <p:nvPr>
            <p:ph idx="1"/>
          </p:nvPr>
        </p:nvSpPr>
        <p:spPr/>
        <p:txBody>
          <a:bodyPr/>
          <a:lstStyle/>
          <a:p>
            <a:r>
              <a:rPr lang="en-US" sz="1600" dirty="0">
                <a:latin typeface="PermianSlabSerifTypeface" panose="02000000000000000000" pitchFamily="50" charset="0"/>
              </a:rPr>
              <a:t>A Certificate of Insurance is required with the initial application and at renewal as proof of general liability coverage.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All home improvement contractor applicants and licensees must maintain at least $100,000 in general liability insurance.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Insurance information should match the exact applicant or licensed business name.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The Board must be named as the certificate holder on the general liability insurance policy.</a:t>
            </a:r>
          </a:p>
        </p:txBody>
      </p:sp>
      <p:pic>
        <p:nvPicPr>
          <p:cNvPr id="4" name="Picture 3" descr="Screenshot of the certificate holder section of an acord 25 form. Has the words certificate holder and the board's address.">
            <a:extLst>
              <a:ext uri="{FF2B5EF4-FFF2-40B4-BE49-F238E27FC236}">
                <a16:creationId xmlns:a16="http://schemas.microsoft.com/office/drawing/2014/main" id="{9D720C4E-E530-A210-4C06-480D7801DA57}"/>
              </a:ext>
            </a:extLst>
          </p:cNvPr>
          <p:cNvPicPr>
            <a:picLocks noChangeAspect="1"/>
          </p:cNvPicPr>
          <p:nvPr/>
        </p:nvPicPr>
        <p:blipFill>
          <a:blip r:embed="rId2"/>
          <a:srcRect t="7423"/>
          <a:stretch>
            <a:fillRect/>
          </a:stretch>
        </p:blipFill>
        <p:spPr>
          <a:xfrm>
            <a:off x="2635350" y="4379494"/>
            <a:ext cx="3873299" cy="1366380"/>
          </a:xfrm>
          <a:prstGeom prst="rect">
            <a:avLst/>
          </a:prstGeom>
        </p:spPr>
      </p:pic>
    </p:spTree>
    <p:extLst>
      <p:ext uri="{BB962C8B-B14F-4D97-AF65-F5344CB8AC3E}">
        <p14:creationId xmlns:p14="http://schemas.microsoft.com/office/powerpoint/2010/main" val="1547122184"/>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46E44-569C-E548-452F-1F260EB74C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1A9493-9B31-F860-F399-BE9091400906}"/>
              </a:ext>
            </a:extLst>
          </p:cNvPr>
          <p:cNvSpPr>
            <a:spLocks noGrp="1"/>
          </p:cNvSpPr>
          <p:nvPr>
            <p:ph type="title"/>
          </p:nvPr>
        </p:nvSpPr>
        <p:spPr/>
        <p:txBody>
          <a:bodyPr/>
          <a:lstStyle/>
          <a:p>
            <a:r>
              <a:rPr lang="en-US" sz="2400" dirty="0"/>
              <a:t>Workers' Compensation or Exemption Documentation</a:t>
            </a:r>
          </a:p>
        </p:txBody>
      </p:sp>
      <p:sp>
        <p:nvSpPr>
          <p:cNvPr id="3" name="Content Placeholder 2">
            <a:extLst>
              <a:ext uri="{FF2B5EF4-FFF2-40B4-BE49-F238E27FC236}">
                <a16:creationId xmlns:a16="http://schemas.microsoft.com/office/drawing/2014/main" id="{21650DB1-F2F8-C40D-C568-328DAF5F2DF0}"/>
              </a:ext>
            </a:extLst>
          </p:cNvPr>
          <p:cNvSpPr>
            <a:spLocks noGrp="1"/>
          </p:cNvSpPr>
          <p:nvPr>
            <p:ph idx="1"/>
          </p:nvPr>
        </p:nvSpPr>
        <p:spPr/>
        <p:txBody>
          <a:bodyPr>
            <a:normAutofit/>
          </a:bodyPr>
          <a:lstStyle/>
          <a:p>
            <a:r>
              <a:rPr lang="en-US" sz="1600" dirty="0">
                <a:latin typeface="PermianSlabSerifTypeface" panose="02000000000000000000" pitchFamily="50" charset="0"/>
              </a:rPr>
              <a:t>The application must include evidence of workers' compensation coverage unless the applicant qualifies for an exemption and provides proper documentation.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Failure to provide evidence of required coverage makes the applicant ineligible until the evidence is supplied.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Insurance information should match the business name on the application.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If the business has employees, confirm active coverage before submitting the application.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If using an exemption, confirm the exemption matches the correct owner, entity, and license structure.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A workers’ compensation exemption covers only the individual listed on the exemption. It does not cover the business or any employees.</a:t>
            </a:r>
          </a:p>
        </p:txBody>
      </p:sp>
    </p:spTree>
    <p:extLst>
      <p:ext uri="{BB962C8B-B14F-4D97-AF65-F5344CB8AC3E}">
        <p14:creationId xmlns:p14="http://schemas.microsoft.com/office/powerpoint/2010/main" val="1217164744"/>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4EF69-3F3F-ED0E-97CC-7054313BFF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5291C4-B788-9716-2D99-296B528E5737}"/>
              </a:ext>
            </a:extLst>
          </p:cNvPr>
          <p:cNvSpPr>
            <a:spLocks noGrp="1"/>
          </p:cNvSpPr>
          <p:nvPr>
            <p:ph type="title"/>
          </p:nvPr>
        </p:nvSpPr>
        <p:spPr/>
        <p:txBody>
          <a:bodyPr/>
          <a:lstStyle/>
          <a:p>
            <a:r>
              <a:rPr lang="en-US" dirty="0"/>
              <a:t>Advertising, Permits, and Correct Name</a:t>
            </a:r>
          </a:p>
        </p:txBody>
      </p:sp>
      <p:sp>
        <p:nvSpPr>
          <p:cNvPr id="3" name="Content Placeholder 2">
            <a:extLst>
              <a:ext uri="{FF2B5EF4-FFF2-40B4-BE49-F238E27FC236}">
                <a16:creationId xmlns:a16="http://schemas.microsoft.com/office/drawing/2014/main" id="{6889037D-CA71-A387-44A8-2AE130028008}"/>
              </a:ext>
            </a:extLst>
          </p:cNvPr>
          <p:cNvSpPr>
            <a:spLocks noGrp="1"/>
          </p:cNvSpPr>
          <p:nvPr>
            <p:ph idx="1"/>
          </p:nvPr>
        </p:nvSpPr>
        <p:spPr/>
        <p:txBody>
          <a:bodyPr/>
          <a:lstStyle/>
          <a:p>
            <a:r>
              <a:rPr lang="en-US" sz="1600" dirty="0">
                <a:latin typeface="PermianSlabSerifTypeface" panose="02000000000000000000" pitchFamily="50" charset="0"/>
              </a:rPr>
              <a:t>Advertisements for home improvement business must include the contractor name and license number.</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False, deceptive, or misleading advertising, including certain finance or credit representations, is prohibited.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A licensee must enter contracts and operate the related business in the name in which the license is issued.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Local permits must list each contractor's home improvement license number unless the work is performed by the owner of the property.</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The license does not replace separate local requirements for plumbing, electrical, gas, or mechanical work.</a:t>
            </a:r>
          </a:p>
        </p:txBody>
      </p:sp>
    </p:spTree>
    <p:extLst>
      <p:ext uri="{BB962C8B-B14F-4D97-AF65-F5344CB8AC3E}">
        <p14:creationId xmlns:p14="http://schemas.microsoft.com/office/powerpoint/2010/main" val="2878516795"/>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C3E024-5982-59D2-23CA-9DD7A77533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815213-FF47-DCA4-F2B0-AE25C715096E}"/>
              </a:ext>
            </a:extLst>
          </p:cNvPr>
          <p:cNvSpPr>
            <a:spLocks noGrp="1"/>
          </p:cNvSpPr>
          <p:nvPr>
            <p:ph type="title"/>
          </p:nvPr>
        </p:nvSpPr>
        <p:spPr/>
        <p:txBody>
          <a:bodyPr/>
          <a:lstStyle/>
          <a:p>
            <a:r>
              <a:rPr lang="en-US" dirty="0"/>
              <a:t>Prohibited Practices and Discipline</a:t>
            </a:r>
          </a:p>
        </p:txBody>
      </p:sp>
      <p:sp>
        <p:nvSpPr>
          <p:cNvPr id="3" name="Content Placeholder 2">
            <a:extLst>
              <a:ext uri="{FF2B5EF4-FFF2-40B4-BE49-F238E27FC236}">
                <a16:creationId xmlns:a16="http://schemas.microsoft.com/office/drawing/2014/main" id="{34959DE6-4184-2A59-C83E-02521FF89AD1}"/>
              </a:ext>
            </a:extLst>
          </p:cNvPr>
          <p:cNvSpPr>
            <a:spLocks noGrp="1"/>
          </p:cNvSpPr>
          <p:nvPr>
            <p:ph idx="1"/>
          </p:nvPr>
        </p:nvSpPr>
        <p:spPr/>
        <p:txBody>
          <a:bodyPr>
            <a:normAutofit fontScale="92500" lnSpcReduction="10000"/>
          </a:bodyPr>
          <a:lstStyle/>
          <a:p>
            <a:r>
              <a:rPr lang="en-US" sz="1700" dirty="0">
                <a:solidFill>
                  <a:srgbClr val="111111"/>
                </a:solidFill>
                <a:latin typeface="PermianSlabSerifTypeface" panose="02000000000000000000" pitchFamily="50" charset="0"/>
                <a:ea typeface="Open Sans" pitchFamily="34" charset="-122"/>
                <a:cs typeface="Open Sans" pitchFamily="34" charset="-120"/>
              </a:rPr>
              <a:t>The Board may refuse to issue or renew, or may suspend, or revoke a license for material omissions, misrepresentations, lack of competence, felony conviction, fraud, bad faith, or violations of the Home Improvement law.</a:t>
            </a:r>
          </a:p>
          <a:p>
            <a:pPr marL="0" indent="0">
              <a:buNone/>
            </a:pPr>
            <a:endParaRPr lang="en-US" sz="1700" dirty="0">
              <a:latin typeface="PermianSlabSerifTypeface" panose="02000000000000000000" pitchFamily="50" charset="0"/>
            </a:endParaRPr>
          </a:p>
          <a:p>
            <a:r>
              <a:rPr lang="en-US" sz="1700" dirty="0">
                <a:latin typeface="PermianSlabSerifTypeface" panose="02000000000000000000" pitchFamily="50" charset="0"/>
              </a:rPr>
              <a:t>Prohibited practices include abandonment, false promises, fraud in contract documents, failure to obtain required permits, and operating in a name other than the licensed name.</a:t>
            </a:r>
          </a:p>
          <a:p>
            <a:pPr marL="0" indent="0">
              <a:buNone/>
            </a:pPr>
            <a:endParaRPr lang="en-US" sz="1700" dirty="0">
              <a:latin typeface="PermianSlabSerifTypeface" panose="02000000000000000000" pitchFamily="50" charset="0"/>
            </a:endParaRPr>
          </a:p>
          <a:p>
            <a:r>
              <a:rPr lang="en-US" sz="1700" dirty="0">
                <a:latin typeface="PermianSlabSerifTypeface" panose="02000000000000000000" pitchFamily="50" charset="0"/>
              </a:rPr>
              <a:t>Unlicensed home improvement activity may result in citations, civil penalties, and Class A misdemeanor exposure.</a:t>
            </a:r>
          </a:p>
          <a:p>
            <a:pPr marL="0" indent="0">
              <a:buNone/>
            </a:pPr>
            <a:endParaRPr lang="en-US" sz="1700" dirty="0">
              <a:latin typeface="PermianSlabSerifTypeface" panose="02000000000000000000" pitchFamily="50" charset="0"/>
            </a:endParaRPr>
          </a:p>
          <a:p>
            <a:r>
              <a:rPr lang="en-US" sz="1700" dirty="0">
                <a:solidFill>
                  <a:srgbClr val="111111"/>
                </a:solidFill>
                <a:latin typeface="PermianSlabSerifTypeface" panose="02000000000000000000" pitchFamily="50" charset="0"/>
                <a:ea typeface="Open Sans" pitchFamily="34" charset="-122"/>
                <a:cs typeface="Open Sans" pitchFamily="34" charset="-120"/>
              </a:rPr>
              <a:t>Failure to cooperate with an investigation, failure to maintain required workers' compensation, or submitting false or misleading documentation may constitute misconduct</a:t>
            </a:r>
            <a:r>
              <a:rPr lang="en-US" sz="1700" dirty="0">
                <a:latin typeface="PermianSlabSerifTypeface" panose="02000000000000000000" pitchFamily="50" charset="0"/>
              </a:rPr>
              <a:t>.</a:t>
            </a:r>
          </a:p>
          <a:p>
            <a:pPr marL="0" indent="0">
              <a:buNone/>
            </a:pPr>
            <a:endParaRPr lang="en-US" sz="1700" dirty="0">
              <a:latin typeface="PermianSlabSerifTypeface" panose="02000000000000000000" pitchFamily="50" charset="0"/>
            </a:endParaRPr>
          </a:p>
          <a:p>
            <a:r>
              <a:rPr lang="en-US" sz="1700" dirty="0">
                <a:latin typeface="PermianSlabSerifTypeface" panose="02000000000000000000" pitchFamily="50" charset="0"/>
              </a:rPr>
              <a:t>Do not demand or receive payment before the home improvement contract is signed.</a:t>
            </a:r>
          </a:p>
          <a:p>
            <a:pPr marL="0" indent="0">
              <a:buNone/>
            </a:pPr>
            <a:endParaRPr lang="en-US" sz="1700" dirty="0">
              <a:latin typeface="PermianSlabSerifTypeface" panose="02000000000000000000" pitchFamily="50" charset="0"/>
            </a:endParaRPr>
          </a:p>
          <a:p>
            <a:r>
              <a:rPr lang="en-US" sz="1700" dirty="0">
                <a:latin typeface="PermianSlabSerifTypeface" panose="02000000000000000000" pitchFamily="50" charset="0"/>
              </a:rPr>
              <a:t>Deposits over one-third of the contract price are prohibited unless a statutory exception applies.</a:t>
            </a:r>
          </a:p>
        </p:txBody>
      </p:sp>
    </p:spTree>
    <p:extLst>
      <p:ext uri="{BB962C8B-B14F-4D97-AF65-F5344CB8AC3E}">
        <p14:creationId xmlns:p14="http://schemas.microsoft.com/office/powerpoint/2010/main" val="3334378452"/>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53E03-9AAC-8594-1922-AA600B2EA4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B6F61-0D78-1103-A457-52D95B41EA40}"/>
              </a:ext>
            </a:extLst>
          </p:cNvPr>
          <p:cNvSpPr>
            <a:spLocks noGrp="1"/>
          </p:cNvSpPr>
          <p:nvPr>
            <p:ph type="title"/>
          </p:nvPr>
        </p:nvSpPr>
        <p:spPr/>
        <p:txBody>
          <a:bodyPr/>
          <a:lstStyle/>
          <a:p>
            <a:r>
              <a:rPr lang="en-US" dirty="0"/>
              <a:t>Renewal Information</a:t>
            </a:r>
          </a:p>
        </p:txBody>
      </p:sp>
      <p:sp>
        <p:nvSpPr>
          <p:cNvPr id="3" name="Content Placeholder 2">
            <a:extLst>
              <a:ext uri="{FF2B5EF4-FFF2-40B4-BE49-F238E27FC236}">
                <a16:creationId xmlns:a16="http://schemas.microsoft.com/office/drawing/2014/main" id="{AA92D090-085D-2AB4-755C-7D6EACD3AB6A}"/>
              </a:ext>
            </a:extLst>
          </p:cNvPr>
          <p:cNvSpPr>
            <a:spLocks noGrp="1"/>
          </p:cNvSpPr>
          <p:nvPr>
            <p:ph idx="1"/>
          </p:nvPr>
        </p:nvSpPr>
        <p:spPr/>
        <p:txBody>
          <a:bodyPr/>
          <a:lstStyle/>
          <a:p>
            <a:r>
              <a:rPr lang="en-US" sz="1600" dirty="0">
                <a:solidFill>
                  <a:srgbClr val="111111"/>
                </a:solidFill>
                <a:latin typeface="PermianSlabSerifTypeface" panose="02000000000000000000" pitchFamily="50" charset="0"/>
                <a:ea typeface="Open Sans" pitchFamily="34" charset="-122"/>
                <a:cs typeface="Open Sans" pitchFamily="34" charset="-120"/>
              </a:rPr>
              <a:t>A Home Improvement license expires on the last day of the twenty-fourth month from the date of issuance unless renewed</a:t>
            </a:r>
            <a:r>
              <a:rPr lang="en-US" sz="1600" dirty="0">
                <a:latin typeface="PermianSlabSerifTypeface" panose="02000000000000000000" pitchFamily="50" charset="0"/>
              </a:rPr>
              <a:t>.</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Renewal requires the $200 renewal fee, evidence of required insurance, active security/bond or letter of credit, a statement of material changes, and any additional documentation requested by the Board.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Late renewal penalty is $10 per month, not to exceed three months.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No renewal application may be accepted more than 90 days after expiration.</a:t>
            </a:r>
          </a:p>
        </p:txBody>
      </p:sp>
    </p:spTree>
    <p:extLst>
      <p:ext uri="{BB962C8B-B14F-4D97-AF65-F5344CB8AC3E}">
        <p14:creationId xmlns:p14="http://schemas.microsoft.com/office/powerpoint/2010/main" val="3242688868"/>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8F3AC-207F-CA6B-F697-F0C11CC0E9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5FB781-D7FE-7C83-D9A7-41519A469A04}"/>
              </a:ext>
            </a:extLst>
          </p:cNvPr>
          <p:cNvSpPr>
            <a:spLocks noGrp="1"/>
          </p:cNvSpPr>
          <p:nvPr>
            <p:ph type="title"/>
          </p:nvPr>
        </p:nvSpPr>
        <p:spPr/>
        <p:txBody>
          <a:bodyPr/>
          <a:lstStyle/>
          <a:p>
            <a:r>
              <a:rPr lang="en-US" dirty="0"/>
              <a:t>Reinstatement Information</a:t>
            </a:r>
          </a:p>
        </p:txBody>
      </p:sp>
      <p:sp>
        <p:nvSpPr>
          <p:cNvPr id="3" name="Content Placeholder 2">
            <a:extLst>
              <a:ext uri="{FF2B5EF4-FFF2-40B4-BE49-F238E27FC236}">
                <a16:creationId xmlns:a16="http://schemas.microsoft.com/office/drawing/2014/main" id="{5292C318-88F5-BD0A-3468-BA0964EFA288}"/>
              </a:ext>
            </a:extLst>
          </p:cNvPr>
          <p:cNvSpPr>
            <a:spLocks noGrp="1"/>
          </p:cNvSpPr>
          <p:nvPr>
            <p:ph idx="1"/>
          </p:nvPr>
        </p:nvSpPr>
        <p:spPr/>
        <p:txBody>
          <a:bodyPr/>
          <a:lstStyle/>
          <a:p>
            <a:r>
              <a:rPr lang="en-US" sz="1600" dirty="0">
                <a:latin typeface="PermianSlabSerifTypeface" panose="02000000000000000000" pitchFamily="50" charset="0"/>
              </a:rPr>
              <a:t>If the license has been expired more than ninety (90) days, the application is treated as a new license application.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The applicant must complete the same process as an initial Home Improvement application.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This includes submitting a new application, application/license fee, required insurance, bond or letter of credit, business information, and any additional documentation requested by the Board.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Do not contract, offer to contract, advertise, or operate as a licensed home improvement contractor until the new license is issued.</a:t>
            </a:r>
          </a:p>
        </p:txBody>
      </p:sp>
    </p:spTree>
    <p:extLst>
      <p:ext uri="{BB962C8B-B14F-4D97-AF65-F5344CB8AC3E}">
        <p14:creationId xmlns:p14="http://schemas.microsoft.com/office/powerpoint/2010/main" val="4114760794"/>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5FFA1-9EC9-6B1D-F303-D5F24B2AE57C}"/>
              </a:ext>
            </a:extLst>
          </p:cNvPr>
          <p:cNvSpPr>
            <a:spLocks noGrp="1"/>
          </p:cNvSpPr>
          <p:nvPr>
            <p:ph type="title"/>
          </p:nvPr>
        </p:nvSpPr>
        <p:spPr/>
        <p:txBody>
          <a:bodyPr/>
          <a:lstStyle/>
          <a:p>
            <a:r>
              <a:rPr lang="en-US" dirty="0"/>
              <a:t>Contact Info &amp; Resources</a:t>
            </a:r>
            <a:endParaRPr dirty="0"/>
          </a:p>
        </p:txBody>
      </p:sp>
      <p:sp>
        <p:nvSpPr>
          <p:cNvPr id="3" name="Content Placeholder 2">
            <a:extLst>
              <a:ext uri="{FF2B5EF4-FFF2-40B4-BE49-F238E27FC236}">
                <a16:creationId xmlns:a16="http://schemas.microsoft.com/office/drawing/2014/main" id="{09E14F11-273A-E7C9-C40F-FE97BCD4C8B2}"/>
              </a:ext>
            </a:extLst>
          </p:cNvPr>
          <p:cNvSpPr>
            <a:spLocks noGrp="1"/>
          </p:cNvSpPr>
          <p:nvPr>
            <p:ph idx="1"/>
          </p:nvPr>
        </p:nvSpPr>
        <p:spPr/>
        <p:txBody>
          <a:bodyPr/>
          <a:lstStyle/>
          <a:p>
            <a:pPr marL="0" indent="0">
              <a:buNone/>
            </a:pPr>
            <a:endParaRPr lang="en-US" sz="1800" dirty="0"/>
          </a:p>
          <a:p>
            <a:pPr marL="0" indent="0">
              <a:buNone/>
            </a:pPr>
            <a:endParaRPr lang="en-US" sz="1800" dirty="0"/>
          </a:p>
          <a:p>
            <a:pPr marL="0" indent="0">
              <a:buNone/>
            </a:pPr>
            <a:endParaRPr lang="en-US" sz="1800" dirty="0"/>
          </a:p>
          <a:p>
            <a:r>
              <a:rPr sz="1600" dirty="0">
                <a:latin typeface="PermianSlabSerifTypeface" panose="02000000000000000000" pitchFamily="50" charset="0"/>
              </a:rPr>
              <a:t>Email:</a:t>
            </a:r>
            <a:r>
              <a:rPr lang="en-US" sz="1600" dirty="0">
                <a:latin typeface="PermianSlabSerifTypeface" panose="02000000000000000000" pitchFamily="50" charset="0"/>
              </a:rPr>
              <a:t>  </a:t>
            </a:r>
            <a:r>
              <a:rPr sz="1600" dirty="0">
                <a:solidFill>
                  <a:srgbClr val="0070C0"/>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Contractors.Home-Improvement@tn.gov</a:t>
            </a:r>
            <a:endParaRPr lang="en-US" sz="1600" dirty="0">
              <a:solidFill>
                <a:srgbClr val="0070C0"/>
              </a:solidFill>
              <a:latin typeface="PermianSlabSerifTypeface" panose="02000000000000000000" pitchFamily="50" charset="0"/>
            </a:endParaRPr>
          </a:p>
          <a:p>
            <a:pPr marL="0" indent="0">
              <a:buNone/>
            </a:pPr>
            <a:endParaRPr sz="1600" dirty="0">
              <a:latin typeface="PermianSlabSerifTypeface" panose="02000000000000000000" pitchFamily="50" charset="0"/>
            </a:endParaRPr>
          </a:p>
          <a:p>
            <a:r>
              <a:rPr sz="1600" dirty="0">
                <a:latin typeface="PermianSlabSerifTypeface" panose="02000000000000000000" pitchFamily="50" charset="0"/>
              </a:rPr>
              <a:t>Website Resources:</a:t>
            </a:r>
          </a:p>
          <a:p>
            <a:pPr lvl="1"/>
            <a:r>
              <a:rPr sz="1600" dirty="0">
                <a:solidFill>
                  <a:srgbClr val="0070C0"/>
                </a:solidFill>
                <a:latin typeface="PermianSlabSerifTypeface" panose="02000000000000000000" pitchFamily="50" charset="0"/>
                <a:hlinkClick r:id="rId3">
                  <a:extLst>
                    <a:ext uri="{A12FA001-AC4F-418D-AE19-62706E023703}">
                      <ahyp:hlinkClr xmlns:ahyp="http://schemas.microsoft.com/office/drawing/2018/hyperlinkcolor" val="tx"/>
                    </a:ext>
                  </a:extLst>
                </a:hlinkClick>
              </a:rPr>
              <a:t>https://www.tn.gov/commerce/regboards/contractors.html</a:t>
            </a:r>
            <a:endParaRPr lang="en-US" sz="1600" dirty="0">
              <a:solidFill>
                <a:srgbClr val="0070C0"/>
              </a:solidFill>
              <a:latin typeface="PermianSlabSerifTypeface" panose="02000000000000000000" pitchFamily="50" charset="0"/>
            </a:endParaRPr>
          </a:p>
          <a:p>
            <a:pPr lvl="1"/>
            <a:r>
              <a:rPr sz="1600" dirty="0">
                <a:solidFill>
                  <a:srgbClr val="0070C0"/>
                </a:solidFill>
                <a:latin typeface="PermianSlabSerifTypeface" panose="02000000000000000000" pitchFamily="50" charset="0"/>
                <a:hlinkClick r:id="rId4">
                  <a:extLst>
                    <a:ext uri="{A12FA001-AC4F-418D-AE19-62706E023703}">
                      <ahyp:hlinkClr xmlns:ahyp="http://schemas.microsoft.com/office/drawing/2018/hyperlinkcolor" val="tx"/>
                    </a:ext>
                  </a:extLst>
                </a:hlinkClick>
              </a:rPr>
              <a:t>https://www.tn.gov/commerce/regboards/contractors/license/forms.html</a:t>
            </a:r>
            <a:endParaRPr lang="en-US" sz="1600" dirty="0">
              <a:solidFill>
                <a:srgbClr val="0070C0"/>
              </a:solidFill>
              <a:latin typeface="PermianSlabSerifTypeface" panose="02000000000000000000" pitchFamily="50" charset="0"/>
            </a:endParaRPr>
          </a:p>
          <a:p>
            <a:pPr lvl="1"/>
            <a:r>
              <a:rPr lang="en-US" sz="1600" u="sng" dirty="0">
                <a:solidFill>
                  <a:srgbClr val="0070C0"/>
                </a:solidFill>
                <a:latin typeface="PermianSlabSerifTypeface" panose="02000000000000000000" pitchFamily="50" charset="0"/>
                <a:ea typeface="Open Sans" pitchFamily="34" charset="-122"/>
                <a:cs typeface="Open Sans" pitchFamily="34" charset="-120"/>
                <a:hlinkClick r:id="rId5">
                  <a:extLst>
                    <a:ext uri="{A12FA001-AC4F-418D-AE19-62706E023703}">
                      <ahyp:hlinkClr xmlns:ahyp="http://schemas.microsoft.com/office/drawing/2018/hyperlinkcolor" val="tx"/>
                    </a:ext>
                  </a:extLst>
                </a:hlinkClick>
              </a:rPr>
              <a:t>https://access.cloud.commerce.tn.gov/portal/public</a:t>
            </a:r>
            <a:endParaRPr lang="en-US" sz="1600" dirty="0">
              <a:solidFill>
                <a:srgbClr val="0070C0"/>
              </a:solidFill>
              <a:latin typeface="PermianSlabSerifTypeface" panose="02000000000000000000" pitchFamily="50" charset="0"/>
            </a:endParaRPr>
          </a:p>
          <a:p>
            <a:pPr lvl="1"/>
            <a:r>
              <a:rPr lang="en-US" sz="1600" u="sng" dirty="0">
                <a:solidFill>
                  <a:srgbClr val="0070C0"/>
                </a:solidFill>
                <a:latin typeface="PermianSlabSerifTypeface" panose="02000000000000000000" pitchFamily="50" charset="0"/>
                <a:ea typeface="Open Sans" pitchFamily="34" charset="-122"/>
                <a:cs typeface="Open Sans" pitchFamily="34" charset="-120"/>
                <a:hlinkClick r:id="rId6">
                  <a:extLst>
                    <a:ext uri="{A12FA001-AC4F-418D-AE19-62706E023703}">
                      <ahyp:hlinkClr xmlns:ahyp="http://schemas.microsoft.com/office/drawing/2018/hyperlinkcolor" val="tx"/>
                    </a:ext>
                  </a:extLst>
                </a:hlinkClick>
              </a:rPr>
              <a:t>https://search.cloud.commerce.tn.</a:t>
            </a:r>
            <a:r>
              <a:rPr lang="en-US" sz="1600" u="sng">
                <a:solidFill>
                  <a:srgbClr val="0070C0"/>
                </a:solidFill>
                <a:latin typeface="PermianSlabSerifTypeface" panose="02000000000000000000" pitchFamily="50" charset="0"/>
                <a:ea typeface="Open Sans" pitchFamily="34" charset="-122"/>
                <a:cs typeface="Open Sans" pitchFamily="34" charset="-120"/>
                <a:hlinkClick r:id="rId6">
                  <a:extLst>
                    <a:ext uri="{A12FA001-AC4F-418D-AE19-62706E023703}">
                      <ahyp:hlinkClr xmlns:ahyp="http://schemas.microsoft.com/office/drawing/2018/hyperlinkcolor" val="tx"/>
                    </a:ext>
                  </a:extLst>
                </a:hlinkClick>
              </a:rPr>
              <a:t>gov/</a:t>
            </a:r>
            <a:endParaRPr lang="en-US" sz="1600" dirty="0">
              <a:solidFill>
                <a:srgbClr val="0070C0"/>
              </a:solidFill>
              <a:latin typeface="PermianSlabSerifTypeface" panose="02000000000000000000" pitchFamily="50" charset="0"/>
            </a:endParaRPr>
          </a:p>
        </p:txBody>
      </p:sp>
    </p:spTree>
    <p:extLst>
      <p:ext uri="{BB962C8B-B14F-4D97-AF65-F5344CB8AC3E}">
        <p14:creationId xmlns:p14="http://schemas.microsoft.com/office/powerpoint/2010/main" val="2944160388"/>
      </p:ext>
    </p:extLst>
  </p:cSld>
  <p:clrMapOvr>
    <a:masterClrMapping/>
  </p:clrMapOvr>
  <mc:AlternateContent xmlns:mc="http://schemas.openxmlformats.org/markup-compatibility/2006" xmlns:p14="http://schemas.microsoft.com/office/powerpoint/2010/main">
    <mc:Choice Requires="p14">
      <p:transition spd="slow" p14:dur="2000" advTm="47693"/>
    </mc:Choice>
    <mc:Fallback xmlns="">
      <p:transition spd="slow" advTm="47693"/>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DFD1E-F460-C74E-C2F7-4BCFD6FD6A31}"/>
              </a:ext>
            </a:extLst>
          </p:cNvPr>
          <p:cNvSpPr>
            <a:spLocks noGrp="1"/>
          </p:cNvSpPr>
          <p:nvPr>
            <p:ph type="title"/>
          </p:nvPr>
        </p:nvSpPr>
        <p:spPr/>
        <p:txBody>
          <a:bodyPr/>
          <a:lstStyle/>
          <a:p>
            <a:r>
              <a:rPr lang="en-US" dirty="0"/>
              <a:t>Home Improvement Initial Applications</a:t>
            </a:r>
          </a:p>
        </p:txBody>
      </p:sp>
      <p:sp>
        <p:nvSpPr>
          <p:cNvPr id="3" name="Content Placeholder 2">
            <a:extLst>
              <a:ext uri="{FF2B5EF4-FFF2-40B4-BE49-F238E27FC236}">
                <a16:creationId xmlns:a16="http://schemas.microsoft.com/office/drawing/2014/main" id="{B5C3292A-1EC9-FEC8-73F7-8B0C5C10F5CA}"/>
              </a:ext>
            </a:extLst>
          </p:cNvPr>
          <p:cNvSpPr>
            <a:spLocks noGrp="1"/>
          </p:cNvSpPr>
          <p:nvPr>
            <p:ph idx="1"/>
          </p:nvPr>
        </p:nvSpPr>
        <p:spPr/>
        <p:txBody>
          <a:bodyPr>
            <a:normAutofit/>
          </a:bodyPr>
          <a:lstStyle/>
          <a:p>
            <a:pPr marL="0" indent="0">
              <a:buNone/>
            </a:pPr>
            <a:r>
              <a:rPr lang="en-US" sz="1800" b="1" dirty="0">
                <a:solidFill>
                  <a:srgbClr val="002060"/>
                </a:solidFill>
                <a:latin typeface="PermianSlabSerifTypeface" panose="02000000000000000000" pitchFamily="50" charset="0"/>
              </a:rPr>
              <a:t>What will be covered in this presentation:</a:t>
            </a:r>
          </a:p>
          <a:p>
            <a:pPr marL="0" indent="0">
              <a:buNone/>
            </a:pPr>
            <a:endParaRPr sz="1600" dirty="0">
              <a:latin typeface="PermianSlabSerifTypeface" panose="02000000000000000000" pitchFamily="50" charset="0"/>
            </a:endParaRPr>
          </a:p>
          <a:p>
            <a:r>
              <a:rPr lang="en-US" sz="1600" dirty="0">
                <a:latin typeface="PermianSlabSerifTypeface" panose="02000000000000000000" pitchFamily="50" charset="0"/>
              </a:rPr>
              <a:t>Home improvement license basics, scope, thresholds, and adopted counties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Board review and approval process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Online application, website resources, fee, and required documents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Ownership, name, business location, experience, and disclosure information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Bond or irrevocable letter of credit requirement</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General liability insurance and workers' compensation or exemption documentation</a:t>
            </a: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latin typeface="PermianSlabSerifTypeface" panose="02000000000000000000" pitchFamily="50" charset="0"/>
              </a:rPr>
              <a:t>After issuance, renewals, changes, prohibited practices, and resources</a:t>
            </a:r>
          </a:p>
        </p:txBody>
      </p:sp>
    </p:spTree>
    <p:extLst>
      <p:ext uri="{BB962C8B-B14F-4D97-AF65-F5344CB8AC3E}">
        <p14:creationId xmlns:p14="http://schemas.microsoft.com/office/powerpoint/2010/main" val="2367607657"/>
      </p:ext>
    </p:extLst>
  </p:cSld>
  <p:clrMapOvr>
    <a:masterClrMapping/>
  </p:clrMapOvr>
  <mc:AlternateContent xmlns:mc="http://schemas.openxmlformats.org/markup-compatibility/2006" xmlns:p14="http://schemas.microsoft.com/office/powerpoint/2010/main">
    <mc:Choice Requires="p14">
      <p:transition spd="slow" p14:dur="2000" advTm="69964"/>
    </mc:Choice>
    <mc:Fallback xmlns="">
      <p:transition spd="slow" advTm="69964"/>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F9FC-BBBD-A8A0-3C6E-DE63668B06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B4BB3A-A1C6-3CD0-8751-A085DFC4E15C}"/>
              </a:ext>
            </a:extLst>
          </p:cNvPr>
          <p:cNvSpPr>
            <a:spLocks noGrp="1"/>
          </p:cNvSpPr>
          <p:nvPr>
            <p:ph type="title"/>
          </p:nvPr>
        </p:nvSpPr>
        <p:spPr/>
        <p:txBody>
          <a:bodyPr/>
          <a:lstStyle/>
          <a:p>
            <a:r>
              <a:rPr lang="en-US" dirty="0"/>
              <a:t>Home Improvement License Basics</a:t>
            </a:r>
          </a:p>
        </p:txBody>
      </p:sp>
      <p:sp>
        <p:nvSpPr>
          <p:cNvPr id="3" name="Content Placeholder 2">
            <a:extLst>
              <a:ext uri="{FF2B5EF4-FFF2-40B4-BE49-F238E27FC236}">
                <a16:creationId xmlns:a16="http://schemas.microsoft.com/office/drawing/2014/main" id="{49B0C6A9-BBD7-F40A-70A1-6267FE938592}"/>
              </a:ext>
            </a:extLst>
          </p:cNvPr>
          <p:cNvSpPr>
            <a:spLocks noGrp="1"/>
          </p:cNvSpPr>
          <p:nvPr>
            <p:ph idx="1"/>
          </p:nvPr>
        </p:nvSpPr>
        <p:spPr/>
        <p:txBody>
          <a:bodyPr/>
          <a:lstStyle/>
          <a:p>
            <a:r>
              <a:rPr lang="en-US" sz="1600" dirty="0">
                <a:latin typeface="PermianSlabSerifTypeface" panose="02000000000000000000" pitchFamily="50" charset="0"/>
              </a:rPr>
              <a:t>A Home Improvement license is required before transacting, representing, or offering to transact home improvement business where the law applies.</a:t>
            </a: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latin typeface="PermianSlabSerifTypeface" panose="02000000000000000000" pitchFamily="50" charset="0"/>
              </a:rPr>
              <a:t>A Home Improvement license applies to residential remodeling/improvement work over $3,000 and less than $25,000 in counties that have adopted the law.</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Current adopted counties: </a:t>
            </a:r>
            <a:r>
              <a:rPr lang="en-US" sz="1600" dirty="0">
                <a:solidFill>
                  <a:srgbClr val="C00000"/>
                </a:solidFill>
                <a:latin typeface="PermianSlabSerifTypeface" panose="02000000000000000000" pitchFamily="50" charset="0"/>
              </a:rPr>
              <a:t>Bradley, Davidson, Hamilton, Haywood, Knox, Marion, Robertson, Rutherford, and Shelby.</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Projects of $25,000 or more require the appropriate contractor license, not a Home Improvement license.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The license is issued for a two-year period and is tied to the licensed name and business location.</a:t>
            </a:r>
          </a:p>
        </p:txBody>
      </p:sp>
    </p:spTree>
    <p:extLst>
      <p:ext uri="{BB962C8B-B14F-4D97-AF65-F5344CB8AC3E}">
        <p14:creationId xmlns:p14="http://schemas.microsoft.com/office/powerpoint/2010/main" val="2860446491"/>
      </p:ext>
    </p:extLst>
  </p:cSld>
  <p:clrMapOvr>
    <a:masterClrMapping/>
  </p:clrMapOvr>
  <mc:AlternateContent xmlns:mc="http://schemas.openxmlformats.org/markup-compatibility/2006" xmlns:p14="http://schemas.microsoft.com/office/powerpoint/2010/main">
    <mc:Choice Requires="p14">
      <p:transition spd="slow" p14:dur="2000" advTm="69964"/>
    </mc:Choice>
    <mc:Fallback xmlns="">
      <p:transition spd="slow" advTm="69964"/>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3EBC3-2E97-DAB2-3D55-4182B7BDFF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96BD61-4C70-FD93-3505-115E6C63EEBF}"/>
              </a:ext>
            </a:extLst>
          </p:cNvPr>
          <p:cNvSpPr>
            <a:spLocks noGrp="1"/>
          </p:cNvSpPr>
          <p:nvPr>
            <p:ph type="title"/>
          </p:nvPr>
        </p:nvSpPr>
        <p:spPr/>
        <p:txBody>
          <a:bodyPr/>
          <a:lstStyle/>
          <a:p>
            <a:r>
              <a:rPr lang="en-US" dirty="0"/>
              <a:t>What Counts as Home Improvement</a:t>
            </a:r>
          </a:p>
        </p:txBody>
      </p:sp>
      <p:sp>
        <p:nvSpPr>
          <p:cNvPr id="3" name="Content Placeholder 2">
            <a:extLst>
              <a:ext uri="{FF2B5EF4-FFF2-40B4-BE49-F238E27FC236}">
                <a16:creationId xmlns:a16="http://schemas.microsoft.com/office/drawing/2014/main" id="{3E3E0BD9-8DF6-7B5F-B547-CDD2DA3CA11A}"/>
              </a:ext>
            </a:extLst>
          </p:cNvPr>
          <p:cNvSpPr>
            <a:spLocks noGrp="1"/>
          </p:cNvSpPr>
          <p:nvPr>
            <p:ph idx="1"/>
          </p:nvPr>
        </p:nvSpPr>
        <p:spPr/>
        <p:txBody>
          <a:bodyPr/>
          <a:lstStyle/>
          <a:p>
            <a:r>
              <a:rPr lang="en-US" sz="1600" dirty="0">
                <a:latin typeface="PermianSlabSerifTypeface" panose="02000000000000000000" pitchFamily="50" charset="0"/>
              </a:rPr>
              <a:t>Home improvement includes repair, replacement, remodeling, alteration, conversion, modernization, improvement, or addition to residential land or buildings for one to four dwelling units.</a:t>
            </a: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solidFill>
                  <a:srgbClr val="111111"/>
                </a:solidFill>
                <a:latin typeface="PermianSlabSerifTypeface" panose="02000000000000000000" pitchFamily="50" charset="0"/>
                <a:ea typeface="Open Sans" pitchFamily="34" charset="-122"/>
                <a:cs typeface="Open Sans" pitchFamily="34" charset="-120"/>
              </a:rPr>
              <a:t>Examples include driveways, swimming pools, porches, garages, landscaping, fences, roofing, painting, and other adjacent improvements.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Central heating or air conditioning systems, storm windows, and awnings are included without regard to the extent of affixation.</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Home improvement does not include new home construction or work with a contract price of $3,000 or less.</a:t>
            </a: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latin typeface="PermianSlabSerifTypeface" panose="02000000000000000000" pitchFamily="50" charset="0"/>
              </a:rPr>
              <a:t>A Home Improvement license does not authorize work reserved to another state or local license, including plumbing, electrical, gas, mechanical, or other regulated work.</a:t>
            </a:r>
          </a:p>
        </p:txBody>
      </p:sp>
    </p:spTree>
    <p:extLst>
      <p:ext uri="{BB962C8B-B14F-4D97-AF65-F5344CB8AC3E}">
        <p14:creationId xmlns:p14="http://schemas.microsoft.com/office/powerpoint/2010/main" val="3440103609"/>
      </p:ext>
    </p:extLst>
  </p:cSld>
  <p:clrMapOvr>
    <a:masterClrMapping/>
  </p:clrMapOvr>
  <mc:AlternateContent xmlns:mc="http://schemas.openxmlformats.org/markup-compatibility/2006" xmlns:p14="http://schemas.microsoft.com/office/powerpoint/2010/main">
    <mc:Choice Requires="p14">
      <p:transition spd="slow" p14:dur="2000" advTm="69964"/>
    </mc:Choice>
    <mc:Fallback xmlns="">
      <p:transition spd="slow" advTm="6996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43CDB-DF24-E784-BB68-77D1971B37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5491F9-A6D9-153A-9CC8-AA9057C1BDD4}"/>
              </a:ext>
            </a:extLst>
          </p:cNvPr>
          <p:cNvSpPr>
            <a:spLocks noGrp="1"/>
          </p:cNvSpPr>
          <p:nvPr>
            <p:ph type="title"/>
          </p:nvPr>
        </p:nvSpPr>
        <p:spPr/>
        <p:txBody>
          <a:bodyPr/>
          <a:lstStyle/>
          <a:p>
            <a:r>
              <a:rPr lang="en-US" dirty="0"/>
              <a:t>Application and General Process</a:t>
            </a:r>
          </a:p>
        </p:txBody>
      </p:sp>
      <p:sp>
        <p:nvSpPr>
          <p:cNvPr id="3" name="Content Placeholder 2">
            <a:extLst>
              <a:ext uri="{FF2B5EF4-FFF2-40B4-BE49-F238E27FC236}">
                <a16:creationId xmlns:a16="http://schemas.microsoft.com/office/drawing/2014/main" id="{D5ED3574-36DA-9453-EBA4-D4A7FD44C5EB}"/>
              </a:ext>
            </a:extLst>
          </p:cNvPr>
          <p:cNvSpPr>
            <a:spLocks noGrp="1"/>
          </p:cNvSpPr>
          <p:nvPr>
            <p:ph idx="1"/>
          </p:nvPr>
        </p:nvSpPr>
        <p:spPr/>
        <p:txBody>
          <a:bodyPr/>
          <a:lstStyle/>
          <a:p>
            <a:r>
              <a:rPr lang="en-US" sz="1600" dirty="0">
                <a:latin typeface="PermianSlabSerifTypeface" panose="02000000000000000000" pitchFamily="50" charset="0"/>
              </a:rPr>
              <a:t>Complete the Initial Home Improvement Contractor Application through CORE.</a:t>
            </a:r>
          </a:p>
          <a:p>
            <a:pPr lvl="1"/>
            <a:r>
              <a:rPr lang="en-US" sz="1400" dirty="0">
                <a:solidFill>
                  <a:srgbClr val="0070C0"/>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1400" dirty="0">
              <a:solidFill>
                <a:srgbClr val="0070C0"/>
              </a:solidFill>
              <a:latin typeface="PermianSlabSerifTypeface" panose="02000000000000000000" pitchFamily="50" charset="0"/>
            </a:endParaRP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solidFill>
                  <a:srgbClr val="111111"/>
                </a:solidFill>
                <a:latin typeface="PermianSlabSerifTypeface" panose="02000000000000000000" pitchFamily="50" charset="0"/>
                <a:ea typeface="Open Sans" pitchFamily="34" charset="-122"/>
                <a:cs typeface="Open Sans" pitchFamily="34" charset="-120"/>
              </a:rPr>
              <a:t>The application must be complete before it can be reviewed for approval and issuance</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The Board may request information related to character, experience, financial stability, and other qualifications.</a:t>
            </a:r>
          </a:p>
          <a:p>
            <a:pPr marL="0" indent="0">
              <a:buNone/>
            </a:pPr>
            <a:endParaRPr lang="en-US" sz="1600" dirty="0">
              <a:latin typeface="PermianSlabSerifTypeface" panose="02000000000000000000" pitchFamily="50" charset="0"/>
            </a:endParaRPr>
          </a:p>
          <a:p>
            <a:r>
              <a:rPr lang="en-US" sz="1600" dirty="0">
                <a:solidFill>
                  <a:srgbClr val="111111"/>
                </a:solidFill>
                <a:latin typeface="PermianSlabSerifTypeface" panose="02000000000000000000" pitchFamily="50" charset="0"/>
                <a:ea typeface="Open Sans" pitchFamily="34" charset="-122"/>
                <a:cs typeface="Open Sans" pitchFamily="34" charset="-120"/>
              </a:rPr>
              <a:t>Do not operate, advertise, or contract as a licensed home improvement contractor until the license has been issued</a:t>
            </a:r>
            <a:r>
              <a:rPr lang="en-US" sz="1600" dirty="0">
                <a:latin typeface="PermianSlabSerifTypeface" panose="02000000000000000000" pitchFamily="50" charset="0"/>
              </a:rPr>
              <a:t>.</a:t>
            </a:r>
          </a:p>
          <a:p>
            <a:pPr marL="0" indent="0">
              <a:buNone/>
            </a:pPr>
            <a:endParaRPr lang="en-US" sz="1600" dirty="0">
              <a:solidFill>
                <a:srgbClr val="111111"/>
              </a:solidFill>
              <a:latin typeface="PermianSlabSerifTypeface" panose="02000000000000000000" pitchFamily="50" charset="0"/>
              <a:ea typeface="Open Sans" pitchFamily="34" charset="-122"/>
              <a:cs typeface="Open Sans" pitchFamily="34" charset="-120"/>
            </a:endParaRPr>
          </a:p>
          <a:p>
            <a:r>
              <a:rPr lang="en-US" sz="1600" dirty="0">
                <a:solidFill>
                  <a:srgbClr val="111111"/>
                </a:solidFill>
                <a:latin typeface="PermianSlabSerifTypeface" panose="02000000000000000000" pitchFamily="50" charset="0"/>
                <a:ea typeface="Open Sans" pitchFamily="34" charset="-122"/>
                <a:cs typeface="Open Sans" pitchFamily="34" charset="-120"/>
              </a:rPr>
              <a:t>The initial application and license fee is $250.</a:t>
            </a:r>
          </a:p>
        </p:txBody>
      </p:sp>
    </p:spTree>
    <p:extLst>
      <p:ext uri="{BB962C8B-B14F-4D97-AF65-F5344CB8AC3E}">
        <p14:creationId xmlns:p14="http://schemas.microsoft.com/office/powerpoint/2010/main" val="3620122929"/>
      </p:ext>
    </p:extLst>
  </p:cSld>
  <p:clrMapOvr>
    <a:masterClrMapping/>
  </p:clrMapOvr>
  <mc:AlternateContent xmlns:mc="http://schemas.openxmlformats.org/markup-compatibility/2006" xmlns:p14="http://schemas.microsoft.com/office/powerpoint/2010/main">
    <mc:Choice Requires="p14">
      <p:transition spd="slow" p14:dur="2000" advTm="69964"/>
    </mc:Choice>
    <mc:Fallback xmlns="">
      <p:transition spd="slow" advTm="6996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BB2102-3BEF-D303-F682-CAF6CB314FE5}"/>
              </a:ext>
            </a:extLst>
          </p:cNvPr>
          <p:cNvSpPr>
            <a:spLocks noGrp="1"/>
          </p:cNvSpPr>
          <p:nvPr>
            <p:ph type="title"/>
          </p:nvPr>
        </p:nvSpPr>
        <p:spPr/>
        <p:txBody>
          <a:bodyPr/>
          <a:lstStyle/>
          <a:p>
            <a:r>
              <a:rPr lang="en-US" dirty="0"/>
              <a:t>Board Review and Approval Process</a:t>
            </a:r>
            <a:endParaRPr dirty="0"/>
          </a:p>
        </p:txBody>
      </p:sp>
      <p:sp>
        <p:nvSpPr>
          <p:cNvPr id="3" name="Content Placeholder 2">
            <a:extLst>
              <a:ext uri="{FF2B5EF4-FFF2-40B4-BE49-F238E27FC236}">
                <a16:creationId xmlns:a16="http://schemas.microsoft.com/office/drawing/2014/main" id="{FCD243C6-AF3F-9B64-A297-60DFDB039FC9}"/>
              </a:ext>
            </a:extLst>
          </p:cNvPr>
          <p:cNvSpPr>
            <a:spLocks noGrp="1"/>
          </p:cNvSpPr>
          <p:nvPr>
            <p:ph idx="1"/>
          </p:nvPr>
        </p:nvSpPr>
        <p:spPr/>
        <p:txBody>
          <a:bodyPr/>
          <a:lstStyle/>
          <a:p>
            <a:pPr algn="l"/>
            <a:r>
              <a:rPr lang="en-US" sz="1600" b="0" i="0" dirty="0">
                <a:solidFill>
                  <a:srgbClr val="131E29"/>
                </a:solidFill>
                <a:effectLst/>
                <a:latin typeface="PermianSlabSerifTypeface" panose="02000000000000000000" pitchFamily="50" charset="0"/>
              </a:rPr>
              <a:t>Home Improvement applications are generally processed as they are submitted and will be routed electronically for review and approval.</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The Executive Director may approve Home Improvement applications before a regular Board meeting when there are no evident impediments and delay would cause imminent substantial business loss.</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Home Improvement applications approved before a Board meeting are ratified at the next scheduled meeting.</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A Board meeting may become important if there are questions about financial stability, experience, or other issues.</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All meetings are open to the public, recorded, and may be viewed online.</a:t>
            </a:r>
          </a:p>
          <a:p>
            <a:pPr lvl="1"/>
            <a:r>
              <a:rPr lang="en-US" sz="1400" b="0" i="0" dirty="0">
                <a:solidFill>
                  <a:srgbClr val="0070C0"/>
                </a:solidFill>
                <a:effectLst/>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https://www.tn.gov/commerce/regboards/contractors/meetings.html</a:t>
            </a:r>
            <a:endParaRPr lang="en-US" sz="1400" b="0" i="0" dirty="0">
              <a:solidFill>
                <a:srgbClr val="0070C0"/>
              </a:solidFill>
              <a:effectLst/>
              <a:latin typeface="PermianSlabSerifTypeface" panose="02000000000000000000" pitchFamily="50" charset="0"/>
            </a:endParaRPr>
          </a:p>
        </p:txBody>
      </p:sp>
    </p:spTree>
    <p:extLst>
      <p:ext uri="{BB962C8B-B14F-4D97-AF65-F5344CB8AC3E}">
        <p14:creationId xmlns:p14="http://schemas.microsoft.com/office/powerpoint/2010/main" val="2534395296"/>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Apply, Renew, or Reinstate Online</a:t>
            </a:r>
            <a:endParaRPr dirty="0"/>
          </a:p>
        </p:txBody>
      </p:sp>
      <p:sp>
        <p:nvSpPr>
          <p:cNvPr id="5" name="Content Placeholder 4"/>
          <p:cNvSpPr>
            <a:spLocks noGrp="1"/>
          </p:cNvSpPr>
          <p:nvPr>
            <p:ph idx="1"/>
          </p:nvPr>
        </p:nvSpPr>
        <p:spPr>
          <a:xfrm>
            <a:off x="152400" y="1663031"/>
            <a:ext cx="4221192" cy="4958465"/>
          </a:xfrm>
        </p:spPr>
        <p:txBody>
          <a:bodyPr>
            <a:normAutofit/>
          </a:bodyPr>
          <a:lstStyle/>
          <a:p>
            <a:r>
              <a:rPr lang="en-US" sz="1600" b="1" dirty="0">
                <a:solidFill>
                  <a:schemeClr val="tx2"/>
                </a:solidFill>
                <a:latin typeface="PermianSlabSerifTypeface" panose="02000000000000000000" pitchFamily="50" charset="0"/>
              </a:rPr>
              <a:t>License Application Submission Portal (CORE): </a:t>
            </a:r>
            <a:r>
              <a:rPr lang="en-US" sz="1600" dirty="0">
                <a:solidFill>
                  <a:srgbClr val="0070C0"/>
                </a:solidFill>
                <a:latin typeface="PermianSlabSerifTypeface" panose="02000000000000000000" pitchFamily="50" charset="0"/>
                <a:hlinkClick r:id="rId3">
                  <a:extLst>
                    <a:ext uri="{A12FA001-AC4F-418D-AE19-62706E023703}">
                      <ahyp:hlinkClr xmlns:ahyp="http://schemas.microsoft.com/office/drawing/2018/hyperlinkcolor" val="tx"/>
                    </a:ext>
                  </a:extLst>
                </a:hlinkClick>
              </a:rPr>
              <a:t>https://access.cloud.commerce.tn.gov/portal/public</a:t>
            </a:r>
            <a:endParaRPr lang="en-US" sz="1600" dirty="0">
              <a:solidFill>
                <a:srgbClr val="0070C0"/>
              </a:solidFill>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r>
              <a:rPr lang="en-US" sz="1600" b="1" dirty="0">
                <a:solidFill>
                  <a:schemeClr val="tx2"/>
                </a:solidFill>
                <a:latin typeface="PermianSlabSerifTypeface" panose="02000000000000000000" pitchFamily="50" charset="0"/>
              </a:rPr>
              <a:t>Online Licensing Packet Resource</a:t>
            </a:r>
            <a:r>
              <a:rPr lang="en-US" sz="1600" dirty="0">
                <a:solidFill>
                  <a:schemeClr val="tx2"/>
                </a:solidFill>
                <a:latin typeface="PermianSlabSerifTypeface" panose="02000000000000000000" pitchFamily="50" charset="0"/>
              </a:rPr>
              <a:t>: </a:t>
            </a:r>
            <a:r>
              <a:rPr lang="en-US" sz="1600" dirty="0">
                <a:solidFill>
                  <a:srgbClr val="0070C0"/>
                </a:solidFill>
                <a:latin typeface="PermianSlabSerifTypeface" panose="02000000000000000000" pitchFamily="50" charset="0"/>
                <a:hlinkClick r:id="rId4">
                  <a:extLst>
                    <a:ext uri="{A12FA001-AC4F-418D-AE19-62706E023703}">
                      <ahyp:hlinkClr xmlns:ahyp="http://schemas.microsoft.com/office/drawing/2018/hyperlinkcolor" val="tx"/>
                    </a:ext>
                  </a:extLst>
                </a:hlinkClick>
              </a:rPr>
              <a:t>https://www.tn.gov/commerce/regboards/contractors/license/forms.html</a:t>
            </a:r>
            <a:endParaRPr lang="en-US" sz="1600" dirty="0">
              <a:solidFill>
                <a:srgbClr val="0070C0"/>
              </a:solidFill>
              <a:latin typeface="PermianSlabSerifTypeface" panose="02000000000000000000" pitchFamily="50" charset="0"/>
            </a:endParaRPr>
          </a:p>
        </p:txBody>
      </p:sp>
      <p:pic>
        <p:nvPicPr>
          <p:cNvPr id="6" name="Picture 5" descr="Screenshot of the CORE home page showing seven tiles with options Create An Account, highlighted, with a cartoon image of head and shoulders on a card, Verify, highlighted, with a cartoon image of a magnifying glass with a question mark inside, File a Complaint with a cartoon image of text box and hand clicking on the box, Need Help? CORE F A Qs with a cartoon speech bubble with a light blue I inside, Video Tutorials with a cartoon image of a film reel, Event Calendar with a cartoon image of a calendar, and News Feed with a cartoon image of a newspaper. Also shows a text box saying if you are new, create an account, if you are a returning user, sign in and a message about the weekly maintenance schedule. Sign in button highlighted in upper right hand corner.">
            <a:extLst>
              <a:ext uri="{FF2B5EF4-FFF2-40B4-BE49-F238E27FC236}">
                <a16:creationId xmlns:a16="http://schemas.microsoft.com/office/drawing/2014/main" id="{88B292B3-2A0B-84DA-0C41-AB96152503DC}"/>
              </a:ext>
            </a:extLst>
          </p:cNvPr>
          <p:cNvPicPr>
            <a:picLocks noChangeAspect="1"/>
          </p:cNvPicPr>
          <p:nvPr/>
        </p:nvPicPr>
        <p:blipFill>
          <a:blip r:embed="rId5"/>
          <a:stretch>
            <a:fillRect/>
          </a:stretch>
        </p:blipFill>
        <p:spPr>
          <a:xfrm>
            <a:off x="4591720" y="1193800"/>
            <a:ext cx="4481626" cy="2018340"/>
          </a:xfrm>
          <a:prstGeom prst="rect">
            <a:avLst/>
          </a:prstGeom>
        </p:spPr>
      </p:pic>
      <p:pic>
        <p:nvPicPr>
          <p:cNvPr id="2" name="Picture 1" descr="Screenshot of the Forms and Downloads page on the Department of Commerce &amp; Insurance for contractors.">
            <a:extLst>
              <a:ext uri="{FF2B5EF4-FFF2-40B4-BE49-F238E27FC236}">
                <a16:creationId xmlns:a16="http://schemas.microsoft.com/office/drawing/2014/main" id="{AEEDFB6E-0F99-C608-7E69-E9FFE99E5A71}"/>
              </a:ext>
            </a:extLst>
          </p:cNvPr>
          <p:cNvPicPr>
            <a:picLocks noChangeAspect="1"/>
          </p:cNvPicPr>
          <p:nvPr/>
        </p:nvPicPr>
        <p:blipFill>
          <a:blip r:embed="rId6"/>
          <a:stretch>
            <a:fillRect/>
          </a:stretch>
        </p:blipFill>
        <p:spPr>
          <a:xfrm>
            <a:off x="4591720" y="3429000"/>
            <a:ext cx="4419600" cy="2569538"/>
          </a:xfrm>
          <a:prstGeom prst="rect">
            <a:avLst/>
          </a:prstGeom>
        </p:spPr>
      </p:pic>
    </p:spTree>
    <p:extLst>
      <p:ext uri="{BB962C8B-B14F-4D97-AF65-F5344CB8AC3E}">
        <p14:creationId xmlns:p14="http://schemas.microsoft.com/office/powerpoint/2010/main" val="21859579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2000" advTm="62983"/>
    </mc:Choice>
    <mc:Fallback xmlns="">
      <p:transition spd="slow" advTm="6298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E1B20F-C49A-69AB-18D4-AF9F4BA630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C2D123-DB98-CD77-0087-6191BBB0FF38}"/>
              </a:ext>
            </a:extLst>
          </p:cNvPr>
          <p:cNvSpPr>
            <a:spLocks noGrp="1"/>
          </p:cNvSpPr>
          <p:nvPr>
            <p:ph type="title"/>
          </p:nvPr>
        </p:nvSpPr>
        <p:spPr/>
        <p:txBody>
          <a:bodyPr/>
          <a:lstStyle/>
          <a:p>
            <a:r>
              <a:rPr lang="en-US" dirty="0"/>
              <a:t>Ownership, Name, and Business Location</a:t>
            </a:r>
          </a:p>
        </p:txBody>
      </p:sp>
      <p:sp>
        <p:nvSpPr>
          <p:cNvPr id="3" name="Content Placeholder 2">
            <a:extLst>
              <a:ext uri="{FF2B5EF4-FFF2-40B4-BE49-F238E27FC236}">
                <a16:creationId xmlns:a16="http://schemas.microsoft.com/office/drawing/2014/main" id="{DA793EAB-2802-D7BB-B168-A7AAC8093E72}"/>
              </a:ext>
            </a:extLst>
          </p:cNvPr>
          <p:cNvSpPr>
            <a:spLocks noGrp="1"/>
          </p:cNvSpPr>
          <p:nvPr>
            <p:ph idx="1"/>
          </p:nvPr>
        </p:nvSpPr>
        <p:spPr/>
        <p:txBody>
          <a:bodyPr>
            <a:normAutofit/>
          </a:bodyPr>
          <a:lstStyle/>
          <a:p>
            <a:pPr algn="l"/>
            <a:r>
              <a:rPr lang="en-US" sz="1600" b="0" i="0" dirty="0">
                <a:solidFill>
                  <a:srgbClr val="131E29"/>
                </a:solidFill>
                <a:effectLst/>
                <a:latin typeface="PermianSlabSerifTypeface" panose="02000000000000000000" pitchFamily="50" charset="0"/>
              </a:rPr>
              <a:t>An applicant may apply as an individual/sole proprietor, partnership, corporation, LLC, or other legal entity.</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The proposed licensed name may not be identical or confusingly similar to an existing licensee unless the applicant has exclusive trademark rights.</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If the mailing address is a post office box, the application must also include a physical business location.</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Corporations, general partnerships, and LLCs should ensure Tennessee Secretary of State registration matches the application, insurance, and bond or letter of credit.</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After licensure, changes in ownership/control, management, address, or trade name must be reported to the Board in writing within 30 days.</a:t>
            </a:r>
          </a:p>
        </p:txBody>
      </p:sp>
    </p:spTree>
    <p:extLst>
      <p:ext uri="{BB962C8B-B14F-4D97-AF65-F5344CB8AC3E}">
        <p14:creationId xmlns:p14="http://schemas.microsoft.com/office/powerpoint/2010/main" val="1570062255"/>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52AA72-4D8D-1510-9389-2DEE47962A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27E67B-AEC1-2F93-7784-73F603892331}"/>
              </a:ext>
            </a:extLst>
          </p:cNvPr>
          <p:cNvSpPr>
            <a:spLocks noGrp="1"/>
          </p:cNvSpPr>
          <p:nvPr>
            <p:ph type="title"/>
          </p:nvPr>
        </p:nvSpPr>
        <p:spPr/>
        <p:txBody>
          <a:bodyPr/>
          <a:lstStyle/>
          <a:p>
            <a:r>
              <a:rPr lang="en-US" dirty="0"/>
              <a:t>Experience and Disclosure Information</a:t>
            </a:r>
          </a:p>
        </p:txBody>
      </p:sp>
      <p:sp>
        <p:nvSpPr>
          <p:cNvPr id="3" name="Content Placeholder 2">
            <a:extLst>
              <a:ext uri="{FF2B5EF4-FFF2-40B4-BE49-F238E27FC236}">
                <a16:creationId xmlns:a16="http://schemas.microsoft.com/office/drawing/2014/main" id="{8348162C-A5E1-6407-8089-FEE94115B51F}"/>
              </a:ext>
            </a:extLst>
          </p:cNvPr>
          <p:cNvSpPr>
            <a:spLocks noGrp="1"/>
          </p:cNvSpPr>
          <p:nvPr>
            <p:ph idx="1"/>
          </p:nvPr>
        </p:nvSpPr>
        <p:spPr/>
        <p:txBody>
          <a:bodyPr/>
          <a:lstStyle/>
          <a:p>
            <a:r>
              <a:rPr lang="en-US" sz="1600" dirty="0">
                <a:solidFill>
                  <a:srgbClr val="111111"/>
                </a:solidFill>
                <a:latin typeface="PermianSlabSerifTypeface" panose="02000000000000000000" pitchFamily="50" charset="0"/>
                <a:ea typeface="Open Sans" pitchFamily="34" charset="-122"/>
                <a:cs typeface="Open Sans" pitchFamily="34" charset="-120"/>
              </a:rPr>
              <a:t>The application should describe the general nature of the home improvement business or the applicant's duties.</a:t>
            </a:r>
            <a:endParaRPr lang="en-US" sz="1600" dirty="0">
              <a:latin typeface="PermianSlabSerifTypeface" panose="02000000000000000000" pitchFamily="50" charset="0"/>
            </a:endParaRP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Provide a record of previous experience in home improvements or other construction work.</a:t>
            </a:r>
          </a:p>
          <a:p>
            <a:pPr marL="0" indent="0" algn="l">
              <a:buNone/>
            </a:pPr>
            <a:endParaRPr lang="en-US" sz="1600" b="0" i="0" dirty="0">
              <a:solidFill>
                <a:srgbClr val="131E29"/>
              </a:solidFill>
              <a:effectLst/>
              <a:latin typeface="PermianSlabSerifTypeface" panose="02000000000000000000" pitchFamily="50" charset="0"/>
            </a:endParaRPr>
          </a:p>
          <a:p>
            <a:pPr algn="l"/>
            <a:r>
              <a:rPr lang="en-US" sz="1600" b="0" i="0" dirty="0">
                <a:solidFill>
                  <a:srgbClr val="131E29"/>
                </a:solidFill>
                <a:effectLst/>
                <a:latin typeface="PermianSlabSerifTypeface" panose="02000000000000000000" pitchFamily="50" charset="0"/>
              </a:rPr>
              <a:t>Disclose judgments in the last five years, current outstanding judgments, and pending litigation arising from home improvement or construction work.</a:t>
            </a:r>
          </a:p>
          <a:p>
            <a:pPr marL="0" indent="0" algn="l">
              <a:buNone/>
            </a:pPr>
            <a:endParaRPr lang="en-US" sz="1600" b="0" i="0" dirty="0">
              <a:solidFill>
                <a:srgbClr val="131E29"/>
              </a:solidFill>
              <a:effectLst/>
              <a:latin typeface="PermianSlabSerifTypeface" panose="02000000000000000000" pitchFamily="50" charset="0"/>
            </a:endParaRPr>
          </a:p>
          <a:p>
            <a:r>
              <a:rPr lang="en-US" sz="1600" dirty="0">
                <a:latin typeface="PermianSlabSerifTypeface" panose="02000000000000000000" pitchFamily="50" charset="0"/>
              </a:rPr>
              <a:t>Disclose whether any professional or vocational license has been refused, suspended, or revoked in Tennessee or another state.</a:t>
            </a:r>
          </a:p>
          <a:p>
            <a:pPr marL="0" indent="0">
              <a:buNone/>
            </a:pPr>
            <a:endParaRPr lang="en-US" sz="1600" b="0" i="0" dirty="0">
              <a:solidFill>
                <a:srgbClr val="131E29"/>
              </a:solidFill>
              <a:effectLst/>
              <a:latin typeface="PermianSlabSerifTypeface" panose="02000000000000000000" pitchFamily="50" charset="0"/>
            </a:endParaRPr>
          </a:p>
          <a:p>
            <a:r>
              <a:rPr lang="en-US" sz="1600" b="0" i="0" dirty="0">
                <a:solidFill>
                  <a:srgbClr val="131E29"/>
                </a:solidFill>
                <a:effectLst/>
                <a:latin typeface="PermianSlabSerifTypeface" panose="02000000000000000000" pitchFamily="50" charset="0"/>
              </a:rPr>
              <a:t>False, altered, forged, or misleading documentation may result in denial or discipline.</a:t>
            </a:r>
          </a:p>
        </p:txBody>
      </p:sp>
    </p:spTree>
    <p:extLst>
      <p:ext uri="{BB962C8B-B14F-4D97-AF65-F5344CB8AC3E}">
        <p14:creationId xmlns:p14="http://schemas.microsoft.com/office/powerpoint/2010/main" val="652482322"/>
      </p:ext>
    </p:extLst>
  </p:cSld>
  <p:clrMapOvr>
    <a:masterClrMapping/>
  </p:clrMapOvr>
  <mc:AlternateContent xmlns:mc="http://schemas.openxmlformats.org/markup-compatibility/2006" xmlns:p14="http://schemas.microsoft.com/office/powerpoint/2010/main">
    <mc:Choice Requires="p14">
      <p:transition spd="slow" p14:dur="2000" advTm="67831"/>
    </mc:Choice>
    <mc:Fallback xmlns="">
      <p:transition spd="slow" advTm="67831"/>
    </mc:Fallback>
  </mc:AlternateContent>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themeOverride>
</file>

<file path=ppt/theme/themeOverride2.xml><?xml version="1.0" encoding="utf-8"?>
<a:themeOverride xmlns:a="http://schemas.openxmlformats.org/drawingml/2006/main">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themeOverrid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otalTime>163</TotalTime>
  <Words>1786</Words>
  <Application>Microsoft Office PowerPoint</Application>
  <PresentationFormat>On-screen Show (4:3)</PresentationFormat>
  <Paragraphs>179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PowerPoint B</vt:lpstr>
      <vt:lpstr>BOARD FOR LICENSING CONTRACTORS     </vt:lpstr>
      <vt:lpstr>Home Improvement Initial Applications</vt:lpstr>
      <vt:lpstr>Home Improvement License Basics</vt:lpstr>
      <vt:lpstr>What Counts as Home Improvement</vt:lpstr>
      <vt:lpstr>Application and General Process</vt:lpstr>
      <vt:lpstr>Board Review and Approval Process</vt:lpstr>
      <vt:lpstr>Apply, Renew, or Reinstate Online</vt:lpstr>
      <vt:lpstr>Ownership, Name, and Business Location</vt:lpstr>
      <vt:lpstr>Experience and Disclosure Information</vt:lpstr>
      <vt:lpstr>Experience and Disclosure Information</vt:lpstr>
      <vt:lpstr>Security Requirement - Bond or Letter of Credit</vt:lpstr>
      <vt:lpstr>General Liability Insurance</vt:lpstr>
      <vt:lpstr>Workers' Compensation or Exemption Documentation</vt:lpstr>
      <vt:lpstr>Advertising, Permits, and Correct Name</vt:lpstr>
      <vt:lpstr>Prohibited Practices and Discipline</vt:lpstr>
      <vt:lpstr>Renewal Information</vt:lpstr>
      <vt:lpstr>Reinstatement Information</vt:lpstr>
      <vt:lpstr>Contact Info &amp; Resources</vt:lpstr>
    </vt:vector>
  </TitlesOfParts>
  <Company>Department of Commerce and Insurance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 Improvement Initial Applications</dc:title>
  <dc:subject>Home Improvement Initial Applications</dc:subject>
  <dc:creator>Tennessee Board for Licensing Contractors</dc:creator>
  <cp:lastModifiedBy>Lauren Cook</cp:lastModifiedBy>
  <cp:revision>9</cp:revision>
  <dcterms:created xsi:type="dcterms:W3CDTF">2026-06-10T19:23:03Z</dcterms:created>
  <dcterms:modified xsi:type="dcterms:W3CDTF">2026-06-16T13:26:18Z</dcterms:modified>
</cp:coreProperties>
</file>