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17" r:id="rId3"/>
    <p:sldId id="333" r:id="rId4"/>
    <p:sldId id="335" r:id="rId5"/>
    <p:sldId id="318" r:id="rId6"/>
    <p:sldId id="331" r:id="rId7"/>
    <p:sldId id="319" r:id="rId8"/>
    <p:sldId id="336" r:id="rId9"/>
    <p:sldId id="337" r:id="rId10"/>
    <p:sldId id="338" r:id="rId11"/>
    <p:sldId id="339" r:id="rId12"/>
    <p:sldId id="324" r:id="rId13"/>
    <p:sldId id="326" r:id="rId14"/>
    <p:sldId id="327" r:id="rId15"/>
    <p:sldId id="332" r:id="rId16"/>
    <p:sldId id="33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5FBA0B3-B93D-FF56-448B-E4D28FEEBAA1}" name="Janine Miller" initials="JM" userId="S::CE38922@tn.gov::89c7338e-9adc-4c01-b5f7-d3148b339848" providerId="AD"/>
  <p188:author id="{0A4605D4-85EE-2803-CCA5-28495453D0CD}" name="Laura Costin" initials="LC" userId="S::CE39431@tn.gov::181c6a39-0146-46d5-b63d-c612627cd5a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F00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5" autoAdjust="0"/>
  </p:normalViewPr>
  <p:slideViewPr>
    <p:cSldViewPr>
      <p:cViewPr varScale="1">
        <p:scale>
          <a:sx n="150" d="100"/>
          <a:sy n="150" d="100"/>
        </p:scale>
        <p:origin x="1440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Cook" userId="815fbe41-2a05-4602-ac13-98a917e4d5a0" providerId="ADAL" clId="{2219383D-9C38-4D0F-BD6B-0175EDEEBE61}"/>
    <pc:docChg chg="modSld">
      <pc:chgData name="Lauren Cook" userId="815fbe41-2a05-4602-ac13-98a917e4d5a0" providerId="ADAL" clId="{2219383D-9C38-4D0F-BD6B-0175EDEEBE61}" dt="2026-06-16T15:01:05.257" v="28" actId="962"/>
      <pc:docMkLst>
        <pc:docMk/>
      </pc:docMkLst>
      <pc:sldChg chg="modSp mod">
        <pc:chgData name="Lauren Cook" userId="815fbe41-2a05-4602-ac13-98a917e4d5a0" providerId="ADAL" clId="{2219383D-9C38-4D0F-BD6B-0175EDEEBE61}" dt="2026-06-16T14:34:47.799" v="8" actId="122"/>
        <pc:sldMkLst>
          <pc:docMk/>
          <pc:sldMk cId="479260111" sldId="256"/>
        </pc:sldMkLst>
        <pc:spChg chg="mod">
          <ac:chgData name="Lauren Cook" userId="815fbe41-2a05-4602-ac13-98a917e4d5a0" providerId="ADAL" clId="{2219383D-9C38-4D0F-BD6B-0175EDEEBE61}" dt="2026-06-16T14:34:47.799" v="8" actId="122"/>
          <ac:spMkLst>
            <pc:docMk/>
            <pc:sldMk cId="479260111" sldId="256"/>
            <ac:spMk id="2" creationId="{00000000-0000-0000-0000-000000000000}"/>
          </ac:spMkLst>
        </pc:spChg>
      </pc:sldChg>
      <pc:sldChg chg="modSp mod">
        <pc:chgData name="Lauren Cook" userId="815fbe41-2a05-4602-ac13-98a917e4d5a0" providerId="ADAL" clId="{2219383D-9C38-4D0F-BD6B-0175EDEEBE61}" dt="2026-06-16T14:37:34.748" v="9" actId="5793"/>
        <pc:sldMkLst>
          <pc:docMk/>
          <pc:sldMk cId="2367607657" sldId="317"/>
        </pc:sldMkLst>
        <pc:spChg chg="mod">
          <ac:chgData name="Lauren Cook" userId="815fbe41-2a05-4602-ac13-98a917e4d5a0" providerId="ADAL" clId="{2219383D-9C38-4D0F-BD6B-0175EDEEBE61}" dt="2026-06-16T14:37:34.748" v="9" actId="5793"/>
          <ac:spMkLst>
            <pc:docMk/>
            <pc:sldMk cId="2367607657" sldId="317"/>
            <ac:spMk id="3" creationId="{B5C3292A-1EC9-FEC8-73F7-8B0C5C10F5CA}"/>
          </ac:spMkLst>
        </pc:spChg>
      </pc:sldChg>
      <pc:sldChg chg="modSp mod">
        <pc:chgData name="Lauren Cook" userId="815fbe41-2a05-4602-ac13-98a917e4d5a0" providerId="ADAL" clId="{2219383D-9C38-4D0F-BD6B-0175EDEEBE61}" dt="2026-06-16T14:56:36.627" v="22" actId="20577"/>
        <pc:sldMkLst>
          <pc:docMk/>
          <pc:sldMk cId="1408628666" sldId="319"/>
        </pc:sldMkLst>
        <pc:spChg chg="mod">
          <ac:chgData name="Lauren Cook" userId="815fbe41-2a05-4602-ac13-98a917e4d5a0" providerId="ADAL" clId="{2219383D-9C38-4D0F-BD6B-0175EDEEBE61}" dt="2026-06-16T14:56:36.627" v="22" actId="20577"/>
          <ac:spMkLst>
            <pc:docMk/>
            <pc:sldMk cId="1408628666" sldId="319"/>
            <ac:spMk id="3" creationId="{669640E4-7CC5-13F7-8612-251B346855BC}"/>
          </ac:spMkLst>
        </pc:spChg>
      </pc:sldChg>
      <pc:sldChg chg="modSp mod">
        <pc:chgData name="Lauren Cook" userId="815fbe41-2a05-4602-ac13-98a917e4d5a0" providerId="ADAL" clId="{2219383D-9C38-4D0F-BD6B-0175EDEEBE61}" dt="2026-06-16T14:48:08.528" v="15" actId="20577"/>
        <pc:sldMkLst>
          <pc:docMk/>
          <pc:sldMk cId="3271659032" sldId="331"/>
        </pc:sldMkLst>
        <pc:spChg chg="mod">
          <ac:chgData name="Lauren Cook" userId="815fbe41-2a05-4602-ac13-98a917e4d5a0" providerId="ADAL" clId="{2219383D-9C38-4D0F-BD6B-0175EDEEBE61}" dt="2026-06-16T14:48:08.528" v="15" actId="20577"/>
          <ac:spMkLst>
            <pc:docMk/>
            <pc:sldMk cId="3271659032" sldId="331"/>
            <ac:spMk id="3" creationId="{3D3EB673-893F-FE70-67F3-3C4DCED5ED64}"/>
          </ac:spMkLst>
        </pc:spChg>
      </pc:sldChg>
      <pc:sldChg chg="modSp mod">
        <pc:chgData name="Lauren Cook" userId="815fbe41-2a05-4602-ac13-98a917e4d5a0" providerId="ADAL" clId="{2219383D-9C38-4D0F-BD6B-0175EDEEBE61}" dt="2026-06-16T14:40:13.299" v="13" actId="5793"/>
        <pc:sldMkLst>
          <pc:docMk/>
          <pc:sldMk cId="2534395296" sldId="335"/>
        </pc:sldMkLst>
        <pc:spChg chg="mod">
          <ac:chgData name="Lauren Cook" userId="815fbe41-2a05-4602-ac13-98a917e4d5a0" providerId="ADAL" clId="{2219383D-9C38-4D0F-BD6B-0175EDEEBE61}" dt="2026-06-16T14:40:13.299" v="13" actId="5793"/>
          <ac:spMkLst>
            <pc:docMk/>
            <pc:sldMk cId="2534395296" sldId="335"/>
            <ac:spMk id="3" creationId="{FCD243C6-AF3F-9B64-A297-60DFDB039FC9}"/>
          </ac:spMkLst>
        </pc:spChg>
      </pc:sldChg>
      <pc:sldChg chg="modSp mod">
        <pc:chgData name="Lauren Cook" userId="815fbe41-2a05-4602-ac13-98a917e4d5a0" providerId="ADAL" clId="{2219383D-9C38-4D0F-BD6B-0175EDEEBE61}" dt="2026-06-16T14:57:52.595" v="26" actId="962"/>
        <pc:sldMkLst>
          <pc:docMk/>
          <pc:sldMk cId="218595797" sldId="336"/>
        </pc:sldMkLst>
        <pc:picChg chg="mod">
          <ac:chgData name="Lauren Cook" userId="815fbe41-2a05-4602-ac13-98a917e4d5a0" providerId="ADAL" clId="{2219383D-9C38-4D0F-BD6B-0175EDEEBE61}" dt="2026-06-16T14:57:52.595" v="26" actId="962"/>
          <ac:picMkLst>
            <pc:docMk/>
            <pc:sldMk cId="218595797" sldId="336"/>
            <ac:picMk id="3" creationId="{BCE61B98-B4FA-6773-52A2-1B286A521FA6}"/>
          </ac:picMkLst>
        </pc:picChg>
      </pc:sldChg>
      <pc:sldChg chg="modSp mod">
        <pc:chgData name="Lauren Cook" userId="815fbe41-2a05-4602-ac13-98a917e4d5a0" providerId="ADAL" clId="{2219383D-9C38-4D0F-BD6B-0175EDEEBE61}" dt="2026-06-16T15:01:05.257" v="28" actId="962"/>
        <pc:sldMkLst>
          <pc:docMk/>
          <pc:sldMk cId="699569172" sldId="339"/>
        </pc:sldMkLst>
        <pc:picChg chg="mod">
          <ac:chgData name="Lauren Cook" userId="815fbe41-2a05-4602-ac13-98a917e4d5a0" providerId="ADAL" clId="{2219383D-9C38-4D0F-BD6B-0175EDEEBE61}" dt="2026-06-16T15:01:05.257" v="28" actId="962"/>
          <ac:picMkLst>
            <pc:docMk/>
            <pc:sldMk cId="699569172" sldId="339"/>
            <ac:picMk id="4" creationId="{B5C699CC-9607-FBA2-B495-7EE9B8DD8A0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05193-B467-4016-9229-789EA15D858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3FA37-6DB3-4FA5-8084-B61E26D30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427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3FA37-6DB3-4FA5-8084-B61E26D3000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48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461001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 | Date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143000"/>
            <a:ext cx="54864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4"/>
            <a:ext cx="88392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4"/>
            <a:ext cx="44196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648200" y="1193804"/>
            <a:ext cx="42672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914400" rtl="0" eaLnBrk="1" latinLnBrk="0" hangingPunct="1">
              <a:defRPr sz="1000" i="1" kern="12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000"/>
            <a:ext cx="256032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590800" y="3874770"/>
            <a:ext cx="65532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3874770"/>
            <a:ext cx="6324600" cy="224028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9" t="13397" r="9549" b="13397"/>
          <a:stretch/>
        </p:blipFill>
        <p:spPr>
          <a:xfrm>
            <a:off x="152400" y="3766736"/>
            <a:ext cx="2514600" cy="2456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641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93800"/>
            <a:ext cx="88392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6152266"/>
            <a:ext cx="1463040" cy="731520"/>
          </a:xfrm>
          <a:prstGeom prst="rect">
            <a:avLst/>
          </a:prstGeom>
        </p:spPr>
      </p:pic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9" r:id="rId5"/>
    <p:sldLayoutId id="2147483668" r:id="rId6"/>
    <p:sldLayoutId id="2147483665" r:id="rId7"/>
    <p:sldLayoutId id="2147483672" r:id="rId8"/>
    <p:sldLayoutId id="2147483673" r:id="rId9"/>
    <p:sldLayoutId id="2147483674" r:id="rId10"/>
    <p:sldLayoutId id="2147483671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n.gov/commerce/regboards/contractors.html" TargetMode="External"/><Relationship Id="rId2" Type="http://schemas.openxmlformats.org/officeDocument/2006/relationships/hyperlink" Target="mailto:Contractors.Home-Improvement@tn.gov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tn.gov/commerce/regboards/contractors/license/rce.html" TargetMode="External"/><Relationship Id="rId4" Type="http://schemas.openxmlformats.org/officeDocument/2006/relationships/hyperlink" Target="https://www.tn.gov/commerce/regboards/contractors/license/forms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n.gov/commerce/regboards/contractors/meetings.html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ccess.cloud.commerce.tn.gov/portal/public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access.cloud.commerce.tn.gov/portal/public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tn.gov/commerce/regboards/contractors/license/forms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962399"/>
            <a:ext cx="8839200" cy="1244601"/>
          </a:xfrm>
        </p:spPr>
        <p:txBody>
          <a:bodyPr>
            <a:noAutofit/>
          </a:bodyPr>
          <a:lstStyle/>
          <a:p>
            <a:r>
              <a:rPr lang="en-US" sz="2000" dirty="0"/>
              <a:t>BOARD FOR LICENSING CONTRACTORS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52400" y="5029200"/>
            <a:ext cx="8839200" cy="1244601"/>
          </a:xfrm>
        </p:spPr>
        <p:txBody>
          <a:bodyPr>
            <a:normAutofit/>
          </a:bodyPr>
          <a:lstStyle/>
          <a:p>
            <a:r>
              <a:rPr lang="en-US" dirty="0"/>
              <a:t>General </a:t>
            </a:r>
            <a:r>
              <a:rPr dirty="0"/>
              <a:t>Contractor License Renewals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926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515"/>
    </mc:Choice>
    <mc:Fallback xmlns="">
      <p:transition spd="slow" advTm="4851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7158C-D6D4-390C-1C65-89E90D48D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Financial Documentation and Monetary Limit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B1EFD-48AD-C9C1-A5BE-D62486B94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4958465"/>
          </a:xfrm>
        </p:spPr>
        <p:txBody>
          <a:bodyPr>
            <a:normAutofit/>
          </a:bodyPr>
          <a:lstStyle/>
          <a:p>
            <a:pPr algn="l"/>
            <a:r>
              <a:rPr lang="en-US" sz="16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Monetary limits of $1,500,000 or less - submit a notarized statement that the financial statement information is true and correct.</a:t>
            </a: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pPr algn="l"/>
            <a:r>
              <a:rPr lang="en-US" sz="16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Monetary limits greater than $1,500,000 - submit a compilation prepared by a licensed public accountant or CPA.</a:t>
            </a: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pPr algn="l"/>
            <a:r>
              <a:rPr lang="en-US" sz="16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Regardless of monetary limit, the Board may require a reviewed or audited financial statement when there is cause to do so.</a:t>
            </a: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Beginning July 1, 2026, a renewal applicant may submit proof of a qualifying surety bond in lieu of a financial statement. The bond must be at least 50% of the monetary limit, continuous, and maintained while the license is active.</a:t>
            </a:r>
          </a:p>
          <a:p>
            <a:pPr marL="0" indent="0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Financial documentation must be dated within 12 months and prepared in the applicant/licensee’s name.</a:t>
            </a:r>
            <a:endParaRPr lang="en-US" sz="1200" dirty="0">
              <a:solidFill>
                <a:srgbClr val="002060"/>
              </a:solidFill>
              <a:latin typeface="PermianSlabSerifTypefac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5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257"/>
    </mc:Choice>
    <mc:Fallback xmlns="">
      <p:transition spd="slow" advTm="71257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E13EA-2F1F-715B-CC73-C0AFD45BC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Liability Insurance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AACF2-2CF9-4BB3-A11D-E6E7EE533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6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Licensees must provide a Certificate of Insurance at renewal as proof that general liability insurance has been maintained.</a:t>
            </a: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pPr algn="l"/>
            <a:r>
              <a:rPr lang="en-US" sz="16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The Board must be named as the certificate holder.</a:t>
            </a: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pPr marL="0" indent="0" algn="l">
              <a:buNone/>
            </a:pPr>
            <a:endParaRPr lang="en-US" sz="1600" dirty="0">
              <a:solidFill>
                <a:srgbClr val="131E29"/>
              </a:solidFill>
              <a:latin typeface="PermianSlabSerifTypeface" panose="02000000000000000000" pitchFamily="50" charset="0"/>
            </a:endParaRP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pPr marL="0" indent="0" algn="l">
              <a:buNone/>
            </a:pPr>
            <a:endParaRPr lang="en-US" sz="1600" dirty="0">
              <a:solidFill>
                <a:srgbClr val="131E29"/>
              </a:solidFill>
              <a:latin typeface="PermianSlabSerifTypeface" panose="02000000000000000000" pitchFamily="50" charset="0"/>
            </a:endParaRPr>
          </a:p>
          <a:p>
            <a:pPr algn="l"/>
            <a:r>
              <a:rPr lang="en-US" sz="16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Minimum coverage depends on the monetary limit:</a:t>
            </a:r>
          </a:p>
          <a:p>
            <a:pPr lvl="1"/>
            <a:r>
              <a:rPr lang="en-US" sz="14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Up to $500,000 - minimum coverage of $100,000.</a:t>
            </a:r>
          </a:p>
          <a:p>
            <a:pPr lvl="1"/>
            <a:r>
              <a:rPr lang="en-US" sz="14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$500,001 to $1,500,000 - minimum coverage of $500,000.</a:t>
            </a:r>
          </a:p>
          <a:p>
            <a:pPr lvl="1"/>
            <a:r>
              <a:rPr lang="en-US" sz="14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$1,500,001 or more - minimum coverage of $1,000,000.</a:t>
            </a:r>
          </a:p>
        </p:txBody>
      </p:sp>
      <p:pic>
        <p:nvPicPr>
          <p:cNvPr id="4" name="Picture 3" descr="Screenshot of the certificate holder section of an acord 25 form. Has the words certificate holder and the board's address.">
            <a:extLst>
              <a:ext uri="{FF2B5EF4-FFF2-40B4-BE49-F238E27FC236}">
                <a16:creationId xmlns:a16="http://schemas.microsoft.com/office/drawing/2014/main" id="{B5C699CC-9607-FBA2-B495-7EE9B8DD8A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02" t="8401"/>
          <a:stretch>
            <a:fillRect/>
          </a:stretch>
        </p:blipFill>
        <p:spPr>
          <a:xfrm>
            <a:off x="533400" y="2362200"/>
            <a:ext cx="4608065" cy="16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56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093"/>
    </mc:Choice>
    <mc:Fallback xmlns="">
      <p:transition spd="slow" advTm="124093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C6224-5B34-568E-135F-5A489DBB0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Workers’ Compensation or Exemption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732FB-DCE6-A6F1-B1E1-7B8AEE4F4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1600" dirty="0">
                <a:latin typeface="PermianSlabSerifTypeface" panose="02000000000000000000" pitchFamily="50" charset="0"/>
              </a:rPr>
              <a:t>Renewal requires evidence of current workers’ compensation insurance coverage unless the licensee qualifies for an exemption and provides the required documentation.</a:t>
            </a: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sz="1600" dirty="0">
                <a:latin typeface="PermianSlabSerifTypeface" panose="02000000000000000000" pitchFamily="50" charset="0"/>
              </a:rPr>
              <a:t>Failure to provide evidence of coverage makes the applicant ineligible for renewal until evidence is provided.</a:t>
            </a: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sz="1600" dirty="0">
                <a:latin typeface="PermianSlabSerifTypeface" panose="02000000000000000000" pitchFamily="50" charset="0"/>
              </a:rPr>
              <a:t>Insurance information should match the business name on the contractor license.</a:t>
            </a: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If using an exemption, confirm that the exemption matches the correct owner, entity, and license structure.</a:t>
            </a:r>
          </a:p>
          <a:p>
            <a:pPr marL="0" indent="0">
              <a:buNone/>
            </a:pPr>
            <a:endParaRPr lang="en-US" sz="1600" dirty="0">
              <a:solidFill>
                <a:srgbClr val="131E29"/>
              </a:solidFill>
              <a:latin typeface="PermianSlabSerifTypeface" panose="02000000000000000000" pitchFamily="50" charset="0"/>
            </a:endParaRPr>
          </a:p>
          <a:p>
            <a:r>
              <a:rPr lang="en-US" sz="16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If the company has employees, confirm active coverage before submitting the renewal.</a:t>
            </a:r>
          </a:p>
        </p:txBody>
      </p:sp>
    </p:spTree>
    <p:extLst>
      <p:ext uri="{BB962C8B-B14F-4D97-AF65-F5344CB8AC3E}">
        <p14:creationId xmlns:p14="http://schemas.microsoft.com/office/powerpoint/2010/main" val="13037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325"/>
    </mc:Choice>
    <mc:Fallback xmlns="">
      <p:transition spd="slow" advTm="69325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0D3C8-0299-BEB2-B822-55D0957F7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Residential Continuing Education (If Applicable)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67289-3119-D037-8D2D-9C5B05324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1600" dirty="0">
                <a:latin typeface="PermianSlabSerifTypeface" panose="02000000000000000000" pitchFamily="50" charset="0"/>
              </a:rPr>
              <a:t>BC-A, BC-A/r, and BC-</a:t>
            </a:r>
            <a:r>
              <a:rPr sz="1600" dirty="0" err="1">
                <a:latin typeface="PermianSlabSerifTypeface" panose="02000000000000000000" pitchFamily="50" charset="0"/>
              </a:rPr>
              <a:t>A,b</a:t>
            </a:r>
            <a:r>
              <a:rPr sz="1600" dirty="0">
                <a:latin typeface="PermianSlabSerifTypeface" panose="02000000000000000000" pitchFamily="50" charset="0"/>
              </a:rPr>
              <a:t>(</a:t>
            </a:r>
            <a:r>
              <a:rPr sz="1600" dirty="0" err="1">
                <a:latin typeface="PermianSlabSerifTypeface" panose="02000000000000000000" pitchFamily="50" charset="0"/>
              </a:rPr>
              <a:t>sm</a:t>
            </a:r>
            <a:r>
              <a:rPr sz="1600" dirty="0">
                <a:latin typeface="PermianSlabSerifTypeface" panose="02000000000000000000" pitchFamily="50" charset="0"/>
              </a:rPr>
              <a:t>) residential contractors licensed on or after January 1, 2009</a:t>
            </a:r>
            <a:r>
              <a:rPr lang="en-US" sz="1600" dirty="0">
                <a:latin typeface="PermianSlabSerifTypeface" panose="02000000000000000000" pitchFamily="50" charset="0"/>
              </a:rPr>
              <a:t>,</a:t>
            </a:r>
            <a:r>
              <a:rPr sz="1600" dirty="0">
                <a:latin typeface="PermianSlabSerifTypeface" panose="02000000000000000000" pitchFamily="50" charset="0"/>
              </a:rPr>
              <a:t> must obtain eight (8) hours of Board-approved RCE during the two-year period before expiration.</a:t>
            </a: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Residential contractors initially licensed before January 1, 2009, are not required to complete RCE.</a:t>
            </a: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RCE must be completed by one qualifying agent on the license.</a:t>
            </a: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Active membership in a Board-approved professional trade association may satisfy RCE: four (4) hours per year, or eight (8) hours for the two-year renewal period, with proof of active membership.</a:t>
            </a:r>
            <a:endParaRPr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sz="1600" dirty="0">
                <a:latin typeface="PermianSlabSerifTypeface" panose="02000000000000000000" pitchFamily="50" charset="0"/>
              </a:rPr>
              <a:t>No carryover of RCE hours is permitted.</a:t>
            </a:r>
          </a:p>
        </p:txBody>
      </p:sp>
    </p:spTree>
    <p:extLst>
      <p:ext uri="{BB962C8B-B14F-4D97-AF65-F5344CB8AC3E}">
        <p14:creationId xmlns:p14="http://schemas.microsoft.com/office/powerpoint/2010/main" val="217701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658"/>
    </mc:Choice>
    <mc:Fallback xmlns="">
      <p:transition spd="slow" advTm="58658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39AF-E93F-9586-980E-746515885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a License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48F5A-B0C7-5AD1-6DC9-AFF5A7BB6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1600" dirty="0">
                <a:latin typeface="PermianSlabSerifTypeface" panose="02000000000000000000" pitchFamily="50" charset="0"/>
              </a:rPr>
              <a:t>Notify the Board in writing within thirty (30) days of any change of address or, for a corporation, officers.</a:t>
            </a: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sz="1600" dirty="0">
                <a:latin typeface="PermianSlabSerifTypeface" panose="02000000000000000000" pitchFamily="50" charset="0"/>
              </a:rPr>
              <a:t>Changes in mode of operation, merger, ownership, or similar changes may require a</a:t>
            </a:r>
            <a:r>
              <a:rPr lang="en-US" sz="1600" dirty="0">
                <a:latin typeface="PermianSlabSerifTypeface" panose="02000000000000000000" pitchFamily="50" charset="0"/>
              </a:rPr>
              <a:t> separate</a:t>
            </a:r>
            <a:r>
              <a:rPr sz="1600" dirty="0">
                <a:latin typeface="PermianSlabSerifTypeface" panose="02000000000000000000" pitchFamily="50" charset="0"/>
              </a:rPr>
              <a:t> application or new license.</a:t>
            </a: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sz="1600" dirty="0">
                <a:latin typeface="PermianSlabSerifTypeface" panose="02000000000000000000" pitchFamily="50" charset="0"/>
              </a:rPr>
              <a:t>When a new or revised license is required, the entity may not bid on or enter into new contracts until the license has been issued.</a:t>
            </a: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Contracting in a name different from the licensed name may result in disciplinary action.</a:t>
            </a:r>
          </a:p>
        </p:txBody>
      </p:sp>
    </p:spTree>
    <p:extLst>
      <p:ext uri="{BB962C8B-B14F-4D97-AF65-F5344CB8AC3E}">
        <p14:creationId xmlns:p14="http://schemas.microsoft.com/office/powerpoint/2010/main" val="254040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330"/>
    </mc:Choice>
    <mc:Fallback xmlns="">
      <p:transition spd="slow" advTm="9733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0895B-7942-C2CF-5FEE-42A981E6B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Qualifying Agent Issues</a:t>
            </a:r>
            <a:endParaRPr lang="en-US" sz="36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FB6E6-ECE3-3CA4-541A-8F271CB94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1600" dirty="0">
                <a:latin typeface="PermianSlabSerifTypeface" panose="02000000000000000000" pitchFamily="50" charset="0"/>
              </a:rPr>
              <a:t>The Board must be notified within ten (10) days of the death, resignation, termination, or incapacity of a qualifying agent.</a:t>
            </a: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sz="1600" dirty="0">
                <a:latin typeface="PermianSlabSerifTypeface" panose="02000000000000000000" pitchFamily="50" charset="0"/>
              </a:rPr>
              <a:t>If the qualifying agent leaves, a new qualifying agent must be appointed within three (3) months or the license becomes inactive.</a:t>
            </a: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sz="1600" dirty="0">
                <a:latin typeface="PermianSlabSerifTypeface" panose="02000000000000000000" pitchFamily="50" charset="0"/>
              </a:rPr>
              <a:t>A qualifying agent may not be listed on more than one license unless they have majority ownership</a:t>
            </a:r>
            <a:r>
              <a:rPr lang="en-US" sz="1600" dirty="0">
                <a:latin typeface="PermianSlabSerifTypeface" panose="02000000000000000000" pitchFamily="50" charset="0"/>
              </a:rPr>
              <a:t>.</a:t>
            </a:r>
          </a:p>
          <a:p>
            <a:pPr marL="0" indent="0">
              <a:buNone/>
            </a:pPr>
            <a:endParaRPr lang="en-US"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The contractor license belongs to the licensed business entity; it does not belong to the QA unless the QA is also an owner.</a:t>
            </a:r>
          </a:p>
        </p:txBody>
      </p:sp>
    </p:spTree>
    <p:extLst>
      <p:ext uri="{BB962C8B-B14F-4D97-AF65-F5344CB8AC3E}">
        <p14:creationId xmlns:p14="http://schemas.microsoft.com/office/powerpoint/2010/main" val="215988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885"/>
    </mc:Choice>
    <mc:Fallback xmlns="">
      <p:transition spd="slow" advTm="46885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5FFA1-9EC9-6B1D-F303-D5F24B2AE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 &amp; Resources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14F11-273A-E7C9-C40F-FE97BCD4C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981201"/>
            <a:ext cx="8839200" cy="2286000"/>
          </a:xfrm>
        </p:spPr>
        <p:txBody>
          <a:bodyPr/>
          <a:lstStyle/>
          <a:p>
            <a:r>
              <a:rPr sz="1600" dirty="0">
                <a:latin typeface="PermianSlabSerifTypeface" panose="02000000000000000000" pitchFamily="50" charset="0"/>
              </a:rPr>
              <a:t>Email:</a:t>
            </a:r>
            <a:r>
              <a:rPr lang="en-US" sz="1600" dirty="0">
                <a:latin typeface="PermianSlabSerifTypeface" panose="02000000000000000000" pitchFamily="50" charset="0"/>
              </a:rPr>
              <a:t>  </a:t>
            </a:r>
            <a:r>
              <a:rPr sz="1600" dirty="0">
                <a:latin typeface="PermianSlabSerifTypeface" panose="02000000000000000000" pitchFamily="50" charset="0"/>
                <a:hlinkClick r:id="rId2"/>
              </a:rPr>
              <a:t>Contractors.Home-Improvement@tn.gov</a:t>
            </a:r>
            <a:endParaRPr lang="en-US" sz="1600" dirty="0"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sz="1600" dirty="0">
                <a:latin typeface="PermianSlabSerifTypeface" panose="02000000000000000000" pitchFamily="50" charset="0"/>
              </a:rPr>
              <a:t>Website Resources:</a:t>
            </a:r>
          </a:p>
          <a:p>
            <a:pPr lvl="1"/>
            <a:r>
              <a:rPr lang="en-US" sz="1600" dirty="0">
                <a:latin typeface="PermianSlabSerifTypeface" panose="02000000000000000000" pitchFamily="50" charset="0"/>
                <a:hlinkClick r:id="rId3"/>
              </a:rPr>
              <a:t>Tennessee Board for Licensing Contractors</a:t>
            </a:r>
            <a:endParaRPr lang="en-US" sz="1600" dirty="0">
              <a:latin typeface="PermianSlabSerifTypeface" panose="02000000000000000000" pitchFamily="50" charset="0"/>
            </a:endParaRPr>
          </a:p>
          <a:p>
            <a:pPr lvl="1"/>
            <a:r>
              <a:rPr lang="en-US" sz="1600" dirty="0">
                <a:latin typeface="PermianSlabSerifTypeface" panose="02000000000000000000" pitchFamily="50" charset="0"/>
                <a:hlinkClick r:id="rId4"/>
              </a:rPr>
              <a:t>Forms and Downloads for Tennessee Board for Licensing Contractors</a:t>
            </a:r>
            <a:endParaRPr lang="en-US" sz="1600" dirty="0">
              <a:latin typeface="PermianSlabSerifTypeface" panose="02000000000000000000" pitchFamily="50" charset="0"/>
            </a:endParaRPr>
          </a:p>
          <a:p>
            <a:pPr lvl="1"/>
            <a:r>
              <a:rPr lang="en-US" sz="1600" dirty="0">
                <a:latin typeface="PermianSlabSerifTypeface" panose="02000000000000000000" pitchFamily="50" charset="0"/>
                <a:hlinkClick r:id="rId5"/>
              </a:rPr>
              <a:t>Tennessee Contractors Residential Continuing Education Provider List</a:t>
            </a:r>
            <a:endParaRPr lang="en-US" sz="1600" dirty="0">
              <a:latin typeface="PermianSlabSerifTypefac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16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693"/>
    </mc:Choice>
    <mc:Fallback xmlns="">
      <p:transition spd="slow" advTm="4769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DFD1E-F460-C74E-C2F7-4BCFD6FD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Contractor Renewals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3292A-1EC9-FEC8-73F7-8B0C5C10F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900" b="1" dirty="0">
                <a:solidFill>
                  <a:srgbClr val="002060"/>
                </a:solidFill>
                <a:latin typeface="PermianSlabSerifTypeface" panose="02000000000000000000" pitchFamily="50" charset="0"/>
              </a:rPr>
              <a:t>What will be covered in this presentation:</a:t>
            </a: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General Contractor Renewal Basics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Board Review and Approval Process</a:t>
            </a:r>
          </a:p>
          <a:p>
            <a:r>
              <a:rPr sz="1600" dirty="0">
                <a:latin typeface="PermianSlabSerifTypeface" panose="02000000000000000000" pitchFamily="50" charset="0"/>
              </a:rPr>
              <a:t>Renewal timing and expiration dates</a:t>
            </a:r>
          </a:p>
          <a:p>
            <a:r>
              <a:rPr lang="en-US" sz="1600" dirty="0">
                <a:latin typeface="PermianSlabSerifTypeface" panose="02000000000000000000" pitchFamily="50" charset="0"/>
              </a:rPr>
              <a:t>Online renewal, website resources, fee, and required documents</a:t>
            </a:r>
          </a:p>
          <a:p>
            <a:r>
              <a:rPr sz="1600" dirty="0">
                <a:latin typeface="PermianSlabSerifTypeface" panose="02000000000000000000" pitchFamily="50" charset="0"/>
              </a:rPr>
              <a:t>Financial statement requirements</a:t>
            </a:r>
          </a:p>
          <a:p>
            <a:r>
              <a:rPr sz="1600" dirty="0">
                <a:latin typeface="PermianSlabSerifTypeface" panose="02000000000000000000" pitchFamily="50" charset="0"/>
              </a:rPr>
              <a:t>General liability insurance</a:t>
            </a:r>
          </a:p>
          <a:p>
            <a:r>
              <a:rPr sz="1600" dirty="0">
                <a:latin typeface="PermianSlabSerifTypeface" panose="02000000000000000000" pitchFamily="50" charset="0"/>
              </a:rPr>
              <a:t>Workers’ compensation or exemption documentation</a:t>
            </a:r>
          </a:p>
          <a:p>
            <a:r>
              <a:rPr sz="1600" dirty="0">
                <a:latin typeface="PermianSlabSerifTypeface" panose="02000000000000000000" pitchFamily="50" charset="0"/>
              </a:rPr>
              <a:t>Residential Continuing Education, when applicable</a:t>
            </a:r>
          </a:p>
          <a:p>
            <a:r>
              <a:rPr sz="1600" dirty="0">
                <a:latin typeface="PermianSlabSerifTypeface" panose="02000000000000000000" pitchFamily="50" charset="0"/>
              </a:rPr>
              <a:t>Changes to license information and qualifying agent issues</a:t>
            </a:r>
          </a:p>
          <a:p>
            <a:r>
              <a:rPr sz="1600" dirty="0">
                <a:latin typeface="PermianSlabSerifTypeface" panose="02000000000000000000" pitchFamily="50" charset="0"/>
              </a:rPr>
              <a:t>Late renewal, expired licenses, and reinstatement</a:t>
            </a:r>
          </a:p>
        </p:txBody>
      </p:sp>
    </p:spTree>
    <p:extLst>
      <p:ext uri="{BB962C8B-B14F-4D97-AF65-F5344CB8AC3E}">
        <p14:creationId xmlns:p14="http://schemas.microsoft.com/office/powerpoint/2010/main" val="236760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964"/>
    </mc:Choice>
    <mc:Fallback xmlns="">
      <p:transition spd="slow" advTm="6996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3E5F1-A209-0C05-DB37-A141AB64F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Contractor </a:t>
            </a:r>
            <a:r>
              <a:rPr dirty="0"/>
              <a:t>Renewal</a:t>
            </a:r>
            <a:r>
              <a:rPr lang="en-US" dirty="0"/>
              <a:t> Basics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F860A-050E-8097-FAD3-E3C92EC43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4572000"/>
          </a:xfrm>
        </p:spPr>
        <p:txBody>
          <a:bodyPr>
            <a:noAutofit/>
          </a:bodyPr>
          <a:lstStyle/>
          <a:p>
            <a:r>
              <a:rPr lang="en-US" sz="1400" dirty="0">
                <a:latin typeface="PermianSlabSerifTypeface" panose="02000000000000000000" pitchFamily="50" charset="0"/>
              </a:rPr>
              <a:t>A renewal keeps the existing license active for another two-year cycle when all requirements are satisfied.</a:t>
            </a:r>
          </a:p>
          <a:p>
            <a:pPr marL="0" indent="0">
              <a:buNone/>
            </a:pPr>
            <a:endParaRPr lang="en-US" sz="1400" dirty="0">
              <a:latin typeface="PermianSlabSerifTypeface" panose="02000000000000000000" pitchFamily="50" charset="0"/>
            </a:endParaRPr>
          </a:p>
          <a:p>
            <a:r>
              <a:rPr lang="en-US" sz="1400" dirty="0">
                <a:latin typeface="PermianSlabSerifTypeface" panose="02000000000000000000" pitchFamily="50" charset="0"/>
              </a:rPr>
              <a:t>Contractor licenses expire on the last day of the twenty-fourth month after issuance or renewal.</a:t>
            </a:r>
          </a:p>
          <a:p>
            <a:pPr marL="0" indent="0">
              <a:buNone/>
            </a:pPr>
            <a:endParaRPr lang="en-US" sz="1400" dirty="0">
              <a:latin typeface="PermianSlabSerifTypeface" panose="02000000000000000000" pitchFamily="50" charset="0"/>
            </a:endParaRPr>
          </a:p>
          <a:p>
            <a:r>
              <a:rPr lang="en-US" sz="1400" dirty="0">
                <a:latin typeface="PermianSlabSerifTypeface" panose="02000000000000000000" pitchFamily="50" charset="0"/>
              </a:rPr>
              <a:t>Renewal notices are sent ninety (90) days before expiration.</a:t>
            </a:r>
          </a:p>
          <a:p>
            <a:pPr marL="0" indent="0">
              <a:buNone/>
            </a:pPr>
            <a:endParaRPr lang="en-US" sz="1400" dirty="0">
              <a:latin typeface="PermianSlabSerifTypeface" panose="02000000000000000000" pitchFamily="50" charset="0"/>
            </a:endParaRPr>
          </a:p>
          <a:p>
            <a:r>
              <a:rPr lang="en-US" sz="1400" dirty="0">
                <a:latin typeface="PermianSlabSerifTypeface" panose="02000000000000000000" pitchFamily="50" charset="0"/>
              </a:rPr>
              <a:t>For the license to not expire before the renewal is approved, the renewal application needs to be received by the Board thirty (30) days before expiration.</a:t>
            </a:r>
          </a:p>
          <a:p>
            <a:pPr marL="0" indent="0">
              <a:buNone/>
            </a:pPr>
            <a:endParaRPr lang="en-US" sz="1400" dirty="0">
              <a:latin typeface="PermianSlabSerifTypeface" panose="02000000000000000000" pitchFamily="50" charset="0"/>
            </a:endParaRPr>
          </a:p>
          <a:p>
            <a:r>
              <a:rPr lang="en-US" sz="1400" dirty="0">
                <a:latin typeface="PermianSlabSerifTypeface" panose="02000000000000000000" pitchFamily="50" charset="0"/>
              </a:rPr>
              <a:t>A license becomes invalid on the expiration date unless renewed.</a:t>
            </a:r>
          </a:p>
          <a:p>
            <a:pPr marL="0" indent="0">
              <a:buNone/>
            </a:pPr>
            <a:endParaRPr lang="en-US" sz="1400" dirty="0">
              <a:latin typeface="PermianSlabSerifTypeface" panose="02000000000000000000" pitchFamily="50" charset="0"/>
            </a:endParaRPr>
          </a:p>
          <a:p>
            <a:r>
              <a:rPr lang="en-US" sz="1400" dirty="0">
                <a:latin typeface="PermianSlabSerifTypeface" panose="02000000000000000000" pitchFamily="50" charset="0"/>
              </a:rPr>
              <a:t>A renewal does not change classification, name, officers, qualifying agent, monetary limit, ownership, or mode of operation and cannot be used as a substitute for a change application.</a:t>
            </a:r>
          </a:p>
          <a:p>
            <a:pPr marL="0" indent="0">
              <a:buNone/>
            </a:pPr>
            <a:endParaRPr lang="en-US" sz="1400" dirty="0">
              <a:latin typeface="PermianSlabSerifTypeface" panose="02000000000000000000" pitchFamily="50" charset="0"/>
            </a:endParaRPr>
          </a:p>
          <a:p>
            <a:pPr lvl="1"/>
            <a:r>
              <a:rPr lang="en-US" sz="1200" dirty="0">
                <a:latin typeface="PermianSlabSerifTypeface" panose="02000000000000000000" pitchFamily="50" charset="0"/>
              </a:rPr>
              <a:t>Changes to name, ownership, officers, qualifying agent, or mode of operation require a separate change application.</a:t>
            </a:r>
          </a:p>
          <a:p>
            <a:pPr lvl="1"/>
            <a:r>
              <a:rPr lang="en-US" sz="1200" dirty="0">
                <a:latin typeface="PermianSlabSerifTypeface" panose="02000000000000000000" pitchFamily="50" charset="0"/>
              </a:rPr>
              <a:t>Changes in address or corporate officers must be reported in writing within 30 days.</a:t>
            </a:r>
          </a:p>
          <a:p>
            <a:pPr lvl="1"/>
            <a:r>
              <a:rPr lang="en-US" sz="1200" dirty="0">
                <a:latin typeface="PermianSlabSerifTypeface" panose="02000000000000000000" pitchFamily="50" charset="0"/>
              </a:rPr>
              <a:t>A different classification or higher monetary limit must be requested separately and supported by the required documentation.</a:t>
            </a:r>
          </a:p>
        </p:txBody>
      </p:sp>
    </p:spTree>
    <p:extLst>
      <p:ext uri="{BB962C8B-B14F-4D97-AF65-F5344CB8AC3E}">
        <p14:creationId xmlns:p14="http://schemas.microsoft.com/office/powerpoint/2010/main" val="373223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522"/>
    </mc:Choice>
    <mc:Fallback xmlns="">
      <p:transition spd="slow" advTm="6852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B2102-3BEF-D303-F682-CAF6CB314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Review and Approval Process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243C6-AF3F-9B64-A297-60DFDB039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4958465"/>
          </a:xfrm>
        </p:spPr>
        <p:txBody>
          <a:bodyPr/>
          <a:lstStyle/>
          <a:p>
            <a:pPr algn="l"/>
            <a:r>
              <a:rPr lang="en-US" sz="16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Renewals are generally processed as they are submitted and will be routed electronically for review and approval.</a:t>
            </a: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pPr algn="l"/>
            <a:r>
              <a:rPr lang="en-US" sz="16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The Executive Director may approve renewal applications before a regular Board meeting when there are no evident impediments and delay would cause imminent substantial business loss.</a:t>
            </a: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pPr algn="l"/>
            <a:r>
              <a:rPr lang="en-US" sz="16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Renewals approved before a Board meeting are ratified at the next scheduled meeting.</a:t>
            </a: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pPr algn="l"/>
            <a:r>
              <a:rPr lang="en-US" sz="16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A Board meeting may become important if there are questions about financial stability, classification, monetary limit, ownership, or other renewal issues.</a:t>
            </a:r>
          </a:p>
          <a:p>
            <a:pPr marL="0" indent="0" algn="l">
              <a:buNone/>
            </a:pPr>
            <a:endParaRPr lang="en-US" sz="16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  <a:p>
            <a:pPr algn="l"/>
            <a:r>
              <a:rPr lang="en-US" sz="16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</a:rPr>
              <a:t>All meetings are open to the public, recorded, and may be viewed online.</a:t>
            </a:r>
          </a:p>
          <a:p>
            <a:pPr lvl="1"/>
            <a:r>
              <a:rPr lang="en-US" sz="1400" b="0" i="0" dirty="0">
                <a:solidFill>
                  <a:srgbClr val="131E29"/>
                </a:solidFill>
                <a:effectLst/>
                <a:latin typeface="PermianSlabSerifTypeface" panose="02000000000000000000" pitchFamily="50" charset="0"/>
                <a:hlinkClick r:id="rId2"/>
              </a:rPr>
              <a:t>https://www.tn.gov/commerce/regboards/contractors/meetings.html</a:t>
            </a:r>
            <a:endParaRPr lang="en-US" sz="1400" b="0" i="0" dirty="0">
              <a:solidFill>
                <a:srgbClr val="131E29"/>
              </a:solidFill>
              <a:effectLst/>
              <a:latin typeface="PermianSlabSerifTypefac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39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831"/>
    </mc:Choice>
    <mc:Fallback xmlns="">
      <p:transition spd="slow" advTm="6783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B2102-3BEF-D303-F682-CAF6CB314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Renewal Timing and Expiration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243C6-AF3F-9B64-A297-60DFDB039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" y="2007432"/>
            <a:ext cx="4191000" cy="2843136"/>
          </a:xfrm>
        </p:spPr>
        <p:txBody>
          <a:bodyPr>
            <a:normAutofit/>
          </a:bodyPr>
          <a:lstStyle/>
          <a:p>
            <a:r>
              <a:rPr lang="en-US" sz="1400" dirty="0">
                <a:latin typeface="PermianSlabSerifTypeface" panose="02000000000000000000" pitchFamily="50" charset="0"/>
              </a:rPr>
              <a:t>Contractor licenses expire on the last day of the twenty-fourth month after initial issuance or renewal.</a:t>
            </a:r>
          </a:p>
          <a:p>
            <a:pPr marL="0" indent="0">
              <a:buNone/>
            </a:pPr>
            <a:endParaRPr lang="en-US" sz="1400" dirty="0">
              <a:latin typeface="PermianSlabSerifTypeface" panose="02000000000000000000" pitchFamily="50" charset="0"/>
            </a:endParaRPr>
          </a:p>
          <a:p>
            <a:r>
              <a:rPr lang="en-US" sz="1400" dirty="0">
                <a:latin typeface="PermianSlabSerifTypeface" panose="02000000000000000000" pitchFamily="50" charset="0"/>
              </a:rPr>
              <a:t>Renewal notices are sent ninety (90) days before expiration.</a:t>
            </a:r>
          </a:p>
          <a:p>
            <a:pPr marL="0" indent="0">
              <a:buNone/>
            </a:pPr>
            <a:endParaRPr lang="en-US" sz="1400" dirty="0">
              <a:latin typeface="PermianSlabSerifTypeface" panose="02000000000000000000" pitchFamily="50" charset="0"/>
            </a:endParaRPr>
          </a:p>
          <a:p>
            <a:r>
              <a:rPr lang="en-US" sz="1400" dirty="0">
                <a:latin typeface="PermianSlabSerifTypeface" panose="02000000000000000000" pitchFamily="50" charset="0"/>
              </a:rPr>
              <a:t>For the license to not expire before the renewal is approved, the renewal application needs to be received by the Board thirty (30) days before expiration.</a:t>
            </a:r>
          </a:p>
        </p:txBody>
      </p:sp>
      <p:pic>
        <p:nvPicPr>
          <p:cNvPr id="5" name="Picture 4" descr="A picture of various calendar dates.">
            <a:extLst>
              <a:ext uri="{FF2B5EF4-FFF2-40B4-BE49-F238E27FC236}">
                <a16:creationId xmlns:a16="http://schemas.microsoft.com/office/drawing/2014/main" id="{08F19C37-44C1-64F6-9798-AF82936456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6600" y="2007433"/>
            <a:ext cx="4265744" cy="284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10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831"/>
    </mc:Choice>
    <mc:Fallback xmlns="">
      <p:transition spd="slow" advTm="6783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4EF01-4DC2-5A88-1568-B6BD67360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Late Renewal, Expired Licenses, and Reinstatement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EB673-893F-FE70-67F3-3C4DCED5E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A license becomes invalid on the expiration date unless renewed.</a:t>
            </a:r>
          </a:p>
          <a:p>
            <a:pPr lvl="1"/>
            <a:r>
              <a:rPr lang="en-US" sz="14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The license will go into an Expired-Grace period for up to 12 months following the expiration date. </a:t>
            </a:r>
          </a:p>
          <a:p>
            <a:pPr lvl="1"/>
            <a:r>
              <a:rPr lang="en-US" sz="14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The license can be processed for renewal within these 12 months under the statutes, rules, and processes for renewals.</a:t>
            </a:r>
          </a:p>
          <a:p>
            <a:pPr lvl="1"/>
            <a:r>
              <a:rPr lang="en-US" sz="14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Once the 12 month Expired-Grace renewal period ends, the license must go through the reinstatement process to become active again.</a:t>
            </a: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sz="1600" dirty="0">
                <a:latin typeface="PermianSlabSerifTypeface" panose="02000000000000000000" pitchFamily="50" charset="0"/>
              </a:rPr>
              <a:t>Expired one (1) to twelve (12) months — a ten percent (10%) penalty is assessed each month, up to twice the normal fee.</a:t>
            </a: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sz="1600" dirty="0">
                <a:latin typeface="PermianSlabSerifTypeface" panose="02000000000000000000" pitchFamily="50" charset="0"/>
              </a:rPr>
              <a:t>Expired more than one (1) year — follow new application requirements</a:t>
            </a:r>
            <a:r>
              <a:rPr lang="en-US" sz="1600" dirty="0">
                <a:latin typeface="PermianSlabSerifTypeface" panose="02000000000000000000" pitchFamily="50" charset="0"/>
              </a:rPr>
              <a:t> for reinstatement of license</a:t>
            </a:r>
            <a:r>
              <a:rPr sz="1600" dirty="0">
                <a:latin typeface="PermianSlabSerifTypeface" panose="02000000000000000000" pitchFamily="50" charset="0"/>
              </a:rPr>
              <a:t>.</a:t>
            </a:r>
          </a:p>
          <a:p>
            <a:pPr marL="0" indent="0">
              <a:buNone/>
            </a:pPr>
            <a:endParaRPr sz="1600" dirty="0"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Do not bid, offer to contract, enter into new contracts, or perform contracting while the license is expired, invalid, or inactive.</a:t>
            </a:r>
            <a:endParaRPr sz="1600" dirty="0">
              <a:latin typeface="PermianSlabSerifTypeface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65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532"/>
    </mc:Choice>
    <mc:Fallback xmlns="">
      <p:transition spd="slow" advTm="7753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F1191-9CE7-1928-3AA4-A6D3C785A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Renew a Contractor License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640E4-7CC5-13F7-8612-251B34685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b="1" u="sng" dirty="0">
                <a:solidFill>
                  <a:srgbClr val="002060"/>
                </a:solidFill>
                <a:latin typeface="PermianSlabSerifTypeface" panose="02000000000000000000" pitchFamily="50" charset="0"/>
              </a:rPr>
              <a:t>Start the renewal early.</a:t>
            </a:r>
          </a:p>
          <a:p>
            <a:pPr marL="0" indent="0">
              <a:buNone/>
            </a:pPr>
            <a:endParaRPr lang="en-US" sz="1700" dirty="0">
              <a:solidFill>
                <a:srgbClr val="131E29"/>
              </a:solidFill>
              <a:latin typeface="PermianSlabSerifTypeface" panose="02000000000000000000" pitchFamily="50" charset="0"/>
            </a:endParaRPr>
          </a:p>
          <a:p>
            <a:r>
              <a:rPr lang="en-US" sz="16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Use the renewal notice and your CORE account to begin the renewal as soon as possible.</a:t>
            </a:r>
          </a:p>
          <a:p>
            <a:pPr lvl="1"/>
            <a:r>
              <a:rPr lang="en-US" sz="1400" dirty="0">
                <a:latin typeface="PermianSlabSerifTypeface" panose="02000000000000000000" pitchFamily="50" charset="0"/>
                <a:hlinkClick r:id="rId2"/>
              </a:rPr>
              <a:t>https://access.cloud.commerce.tn.gov/portal/public</a:t>
            </a:r>
            <a:endParaRPr lang="en-US" sz="1400" dirty="0">
              <a:solidFill>
                <a:srgbClr val="131E29"/>
              </a:solidFill>
              <a:latin typeface="PermianSlabSerifTypeface" panose="02000000000000000000" pitchFamily="50" charset="0"/>
            </a:endParaRPr>
          </a:p>
          <a:p>
            <a:pPr marL="0" indent="0">
              <a:buNone/>
            </a:pPr>
            <a:endParaRPr lang="en-US" sz="1700" dirty="0">
              <a:solidFill>
                <a:srgbClr val="131E29"/>
              </a:solidFill>
              <a:latin typeface="PermianSlabSerifTypeface" panose="02000000000000000000" pitchFamily="50" charset="0"/>
            </a:endParaRPr>
          </a:p>
          <a:p>
            <a:r>
              <a:rPr lang="en-US" sz="16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Verify the license number, expiration date, classification, monetary limit, and licensed name before submitting.</a:t>
            </a:r>
          </a:p>
          <a:p>
            <a:pPr marL="0" indent="0">
              <a:buNone/>
            </a:pPr>
            <a:endParaRPr lang="en-US" sz="1700" dirty="0">
              <a:solidFill>
                <a:srgbClr val="131E29"/>
              </a:solidFill>
              <a:latin typeface="PermianSlabSerifTypeface" panose="02000000000000000000" pitchFamily="50" charset="0"/>
            </a:endParaRPr>
          </a:p>
          <a:p>
            <a:r>
              <a:rPr lang="en-US" sz="16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Upload all required documents through the online renewal application.</a:t>
            </a:r>
          </a:p>
          <a:p>
            <a:pPr marL="0" indent="0">
              <a:buNone/>
            </a:pPr>
            <a:endParaRPr lang="en-US" sz="1700" dirty="0">
              <a:solidFill>
                <a:srgbClr val="131E29"/>
              </a:solidFill>
              <a:latin typeface="PermianSlabSerifTypeface" panose="02000000000000000000" pitchFamily="50" charset="0"/>
            </a:endParaRPr>
          </a:p>
          <a:p>
            <a:r>
              <a:rPr lang="en-US" sz="1600" dirty="0">
                <a:latin typeface="PermianSlabSerifTypeface" panose="02000000000000000000" pitchFamily="50" charset="0"/>
              </a:rPr>
              <a:t>Submit the renewal application and fee.</a:t>
            </a:r>
          </a:p>
          <a:p>
            <a:pPr lvl="1"/>
            <a:r>
              <a:rPr lang="en-US" sz="14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A renewal is not complete until the required renewal documents and fee are received.</a:t>
            </a:r>
          </a:p>
          <a:p>
            <a:pPr lvl="1"/>
            <a:r>
              <a:rPr lang="en-US" sz="1400" dirty="0">
                <a:latin typeface="PermianSlabSerifTypeface" panose="02000000000000000000" pitchFamily="50" charset="0"/>
              </a:rPr>
              <a:t>Missing items may delay processing and may cause the license to expire before renewal is completed.</a:t>
            </a:r>
          </a:p>
          <a:p>
            <a:pPr lvl="1"/>
            <a:r>
              <a:rPr sz="1400" dirty="0">
                <a:solidFill>
                  <a:srgbClr val="131E29"/>
                </a:solidFill>
                <a:latin typeface="PermianSlabSerifTypeface" panose="02000000000000000000" pitchFamily="50" charset="0"/>
              </a:rPr>
              <a:t>The contractor renewal fee is $200.</a:t>
            </a:r>
          </a:p>
        </p:txBody>
      </p:sp>
    </p:spTree>
    <p:extLst>
      <p:ext uri="{BB962C8B-B14F-4D97-AF65-F5344CB8AC3E}">
        <p14:creationId xmlns:p14="http://schemas.microsoft.com/office/powerpoint/2010/main" val="140862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564"/>
    </mc:Choice>
    <mc:Fallback xmlns="">
      <p:transition spd="slow" advTm="7356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Renew Online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399" y="1371600"/>
            <a:ext cx="8839200" cy="49584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2060"/>
                </a:solidFill>
                <a:latin typeface="PermianSlabSerifTypeface" panose="02000000000000000000" pitchFamily="50" charset="0"/>
              </a:rPr>
              <a:t>License Application Submission Portal (CORE): </a:t>
            </a:r>
            <a:r>
              <a:rPr lang="en-US" sz="1800" dirty="0">
                <a:solidFill>
                  <a:srgbClr val="0070C0"/>
                </a:solidFill>
                <a:latin typeface="PermianSlabSerifTypeface" panose="02000000000000000000" pitchFamily="50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https://access.cloud.commerce.tn.gov/portal/public</a:t>
            </a:r>
            <a:endParaRPr lang="en-US" sz="1800" dirty="0">
              <a:solidFill>
                <a:srgbClr val="0070C0"/>
              </a:solidFill>
              <a:latin typeface="PermianSlabSerifTypeface" panose="02000000000000000000" pitchFamily="50" charset="0"/>
            </a:endParaRPr>
          </a:p>
        </p:txBody>
      </p:sp>
      <p:pic>
        <p:nvPicPr>
          <p:cNvPr id="3" name="Picture 2" descr="Screenshot of the CORE home page showing seven tiles with options Create An Account with a cartoon image of head and shoulders on a card, Verify with a cartoon image of a magnifying glass with a question mark inside, File a Complaint with a cartoon image of text box and hand clicking on the box, Need Help? CORE F A Qs with a cartoon speech bubble with a light blue I inside, Video Tutorials with a cartoon image of a film reel, Event Calendar with a cartoon image of a calendar, and News Feed with a cartoon image of a newspaper. Also shows a text box saying if you are new, create an account, if you are a returning user, sign in and a message about the weekly maintenance schedule.">
            <a:extLst>
              <a:ext uri="{FF2B5EF4-FFF2-40B4-BE49-F238E27FC236}">
                <a16:creationId xmlns:a16="http://schemas.microsoft.com/office/drawing/2014/main" id="{BCE61B98-B4FA-6773-52A2-1B286A521F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9262" y="2286000"/>
            <a:ext cx="6245475" cy="377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95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983"/>
    </mc:Choice>
    <mc:Fallback xmlns="">
      <p:transition spd="slow" advTm="62983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C64F-1E20-2B4C-A33D-F66A7F626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Renewal </a:t>
            </a:r>
            <a:r>
              <a:rPr lang="en-US" dirty="0"/>
              <a:t>F</a:t>
            </a:r>
            <a:r>
              <a:rPr dirty="0"/>
              <a:t>orms and </a:t>
            </a:r>
            <a:r>
              <a:rPr lang="en-US" dirty="0"/>
              <a:t>R</a:t>
            </a:r>
            <a:r>
              <a:rPr dirty="0"/>
              <a:t>esources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1FE61-8290-3CEA-722F-8CD554BC3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2060"/>
                </a:solidFill>
                <a:latin typeface="PermianSlabSerifTypeface" panose="02000000000000000000" pitchFamily="50" charset="0"/>
              </a:rPr>
              <a:t>Licensee/Applicant Forms and Resources:</a:t>
            </a:r>
          </a:p>
          <a:p>
            <a:pPr marL="0" indent="0" algn="ctr">
              <a:buNone/>
            </a:pPr>
            <a:r>
              <a:rPr lang="en-US" sz="1800" b="0" dirty="0">
                <a:solidFill>
                  <a:srgbClr val="0070C0"/>
                </a:solidFill>
                <a:latin typeface="PermianSlabSerifTypeface" panose="02000000000000000000" pitchFamily="50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https://www.tn.gov/commerce/regboards/contractors/license/forms.html</a:t>
            </a:r>
          </a:p>
        </p:txBody>
      </p:sp>
      <p:pic>
        <p:nvPicPr>
          <p:cNvPr id="5" name="Picture 4" descr="Screenshot of the Forms and Downloads page on the Department of Commerce &amp; Insurance for contractors.">
            <a:extLst>
              <a:ext uri="{FF2B5EF4-FFF2-40B4-BE49-F238E27FC236}">
                <a16:creationId xmlns:a16="http://schemas.microsoft.com/office/drawing/2014/main" id="{7D46E23C-8BAE-1525-44BF-0C1E04E9AF7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923"/>
          <a:stretch>
            <a:fillRect/>
          </a:stretch>
        </p:blipFill>
        <p:spPr>
          <a:xfrm>
            <a:off x="1886597" y="2057400"/>
            <a:ext cx="5370805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0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668"/>
    </mc:Choice>
    <mc:Fallback xmlns="">
      <p:transition spd="slow" advTm="31668"/>
    </mc:Fallback>
  </mc:AlternateContent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345bebf-0d71-4337-9281-24b941616c36}" enabled="0" method="" siteId="{f345bebf-0d71-4337-9281-24b941616c3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2916</TotalTime>
  <Words>1426</Words>
  <Application>Microsoft Office PowerPoint</Application>
  <PresentationFormat>On-screen Show (4:3)</PresentationFormat>
  <Paragraphs>146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Open Sans</vt:lpstr>
      <vt:lpstr>PermianSlabSerifTypeface</vt:lpstr>
      <vt:lpstr>PowerPoint B</vt:lpstr>
      <vt:lpstr>BOARD FOR LICENSING CONTRACTORS</vt:lpstr>
      <vt:lpstr>General Contractor Renewals</vt:lpstr>
      <vt:lpstr>General Contractor Renewal Basics</vt:lpstr>
      <vt:lpstr>Board Review and Approval Process</vt:lpstr>
      <vt:lpstr>Renewal Timing and Expiration Dates</vt:lpstr>
      <vt:lpstr>Late Renewal, Expired Licenses, and Reinstatement</vt:lpstr>
      <vt:lpstr>How to Renew a Contractor License</vt:lpstr>
      <vt:lpstr>Renew Online</vt:lpstr>
      <vt:lpstr>Renewal Forms and Resources</vt:lpstr>
      <vt:lpstr>Financial Documentation and Monetary Limit Review</vt:lpstr>
      <vt:lpstr>General Liability Insurance</vt:lpstr>
      <vt:lpstr>Workers’ Compensation or Exemption Documentation</vt:lpstr>
      <vt:lpstr>Residential Continuing Education (If Applicable)</vt:lpstr>
      <vt:lpstr>Changes to a License</vt:lpstr>
      <vt:lpstr>Qualifying Agent Issues</vt:lpstr>
      <vt:lpstr>Contact Info &amp; Resources</vt:lpstr>
    </vt:vector>
  </TitlesOfParts>
  <Company>State of Tennessee: Finance &amp;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Wehlage</dc:creator>
  <cp:lastModifiedBy>Lauren Cook</cp:lastModifiedBy>
  <cp:revision>78</cp:revision>
  <dcterms:created xsi:type="dcterms:W3CDTF">2015-04-23T14:05:11Z</dcterms:created>
  <dcterms:modified xsi:type="dcterms:W3CDTF">2026-06-16T15:01:15Z</dcterms:modified>
</cp:coreProperties>
</file>