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08" r:id="rId3"/>
    <p:sldId id="321" r:id="rId4"/>
    <p:sldId id="322" r:id="rId5"/>
    <p:sldId id="317" r:id="rId6"/>
    <p:sldId id="318" r:id="rId7"/>
    <p:sldId id="346" r:id="rId8"/>
    <p:sldId id="261" r:id="rId9"/>
    <p:sldId id="309" r:id="rId10"/>
    <p:sldId id="319" r:id="rId11"/>
    <p:sldId id="320" r:id="rId12"/>
    <p:sldId id="334" r:id="rId13"/>
    <p:sldId id="323" r:id="rId14"/>
    <p:sldId id="325" r:id="rId15"/>
    <p:sldId id="324" r:id="rId16"/>
    <p:sldId id="326" r:id="rId17"/>
    <p:sldId id="327" r:id="rId18"/>
    <p:sldId id="332" r:id="rId19"/>
    <p:sldId id="331" r:id="rId20"/>
    <p:sldId id="330" r:id="rId21"/>
    <p:sldId id="329" r:id="rId22"/>
    <p:sldId id="328" r:id="rId23"/>
    <p:sldId id="333" r:id="rId24"/>
    <p:sldId id="29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FBA0B3-B93D-FF56-448B-E4D28FEEBAA1}" name="Janine Miller" initials="JM" userId="S::CE38922@tn.gov::89c7338e-9adc-4c01-b5f7-d3148b339848" providerId="AD"/>
  <p188:author id="{0A4605D4-85EE-2803-CCA5-28495453D0CD}" name="Laura Costin" initials="LC" userId="S::CE39431@tn.gov::181c6a39-0146-46d5-b63d-c612627cd5a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86686-F68E-4571-9FB0-2E63EB55BAF4}" v="6" dt="2026-06-15T20:20:29.100"/>
    <p1510:client id="{6B6850CA-31C5-C6F3-E622-4CB456887A83}" v="3" dt="2026-06-16T13:21:43.224"/>
    <p1510:client id="{EC50F289-09B2-900F-56C7-FE6324CF0E26}" v="1" dt="2026-06-15T21:08:47.4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1362"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S::ce40114@tn.gov::815fbe41-2a05-4602-ac13-98a917e4d5a0" providerId="AD" clId="Web-{6B6850CA-31C5-C6F3-E622-4CB456887A83}"/>
    <pc:docChg chg="modSld">
      <pc:chgData name="Lauren Cook" userId="S::ce40114@tn.gov::815fbe41-2a05-4602-ac13-98a917e4d5a0" providerId="AD" clId="Web-{6B6850CA-31C5-C6F3-E622-4CB456887A83}" dt="2026-06-16T13:21:43.224" v="2" actId="20577"/>
      <pc:docMkLst>
        <pc:docMk/>
      </pc:docMkLst>
      <pc:sldChg chg="modSp">
        <pc:chgData name="Lauren Cook" userId="S::ce40114@tn.gov::815fbe41-2a05-4602-ac13-98a917e4d5a0" providerId="AD" clId="Web-{6B6850CA-31C5-C6F3-E622-4CB456887A83}" dt="2026-06-16T13:21:43.224" v="2" actId="20577"/>
        <pc:sldMkLst>
          <pc:docMk/>
          <pc:sldMk cId="479260111" sldId="256"/>
        </pc:sldMkLst>
        <pc:spChg chg="mod">
          <ac:chgData name="Lauren Cook" userId="S::ce40114@tn.gov::815fbe41-2a05-4602-ac13-98a917e4d5a0" providerId="AD" clId="Web-{6B6850CA-31C5-C6F3-E622-4CB456887A83}" dt="2026-06-16T13:21:43.224" v="2" actId="20577"/>
          <ac:spMkLst>
            <pc:docMk/>
            <pc:sldMk cId="479260111" sldId="256"/>
            <ac:spMk id="2" creationId="{00000000-0000-0000-0000-000000000000}"/>
          </ac:spMkLst>
        </pc:spChg>
      </pc:sldChg>
    </pc:docChg>
  </pc:docChgLst>
  <pc:docChgLst>
    <pc:chgData name="Lauren Cook" userId="S::ce40114@tn.gov::815fbe41-2a05-4602-ac13-98a917e4d5a0" providerId="AD" clId="Web-{EC50F289-09B2-900F-56C7-FE6324CF0E26}"/>
    <pc:docChg chg="modSld">
      <pc:chgData name="Lauren Cook" userId="S::ce40114@tn.gov::815fbe41-2a05-4602-ac13-98a917e4d5a0" providerId="AD" clId="Web-{EC50F289-09B2-900F-56C7-FE6324CF0E26}" dt="2026-06-15T21:08:47.464" v="0"/>
      <pc:docMkLst>
        <pc:docMk/>
      </pc:docMkLst>
      <pc:sldChg chg="modSp">
        <pc:chgData name="Lauren Cook" userId="S::ce40114@tn.gov::815fbe41-2a05-4602-ac13-98a917e4d5a0" providerId="AD" clId="Web-{EC50F289-09B2-900F-56C7-FE6324CF0E26}" dt="2026-06-15T21:08:47.464" v="0"/>
        <pc:sldMkLst>
          <pc:docMk/>
          <pc:sldMk cId="418128180" sldId="329"/>
        </pc:sldMkLst>
        <pc:picChg chg="mod">
          <ac:chgData name="Lauren Cook" userId="S::ce40114@tn.gov::815fbe41-2a05-4602-ac13-98a917e4d5a0" providerId="AD" clId="Web-{EC50F289-09B2-900F-56C7-FE6324CF0E26}" dt="2026-06-15T21:08:47.464" v="0"/>
          <ac:picMkLst>
            <pc:docMk/>
            <pc:sldMk cId="418128180" sldId="329"/>
            <ac:picMk id="7" creationId="{11A2DF33-18A6-B26B-5160-1D853776D777}"/>
          </ac:picMkLst>
        </pc:picChg>
      </pc:sldChg>
    </pc:docChg>
  </pc:docChgLst>
  <pc:docChgLst>
    <pc:chgData name="Lauren Cook" userId="815fbe41-2a05-4602-ac13-98a917e4d5a0" providerId="ADAL" clId="{2219383D-9C38-4D0F-BD6B-0175EDEEBE61}"/>
    <pc:docChg chg="modSld">
      <pc:chgData name="Lauren Cook" userId="815fbe41-2a05-4602-ac13-98a917e4d5a0" providerId="ADAL" clId="{2219383D-9C38-4D0F-BD6B-0175EDEEBE61}" dt="2026-06-15T20:43:35.058" v="10" actId="5793"/>
      <pc:docMkLst>
        <pc:docMk/>
      </pc:docMkLst>
      <pc:sldChg chg="modSp">
        <pc:chgData name="Lauren Cook" userId="815fbe41-2a05-4602-ac13-98a917e4d5a0" providerId="ADAL" clId="{2219383D-9C38-4D0F-BD6B-0175EDEEBE61}" dt="2026-06-15T20:20:29.100" v="8" actId="962"/>
        <pc:sldMkLst>
          <pc:docMk/>
          <pc:sldMk cId="2272475923" sldId="261"/>
        </pc:sldMkLst>
        <pc:picChg chg="mod">
          <ac:chgData name="Lauren Cook" userId="815fbe41-2a05-4602-ac13-98a917e4d5a0" providerId="ADAL" clId="{2219383D-9C38-4D0F-BD6B-0175EDEEBE61}" dt="2026-06-15T20:20:29.100" v="8" actId="962"/>
          <ac:picMkLst>
            <pc:docMk/>
            <pc:sldMk cId="2272475923" sldId="261"/>
            <ac:picMk id="1026" creationId="{4D652B52-56F7-C38D-52EE-2F6D78AE5474}"/>
          </ac:picMkLst>
        </pc:picChg>
      </pc:sldChg>
      <pc:sldChg chg="modSp mod">
        <pc:chgData name="Lauren Cook" userId="815fbe41-2a05-4602-ac13-98a917e4d5a0" providerId="ADAL" clId="{2219383D-9C38-4D0F-BD6B-0175EDEEBE61}" dt="2026-06-15T20:07:33.785" v="2" actId="20577"/>
        <pc:sldMkLst>
          <pc:docMk/>
          <pc:sldMk cId="399045149" sldId="308"/>
        </pc:sldMkLst>
        <pc:spChg chg="mod">
          <ac:chgData name="Lauren Cook" userId="815fbe41-2a05-4602-ac13-98a917e4d5a0" providerId="ADAL" clId="{2219383D-9C38-4D0F-BD6B-0175EDEEBE61}" dt="2026-06-15T20:07:33.785" v="2" actId="20577"/>
          <ac:spMkLst>
            <pc:docMk/>
            <pc:sldMk cId="399045149" sldId="308"/>
            <ac:spMk id="3" creationId="{E69F860A-050E-8097-FAD3-E3C92EC43B19}"/>
          </ac:spMkLst>
        </pc:spChg>
      </pc:sldChg>
      <pc:sldChg chg="modSp mod">
        <pc:chgData name="Lauren Cook" userId="815fbe41-2a05-4602-ac13-98a917e4d5a0" providerId="ADAL" clId="{2219383D-9C38-4D0F-BD6B-0175EDEEBE61}" dt="2026-06-15T20:43:35.058" v="10" actId="5793"/>
        <pc:sldMkLst>
          <pc:docMk/>
          <pc:sldMk cId="848929200" sldId="333"/>
        </pc:sldMkLst>
        <pc:spChg chg="mod">
          <ac:chgData name="Lauren Cook" userId="815fbe41-2a05-4602-ac13-98a917e4d5a0" providerId="ADAL" clId="{2219383D-9C38-4D0F-BD6B-0175EDEEBE61}" dt="2026-06-15T20:43:35.058" v="10" actId="5793"/>
          <ac:spMkLst>
            <pc:docMk/>
            <pc:sldMk cId="848929200" sldId="333"/>
            <ac:spMk id="3" creationId="{5D01FF3C-6A3B-22EF-A428-5E5B69B8ECF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C28CA-9637-4F6F-9DD5-E9FBA071FD38}" type="datetimeFigureOut">
              <a:rPr lang="en-US" smtClean="0"/>
              <a:t>6/16/2026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E6DAA8-7177-4DC6-916D-2DFE44C47B2B}" type="slidenum">
              <a:rPr lang="en-US" smtClean="0"/>
              <a:t>‹#›</a:t>
            </a:fld>
            <a:endParaRPr lang="en-US"/>
          </a:p>
        </p:txBody>
      </p:sp>
    </p:spTree>
    <p:extLst>
      <p:ext uri="{BB962C8B-B14F-4D97-AF65-F5344CB8AC3E}">
        <p14:creationId xmlns:p14="http://schemas.microsoft.com/office/powerpoint/2010/main" val="3092198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E6DAA8-7177-4DC6-916D-2DFE44C47B2B}" type="slidenum">
              <a:rPr lang="en-US" smtClean="0"/>
              <a:t>1</a:t>
            </a:fld>
            <a:endParaRPr lang="en-US"/>
          </a:p>
        </p:txBody>
      </p:sp>
    </p:spTree>
    <p:extLst>
      <p:ext uri="{BB962C8B-B14F-4D97-AF65-F5344CB8AC3E}">
        <p14:creationId xmlns:p14="http://schemas.microsoft.com/office/powerpoint/2010/main" val="806421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E6DAA8-7177-4DC6-916D-2DFE44C47B2B}" type="slidenum">
              <a:rPr lang="en-US" smtClean="0"/>
              <a:t>18</a:t>
            </a:fld>
            <a:endParaRPr lang="en-US"/>
          </a:p>
        </p:txBody>
      </p:sp>
    </p:spTree>
    <p:extLst>
      <p:ext uri="{BB962C8B-B14F-4D97-AF65-F5344CB8AC3E}">
        <p14:creationId xmlns:p14="http://schemas.microsoft.com/office/powerpoint/2010/main" val="41908488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a:t>
            </a:r>
          </a:p>
          <a:p>
            <a:pPr lvl="0"/>
            <a:r>
              <a:rPr lang="en-US"/>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667000" y="3874770"/>
            <a:ext cx="6324600" cy="224028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provexam.com/scheduler/"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tn.gov/commerce/regboards/contractors.html"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sos.tn.gov/"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tn.gov/commerce/regboards/contractors/license/forms.html" TargetMode="External"/><Relationship Id="rId2" Type="http://schemas.openxmlformats.org/officeDocument/2006/relationships/hyperlink" Target="https://www.tn.gov/commerce/regboards/contractors/license/get.html" TargetMode="External"/><Relationship Id="rId1" Type="http://schemas.openxmlformats.org/officeDocument/2006/relationships/slideLayout" Target="../slideLayouts/slideLayout7.xml"/><Relationship Id="rId4" Type="http://schemas.openxmlformats.org/officeDocument/2006/relationships/hyperlink" Target="mailto:Contractors.Home-Improvement@tn.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tn.gov/commerce/regboards/contractors/meetings.html"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tn.gov/commerce/regboards/contractors/license/forms.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16" y="4570244"/>
            <a:ext cx="8839200" cy="914400"/>
          </a:xfrm>
        </p:spPr>
        <p:txBody>
          <a:bodyPr>
            <a:noAutofit/>
          </a:bodyPr>
          <a:lstStyle/>
          <a:p>
            <a:r>
              <a:rPr lang="en-US" sz="2000">
                <a:latin typeface="PermianSlabSerifTypeface"/>
              </a:rPr>
              <a:t>BOARD FOR LICENSING CONTRACTORS  </a:t>
            </a:r>
            <a:br>
              <a:rPr lang="en-US" sz="2000" dirty="0"/>
            </a:br>
            <a:br>
              <a:rPr lang="en-US" sz="2000" dirty="0"/>
            </a:br>
            <a:br>
              <a:rPr lang="en-US" sz="2000" dirty="0"/>
            </a:br>
            <a:endParaRPr lang="en-US" sz="2000"/>
          </a:p>
        </p:txBody>
      </p:sp>
      <p:sp>
        <p:nvSpPr>
          <p:cNvPr id="3" name="Text Placeholder 2"/>
          <p:cNvSpPr>
            <a:spLocks noGrp="1"/>
          </p:cNvSpPr>
          <p:nvPr>
            <p:ph type="body" sz="quarter" idx="12"/>
          </p:nvPr>
        </p:nvSpPr>
        <p:spPr>
          <a:xfrm>
            <a:off x="152400" y="5029200"/>
            <a:ext cx="8839200" cy="1244601"/>
          </a:xfrm>
        </p:spPr>
        <p:txBody>
          <a:bodyPr>
            <a:normAutofit/>
          </a:bodyPr>
          <a:lstStyle/>
          <a:p>
            <a:r>
              <a:rPr lang="en-US" sz="2400" dirty="0"/>
              <a:t>Contractor Initial License &amp; Reinstatement Requirements </a:t>
            </a:r>
          </a:p>
        </p:txBody>
      </p:sp>
      <p:sp>
        <p:nvSpPr>
          <p:cNvPr id="4" name="Text Placeholder 3">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body" sz="quarter" idx="11"/>
          </p:nvPr>
        </p:nvSpPr>
        <p:spPr/>
        <p:txBody>
          <a:bodyPr/>
          <a:lstStyle/>
          <a:p>
            <a:endParaRPr lang="en-US" dirty="0"/>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1191-9CE7-1928-3AA4-A6D3C785AF07}"/>
              </a:ext>
            </a:extLst>
          </p:cNvPr>
          <p:cNvSpPr>
            <a:spLocks noGrp="1"/>
          </p:cNvSpPr>
          <p:nvPr>
            <p:ph type="title"/>
          </p:nvPr>
        </p:nvSpPr>
        <p:spPr>
          <a:xfrm>
            <a:off x="152400" y="152400"/>
            <a:ext cx="8839200" cy="825500"/>
          </a:xfrm>
        </p:spPr>
        <p:txBody>
          <a:bodyPr/>
          <a:lstStyle/>
          <a:p>
            <a:r>
              <a:rPr lang="en-US" sz="2400"/>
              <a:t>Step 1: Classifications, Examinations, and Exam Waiver</a:t>
            </a:r>
            <a:endParaRPr lang="en-US"/>
          </a:p>
        </p:txBody>
      </p:sp>
      <p:sp>
        <p:nvSpPr>
          <p:cNvPr id="3" name="Content Placeholder 2">
            <a:extLst>
              <a:ext uri="{FF2B5EF4-FFF2-40B4-BE49-F238E27FC236}">
                <a16:creationId xmlns:a16="http://schemas.microsoft.com/office/drawing/2014/main" id="{669640E4-7CC5-13F7-8612-251B346855BC}"/>
              </a:ext>
            </a:extLst>
          </p:cNvPr>
          <p:cNvSpPr>
            <a:spLocks noGrp="1"/>
          </p:cNvSpPr>
          <p:nvPr>
            <p:ph idx="1"/>
          </p:nvPr>
        </p:nvSpPr>
        <p:spPr/>
        <p:txBody>
          <a:bodyPr>
            <a:normAutofit/>
          </a:bodyPr>
          <a:lstStyle/>
          <a:p>
            <a:r>
              <a:rPr lang="en-US" sz="1600">
                <a:latin typeface="PermianSlabSerifTypeface" panose="02000000000000000000" pitchFamily="50" charset="0"/>
              </a:rPr>
              <a:t>The classification outline is one of the most important tools in the application process. Applicants should review it before applying so they request the correct classification and understand what exams or other approvals may be required.</a:t>
            </a:r>
          </a:p>
          <a:p>
            <a:pPr marL="0" indent="0">
              <a:buNone/>
            </a:pPr>
            <a:endParaRPr lang="en-US" sz="1600">
              <a:latin typeface="PermianSlabSerifTypeface" panose="02000000000000000000" pitchFamily="50" charset="0"/>
            </a:endParaRPr>
          </a:p>
          <a:p>
            <a:r>
              <a:rPr lang="en-US" sz="1600" err="1">
                <a:latin typeface="PermianSlabSerifTypeface" panose="02000000000000000000" pitchFamily="50" charset="0"/>
              </a:rPr>
              <a:t>ProV</a:t>
            </a:r>
            <a:r>
              <a:rPr lang="en-US" sz="1600">
                <a:latin typeface="PermianSlabSerifTypeface" panose="02000000000000000000" pitchFamily="50" charset="0"/>
              </a:rPr>
              <a:t> is our testing administrator for our trade exams. You may visit their website for information on how to schedule your exam: </a:t>
            </a:r>
            <a:r>
              <a:rPr lang="en-US" sz="1600">
                <a:latin typeface="PermianSlabSerifTypeface" panose="02000000000000000000" pitchFamily="50" charset="0"/>
                <a:hlinkClick r:id="rId2"/>
              </a:rPr>
              <a:t>https://provexam.com/scheduler/</a:t>
            </a:r>
            <a:r>
              <a:rPr lang="en-US" sz="1600">
                <a:latin typeface="PermianSlabSerifTypeface" panose="02000000000000000000" pitchFamily="50" charset="0"/>
              </a:rPr>
              <a:t>.    </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We also accept NASCLA’s commercial and electrical exams. </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If an applicant has taken and passed a trade exam in another state, the applicant should check whether Tennessee has a reciprocal arrangement for that trade exam. If so, the applicant may be able to submit a license verification form, from the other state and avoid retaking the trade exam. The out-of-state license must be active and in good standing. </a:t>
            </a:r>
          </a:p>
        </p:txBody>
      </p:sp>
    </p:spTree>
    <p:extLst>
      <p:ext uri="{BB962C8B-B14F-4D97-AF65-F5344CB8AC3E}">
        <p14:creationId xmlns:p14="http://schemas.microsoft.com/office/powerpoint/2010/main" val="1408628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7158C-D6D4-390C-1C65-89E90D48D89B}"/>
              </a:ext>
            </a:extLst>
          </p:cNvPr>
          <p:cNvSpPr>
            <a:spLocks noGrp="1"/>
          </p:cNvSpPr>
          <p:nvPr>
            <p:ph type="title"/>
          </p:nvPr>
        </p:nvSpPr>
        <p:spPr>
          <a:xfrm>
            <a:off x="152400" y="152400"/>
            <a:ext cx="8839200" cy="825500"/>
          </a:xfrm>
        </p:spPr>
        <p:txBody>
          <a:bodyPr/>
          <a:lstStyle/>
          <a:p>
            <a:r>
              <a:rPr lang="en-US"/>
              <a:t>Step 2: Experience Requirements</a:t>
            </a:r>
            <a:endParaRPr lang="en-US" sz="4000"/>
          </a:p>
        </p:txBody>
      </p:sp>
      <p:sp>
        <p:nvSpPr>
          <p:cNvPr id="3" name="Content Placeholder 2">
            <a:extLst>
              <a:ext uri="{FF2B5EF4-FFF2-40B4-BE49-F238E27FC236}">
                <a16:creationId xmlns:a16="http://schemas.microsoft.com/office/drawing/2014/main" id="{118B1EFD-48AD-C9C1-A5BE-D62486B944CA}"/>
              </a:ext>
            </a:extLst>
          </p:cNvPr>
          <p:cNvSpPr>
            <a:spLocks noGrp="1"/>
          </p:cNvSpPr>
          <p:nvPr>
            <p:ph idx="1"/>
          </p:nvPr>
        </p:nvSpPr>
        <p:spPr/>
        <p:txBody>
          <a:bodyPr>
            <a:normAutofit/>
          </a:bodyPr>
          <a:lstStyle/>
          <a:p>
            <a:r>
              <a:rPr lang="en-US" sz="1600">
                <a:latin typeface="PermianSlabSerifTypeface" panose="02000000000000000000" pitchFamily="50" charset="0"/>
              </a:rPr>
              <a:t>Experience should list projects with contract amounts and scope of work performed. The Board will use this information to determine the monetary limit and classification for the license. You may list projects performed as a prime contractor, subcontractor, or as an employee of a contractor and may include out of state projects. Please print legibly or type when filling out your application.</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You must list a minimum of three projects related to each classification for which you are applying. For example, if you are applying for a full residential BC-A classification, you must demonstrate experience in ground-up residential construction.</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If listing projects in an amount which would require a license in Tennessee, please provide an explanation to avoid a delay in processing your application; a board interview may be required.</a:t>
            </a:r>
          </a:p>
        </p:txBody>
      </p:sp>
    </p:spTree>
    <p:extLst>
      <p:ext uri="{BB962C8B-B14F-4D97-AF65-F5344CB8AC3E}">
        <p14:creationId xmlns:p14="http://schemas.microsoft.com/office/powerpoint/2010/main" val="1705343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71085-8982-0F5D-6C25-744833641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8FAB24-7172-62E4-800B-DC84656F8C11}"/>
              </a:ext>
            </a:extLst>
          </p:cNvPr>
          <p:cNvSpPr>
            <a:spLocks noGrp="1"/>
          </p:cNvSpPr>
          <p:nvPr>
            <p:ph type="title"/>
          </p:nvPr>
        </p:nvSpPr>
        <p:spPr/>
        <p:txBody>
          <a:bodyPr/>
          <a:lstStyle/>
          <a:p>
            <a:r>
              <a:rPr lang="en-US"/>
              <a:t>Step 2.1: Experience Requirements</a:t>
            </a:r>
          </a:p>
        </p:txBody>
      </p:sp>
      <p:sp>
        <p:nvSpPr>
          <p:cNvPr id="3" name="Content Placeholder 2">
            <a:extLst>
              <a:ext uri="{FF2B5EF4-FFF2-40B4-BE49-F238E27FC236}">
                <a16:creationId xmlns:a16="http://schemas.microsoft.com/office/drawing/2014/main" id="{7BB536B8-D0BA-F996-4EE9-CA70530338F5}"/>
              </a:ext>
            </a:extLst>
          </p:cNvPr>
          <p:cNvSpPr>
            <a:spLocks noGrp="1"/>
          </p:cNvSpPr>
          <p:nvPr>
            <p:ph idx="1"/>
          </p:nvPr>
        </p:nvSpPr>
        <p:spPr/>
        <p:txBody>
          <a:bodyPr>
            <a:normAutofit fontScale="85000" lnSpcReduction="20000"/>
          </a:bodyPr>
          <a:lstStyle/>
          <a:p>
            <a:pPr marL="0" indent="0" algn="ctr">
              <a:buNone/>
            </a:pPr>
            <a:r>
              <a:rPr lang="en-US" sz="1900" b="1" u="sng">
                <a:latin typeface="PermianSlabSerifTypeface" panose="02000000000000000000" pitchFamily="50" charset="0"/>
              </a:rPr>
              <a:t>Experience Sheet – Key Completion Tips</a:t>
            </a:r>
          </a:p>
          <a:p>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Clearly state the applicant’s role on each project: contractor, subcontractor, or employee. </a:t>
            </a:r>
          </a:p>
          <a:p>
            <a:pPr marL="0" indent="0">
              <a:buNone/>
            </a:pPr>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If subcontractor or employee, include the prime contractor or employer and license number. </a:t>
            </a:r>
          </a:p>
          <a:p>
            <a:pPr marL="0" indent="0">
              <a:buNone/>
            </a:pPr>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Provide complete project details: city/state, project date, contract amount, and scope of work. </a:t>
            </a:r>
          </a:p>
          <a:p>
            <a:pPr marL="0" indent="0">
              <a:buNone/>
            </a:pPr>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Use specific scope descriptions, not vague terms like “construction.” </a:t>
            </a:r>
          </a:p>
          <a:p>
            <a:pPr marL="0" indent="0">
              <a:buNone/>
            </a:pPr>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Examples: ground-up residential construction, storm damage cleanup, grading, paving, plumbing, electrical, etc. </a:t>
            </a:r>
          </a:p>
          <a:p>
            <a:pPr marL="0" indent="0">
              <a:buNone/>
            </a:pPr>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Recent experience matters, especially for mechanical, plumbing, and electrical classifications. </a:t>
            </a:r>
          </a:p>
          <a:p>
            <a:pPr marL="0" indent="0">
              <a:buNone/>
            </a:pPr>
            <a:endParaRPr lang="en-US" altLang="en-US" sz="1900">
              <a:latin typeface="PermianSlabSerifTypeface" panose="02000000000000000000" pitchFamily="50" charset="0"/>
            </a:endParaRPr>
          </a:p>
          <a:p>
            <a:r>
              <a:rPr lang="en-US" altLang="en-US" sz="1900">
                <a:latin typeface="PermianSlabSerifTypeface" panose="02000000000000000000" pitchFamily="50" charset="0"/>
              </a:rPr>
              <a:t>Older experience or long gaps may require an explanation or more current experience.</a:t>
            </a:r>
            <a:endParaRPr lang="en-US" b="1" u="sng"/>
          </a:p>
          <a:p>
            <a:pPr marL="0" indent="0" algn="ctr">
              <a:buNone/>
            </a:pPr>
            <a:endParaRPr lang="en-US" b="1" u="sng"/>
          </a:p>
          <a:p>
            <a:pPr marL="0" indent="0" algn="ctr">
              <a:buNone/>
            </a:pPr>
            <a:endParaRPr lang="en-US" b="1" u="sng"/>
          </a:p>
        </p:txBody>
      </p:sp>
      <p:sp>
        <p:nvSpPr>
          <p:cNvPr id="7" name="Rectangle 3">
            <a:extLst>
              <a:ext uri="{FF2B5EF4-FFF2-40B4-BE49-F238E27FC236}">
                <a16:creationId xmlns:a16="http://schemas.microsoft.com/office/drawing/2014/main" id="{DBEDE305-1BE2-E14B-69F4-05B3D046F7D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4734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BF0FA-9181-9D86-D9BA-E5A9AC829AA4}"/>
              </a:ext>
            </a:extLst>
          </p:cNvPr>
          <p:cNvSpPr>
            <a:spLocks noGrp="1"/>
          </p:cNvSpPr>
          <p:nvPr>
            <p:ph type="title"/>
          </p:nvPr>
        </p:nvSpPr>
        <p:spPr/>
        <p:txBody>
          <a:bodyPr/>
          <a:lstStyle/>
          <a:p>
            <a:r>
              <a:rPr lang="en-US"/>
              <a:t>Step 2.2: Experience Requirements</a:t>
            </a:r>
          </a:p>
        </p:txBody>
      </p:sp>
      <p:sp>
        <p:nvSpPr>
          <p:cNvPr id="3" name="Content Placeholder 2">
            <a:extLst>
              <a:ext uri="{FF2B5EF4-FFF2-40B4-BE49-F238E27FC236}">
                <a16:creationId xmlns:a16="http://schemas.microsoft.com/office/drawing/2014/main" id="{79FC624D-8F82-681C-E74C-77D6EABA2BE0}"/>
              </a:ext>
            </a:extLst>
          </p:cNvPr>
          <p:cNvSpPr>
            <a:spLocks noGrp="1"/>
          </p:cNvSpPr>
          <p:nvPr>
            <p:ph idx="1"/>
          </p:nvPr>
        </p:nvSpPr>
        <p:spPr/>
        <p:txBody>
          <a:bodyPr>
            <a:normAutofit/>
          </a:bodyPr>
          <a:lstStyle/>
          <a:p>
            <a:r>
              <a:rPr lang="en-US" sz="1600">
                <a:latin typeface="PermianSlabSerifTypeface" panose="02000000000000000000" pitchFamily="50" charset="0"/>
              </a:rPr>
              <a:t>When completing the experience section of your application, you must fill out all required fields. Missing or incomplete information may delay the processing of your application and could result in a deficiency letter.</a:t>
            </a:r>
            <a:endParaRPr lang="en-US" sz="2000" b="1" u="sng">
              <a:latin typeface="PermianSlabSerifTypeface" panose="02000000000000000000" pitchFamily="50" charset="0"/>
            </a:endParaRPr>
          </a:p>
        </p:txBody>
      </p:sp>
      <p:pic>
        <p:nvPicPr>
          <p:cNvPr id="5" name="Picture 4" descr="Image of the list of experience document with spaces to enter the name of applicant, if the applicant performed as the contractor, subcontractor, employee of contractor, the license number, name of employer or customer, date, contract project amount, city/state performed in, type of project, and scope of work performed.">
            <a:extLst>
              <a:ext uri="{FF2B5EF4-FFF2-40B4-BE49-F238E27FC236}">
                <a16:creationId xmlns:a16="http://schemas.microsoft.com/office/drawing/2014/main" id="{2D326682-5ECB-1E4E-011D-3E96EF40D728}"/>
              </a:ext>
            </a:extLst>
          </p:cNvPr>
          <p:cNvPicPr>
            <a:picLocks noChangeAspect="1"/>
          </p:cNvPicPr>
          <p:nvPr/>
        </p:nvPicPr>
        <p:blipFill>
          <a:blip r:embed="rId2"/>
          <a:stretch>
            <a:fillRect/>
          </a:stretch>
        </p:blipFill>
        <p:spPr>
          <a:xfrm>
            <a:off x="1423739" y="2532821"/>
            <a:ext cx="6296521" cy="3131379"/>
          </a:xfrm>
          <a:prstGeom prst="rect">
            <a:avLst/>
          </a:prstGeom>
        </p:spPr>
      </p:pic>
    </p:spTree>
    <p:extLst>
      <p:ext uri="{BB962C8B-B14F-4D97-AF65-F5344CB8AC3E}">
        <p14:creationId xmlns:p14="http://schemas.microsoft.com/office/powerpoint/2010/main" val="68515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E13EA-2F1F-715B-CC73-C0AFD45BC141}"/>
              </a:ext>
            </a:extLst>
          </p:cNvPr>
          <p:cNvSpPr>
            <a:spLocks noGrp="1"/>
          </p:cNvSpPr>
          <p:nvPr>
            <p:ph type="title"/>
          </p:nvPr>
        </p:nvSpPr>
        <p:spPr/>
        <p:txBody>
          <a:bodyPr/>
          <a:lstStyle/>
          <a:p>
            <a:r>
              <a:rPr lang="en-US" sz="2400"/>
              <a:t>Step 3: Monetary Limits &amp; Financial Statement Requirements</a:t>
            </a:r>
          </a:p>
        </p:txBody>
      </p:sp>
      <p:sp>
        <p:nvSpPr>
          <p:cNvPr id="3" name="Content Placeholder 2">
            <a:extLst>
              <a:ext uri="{FF2B5EF4-FFF2-40B4-BE49-F238E27FC236}">
                <a16:creationId xmlns:a16="http://schemas.microsoft.com/office/drawing/2014/main" id="{D43AACF2-2CF9-4BB3-A11D-E6E7EE5334AF}"/>
              </a:ext>
            </a:extLst>
          </p:cNvPr>
          <p:cNvSpPr>
            <a:spLocks noGrp="1"/>
          </p:cNvSpPr>
          <p:nvPr>
            <p:ph idx="1"/>
          </p:nvPr>
        </p:nvSpPr>
        <p:spPr/>
        <p:txBody>
          <a:bodyPr>
            <a:normAutofit fontScale="85000" lnSpcReduction="10000"/>
          </a:bodyPr>
          <a:lstStyle/>
          <a:p>
            <a:r>
              <a:rPr lang="en-US" sz="1800" b="1">
                <a:latin typeface="PermianSlabSerifTypeface" panose="02000000000000000000" pitchFamily="50" charset="0"/>
              </a:rPr>
              <a:t>Monetary Limit</a:t>
            </a:r>
            <a:r>
              <a:rPr lang="en-US" sz="1800">
                <a:latin typeface="PermianSlabSerifTypeface" panose="02000000000000000000" pitchFamily="50" charset="0"/>
              </a:rPr>
              <a:t> - All licenses are issued with a monetary limit. This limit is the maximum amount approved for contracting or bidding and is based on your experience and financial statements prepared by a Certified Public Accountant (CPA).</a:t>
            </a:r>
          </a:p>
          <a:p>
            <a:pPr marL="0" indent="0">
              <a:buNone/>
            </a:pPr>
            <a:endParaRPr lang="en-US" sz="1800">
              <a:latin typeface="PermianSlabSerifTypeface" panose="02000000000000000000" pitchFamily="50" charset="0"/>
            </a:endParaRPr>
          </a:p>
          <a:p>
            <a:r>
              <a:rPr lang="en-US" sz="1800" b="1">
                <a:latin typeface="PermianSlabSerifTypeface" panose="02000000000000000000" pitchFamily="50" charset="0"/>
              </a:rPr>
              <a:t>Financial Statement </a:t>
            </a:r>
            <a:r>
              <a:rPr lang="en-US" sz="1800">
                <a:latin typeface="PermianSlabSerifTypeface" panose="02000000000000000000" pitchFamily="50" charset="0"/>
              </a:rPr>
              <a:t>- A reviewed financial statement is required to obtain a monetary limit of $3,000,000 or less. An audited financial statement is required for monetary limits over $3,000,000 and may qualify the licensee for an unlimited monetary limit. Financial statements must be prepared by a properly licensed Certified Public Accountant (CPA). The contractor license will be issued in the exact name shown on the financial statement.</a:t>
            </a:r>
          </a:p>
          <a:p>
            <a:pPr marL="0" indent="0">
              <a:buNone/>
            </a:pPr>
            <a:endParaRPr lang="en-US" sz="1800">
              <a:latin typeface="PermianSlabSerifTypeface" panose="02000000000000000000" pitchFamily="50" charset="0"/>
            </a:endParaRPr>
          </a:p>
          <a:p>
            <a:r>
              <a:rPr lang="en-US" sz="1800" b="1">
                <a:latin typeface="PermianSlabSerifTypeface" panose="02000000000000000000" pitchFamily="50" charset="0"/>
              </a:rPr>
              <a:t>Surety Bonds</a:t>
            </a:r>
            <a:r>
              <a:rPr lang="en-US" sz="1800">
                <a:latin typeface="PermianSlabSerifTypeface" panose="02000000000000000000" pitchFamily="50" charset="0"/>
              </a:rPr>
              <a:t> - A continuous surety bond in the Board’s required format may be used instead of a CPA-reviewed or audited financial statement. The surety bond amount must equal one-half of the monetary limit requested. For example, if you request a monetary limit of $1,000,000, the required surety bond amount is $500,000. The bond must be submitted in the Board’s approved format to be accepted.</a:t>
            </a:r>
            <a:endParaRPr lang="en-US" sz="1800" b="1">
              <a:latin typeface="PermianSlabSerifTypeface" panose="02000000000000000000" pitchFamily="50" charset="0"/>
            </a:endParaRPr>
          </a:p>
          <a:p>
            <a:pPr marL="0" indent="0">
              <a:buNone/>
            </a:pPr>
            <a:endParaRPr lang="en-US" sz="1800">
              <a:latin typeface="PermianSlabSerifTypeface" panose="02000000000000000000" pitchFamily="50" charset="0"/>
            </a:endParaRPr>
          </a:p>
          <a:p>
            <a:r>
              <a:rPr lang="en-US" sz="1800" b="1">
                <a:latin typeface="PermianSlabSerifTypeface" panose="02000000000000000000" pitchFamily="50" charset="0"/>
              </a:rPr>
              <a:t>Indemnities</a:t>
            </a:r>
            <a:r>
              <a:rPr lang="en-US" sz="1800">
                <a:latin typeface="PermianSlabSerifTypeface" panose="02000000000000000000" pitchFamily="50" charset="0"/>
              </a:rPr>
              <a:t> - A guaranty agreement with a supplemental financial statement (personal or parent company), or a bond in the Board’s required format, is required when submitting a cash financial statement with little or no fixed assets. These indemnities may also be used to increase working capital and net worth for higher monetary limits. A line of credit may be used to supplement working capital. Required forms and Board policies are available on our website.</a:t>
            </a:r>
          </a:p>
        </p:txBody>
      </p:sp>
    </p:spTree>
    <p:extLst>
      <p:ext uri="{BB962C8B-B14F-4D97-AF65-F5344CB8AC3E}">
        <p14:creationId xmlns:p14="http://schemas.microsoft.com/office/powerpoint/2010/main" val="2297427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6224-5B34-568E-135F-5A489DBB00FA}"/>
              </a:ext>
            </a:extLst>
          </p:cNvPr>
          <p:cNvSpPr>
            <a:spLocks noGrp="1"/>
          </p:cNvSpPr>
          <p:nvPr>
            <p:ph type="title"/>
          </p:nvPr>
        </p:nvSpPr>
        <p:spPr/>
        <p:txBody>
          <a:bodyPr/>
          <a:lstStyle/>
          <a:p>
            <a:r>
              <a:rPr lang="en-US"/>
              <a:t>Step 4: Contractors Affidavit</a:t>
            </a:r>
          </a:p>
        </p:txBody>
      </p:sp>
      <p:sp>
        <p:nvSpPr>
          <p:cNvPr id="3" name="Content Placeholder 2">
            <a:extLst>
              <a:ext uri="{FF2B5EF4-FFF2-40B4-BE49-F238E27FC236}">
                <a16:creationId xmlns:a16="http://schemas.microsoft.com/office/drawing/2014/main" id="{686732FB-DCE6-A6F1-B1E1-7B8AEE4F4DCA}"/>
              </a:ext>
            </a:extLst>
          </p:cNvPr>
          <p:cNvSpPr>
            <a:spLocks noGrp="1"/>
          </p:cNvSpPr>
          <p:nvPr>
            <p:ph idx="1"/>
          </p:nvPr>
        </p:nvSpPr>
        <p:spPr/>
        <p:txBody>
          <a:bodyPr>
            <a:normAutofit/>
          </a:bodyPr>
          <a:lstStyle/>
          <a:p>
            <a:pPr marL="0" indent="0" algn="ctr">
              <a:buNone/>
            </a:pPr>
            <a:r>
              <a:rPr lang="en-US" sz="2000" b="1" u="sng">
                <a:latin typeface="PermianSlabSerifTypeface" panose="02000000000000000000" pitchFamily="50" charset="0"/>
              </a:rPr>
              <a:t>Contractors Affidavit Page, Signatures and Notarizations</a:t>
            </a:r>
          </a:p>
          <a:p>
            <a:pPr marL="0" indent="0">
              <a:buNone/>
            </a:pPr>
            <a:endParaRPr lang="en-US" sz="2000" b="1" u="sng">
              <a:latin typeface="PermianSlabSerifTypeface" panose="02000000000000000000" pitchFamily="50" charset="0"/>
            </a:endParaRPr>
          </a:p>
          <a:p>
            <a:r>
              <a:rPr lang="en-US" sz="1800" b="1">
                <a:latin typeface="PermianSlabSerifTypeface" panose="02000000000000000000" pitchFamily="50" charset="0"/>
              </a:rPr>
              <a:t>Affidavit</a:t>
            </a:r>
            <a:r>
              <a:rPr lang="en-US" sz="1800">
                <a:latin typeface="PermianSlabSerifTypeface" panose="02000000000000000000" pitchFamily="50" charset="0"/>
              </a:rPr>
              <a:t> </a:t>
            </a:r>
            <a:r>
              <a:rPr lang="en-US" sz="1600">
                <a:latin typeface="PermianSlabSerifTypeface" panose="02000000000000000000" pitchFamily="50" charset="0"/>
              </a:rPr>
              <a:t>- The affidavit must be signed and notarized by all applicable individuals, including the qualifying agent, owners, partners, members, principal officers, and major stockholders. For large corporations with multiple officers, list at least three individuals who have authority to act on behalf of the company.</a:t>
            </a:r>
          </a:p>
          <a:p>
            <a:pPr marL="0" indent="0">
              <a:buNone/>
            </a:pPr>
            <a:endParaRPr lang="en-US" sz="2000">
              <a:latin typeface="PermianSlabSerifTypeface" panose="02000000000000000000" pitchFamily="50" charset="0"/>
            </a:endParaRPr>
          </a:p>
          <a:p>
            <a:r>
              <a:rPr lang="en-US" sz="1800" b="1">
                <a:latin typeface="PermianSlabSerifTypeface" panose="02000000000000000000" pitchFamily="50" charset="0"/>
              </a:rPr>
              <a:t>Applicant Disclosure Requirements </a:t>
            </a:r>
            <a:r>
              <a:rPr lang="en-US" sz="1600">
                <a:latin typeface="PermianSlabSerifTypeface" panose="02000000000000000000" pitchFamily="50" charset="0"/>
              </a:rPr>
              <a:t>- The applicant must inform the Board of the following: felony convictions; judgments; disciplinary actions; and complaint history, including both open and closed cases. This includes court actions such as pending litigation, arbitration proceedings, bankruptcy, or violations of licensing laws in any state. A detailed explanation must be provided as outlined in the application instructions. </a:t>
            </a:r>
            <a:endParaRPr lang="en-US" sz="1800" b="1" u="sng">
              <a:latin typeface="PermianSlabSerifTypeface" panose="02000000000000000000" pitchFamily="50" charset="0"/>
            </a:endParaRPr>
          </a:p>
        </p:txBody>
      </p:sp>
    </p:spTree>
    <p:extLst>
      <p:ext uri="{BB962C8B-B14F-4D97-AF65-F5344CB8AC3E}">
        <p14:creationId xmlns:p14="http://schemas.microsoft.com/office/powerpoint/2010/main" val="130374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0D3C8-0299-BEB2-B822-55D0957F74AC}"/>
              </a:ext>
            </a:extLst>
          </p:cNvPr>
          <p:cNvSpPr>
            <a:spLocks noGrp="1"/>
          </p:cNvSpPr>
          <p:nvPr>
            <p:ph type="title"/>
          </p:nvPr>
        </p:nvSpPr>
        <p:spPr/>
        <p:txBody>
          <a:bodyPr/>
          <a:lstStyle/>
          <a:p>
            <a:r>
              <a:rPr lang="en-US"/>
              <a:t>Felony Convictions Disclosure</a:t>
            </a:r>
          </a:p>
        </p:txBody>
      </p:sp>
      <p:sp>
        <p:nvSpPr>
          <p:cNvPr id="3" name="Content Placeholder 2">
            <a:extLst>
              <a:ext uri="{FF2B5EF4-FFF2-40B4-BE49-F238E27FC236}">
                <a16:creationId xmlns:a16="http://schemas.microsoft.com/office/drawing/2014/main" id="{6FA67289-3119-D037-8D2D-9C5B053241B8}"/>
              </a:ext>
            </a:extLst>
          </p:cNvPr>
          <p:cNvSpPr>
            <a:spLocks noGrp="1"/>
          </p:cNvSpPr>
          <p:nvPr>
            <p:ph idx="1"/>
          </p:nvPr>
        </p:nvSpPr>
        <p:spPr/>
        <p:txBody>
          <a:bodyPr>
            <a:normAutofit/>
          </a:bodyPr>
          <a:lstStyle/>
          <a:p>
            <a:pPr algn="ctr">
              <a:buNone/>
            </a:pPr>
            <a:r>
              <a:rPr lang="en-US" sz="1600">
                <a:latin typeface="PermianSlabSerifTypeface" panose="02000000000000000000" pitchFamily="50" charset="0"/>
              </a:rPr>
              <a:t>If you have been convicted of a felony in Tennessee or any other jurisdiction, you must disclose the conviction(s) to the Board for review.</a:t>
            </a:r>
          </a:p>
          <a:p>
            <a:pPr>
              <a:buNone/>
            </a:pPr>
            <a:endParaRPr lang="en-US" sz="1900">
              <a:latin typeface="PermianSlabSerifTypeface" panose="02000000000000000000" pitchFamily="50" charset="0"/>
            </a:endParaRPr>
          </a:p>
          <a:p>
            <a:pPr>
              <a:buNone/>
            </a:pPr>
            <a:r>
              <a:rPr lang="en-US" sz="1600">
                <a:latin typeface="PermianSlabSerifTypeface" panose="02000000000000000000" pitchFamily="50" charset="0"/>
              </a:rPr>
              <a:t>You must provide the following information:</a:t>
            </a:r>
          </a:p>
          <a:p>
            <a:pPr>
              <a:buNone/>
            </a:pPr>
            <a:endParaRPr lang="en-US" sz="1900">
              <a:latin typeface="PermianSlabSerifTypeface" panose="02000000000000000000" pitchFamily="50" charset="0"/>
            </a:endParaRPr>
          </a:p>
          <a:p>
            <a:pPr>
              <a:buFont typeface="+mj-lt"/>
              <a:buAutoNum type="arabicPeriod"/>
            </a:pPr>
            <a:r>
              <a:rPr lang="en-US" sz="1600" b="1" u="sng">
                <a:latin typeface="PermianSlabSerifTypeface" panose="02000000000000000000" pitchFamily="50" charset="0"/>
              </a:rPr>
              <a:t>A written statement explaining the conviction, including</a:t>
            </a:r>
            <a:r>
              <a:rPr lang="en-US" sz="1600">
                <a:latin typeface="PermianSlabSerifTypeface" panose="02000000000000000000" pitchFamily="50" charset="0"/>
              </a:rPr>
              <a:t>:</a:t>
            </a:r>
            <a:br>
              <a:rPr lang="en-US" sz="1600">
                <a:latin typeface="PermianSlabSerifTypeface" panose="02000000000000000000" pitchFamily="50" charset="0"/>
              </a:rPr>
            </a:br>
            <a:r>
              <a:rPr lang="en-US" sz="1600">
                <a:latin typeface="PermianSlabSerifTypeface" panose="02000000000000000000" pitchFamily="50" charset="0"/>
              </a:rPr>
              <a:t>a. Your age at the time of the conviction.</a:t>
            </a:r>
            <a:br>
              <a:rPr lang="en-US" sz="1600">
                <a:latin typeface="PermianSlabSerifTypeface" panose="02000000000000000000" pitchFamily="50" charset="0"/>
              </a:rPr>
            </a:br>
            <a:r>
              <a:rPr lang="en-US" sz="1600">
                <a:latin typeface="PermianSlabSerifTypeface" panose="02000000000000000000" pitchFamily="50" charset="0"/>
              </a:rPr>
              <a:t>b. A description of the offense.</a:t>
            </a:r>
            <a:br>
              <a:rPr lang="en-US" sz="1600">
                <a:latin typeface="PermianSlabSerifTypeface" panose="02000000000000000000" pitchFamily="50" charset="0"/>
              </a:rPr>
            </a:br>
            <a:r>
              <a:rPr lang="en-US" sz="1600">
                <a:latin typeface="PermianSlabSerifTypeface" panose="02000000000000000000" pitchFamily="50" charset="0"/>
              </a:rPr>
              <a:t>c. The circumstances or actions that led to the conviction.</a:t>
            </a:r>
            <a:br>
              <a:rPr lang="en-US" sz="1600">
                <a:latin typeface="PermianSlabSerifTypeface" panose="02000000000000000000" pitchFamily="50" charset="0"/>
              </a:rPr>
            </a:br>
            <a:r>
              <a:rPr lang="en-US" sz="1600">
                <a:latin typeface="PermianSlabSerifTypeface" panose="02000000000000000000" pitchFamily="50" charset="0"/>
              </a:rPr>
              <a:t>d. Any rehabilitation efforts, improvements, or evidence of a clear criminal record since the conviction. </a:t>
            </a:r>
          </a:p>
          <a:p>
            <a:pPr>
              <a:buFont typeface="+mj-lt"/>
              <a:buAutoNum type="arabicPeriod"/>
            </a:pPr>
            <a:r>
              <a:rPr lang="en-US" sz="1600" b="1" u="sng">
                <a:latin typeface="PermianSlabSerifTypeface" panose="02000000000000000000" pitchFamily="50" charset="0"/>
              </a:rPr>
              <a:t>Copies of official court documents, including</a:t>
            </a:r>
            <a:r>
              <a:rPr lang="en-US" sz="1600">
                <a:latin typeface="PermianSlabSerifTypeface" panose="02000000000000000000" pitchFamily="50" charset="0"/>
              </a:rPr>
              <a:t>:</a:t>
            </a:r>
            <a:br>
              <a:rPr lang="en-US" sz="1600">
                <a:latin typeface="PermianSlabSerifTypeface" panose="02000000000000000000" pitchFamily="50" charset="0"/>
              </a:rPr>
            </a:br>
            <a:r>
              <a:rPr lang="en-US" sz="1600">
                <a:latin typeface="PermianSlabSerifTypeface" panose="02000000000000000000" pitchFamily="50" charset="0"/>
              </a:rPr>
              <a:t>a. The charging document or court order.</a:t>
            </a:r>
            <a:br>
              <a:rPr lang="en-US" sz="1600">
                <a:latin typeface="PermianSlabSerifTypeface" panose="02000000000000000000" pitchFamily="50" charset="0"/>
              </a:rPr>
            </a:br>
            <a:r>
              <a:rPr lang="en-US" sz="1600">
                <a:latin typeface="PermianSlabSerifTypeface" panose="02000000000000000000" pitchFamily="50" charset="0"/>
              </a:rPr>
              <a:t>b. Proof of sentencing, including time served and/or probation period.</a:t>
            </a:r>
            <a:br>
              <a:rPr lang="en-US" sz="1600">
                <a:latin typeface="PermianSlabSerifTypeface" panose="02000000000000000000" pitchFamily="50" charset="0"/>
              </a:rPr>
            </a:br>
            <a:r>
              <a:rPr lang="en-US" sz="1600">
                <a:latin typeface="PermianSlabSerifTypeface" panose="02000000000000000000" pitchFamily="50" charset="0"/>
              </a:rPr>
              <a:t>c. The final disposition of the case (final outcome).</a:t>
            </a:r>
          </a:p>
        </p:txBody>
      </p:sp>
    </p:spTree>
    <p:extLst>
      <p:ext uri="{BB962C8B-B14F-4D97-AF65-F5344CB8AC3E}">
        <p14:creationId xmlns:p14="http://schemas.microsoft.com/office/powerpoint/2010/main" val="2177014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639AF-E93F-9586-980E-746515885C2E}"/>
              </a:ext>
            </a:extLst>
          </p:cNvPr>
          <p:cNvSpPr>
            <a:spLocks noGrp="1"/>
          </p:cNvSpPr>
          <p:nvPr>
            <p:ph type="title"/>
          </p:nvPr>
        </p:nvSpPr>
        <p:spPr/>
        <p:txBody>
          <a:bodyPr/>
          <a:lstStyle/>
          <a:p>
            <a:r>
              <a:rPr lang="en-US" sz="2800"/>
              <a:t>Step 5: Professional Reference &amp; Power of Attorney</a:t>
            </a:r>
          </a:p>
        </p:txBody>
      </p:sp>
      <p:sp>
        <p:nvSpPr>
          <p:cNvPr id="3" name="Content Placeholder 2">
            <a:extLst>
              <a:ext uri="{FF2B5EF4-FFF2-40B4-BE49-F238E27FC236}">
                <a16:creationId xmlns:a16="http://schemas.microsoft.com/office/drawing/2014/main" id="{C1648F5A-B0C7-5AD1-6DC9-AFF5A7BB6FA7}"/>
              </a:ext>
            </a:extLst>
          </p:cNvPr>
          <p:cNvSpPr>
            <a:spLocks noGrp="1"/>
          </p:cNvSpPr>
          <p:nvPr>
            <p:ph idx="1"/>
          </p:nvPr>
        </p:nvSpPr>
        <p:spPr>
          <a:xfrm>
            <a:off x="152400" y="1143000"/>
            <a:ext cx="8839200" cy="4958465"/>
          </a:xfrm>
        </p:spPr>
        <p:txBody>
          <a:bodyPr>
            <a:normAutofit/>
          </a:bodyPr>
          <a:lstStyle/>
          <a:p>
            <a:pPr marL="0" indent="0" algn="ctr">
              <a:buNone/>
            </a:pPr>
            <a:r>
              <a:rPr lang="en-US" sz="1800" b="1" u="sng">
                <a:latin typeface="PermianSlabSerifTypeface" panose="02000000000000000000" pitchFamily="50" charset="0"/>
              </a:rPr>
              <a:t>Professional Reference Documentation and Power of Attorney</a:t>
            </a:r>
          </a:p>
          <a:p>
            <a:pPr marL="0" indent="0">
              <a:buNone/>
            </a:pPr>
            <a:endParaRPr lang="en-US" sz="1800">
              <a:latin typeface="PermianSlabSerifTypeface" panose="02000000000000000000" pitchFamily="50" charset="0"/>
            </a:endParaRPr>
          </a:p>
          <a:p>
            <a:r>
              <a:rPr lang="en-US" sz="1700" b="1">
                <a:latin typeface="PermianSlabSerifTypeface" panose="02000000000000000000" pitchFamily="50" charset="0"/>
              </a:rPr>
              <a:t>Letter of Reference</a:t>
            </a:r>
            <a:r>
              <a:rPr lang="en-US" sz="1700">
                <a:latin typeface="PermianSlabSerifTypeface" panose="02000000000000000000" pitchFamily="50" charset="0"/>
              </a:rPr>
              <a:t> </a:t>
            </a:r>
            <a:r>
              <a:rPr lang="en-US" sz="1500">
                <a:latin typeface="PermianSlabSerifTypeface" panose="02000000000000000000" pitchFamily="50" charset="0"/>
              </a:rPr>
              <a:t>- A letter of reference is required for all applicants, including those applying for a second license or reinstatement. The reference must be completed by a past client, employer, or a codes official who has inspected your work. The reference must be based on your construction work or experience and may not be completed by a relative. Only one letter of reference is required.</a:t>
            </a:r>
          </a:p>
          <a:p>
            <a:pPr marL="0" indent="0">
              <a:buNone/>
            </a:pPr>
            <a:endParaRPr lang="en-US" sz="1400">
              <a:latin typeface="PermianSlabSerifTypeface" panose="02000000000000000000" pitchFamily="50" charset="0"/>
            </a:endParaRPr>
          </a:p>
          <a:p>
            <a:r>
              <a:rPr lang="en-US" sz="1600" b="1">
                <a:latin typeface="PermianSlabSerifTypeface" panose="02000000000000000000" pitchFamily="50" charset="0"/>
              </a:rPr>
              <a:t>Power of Attorney </a:t>
            </a:r>
            <a:r>
              <a:rPr lang="en-US" sz="1500">
                <a:latin typeface="PermianSlabSerifTypeface" panose="02000000000000000000" pitchFamily="50" charset="0"/>
              </a:rPr>
              <a:t>- Employees designated as Qualifying Agents (QA) must provide a Power of Attorney, unless they hold majority ownership.  A Qualifying Agent must have sufficient knowledge of the construction business to legally bind the company.</a:t>
            </a:r>
          </a:p>
          <a:p>
            <a:pPr marL="0" indent="0">
              <a:buNone/>
            </a:pPr>
            <a:endParaRPr lang="en-US" sz="1400">
              <a:latin typeface="PermianSlabSerifTypeface" panose="02000000000000000000" pitchFamily="50" charset="0"/>
            </a:endParaRPr>
          </a:p>
          <a:p>
            <a:r>
              <a:rPr lang="en-US" sz="1600" b="1">
                <a:latin typeface="PermianSlabSerifTypeface" panose="02000000000000000000" pitchFamily="50" charset="0"/>
              </a:rPr>
              <a:t>Qualifying Agent (QA) — Eligibility to Take the Exam </a:t>
            </a:r>
            <a:r>
              <a:rPr lang="en-US" sz="1400">
                <a:latin typeface="PermianSlabSerifTypeface" panose="02000000000000000000" pitchFamily="50" charset="0"/>
              </a:rPr>
              <a:t>- The following individuals may be designated as a Qualifying Agent (QA) to take the exam:</a:t>
            </a:r>
          </a:p>
          <a:p>
            <a:pPr marL="400050" lvl="1" indent="0">
              <a:buNone/>
            </a:pPr>
            <a:r>
              <a:rPr lang="en-US" sz="1400">
                <a:latin typeface="PermianSlabSerifTypeface" panose="02000000000000000000" pitchFamily="50" charset="0"/>
              </a:rPr>
              <a:t>• </a:t>
            </a:r>
            <a:r>
              <a:rPr lang="en-US" sz="1400" b="1">
                <a:latin typeface="PermianSlabSerifTypeface" panose="02000000000000000000" pitchFamily="50" charset="0"/>
              </a:rPr>
              <a:t>Individual/Sole Proprietor</a:t>
            </a:r>
            <a:r>
              <a:rPr lang="en-US" sz="1400">
                <a:latin typeface="PermianSlabSerifTypeface" panose="02000000000000000000" pitchFamily="50" charset="0"/>
              </a:rPr>
              <a:t> — The owner or a family member who is a full-time employee.</a:t>
            </a:r>
            <a:br>
              <a:rPr lang="en-US" sz="1400">
                <a:latin typeface="PermianSlabSerifTypeface" panose="02000000000000000000" pitchFamily="50" charset="0"/>
              </a:rPr>
            </a:br>
            <a:r>
              <a:rPr lang="en-US" sz="1400">
                <a:latin typeface="PermianSlabSerifTypeface" panose="02000000000000000000" pitchFamily="50" charset="0"/>
              </a:rPr>
              <a:t>• </a:t>
            </a:r>
            <a:r>
              <a:rPr lang="en-US" sz="1400" b="1">
                <a:latin typeface="PermianSlabSerifTypeface" panose="02000000000000000000" pitchFamily="50" charset="0"/>
              </a:rPr>
              <a:t>Partnership</a:t>
            </a:r>
            <a:r>
              <a:rPr lang="en-US" sz="1400">
                <a:latin typeface="PermianSlabSerifTypeface" panose="02000000000000000000" pitchFamily="50" charset="0"/>
              </a:rPr>
              <a:t> — One or more partners, or a full-time employee.</a:t>
            </a:r>
            <a:br>
              <a:rPr lang="en-US" sz="1400">
                <a:latin typeface="PermianSlabSerifTypeface" panose="02000000000000000000" pitchFamily="50" charset="0"/>
              </a:rPr>
            </a:br>
            <a:r>
              <a:rPr lang="en-US" sz="1400">
                <a:latin typeface="PermianSlabSerifTypeface" panose="02000000000000000000" pitchFamily="50" charset="0"/>
              </a:rPr>
              <a:t>• </a:t>
            </a:r>
            <a:r>
              <a:rPr lang="en-US" sz="1400" b="1">
                <a:latin typeface="PermianSlabSerifTypeface" panose="02000000000000000000" pitchFamily="50" charset="0"/>
              </a:rPr>
              <a:t>Corporation</a:t>
            </a:r>
            <a:r>
              <a:rPr lang="en-US" sz="1400">
                <a:latin typeface="PermianSlabSerifTypeface" panose="02000000000000000000" pitchFamily="50" charset="0"/>
              </a:rPr>
              <a:t> — A major stockholder or a full-time employee.</a:t>
            </a:r>
            <a:br>
              <a:rPr lang="en-US" sz="1400">
                <a:latin typeface="PermianSlabSerifTypeface" panose="02000000000000000000" pitchFamily="50" charset="0"/>
              </a:rPr>
            </a:br>
            <a:r>
              <a:rPr lang="en-US" sz="1400">
                <a:latin typeface="PermianSlabSerifTypeface" panose="02000000000000000000" pitchFamily="50" charset="0"/>
              </a:rPr>
              <a:t>• </a:t>
            </a:r>
            <a:r>
              <a:rPr lang="en-US" sz="1400" b="1">
                <a:latin typeface="PermianSlabSerifTypeface" panose="02000000000000000000" pitchFamily="50" charset="0"/>
              </a:rPr>
              <a:t>Limited Liability Company (LLC)</a:t>
            </a:r>
            <a:r>
              <a:rPr lang="en-US" sz="1400">
                <a:latin typeface="PermianSlabSerifTypeface" panose="02000000000000000000" pitchFamily="50" charset="0"/>
              </a:rPr>
              <a:t> — An owner or a full-time employee.</a:t>
            </a:r>
          </a:p>
        </p:txBody>
      </p:sp>
    </p:spTree>
    <p:extLst>
      <p:ext uri="{BB962C8B-B14F-4D97-AF65-F5344CB8AC3E}">
        <p14:creationId xmlns:p14="http://schemas.microsoft.com/office/powerpoint/2010/main" val="2540401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0895B-7942-C2CF-5FEE-42A981E6BB94}"/>
              </a:ext>
            </a:extLst>
          </p:cNvPr>
          <p:cNvSpPr>
            <a:spLocks noGrp="1"/>
          </p:cNvSpPr>
          <p:nvPr>
            <p:ph type="title"/>
          </p:nvPr>
        </p:nvSpPr>
        <p:spPr/>
        <p:txBody>
          <a:bodyPr/>
          <a:lstStyle/>
          <a:p>
            <a:r>
              <a:rPr lang="en-US" sz="2800"/>
              <a:t>Step 5.1: Professional Reference &amp; Power of Attorney Continued</a:t>
            </a:r>
          </a:p>
        </p:txBody>
      </p:sp>
      <p:sp>
        <p:nvSpPr>
          <p:cNvPr id="3" name="Content Placeholder 2">
            <a:extLst>
              <a:ext uri="{FF2B5EF4-FFF2-40B4-BE49-F238E27FC236}">
                <a16:creationId xmlns:a16="http://schemas.microsoft.com/office/drawing/2014/main" id="{99CFB6E6-ECE3-3CA4-541A-8F271CB94EFC}"/>
              </a:ext>
            </a:extLst>
          </p:cNvPr>
          <p:cNvSpPr>
            <a:spLocks noGrp="1"/>
          </p:cNvSpPr>
          <p:nvPr>
            <p:ph idx="1"/>
          </p:nvPr>
        </p:nvSpPr>
        <p:spPr/>
        <p:txBody>
          <a:bodyPr>
            <a:normAutofit/>
          </a:bodyPr>
          <a:lstStyle/>
          <a:p>
            <a:pPr marL="0" indent="0" algn="ctr">
              <a:buNone/>
            </a:pPr>
            <a:r>
              <a:rPr lang="en-US" sz="1800" b="1" u="sng" dirty="0">
                <a:latin typeface="PermianSlabSerifTypeface" panose="02000000000000000000" pitchFamily="50" charset="0"/>
              </a:rPr>
              <a:t>Power of Attorney Continued </a:t>
            </a:r>
            <a:endParaRPr lang="en-US" sz="1800" u="sng" dirty="0">
              <a:latin typeface="PermianSlabSerifTypeface" panose="02000000000000000000" pitchFamily="50" charset="0"/>
            </a:endParaRPr>
          </a:p>
          <a:p>
            <a:pPr marL="0" indent="0">
              <a:buNone/>
            </a:pPr>
            <a:endParaRPr lang="en-US" sz="1800" dirty="0">
              <a:latin typeface="PermianSlabSerifTypeface" panose="02000000000000000000" pitchFamily="50" charset="0"/>
            </a:endParaRPr>
          </a:p>
          <a:p>
            <a:r>
              <a:rPr lang="en-US" sz="1600" dirty="0">
                <a:latin typeface="PermianSlabSerifTypeface" panose="02000000000000000000" pitchFamily="50" charset="0"/>
              </a:rPr>
              <a:t>A Qualifying Agent may not be listed on more than one license unless they have majority ownership.</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The Social Security Number must be provided; however, it will be redacted from any public records request and will not be released.</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If a Qualifying Agent leaves the company, the Board must be notified within 10 days. The contractor may continue operating and has up to three (3) months to replace the Qualifying Agent.</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The contractor license belongs to the business entity and the owner(s) listed on the financial statement and insurance. It does not belong to the Qualifying Agent unless they are also an owner.</a:t>
            </a:r>
          </a:p>
        </p:txBody>
      </p:sp>
    </p:spTree>
    <p:extLst>
      <p:ext uri="{BB962C8B-B14F-4D97-AF65-F5344CB8AC3E}">
        <p14:creationId xmlns:p14="http://schemas.microsoft.com/office/powerpoint/2010/main" val="2159888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4EF01-4DC2-5A88-1568-B6BD67360477}"/>
              </a:ext>
            </a:extLst>
          </p:cNvPr>
          <p:cNvSpPr>
            <a:spLocks noGrp="1"/>
          </p:cNvSpPr>
          <p:nvPr>
            <p:ph type="title"/>
          </p:nvPr>
        </p:nvSpPr>
        <p:spPr/>
        <p:txBody>
          <a:bodyPr/>
          <a:lstStyle/>
          <a:p>
            <a:r>
              <a:rPr lang="en-US"/>
              <a:t>Step 6: General Liability Insurance</a:t>
            </a:r>
          </a:p>
        </p:txBody>
      </p:sp>
      <p:sp>
        <p:nvSpPr>
          <p:cNvPr id="3" name="Content Placeholder 2">
            <a:extLst>
              <a:ext uri="{FF2B5EF4-FFF2-40B4-BE49-F238E27FC236}">
                <a16:creationId xmlns:a16="http://schemas.microsoft.com/office/drawing/2014/main" id="{3D3EB673-893F-FE70-67F3-3C4DCED5ED64}"/>
              </a:ext>
            </a:extLst>
          </p:cNvPr>
          <p:cNvSpPr>
            <a:spLocks noGrp="1"/>
          </p:cNvSpPr>
          <p:nvPr>
            <p:ph idx="1"/>
          </p:nvPr>
        </p:nvSpPr>
        <p:spPr>
          <a:xfrm>
            <a:off x="152400" y="1524000"/>
            <a:ext cx="8839200" cy="4958465"/>
          </a:xfrm>
        </p:spPr>
        <p:txBody>
          <a:bodyPr>
            <a:normAutofit/>
          </a:bodyPr>
          <a:lstStyle/>
          <a:p>
            <a:r>
              <a:rPr lang="en-US" sz="1600" b="1">
                <a:latin typeface="PermianSlabSerifTypeface" panose="02000000000000000000" pitchFamily="50" charset="0"/>
              </a:rPr>
              <a:t>Certificate of Insurance (COI) </a:t>
            </a:r>
            <a:r>
              <a:rPr lang="en-US" sz="1400">
                <a:latin typeface="PermianSlabSerifTypeface" panose="02000000000000000000" pitchFamily="50" charset="0"/>
              </a:rPr>
              <a:t>— A Certificate of Insurance (COI) is required when applying for a contractor license. The COI must include a minimum of 5 policy limits, the policy number(s), expiration date, and list the Board for Licensing Contractors as the certificate holder, including the Board’s address. Please submit the COI with your application. Do not have the insurance company send it separately.</a:t>
            </a:r>
          </a:p>
          <a:p>
            <a:pPr marL="0" indent="0">
              <a:buNone/>
            </a:pPr>
            <a:endParaRPr lang="en-US" sz="1800">
              <a:latin typeface="PermianSlabSerifTypeface" panose="02000000000000000000" pitchFamily="50" charset="0"/>
            </a:endParaRPr>
          </a:p>
          <a:p>
            <a:r>
              <a:rPr lang="en-US" sz="1600" b="1">
                <a:latin typeface="PermianSlabSerifTypeface" panose="02000000000000000000" pitchFamily="50" charset="0"/>
              </a:rPr>
              <a:t>General Liability Insurance</a:t>
            </a:r>
            <a:r>
              <a:rPr lang="en-US" sz="1600">
                <a:latin typeface="PermianSlabSerifTypeface" panose="02000000000000000000" pitchFamily="50" charset="0"/>
              </a:rPr>
              <a:t> </a:t>
            </a:r>
            <a:r>
              <a:rPr lang="en-US" sz="1400">
                <a:latin typeface="PermianSlabSerifTypeface" panose="02000000000000000000" pitchFamily="50" charset="0"/>
              </a:rPr>
              <a:t>— The Board has established minimum general liability insurance requirements based on the monetary limit requested for the license:</a:t>
            </a:r>
          </a:p>
          <a:p>
            <a:pPr>
              <a:buNone/>
            </a:pPr>
            <a:endParaRPr lang="en-US" sz="1800">
              <a:latin typeface="PermianSlabSerifTypeface" panose="02000000000000000000" pitchFamily="50" charset="0"/>
            </a:endParaRPr>
          </a:p>
          <a:p>
            <a:pPr>
              <a:buNone/>
            </a:pPr>
            <a:r>
              <a:rPr lang="en-US" sz="1800">
                <a:latin typeface="PermianSlabSerifTypeface" panose="02000000000000000000" pitchFamily="50" charset="0"/>
              </a:rPr>
              <a:t>      • </a:t>
            </a:r>
            <a:r>
              <a:rPr lang="en-US" sz="1600" b="1">
                <a:latin typeface="PermianSlabSerifTypeface" panose="02000000000000000000" pitchFamily="50" charset="0"/>
              </a:rPr>
              <a:t>Monetary limit up to $500,000</a:t>
            </a:r>
            <a:r>
              <a:rPr lang="en-US" sz="1600">
                <a:latin typeface="PermianSlabSerifTypeface" panose="02000000000000000000" pitchFamily="50" charset="0"/>
              </a:rPr>
              <a:t> </a:t>
            </a:r>
            <a:r>
              <a:rPr lang="en-US" sz="1400">
                <a:latin typeface="PermianSlabSerifTypeface" panose="02000000000000000000" pitchFamily="50" charset="0"/>
              </a:rPr>
              <a:t>— Minimum coverage of $100,000</a:t>
            </a:r>
            <a:br>
              <a:rPr lang="en-US" sz="1800">
                <a:latin typeface="PermianSlabSerifTypeface" panose="02000000000000000000" pitchFamily="50" charset="0"/>
              </a:rPr>
            </a:br>
            <a:r>
              <a:rPr lang="en-US" sz="1800">
                <a:latin typeface="PermianSlabSerifTypeface" panose="02000000000000000000" pitchFamily="50" charset="0"/>
              </a:rPr>
              <a:t>• </a:t>
            </a:r>
            <a:r>
              <a:rPr lang="en-US" sz="1600" b="1">
                <a:latin typeface="PermianSlabSerifTypeface" panose="02000000000000000000" pitchFamily="50" charset="0"/>
              </a:rPr>
              <a:t>Monetary limit from $501,001 to $1,500,000</a:t>
            </a:r>
            <a:r>
              <a:rPr lang="en-US" sz="1600">
                <a:latin typeface="PermianSlabSerifTypeface" panose="02000000000000000000" pitchFamily="50" charset="0"/>
              </a:rPr>
              <a:t> </a:t>
            </a:r>
            <a:r>
              <a:rPr lang="en-US" sz="1400">
                <a:latin typeface="PermianSlabSerifTypeface" panose="02000000000000000000" pitchFamily="50" charset="0"/>
              </a:rPr>
              <a:t>— Minimum coverage of $500,000</a:t>
            </a:r>
            <a:br>
              <a:rPr lang="en-US" sz="1800">
                <a:latin typeface="PermianSlabSerifTypeface" panose="02000000000000000000" pitchFamily="50" charset="0"/>
              </a:rPr>
            </a:br>
            <a:r>
              <a:rPr lang="en-US" sz="1800">
                <a:latin typeface="PermianSlabSerifTypeface" panose="02000000000000000000" pitchFamily="50" charset="0"/>
              </a:rPr>
              <a:t>• </a:t>
            </a:r>
            <a:r>
              <a:rPr lang="en-US" sz="1600" b="1">
                <a:latin typeface="PermianSlabSerifTypeface" panose="02000000000000000000" pitchFamily="50" charset="0"/>
              </a:rPr>
              <a:t>Monetary limit exceeding $1,500,000</a:t>
            </a:r>
            <a:r>
              <a:rPr lang="en-US" sz="1600">
                <a:latin typeface="PermianSlabSerifTypeface" panose="02000000000000000000" pitchFamily="50" charset="0"/>
              </a:rPr>
              <a:t> </a:t>
            </a:r>
            <a:r>
              <a:rPr lang="en-US" sz="1400">
                <a:latin typeface="PermianSlabSerifTypeface" panose="02000000000000000000" pitchFamily="50" charset="0"/>
              </a:rPr>
              <a:t>— Minimum coverage of $1,000,000, including unlimited licenses</a:t>
            </a:r>
            <a:endParaRPr lang="en-US" sz="1800">
              <a:latin typeface="PermianSlabSerifTypeface" panose="02000000000000000000" pitchFamily="50" charset="0"/>
            </a:endParaRPr>
          </a:p>
        </p:txBody>
      </p:sp>
    </p:spTree>
    <p:extLst>
      <p:ext uri="{BB962C8B-B14F-4D97-AF65-F5344CB8AC3E}">
        <p14:creationId xmlns:p14="http://schemas.microsoft.com/office/powerpoint/2010/main" val="3271659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3E5F1-A209-0C05-DB37-A141AB64F419}"/>
              </a:ext>
            </a:extLst>
          </p:cNvPr>
          <p:cNvSpPr>
            <a:spLocks noGrp="1"/>
          </p:cNvSpPr>
          <p:nvPr>
            <p:ph type="title"/>
          </p:nvPr>
        </p:nvSpPr>
        <p:spPr/>
        <p:txBody>
          <a:bodyPr/>
          <a:lstStyle/>
          <a:p>
            <a:r>
              <a:rPr lang="en-US"/>
              <a:t>Types of Licenses - Contractors</a:t>
            </a:r>
          </a:p>
        </p:txBody>
      </p:sp>
      <p:sp>
        <p:nvSpPr>
          <p:cNvPr id="3" name="Content Placeholder 2">
            <a:extLst>
              <a:ext uri="{FF2B5EF4-FFF2-40B4-BE49-F238E27FC236}">
                <a16:creationId xmlns:a16="http://schemas.microsoft.com/office/drawing/2014/main" id="{E69F860A-050E-8097-FAD3-E3C92EC43B19}"/>
              </a:ext>
            </a:extLst>
          </p:cNvPr>
          <p:cNvSpPr>
            <a:spLocks noGrp="1"/>
          </p:cNvSpPr>
          <p:nvPr>
            <p:ph idx="1"/>
          </p:nvPr>
        </p:nvSpPr>
        <p:spPr/>
        <p:txBody>
          <a:bodyPr>
            <a:normAutofit/>
          </a:bodyPr>
          <a:lstStyle/>
          <a:p>
            <a:r>
              <a:rPr lang="en-US" dirty="0">
                <a:solidFill>
                  <a:srgbClr val="002060"/>
                </a:solidFill>
                <a:latin typeface="PermianSlabSerifTypeface" panose="02000000000000000000" pitchFamily="50" charset="0"/>
              </a:rPr>
              <a:t>Who Is Required To Be Licensed: </a:t>
            </a:r>
            <a:r>
              <a:rPr lang="en-US" sz="1400" dirty="0">
                <a:solidFill>
                  <a:srgbClr val="002060"/>
                </a:solidFill>
                <a:latin typeface="PermianSlabSerifTypeface" panose="02000000000000000000" pitchFamily="50" charset="0"/>
                <a:hlinkClick r:id="rId2"/>
              </a:rPr>
              <a:t>https://www.tn.gov/commerce/regboards/contractors.html</a:t>
            </a:r>
            <a:endParaRPr lang="en-US" sz="1400" dirty="0">
              <a:solidFill>
                <a:srgbClr val="002060"/>
              </a:solidFill>
              <a:latin typeface="PermianSlabSerifTypeface" panose="02000000000000000000" pitchFamily="50" charset="0"/>
            </a:endParaRPr>
          </a:p>
          <a:p>
            <a:pPr marL="0" indent="0">
              <a:buNone/>
            </a:pPr>
            <a:endParaRPr lang="en-US" sz="1400" dirty="0">
              <a:solidFill>
                <a:srgbClr val="002060"/>
              </a:solidFill>
              <a:latin typeface="PermianSlabSerifTypeface" panose="02000000000000000000" pitchFamily="50" charset="0"/>
            </a:endParaRPr>
          </a:p>
          <a:p>
            <a:pPr algn="l"/>
            <a:r>
              <a:rPr lang="en-US" sz="1600" b="0" i="0" dirty="0">
                <a:solidFill>
                  <a:srgbClr val="131E29"/>
                </a:solidFill>
                <a:effectLst/>
                <a:latin typeface="PermianSlabSerifTypeface" panose="02000000000000000000" pitchFamily="50" charset="0"/>
              </a:rPr>
              <a:t>A Contractor's license is required prior to contracting (bidding, offering to engage, or negotiating a price) for projects </a:t>
            </a:r>
            <a:r>
              <a:rPr lang="en-US" sz="1600" b="1" i="0" dirty="0">
                <a:solidFill>
                  <a:srgbClr val="131E29"/>
                </a:solidFill>
                <a:effectLst/>
                <a:latin typeface="PermianSlabSerifTypeface" panose="02000000000000000000" pitchFamily="50" charset="0"/>
              </a:rPr>
              <a:t>$25,000 or more</a:t>
            </a:r>
            <a:r>
              <a:rPr lang="en-US" sz="1600" b="0" i="0" dirty="0">
                <a:solidFill>
                  <a:srgbClr val="131E29"/>
                </a:solidFill>
                <a:effectLst/>
                <a:latin typeface="PermianSlabSerifTypeface" panose="02000000000000000000" pitchFamily="50" charset="0"/>
              </a:rPr>
              <a:t>, when acting as one of the following: </a:t>
            </a:r>
          </a:p>
          <a:p>
            <a:pPr lvl="1">
              <a:buFont typeface="Wingdings" panose="05000000000000000000" pitchFamily="2" charset="2"/>
              <a:buChar char="§"/>
            </a:pPr>
            <a:r>
              <a:rPr lang="en-US" sz="1600" b="1" i="0" dirty="0">
                <a:solidFill>
                  <a:srgbClr val="131E29"/>
                </a:solidFill>
                <a:effectLst/>
                <a:latin typeface="PermianSlabSerifTypeface" panose="02000000000000000000" pitchFamily="50" charset="0"/>
              </a:rPr>
              <a:t>Prime (General) Contractor</a:t>
            </a:r>
            <a:r>
              <a:rPr lang="en-US" sz="1600" b="0" i="0" dirty="0">
                <a:solidFill>
                  <a:srgbClr val="131E29"/>
                </a:solidFill>
                <a:effectLst/>
                <a:latin typeface="PermianSlabSerifTypeface" panose="02000000000000000000" pitchFamily="50" charset="0"/>
              </a:rPr>
              <a:t> - Bidding or contracting directly with the “owner” of the project.</a:t>
            </a:r>
          </a:p>
          <a:p>
            <a:pPr lvl="1">
              <a:buFont typeface="Wingdings" panose="05000000000000000000" pitchFamily="2" charset="2"/>
              <a:buChar char="§"/>
            </a:pPr>
            <a:r>
              <a:rPr lang="en-US" sz="1600" b="1" i="0" dirty="0">
                <a:solidFill>
                  <a:srgbClr val="131E29"/>
                </a:solidFill>
                <a:effectLst/>
                <a:latin typeface="PermianSlabSerifTypeface" panose="02000000000000000000" pitchFamily="50" charset="0"/>
              </a:rPr>
              <a:t>Subcontractor</a:t>
            </a:r>
            <a:r>
              <a:rPr lang="en-US" sz="1600" b="0" i="0" dirty="0">
                <a:solidFill>
                  <a:srgbClr val="131E29"/>
                </a:solidFill>
                <a:effectLst/>
                <a:latin typeface="PermianSlabSerifTypeface" panose="02000000000000000000" pitchFamily="50" charset="0"/>
              </a:rPr>
              <a:t> – Contracting directly with any contractor (not to the owner) to perform projects when the total cost of that portion on the project is $25,000 or more, for the following (includes all materials, equipment, and labor)</a:t>
            </a:r>
            <a:r>
              <a:rPr lang="en-US" sz="1600" dirty="0">
                <a:solidFill>
                  <a:srgbClr val="131E29"/>
                </a:solidFill>
                <a:latin typeface="PermianSlabSerifTypeface" panose="02000000000000000000" pitchFamily="50" charset="0"/>
              </a:rPr>
              <a:t>.</a:t>
            </a:r>
            <a:endParaRPr lang="en-US" sz="1600" b="0" i="0" dirty="0">
              <a:solidFill>
                <a:srgbClr val="131E29"/>
              </a:solidFill>
              <a:effectLst/>
              <a:latin typeface="PermianSlabSerifTypeface" panose="02000000000000000000" pitchFamily="50" charset="0"/>
            </a:endParaRPr>
          </a:p>
          <a:p>
            <a:pPr marL="742950" lvl="1" indent="-285750" algn="l">
              <a:buFont typeface="Arial" panose="020B0604020202020204" pitchFamily="34" charset="0"/>
              <a:buChar char="•"/>
            </a:pPr>
            <a:r>
              <a:rPr lang="en-US" sz="1600" b="1" i="0" dirty="0">
                <a:solidFill>
                  <a:srgbClr val="131E29"/>
                </a:solidFill>
                <a:effectLst/>
                <a:latin typeface="PermianSlabSerifTypeface" panose="02000000000000000000" pitchFamily="50" charset="0"/>
              </a:rPr>
              <a:t>Electrical, Mechanical, Plumbing, HVAC, and **Roofing</a:t>
            </a:r>
            <a:r>
              <a:rPr lang="en-US" sz="1600" b="1" dirty="0">
                <a:solidFill>
                  <a:srgbClr val="131E29"/>
                </a:solidFill>
                <a:latin typeface="PermianSlabSerifTypeface" panose="02000000000000000000" pitchFamily="50" charset="0"/>
              </a:rPr>
              <a:t>.</a:t>
            </a:r>
          </a:p>
          <a:p>
            <a:pPr lvl="2" indent="-285750"/>
            <a:r>
              <a:rPr lang="en-US" sz="1400" b="1" i="0" dirty="0">
                <a:solidFill>
                  <a:srgbClr val="131E29"/>
                </a:solidFill>
                <a:effectLst/>
                <a:latin typeface="PermianSlabSerifTypeface" panose="02000000000000000000" pitchFamily="50" charset="0"/>
              </a:rPr>
              <a:t>**Roofing prime and subcontract</a:t>
            </a:r>
            <a:r>
              <a:rPr lang="en-US" sz="1400" b="1" dirty="0">
                <a:solidFill>
                  <a:srgbClr val="131E29"/>
                </a:solidFill>
                <a:latin typeface="PermianSlabSerifTypeface" panose="02000000000000000000" pitchFamily="50" charset="0"/>
              </a:rPr>
              <a:t>ors must be licensed when the amount is over $25,000.</a:t>
            </a:r>
            <a:endParaRPr lang="en-US" sz="1400" b="0" i="0" dirty="0">
              <a:solidFill>
                <a:srgbClr val="131E29"/>
              </a:solidFill>
              <a:effectLst/>
              <a:latin typeface="PermianSlabSerifTypeface" panose="02000000000000000000" pitchFamily="50" charset="0"/>
            </a:endParaRPr>
          </a:p>
          <a:p>
            <a:pPr lvl="1">
              <a:buFont typeface="Arial" panose="020B0604020202020204" pitchFamily="34" charset="0"/>
              <a:buChar char="•"/>
            </a:pPr>
            <a:r>
              <a:rPr lang="en-US" sz="1600" b="1" i="0" dirty="0">
                <a:solidFill>
                  <a:srgbClr val="131E29"/>
                </a:solidFill>
                <a:effectLst/>
                <a:latin typeface="PermianSlabSerifTypeface" panose="02000000000000000000" pitchFamily="50" charset="0"/>
              </a:rPr>
              <a:t>Construction Management/Consultant </a:t>
            </a:r>
            <a:r>
              <a:rPr lang="en-US" sz="1600" b="0" i="0" dirty="0">
                <a:solidFill>
                  <a:srgbClr val="131E29"/>
                </a:solidFill>
                <a:effectLst/>
                <a:latin typeface="PermianSlabSerifTypeface" panose="02000000000000000000" pitchFamily="50" charset="0"/>
              </a:rPr>
              <a:t>– When the value of the total project is $25,000 or more.</a:t>
            </a:r>
          </a:p>
        </p:txBody>
      </p:sp>
    </p:spTree>
    <p:extLst>
      <p:ext uri="{BB962C8B-B14F-4D97-AF65-F5344CB8AC3E}">
        <p14:creationId xmlns:p14="http://schemas.microsoft.com/office/powerpoint/2010/main" val="399045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5FFA1-9EC9-6B1D-F303-D5F24B2AE57C}"/>
              </a:ext>
            </a:extLst>
          </p:cNvPr>
          <p:cNvSpPr>
            <a:spLocks noGrp="1"/>
          </p:cNvSpPr>
          <p:nvPr>
            <p:ph type="title"/>
          </p:nvPr>
        </p:nvSpPr>
        <p:spPr/>
        <p:txBody>
          <a:bodyPr/>
          <a:lstStyle/>
          <a:p>
            <a:r>
              <a:rPr lang="en-US"/>
              <a:t>Step 7: Workers’ Compensation/Exemption</a:t>
            </a:r>
          </a:p>
        </p:txBody>
      </p:sp>
      <p:sp>
        <p:nvSpPr>
          <p:cNvPr id="3" name="Content Placeholder 2">
            <a:extLst>
              <a:ext uri="{FF2B5EF4-FFF2-40B4-BE49-F238E27FC236}">
                <a16:creationId xmlns:a16="http://schemas.microsoft.com/office/drawing/2014/main" id="{09E14F11-273A-E7C9-C40F-FE97BCD4C8B2}"/>
              </a:ext>
            </a:extLst>
          </p:cNvPr>
          <p:cNvSpPr>
            <a:spLocks noGrp="1"/>
          </p:cNvSpPr>
          <p:nvPr>
            <p:ph idx="1"/>
          </p:nvPr>
        </p:nvSpPr>
        <p:spPr>
          <a:xfrm>
            <a:off x="152400" y="1447800"/>
            <a:ext cx="8839200" cy="4958465"/>
          </a:xfrm>
        </p:spPr>
        <p:txBody>
          <a:bodyPr/>
          <a:lstStyle/>
          <a:p>
            <a:pPr marL="0" indent="0" algn="ctr">
              <a:buNone/>
            </a:pPr>
            <a:r>
              <a:rPr lang="en-US" sz="1800" b="1" u="sng">
                <a:latin typeface="PermianSlabSerifTypeface" panose="02000000000000000000" pitchFamily="50" charset="0"/>
              </a:rPr>
              <a:t>Workers’ Compensation Insurance or Proper Exemption Documentation</a:t>
            </a:r>
          </a:p>
          <a:p>
            <a:pPr marL="0" indent="0">
              <a:buNone/>
            </a:pPr>
            <a:endParaRPr lang="en-US" sz="2000" b="1" u="sng">
              <a:latin typeface="PermianSlabSerifTypeface" panose="02000000000000000000" pitchFamily="50" charset="0"/>
            </a:endParaRPr>
          </a:p>
          <a:p>
            <a:r>
              <a:rPr lang="en-US" sz="1600" b="1">
                <a:latin typeface="PermianSlabSerifTypeface" panose="02000000000000000000" pitchFamily="50" charset="0"/>
              </a:rPr>
              <a:t>Workers’ Compensation Insurance </a:t>
            </a:r>
            <a:r>
              <a:rPr lang="en-US" sz="1600">
                <a:latin typeface="PermianSlabSerifTypeface" panose="02000000000000000000" pitchFamily="50" charset="0"/>
              </a:rPr>
              <a:t>— Workers’ compensation insurance is required for all contractors applying for a license unless both of the following apply:</a:t>
            </a:r>
          </a:p>
          <a:p>
            <a:pPr marL="0" indent="0">
              <a:buNone/>
            </a:pPr>
            <a:endParaRPr lang="en-US" sz="1400">
              <a:latin typeface="PermianSlabSerifTypeface" panose="02000000000000000000" pitchFamily="50" charset="0"/>
            </a:endParaRPr>
          </a:p>
          <a:p>
            <a:pPr lvl="1"/>
            <a:r>
              <a:rPr lang="en-US" sz="1400">
                <a:latin typeface="PermianSlabSerifTypeface" panose="02000000000000000000" pitchFamily="50" charset="0"/>
              </a:rPr>
              <a:t>The contractor does not have any employees; and</a:t>
            </a:r>
          </a:p>
          <a:p>
            <a:pPr lvl="1"/>
            <a:r>
              <a:rPr lang="en-US" sz="1400">
                <a:latin typeface="PermianSlabSerifTypeface" panose="02000000000000000000" pitchFamily="50" charset="0"/>
              </a:rPr>
              <a:t>The license owner or employer qualifies for an exemption or provides proof of registration as a Construction Services Provider with the Department of Labor.</a:t>
            </a:r>
          </a:p>
          <a:p>
            <a:pPr>
              <a:buNone/>
            </a:pPr>
            <a:endParaRPr lang="en-US" sz="1800">
              <a:latin typeface="PermianSlabSerifTypeface" panose="02000000000000000000" pitchFamily="50" charset="0"/>
            </a:endParaRPr>
          </a:p>
          <a:p>
            <a:r>
              <a:rPr lang="en-US" sz="1600">
                <a:latin typeface="PermianSlabSerifTypeface" panose="02000000000000000000" pitchFamily="50" charset="0"/>
              </a:rPr>
              <a:t>If you qualify for the exemption registration and have fewer than five employees, all owners, officers, and employees must register for the exemption.</a:t>
            </a:r>
          </a:p>
        </p:txBody>
      </p:sp>
    </p:spTree>
    <p:extLst>
      <p:ext uri="{BB962C8B-B14F-4D97-AF65-F5344CB8AC3E}">
        <p14:creationId xmlns:p14="http://schemas.microsoft.com/office/powerpoint/2010/main" val="2944160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EEC56-FB6D-978C-9FCA-9576A468BE02}"/>
              </a:ext>
            </a:extLst>
          </p:cNvPr>
          <p:cNvSpPr>
            <a:spLocks noGrp="1"/>
          </p:cNvSpPr>
          <p:nvPr>
            <p:ph type="title"/>
          </p:nvPr>
        </p:nvSpPr>
        <p:spPr/>
        <p:txBody>
          <a:bodyPr/>
          <a:lstStyle/>
          <a:p>
            <a:r>
              <a:rPr lang="en-US"/>
              <a:t>Certificate Holder Information</a:t>
            </a:r>
          </a:p>
        </p:txBody>
      </p:sp>
      <p:sp>
        <p:nvSpPr>
          <p:cNvPr id="3" name="Content Placeholder 2">
            <a:extLst>
              <a:ext uri="{FF2B5EF4-FFF2-40B4-BE49-F238E27FC236}">
                <a16:creationId xmlns:a16="http://schemas.microsoft.com/office/drawing/2014/main" id="{D56F6641-CADA-1E40-C890-FAE45BDB1C9B}"/>
              </a:ext>
            </a:extLst>
          </p:cNvPr>
          <p:cNvSpPr>
            <a:spLocks noGrp="1"/>
          </p:cNvSpPr>
          <p:nvPr>
            <p:ph idx="1"/>
          </p:nvPr>
        </p:nvSpPr>
        <p:spPr>
          <a:xfrm>
            <a:off x="152400" y="1524000"/>
            <a:ext cx="8839200" cy="4958465"/>
          </a:xfrm>
        </p:spPr>
        <p:txBody>
          <a:bodyPr>
            <a:normAutofit/>
          </a:bodyPr>
          <a:lstStyle/>
          <a:p>
            <a:r>
              <a:rPr lang="en-US" sz="1600">
                <a:latin typeface="PermianSlabSerifTypeface" panose="02000000000000000000" pitchFamily="50" charset="0"/>
              </a:rPr>
              <a:t>Both the general liability and workers’ compensation Certificates of Insurance (COI) must list the Board as the certificate holder. The certificate must list the Board for Licensing Contractors, including the Board’s address, as shown in the example below.</a:t>
            </a:r>
          </a:p>
          <a:p>
            <a:endParaRPr lang="en-US" sz="1800"/>
          </a:p>
          <a:p>
            <a:endParaRPr lang="en-US" sz="1800"/>
          </a:p>
        </p:txBody>
      </p:sp>
      <p:pic>
        <p:nvPicPr>
          <p:cNvPr id="7" name="Picture 6" descr="Screenshot of the certificate holder section of an acord 25 form. Has the words certificate holder and the board's address.">
            <a:extLst>
              <a:ext uri="{FF2B5EF4-FFF2-40B4-BE49-F238E27FC236}">
                <a16:creationId xmlns:a16="http://schemas.microsoft.com/office/drawing/2014/main" id="{11A2DF33-18A6-B26B-5160-1D853776D777}"/>
              </a:ext>
            </a:extLst>
          </p:cNvPr>
          <p:cNvPicPr>
            <a:picLocks noChangeAspect="1"/>
          </p:cNvPicPr>
          <p:nvPr/>
        </p:nvPicPr>
        <p:blipFill>
          <a:blip r:embed="rId2"/>
          <a:srcRect l="1650" t="5882" r="1964"/>
          <a:stretch>
            <a:fillRect/>
          </a:stretch>
        </p:blipFill>
        <p:spPr>
          <a:xfrm>
            <a:off x="1295400" y="2971800"/>
            <a:ext cx="6553200" cy="2438400"/>
          </a:xfrm>
          <a:prstGeom prst="rect">
            <a:avLst/>
          </a:prstGeom>
        </p:spPr>
      </p:pic>
    </p:spTree>
    <p:extLst>
      <p:ext uri="{BB962C8B-B14F-4D97-AF65-F5344CB8AC3E}">
        <p14:creationId xmlns:p14="http://schemas.microsoft.com/office/powerpoint/2010/main" val="418128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A591F-7C60-877A-9C00-935386076B15}"/>
              </a:ext>
            </a:extLst>
          </p:cNvPr>
          <p:cNvSpPr>
            <a:spLocks noGrp="1"/>
          </p:cNvSpPr>
          <p:nvPr>
            <p:ph type="title"/>
          </p:nvPr>
        </p:nvSpPr>
        <p:spPr/>
        <p:txBody>
          <a:bodyPr/>
          <a:lstStyle/>
          <a:p>
            <a:r>
              <a:rPr lang="en-US"/>
              <a:t>Step 8: Secretary of State Registration</a:t>
            </a:r>
          </a:p>
        </p:txBody>
      </p:sp>
      <p:sp>
        <p:nvSpPr>
          <p:cNvPr id="3" name="Content Placeholder 2">
            <a:extLst>
              <a:ext uri="{FF2B5EF4-FFF2-40B4-BE49-F238E27FC236}">
                <a16:creationId xmlns:a16="http://schemas.microsoft.com/office/drawing/2014/main" id="{C41B82E3-ECC3-9D51-D6DC-92F90A6BC78B}"/>
              </a:ext>
            </a:extLst>
          </p:cNvPr>
          <p:cNvSpPr>
            <a:spLocks noGrp="1"/>
          </p:cNvSpPr>
          <p:nvPr>
            <p:ph idx="1"/>
          </p:nvPr>
        </p:nvSpPr>
        <p:spPr>
          <a:xfrm>
            <a:off x="152400" y="1371600"/>
            <a:ext cx="8839200" cy="4958465"/>
          </a:xfrm>
        </p:spPr>
        <p:txBody>
          <a:bodyPr>
            <a:normAutofit/>
          </a:bodyPr>
          <a:lstStyle/>
          <a:p>
            <a:r>
              <a:rPr lang="en-US" sz="1600" b="1">
                <a:latin typeface="PermianSlabSerifTypeface" panose="02000000000000000000" pitchFamily="50" charset="0"/>
              </a:rPr>
              <a:t>Tennessee Secretary of State </a:t>
            </a:r>
            <a:r>
              <a:rPr lang="en-US" sz="1600">
                <a:latin typeface="PermianSlabSerifTypeface" panose="02000000000000000000" pitchFamily="50" charset="0"/>
              </a:rPr>
              <a:t>— The Tennessee Secretary of State is responsible for business filings. For more information, call (615) 741-2286 or visit the website at </a:t>
            </a:r>
            <a:r>
              <a:rPr lang="en-US" sz="1600">
                <a:latin typeface="PermianSlabSerifTypeface" panose="02000000000000000000" pitchFamily="50" charset="0"/>
                <a:hlinkClick r:id="rId2"/>
              </a:rPr>
              <a:t>https://sos.tn.gov/</a:t>
            </a:r>
            <a:endParaRPr lang="en-US" sz="1600">
              <a:latin typeface="PermianSlabSerifTypeface" panose="02000000000000000000" pitchFamily="50" charset="0"/>
            </a:endParaRP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Tennessee corporations, out-of-state (foreign) corporations, limited liability company or a limited/general partnership must register with the Tennessee Secretary of State’s office and submit proof with their license application, such as a copy of their “Certificate of Authority” or “Articles of Organization”.  This must be in the same name as listed on the application, insurance, and financial statement.</a:t>
            </a:r>
          </a:p>
        </p:txBody>
      </p:sp>
    </p:spTree>
    <p:extLst>
      <p:ext uri="{BB962C8B-B14F-4D97-AF65-F5344CB8AC3E}">
        <p14:creationId xmlns:p14="http://schemas.microsoft.com/office/powerpoint/2010/main" val="3832757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0D111-4E92-8B7C-0B4C-4FEBDC3C1A2B}"/>
              </a:ext>
            </a:extLst>
          </p:cNvPr>
          <p:cNvSpPr>
            <a:spLocks noGrp="1"/>
          </p:cNvSpPr>
          <p:nvPr>
            <p:ph type="title"/>
          </p:nvPr>
        </p:nvSpPr>
        <p:spPr/>
        <p:txBody>
          <a:bodyPr/>
          <a:lstStyle/>
          <a:p>
            <a:r>
              <a:rPr lang="en-US"/>
              <a:t>Step 9: Application Fee</a:t>
            </a:r>
          </a:p>
        </p:txBody>
      </p:sp>
      <p:sp>
        <p:nvSpPr>
          <p:cNvPr id="3" name="Content Placeholder 2">
            <a:extLst>
              <a:ext uri="{FF2B5EF4-FFF2-40B4-BE49-F238E27FC236}">
                <a16:creationId xmlns:a16="http://schemas.microsoft.com/office/drawing/2014/main" id="{5D01FF3C-6A3B-22EF-A428-5E5B69B8ECF4}"/>
              </a:ext>
            </a:extLst>
          </p:cNvPr>
          <p:cNvSpPr>
            <a:spLocks noGrp="1"/>
          </p:cNvSpPr>
          <p:nvPr>
            <p:ph idx="1"/>
          </p:nvPr>
        </p:nvSpPr>
        <p:spPr/>
        <p:txBody>
          <a:bodyPr>
            <a:normAutofit/>
          </a:bodyPr>
          <a:lstStyle/>
          <a:p>
            <a:pPr marL="0" indent="0" algn="ctr">
              <a:buNone/>
            </a:pPr>
            <a:r>
              <a:rPr lang="en-US" sz="1800" b="1" u="sng" dirty="0">
                <a:latin typeface="PermianSlabSerifTypeface" panose="02000000000000000000" pitchFamily="50" charset="0"/>
              </a:rPr>
              <a:t>Application Fee of $250</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Once the application is complete, there is a non-refundable fee of $250. You may pay this online once the application has been submitted. </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Failure to pay the application fee will result in your application being closed. </a:t>
            </a:r>
          </a:p>
        </p:txBody>
      </p:sp>
    </p:spTree>
    <p:extLst>
      <p:ext uri="{BB962C8B-B14F-4D97-AF65-F5344CB8AC3E}">
        <p14:creationId xmlns:p14="http://schemas.microsoft.com/office/powerpoint/2010/main" val="848929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Contact Information &amp; Website Resources</a:t>
            </a:r>
          </a:p>
        </p:txBody>
      </p:sp>
      <p:sp>
        <p:nvSpPr>
          <p:cNvPr id="5" name="Content Placeholder 4"/>
          <p:cNvSpPr>
            <a:spLocks noGrp="1"/>
          </p:cNvSpPr>
          <p:nvPr>
            <p:ph idx="1"/>
          </p:nvPr>
        </p:nvSpPr>
        <p:spPr>
          <a:xfrm>
            <a:off x="152400" y="2895600"/>
            <a:ext cx="8839200" cy="2082800"/>
          </a:xfrm>
        </p:spPr>
        <p:txBody>
          <a:bodyPr>
            <a:normAutofit/>
          </a:bodyPr>
          <a:lstStyle/>
          <a:p>
            <a:r>
              <a:rPr lang="en-US" sz="1800" b="1">
                <a:solidFill>
                  <a:srgbClr val="0070C0"/>
                </a:solidFill>
                <a:latin typeface="PermianSlabSerifTypeface" panose="02000000000000000000" pitchFamily="50" charset="0"/>
              </a:rPr>
              <a:t>Types of Licenses</a:t>
            </a:r>
            <a:r>
              <a:rPr kumimoji="0" lang="en-US" sz="1800" b="1" i="0" u="none" strike="noStrike" kern="1200" cap="none" spc="0" normalizeH="0" baseline="0" noProof="0">
                <a:ln>
                  <a:noFill/>
                </a:ln>
                <a:solidFill>
                  <a:srgbClr val="0070C0"/>
                </a:solidFill>
                <a:effectLst/>
                <a:uLnTx/>
                <a:uFillTx/>
                <a:latin typeface="PermianSlabSerifTypeface" panose="02000000000000000000" pitchFamily="50" charset="0"/>
              </a:rPr>
              <a:t>: </a:t>
            </a:r>
            <a:r>
              <a:rPr lang="en-US" sz="1600" b="1">
                <a:solidFill>
                  <a:srgbClr val="0070C0"/>
                </a:solidFill>
                <a:latin typeface="PermianSlabSerifTypeface" panose="02000000000000000000" pitchFamily="50" charset="0"/>
                <a:hlinkClick r:id="rId2"/>
              </a:rPr>
              <a:t>https://www.tn.gov/commerce/regboards/contractors/license/get.html</a:t>
            </a:r>
            <a:endParaRPr lang="en-US" sz="1600" b="1">
              <a:solidFill>
                <a:srgbClr val="0070C0"/>
              </a:solidFill>
              <a:latin typeface="PermianSlabSerifTypeface" panose="02000000000000000000" pitchFamily="50" charset="0"/>
            </a:endParaRPr>
          </a:p>
          <a:p>
            <a:pPr marL="0" indent="0">
              <a:buNone/>
            </a:pPr>
            <a:endParaRPr lang="en-US" b="1">
              <a:solidFill>
                <a:srgbClr val="0070C0"/>
              </a:solidFill>
              <a:latin typeface="PermianSlabSerifTypeface" panose="02000000000000000000" pitchFamily="50" charset="0"/>
            </a:endParaRPr>
          </a:p>
          <a:p>
            <a:r>
              <a:rPr lang="en-US" sz="1800" b="1">
                <a:solidFill>
                  <a:srgbClr val="0070C0"/>
                </a:solidFill>
                <a:latin typeface="PermianSlabSerifTypeface" panose="02000000000000000000" pitchFamily="50" charset="0"/>
              </a:rPr>
              <a:t>Licensee/Applicant Forms and Resources:</a:t>
            </a:r>
          </a:p>
          <a:p>
            <a:pPr marL="400050" lvl="1" indent="0">
              <a:buNone/>
            </a:pPr>
            <a:r>
              <a:rPr lang="en-US" sz="1600" b="1">
                <a:solidFill>
                  <a:srgbClr val="0070C0"/>
                </a:solidFill>
                <a:latin typeface="PermianSlabSerifTypeface" panose="02000000000000000000" pitchFamily="50" charset="0"/>
                <a:hlinkClick r:id="rId3"/>
              </a:rPr>
              <a:t>https://www.tn.gov/commerce/regboards/contractors/license/forms.html</a:t>
            </a:r>
            <a:endParaRPr lang="en-US" sz="1600" b="1">
              <a:solidFill>
                <a:srgbClr val="0070C0"/>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63775A8-F1B3-44C3-1B45-5BDDF045A0AD}"/>
              </a:ext>
            </a:extLst>
          </p:cNvPr>
          <p:cNvSpPr txBox="1"/>
          <p:nvPr/>
        </p:nvSpPr>
        <p:spPr>
          <a:xfrm>
            <a:off x="1790700" y="1676400"/>
            <a:ext cx="5562600" cy="369332"/>
          </a:xfrm>
          <a:prstGeom prst="rect">
            <a:avLst/>
          </a:prstGeom>
          <a:noFill/>
        </p:spPr>
        <p:txBody>
          <a:bodyPr wrap="square">
            <a:spAutoFit/>
          </a:bodyPr>
          <a:lstStyle/>
          <a:p>
            <a:pPr marL="0" indent="0" algn="ctr">
              <a:buNone/>
            </a:pPr>
            <a:r>
              <a:rPr lang="en-US" sz="1800" b="1">
                <a:latin typeface="PermianSlabSerifTypeface" panose="02000000000000000000" pitchFamily="50" charset="0"/>
              </a:rPr>
              <a:t>Email: </a:t>
            </a:r>
            <a:r>
              <a:rPr lang="en-US" sz="1800" b="1">
                <a:solidFill>
                  <a:srgbClr val="00B0F0"/>
                </a:solidFill>
                <a:latin typeface="PermianSlabSerifTypeface" panose="02000000000000000000" pitchFamily="50" charset="0"/>
                <a:hlinkClick r:id="rId4"/>
              </a:rPr>
              <a:t>Contractors.Home-Improvement@tn.gov</a:t>
            </a:r>
            <a:r>
              <a:rPr lang="en-US" sz="1800" b="1">
                <a:solidFill>
                  <a:srgbClr val="00B0F0"/>
                </a:solidFill>
                <a:latin typeface="PermianSlabSerifTypeface" panose="02000000000000000000" pitchFamily="50" charset="0"/>
              </a:rPr>
              <a:t> </a:t>
            </a:r>
          </a:p>
        </p:txBody>
      </p:sp>
    </p:spTree>
    <p:extLst>
      <p:ext uri="{BB962C8B-B14F-4D97-AF65-F5344CB8AC3E}">
        <p14:creationId xmlns:p14="http://schemas.microsoft.com/office/powerpoint/2010/main" val="403517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A6F11-2A8A-0CA6-1BA8-69E124CD341A}"/>
              </a:ext>
            </a:extLst>
          </p:cNvPr>
          <p:cNvSpPr>
            <a:spLocks noGrp="1"/>
          </p:cNvSpPr>
          <p:nvPr>
            <p:ph type="title"/>
          </p:nvPr>
        </p:nvSpPr>
        <p:spPr/>
        <p:txBody>
          <a:bodyPr/>
          <a:lstStyle/>
          <a:p>
            <a:r>
              <a:rPr lang="en-US"/>
              <a:t>Types of Licenses – Contractors Continued 1</a:t>
            </a:r>
          </a:p>
        </p:txBody>
      </p:sp>
      <p:sp>
        <p:nvSpPr>
          <p:cNvPr id="3" name="Content Placeholder 2">
            <a:extLst>
              <a:ext uri="{FF2B5EF4-FFF2-40B4-BE49-F238E27FC236}">
                <a16:creationId xmlns:a16="http://schemas.microsoft.com/office/drawing/2014/main" id="{6954B15C-9544-2B7B-5775-C3222F88190D}"/>
              </a:ext>
            </a:extLst>
          </p:cNvPr>
          <p:cNvSpPr>
            <a:spLocks noGrp="1"/>
          </p:cNvSpPr>
          <p:nvPr>
            <p:ph idx="1"/>
          </p:nvPr>
        </p:nvSpPr>
        <p:spPr/>
        <p:txBody>
          <a:bodyPr>
            <a:normAutofit/>
          </a:bodyPr>
          <a:lstStyle/>
          <a:p>
            <a:pPr marL="0" indent="0" algn="ctr">
              <a:buNone/>
            </a:pPr>
            <a:r>
              <a:rPr lang="en-US" b="1" u="sng">
                <a:latin typeface="PermianSlabSerifTypeface" panose="02000000000000000000" pitchFamily="50" charset="0"/>
              </a:rPr>
              <a:t>Subcontractors and Responsibility</a:t>
            </a:r>
          </a:p>
          <a:p>
            <a:pPr marL="0" indent="0">
              <a:buNone/>
            </a:pPr>
            <a:endParaRPr lang="en-US" b="1" u="sng"/>
          </a:p>
          <a:p>
            <a:r>
              <a:rPr lang="en-US" sz="1600" u="sng">
                <a:latin typeface="PermianSlabSerifTypeface" panose="02000000000000000000" pitchFamily="50" charset="0"/>
              </a:rPr>
              <a:t>A major point for both contractors and subcontractors is this: </a:t>
            </a:r>
            <a:r>
              <a:rPr lang="en-US" sz="1600">
                <a:latin typeface="PermianSlabSerifTypeface" panose="02000000000000000000" pitchFamily="50" charset="0"/>
              </a:rPr>
              <a:t>the prime contractor's license matters. If a subcontractor is working under a prime contractor, the subcontractor should verify that the prime contractor has the correct classification and enough monetary limit to cover the work.</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If the prime does not have the correct classification or monetary limit, the subcontractor may not be protected under that license. Also, when the prime contractor hires subcontractors, the prime contractor remains responsible for the work being performed under the prime's license.</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It is also important to understand that a homeowner is not a prime contractor simply because the work is being done for that homeowner. Working directly for a homeowner is different from working as a subcontractor under a licensed prime contractor.</a:t>
            </a:r>
          </a:p>
          <a:p>
            <a:pPr marL="0" indent="0">
              <a:buNone/>
            </a:pPr>
            <a:endParaRPr lang="en-US" b="1" u="sng"/>
          </a:p>
          <a:p>
            <a:endParaRPr lang="en-US"/>
          </a:p>
        </p:txBody>
      </p:sp>
    </p:spTree>
    <p:extLst>
      <p:ext uri="{BB962C8B-B14F-4D97-AF65-F5344CB8AC3E}">
        <p14:creationId xmlns:p14="http://schemas.microsoft.com/office/powerpoint/2010/main" val="2488311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3210E-2261-1E05-F442-3AC4D22F46B1}"/>
              </a:ext>
            </a:extLst>
          </p:cNvPr>
          <p:cNvSpPr>
            <a:spLocks noGrp="1"/>
          </p:cNvSpPr>
          <p:nvPr>
            <p:ph type="title"/>
          </p:nvPr>
        </p:nvSpPr>
        <p:spPr/>
        <p:txBody>
          <a:bodyPr/>
          <a:lstStyle/>
          <a:p>
            <a:r>
              <a:rPr lang="en-US"/>
              <a:t>Types of Licenses – Contractors Continued 2</a:t>
            </a:r>
          </a:p>
        </p:txBody>
      </p:sp>
      <p:sp>
        <p:nvSpPr>
          <p:cNvPr id="3" name="Content Placeholder 2">
            <a:extLst>
              <a:ext uri="{FF2B5EF4-FFF2-40B4-BE49-F238E27FC236}">
                <a16:creationId xmlns:a16="http://schemas.microsoft.com/office/drawing/2014/main" id="{1BDD10C1-FE2C-36A3-43EA-CD44BBA8E5CD}"/>
              </a:ext>
            </a:extLst>
          </p:cNvPr>
          <p:cNvSpPr>
            <a:spLocks noGrp="1"/>
          </p:cNvSpPr>
          <p:nvPr>
            <p:ph idx="1"/>
          </p:nvPr>
        </p:nvSpPr>
        <p:spPr/>
        <p:txBody>
          <a:bodyPr/>
          <a:lstStyle/>
          <a:p>
            <a:r>
              <a:rPr lang="en-US" sz="1600">
                <a:latin typeface="PermianSlabSerifTypeface" panose="02000000000000000000" pitchFamily="50" charset="0"/>
              </a:rPr>
              <a:t>The application we are discussing is for general contractor licenses, meaning licenses that allow work at or above the contractor threshold of $25,000. That license can allow the applicant to bid and contract for larger projects, subject to the classification and monetary limitation granted by the Board.</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Before beginning a project, applicants should also check local jurisdiction requirements. Some counties or municipalities may have additional permitting or inspection requirements, and some local jurisdictions may require a particular license before work begins.</a:t>
            </a:r>
          </a:p>
          <a:p>
            <a:pPr marL="0" indent="0">
              <a:buNone/>
            </a:pPr>
            <a:endParaRPr lang="en-US"/>
          </a:p>
        </p:txBody>
      </p:sp>
    </p:spTree>
    <p:extLst>
      <p:ext uri="{BB962C8B-B14F-4D97-AF65-F5344CB8AC3E}">
        <p14:creationId xmlns:p14="http://schemas.microsoft.com/office/powerpoint/2010/main" val="4020762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DFD1E-F460-C74E-C2F7-4BCFD6FD6A31}"/>
              </a:ext>
            </a:extLst>
          </p:cNvPr>
          <p:cNvSpPr>
            <a:spLocks noGrp="1"/>
          </p:cNvSpPr>
          <p:nvPr>
            <p:ph type="title"/>
          </p:nvPr>
        </p:nvSpPr>
        <p:spPr/>
        <p:txBody>
          <a:bodyPr/>
          <a:lstStyle/>
          <a:p>
            <a:pPr algn="ctr"/>
            <a:r>
              <a:rPr lang="en-US"/>
              <a:t>What Will Be Covered In This Presentation</a:t>
            </a:r>
          </a:p>
        </p:txBody>
      </p:sp>
      <p:sp>
        <p:nvSpPr>
          <p:cNvPr id="3" name="Content Placeholder 2">
            <a:extLst>
              <a:ext uri="{FF2B5EF4-FFF2-40B4-BE49-F238E27FC236}">
                <a16:creationId xmlns:a16="http://schemas.microsoft.com/office/drawing/2014/main" id="{B5C3292A-1EC9-FEC8-73F7-8B0C5C10F5CA}"/>
              </a:ext>
            </a:extLst>
          </p:cNvPr>
          <p:cNvSpPr>
            <a:spLocks noGrp="1"/>
          </p:cNvSpPr>
          <p:nvPr>
            <p:ph idx="1"/>
          </p:nvPr>
        </p:nvSpPr>
        <p:spPr/>
        <p:txBody>
          <a:bodyPr/>
          <a:lstStyle/>
          <a:p>
            <a:pPr marL="0" indent="0">
              <a:buNone/>
            </a:pPr>
            <a:r>
              <a:rPr lang="en-US">
                <a:latin typeface="PermianSlabSerifTypeface" panose="02000000000000000000" pitchFamily="50" charset="0"/>
              </a:rPr>
              <a:t> Application and general process.</a:t>
            </a:r>
          </a:p>
          <a:p>
            <a:r>
              <a:rPr lang="en-US" sz="2000"/>
              <a:t> </a:t>
            </a:r>
            <a:r>
              <a:rPr lang="en-US" sz="1600">
                <a:latin typeface="PermianSlabSerifTypeface" panose="02000000000000000000" pitchFamily="50" charset="0"/>
              </a:rPr>
              <a:t>Contractors ( $25,000 and up )</a:t>
            </a:r>
          </a:p>
          <a:p>
            <a:pPr marL="0" indent="0">
              <a:buNone/>
            </a:pPr>
            <a:endParaRPr lang="en-US" sz="1800"/>
          </a:p>
          <a:p>
            <a:pPr marL="0" indent="0">
              <a:buNone/>
            </a:pPr>
            <a:r>
              <a:rPr lang="en-US">
                <a:latin typeface="PermianSlabSerifTypeface" panose="02000000000000000000" pitchFamily="50" charset="0"/>
              </a:rPr>
              <a:t>Major categories</a:t>
            </a:r>
          </a:p>
          <a:p>
            <a:pPr marL="457200" indent="-457200">
              <a:buFont typeface="+mj-lt"/>
              <a:buAutoNum type="arabicPeriod"/>
            </a:pPr>
            <a:r>
              <a:rPr lang="en-US" sz="1600">
                <a:latin typeface="PermianSlabSerifTypeface" panose="02000000000000000000" pitchFamily="50" charset="0"/>
              </a:rPr>
              <a:t>Classifications, examinations, and exam waiver if required</a:t>
            </a:r>
          </a:p>
          <a:p>
            <a:pPr marL="457200" indent="-457200">
              <a:buFont typeface="+mj-lt"/>
              <a:buAutoNum type="arabicPeriod"/>
            </a:pPr>
            <a:r>
              <a:rPr lang="en-US" sz="1600">
                <a:latin typeface="PermianSlabSerifTypeface" panose="02000000000000000000" pitchFamily="50" charset="0"/>
              </a:rPr>
              <a:t>Experience requirements and experience sheet</a:t>
            </a:r>
          </a:p>
          <a:p>
            <a:pPr marL="457200" indent="-457200">
              <a:buFont typeface="+mj-lt"/>
              <a:buAutoNum type="arabicPeriod"/>
            </a:pPr>
            <a:r>
              <a:rPr lang="en-US" sz="1600">
                <a:latin typeface="PermianSlabSerifTypeface" panose="02000000000000000000" pitchFamily="50" charset="0"/>
              </a:rPr>
              <a:t>Monetary limits  and financial statement requirements</a:t>
            </a:r>
          </a:p>
          <a:p>
            <a:pPr marL="457200" indent="-457200">
              <a:buFont typeface="+mj-lt"/>
              <a:buAutoNum type="arabicPeriod"/>
            </a:pPr>
            <a:r>
              <a:rPr lang="en-US" sz="1600">
                <a:latin typeface="PermianSlabSerifTypeface" panose="02000000000000000000" pitchFamily="50" charset="0"/>
              </a:rPr>
              <a:t>Contractors Affidavit page, signatures and notarizations</a:t>
            </a:r>
          </a:p>
          <a:p>
            <a:pPr marL="457200" indent="-457200">
              <a:buFont typeface="+mj-lt"/>
              <a:buAutoNum type="arabicPeriod"/>
            </a:pPr>
            <a:r>
              <a:rPr lang="en-US" sz="1600">
                <a:latin typeface="PermianSlabSerifTypeface" panose="02000000000000000000" pitchFamily="50" charset="0"/>
              </a:rPr>
              <a:t>Professional reference documentation and power of attorney</a:t>
            </a:r>
          </a:p>
          <a:p>
            <a:pPr marL="457200" indent="-457200">
              <a:buFont typeface="+mj-lt"/>
              <a:buAutoNum type="arabicPeriod"/>
            </a:pPr>
            <a:r>
              <a:rPr lang="en-US" sz="1600">
                <a:latin typeface="PermianSlabSerifTypeface" panose="02000000000000000000" pitchFamily="50" charset="0"/>
              </a:rPr>
              <a:t>General liability insurance</a:t>
            </a:r>
          </a:p>
          <a:p>
            <a:pPr marL="457200" indent="-457200">
              <a:buFont typeface="+mj-lt"/>
              <a:buAutoNum type="arabicPeriod"/>
            </a:pPr>
            <a:r>
              <a:rPr lang="en-US" sz="1600">
                <a:latin typeface="PermianSlabSerifTypeface" panose="02000000000000000000" pitchFamily="50" charset="0"/>
              </a:rPr>
              <a:t>Workers' compensation insurance or proper exemption documentation</a:t>
            </a:r>
          </a:p>
          <a:p>
            <a:pPr marL="457200" indent="-457200">
              <a:buFont typeface="+mj-lt"/>
              <a:buAutoNum type="arabicPeriod"/>
            </a:pPr>
            <a:r>
              <a:rPr lang="en-US" sz="1600">
                <a:latin typeface="PermianSlabSerifTypeface" panose="02000000000000000000" pitchFamily="50" charset="0"/>
              </a:rPr>
              <a:t>Secretary of State registration</a:t>
            </a:r>
          </a:p>
          <a:p>
            <a:pPr marL="457200" indent="-457200">
              <a:buFont typeface="+mj-lt"/>
              <a:buAutoNum type="arabicPeriod"/>
            </a:pPr>
            <a:r>
              <a:rPr lang="en-US" sz="1600">
                <a:latin typeface="PermianSlabSerifTypeface" panose="02000000000000000000" pitchFamily="50" charset="0"/>
              </a:rPr>
              <a:t>Application fee of $250</a:t>
            </a:r>
          </a:p>
        </p:txBody>
      </p:sp>
    </p:spTree>
    <p:extLst>
      <p:ext uri="{BB962C8B-B14F-4D97-AF65-F5344CB8AC3E}">
        <p14:creationId xmlns:p14="http://schemas.microsoft.com/office/powerpoint/2010/main" val="236760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B2102-3BEF-D303-F682-CAF6CB314FE5}"/>
              </a:ext>
            </a:extLst>
          </p:cNvPr>
          <p:cNvSpPr>
            <a:spLocks noGrp="1"/>
          </p:cNvSpPr>
          <p:nvPr>
            <p:ph type="title"/>
          </p:nvPr>
        </p:nvSpPr>
        <p:spPr/>
        <p:txBody>
          <a:bodyPr/>
          <a:lstStyle/>
          <a:p>
            <a:r>
              <a:rPr lang="en-US"/>
              <a:t>Board Review and Meetings</a:t>
            </a:r>
          </a:p>
        </p:txBody>
      </p:sp>
      <p:sp>
        <p:nvSpPr>
          <p:cNvPr id="3" name="Content Placeholder 2">
            <a:extLst>
              <a:ext uri="{FF2B5EF4-FFF2-40B4-BE49-F238E27FC236}">
                <a16:creationId xmlns:a16="http://schemas.microsoft.com/office/drawing/2014/main" id="{FCD243C6-AF3F-9B64-A297-60DFDB039FC9}"/>
              </a:ext>
            </a:extLst>
          </p:cNvPr>
          <p:cNvSpPr>
            <a:spLocks noGrp="1"/>
          </p:cNvSpPr>
          <p:nvPr>
            <p:ph idx="1"/>
          </p:nvPr>
        </p:nvSpPr>
        <p:spPr/>
        <p:txBody>
          <a:bodyPr/>
          <a:lstStyle/>
          <a:p>
            <a:r>
              <a:rPr lang="en-US" sz="1600">
                <a:latin typeface="PermianSlabSerifTypeface" panose="02000000000000000000" pitchFamily="50" charset="0"/>
              </a:rPr>
              <a:t>Applications are generally processed as they come in and may be routed electronically for board review and approval.</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All applications approved and issued will be ratified at the next scheduled board meeting. </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A board meeting usually becomes important only when the Board has questions about experience, financials, classification, or when the applicant disagrees with the classification or monetary limit being recommended.</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If applicable, the agent assisting you with the application will schedule an interview with the board, at the next available meeting.</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All meetings are open to the public, recorded, and may be viewed live online at </a:t>
            </a:r>
            <a:r>
              <a:rPr lang="en-US" sz="1600">
                <a:latin typeface="PermianSlabSerifTypeface" panose="02000000000000000000" pitchFamily="50" charset="0"/>
                <a:hlinkClick r:id="rId2"/>
              </a:rPr>
              <a:t>https://www.tn.gov/commerce/regboards/contractors/meetings.html</a:t>
            </a:r>
            <a:endParaRPr lang="en-US"/>
          </a:p>
          <a:p>
            <a:pPr marL="0" indent="0">
              <a:buNone/>
            </a:pPr>
            <a:endParaRPr lang="en-US"/>
          </a:p>
        </p:txBody>
      </p:sp>
    </p:spTree>
    <p:extLst>
      <p:ext uri="{BB962C8B-B14F-4D97-AF65-F5344CB8AC3E}">
        <p14:creationId xmlns:p14="http://schemas.microsoft.com/office/powerpoint/2010/main" val="2302109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8F3AC-207F-CA6B-F697-F0C11CC0E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5FB781-D7FE-7C83-D9A7-41519A469A04}"/>
              </a:ext>
            </a:extLst>
          </p:cNvPr>
          <p:cNvSpPr>
            <a:spLocks noGrp="1"/>
          </p:cNvSpPr>
          <p:nvPr>
            <p:ph type="title"/>
          </p:nvPr>
        </p:nvSpPr>
        <p:spPr/>
        <p:txBody>
          <a:bodyPr/>
          <a:lstStyle/>
          <a:p>
            <a:r>
              <a:rPr lang="en-US"/>
              <a:t>Reinstatement Information</a:t>
            </a:r>
          </a:p>
        </p:txBody>
      </p:sp>
      <p:sp>
        <p:nvSpPr>
          <p:cNvPr id="3" name="Content Placeholder 2">
            <a:extLst>
              <a:ext uri="{FF2B5EF4-FFF2-40B4-BE49-F238E27FC236}">
                <a16:creationId xmlns:a16="http://schemas.microsoft.com/office/drawing/2014/main" id="{5292C318-88F5-BD0A-3468-BA0964EFA288}"/>
              </a:ext>
            </a:extLst>
          </p:cNvPr>
          <p:cNvSpPr>
            <a:spLocks noGrp="1"/>
          </p:cNvSpPr>
          <p:nvPr>
            <p:ph idx="1"/>
          </p:nvPr>
        </p:nvSpPr>
        <p:spPr/>
        <p:txBody>
          <a:bodyPr/>
          <a:lstStyle/>
          <a:p>
            <a:r>
              <a:rPr lang="en-US" sz="1600">
                <a:latin typeface="PermianSlabSerifTypeface" panose="02000000000000000000" pitchFamily="50" charset="0"/>
              </a:rPr>
              <a:t>If the license has been expired more than twelve (12) months, the application is treated as a new license application.</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The applicant must complete the same process as an initial General Contractor application.</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This includes submitting a new application, application/license fee, required insurance, bond or letter of credit, business information, and any additional documentation requested by the Board.</a:t>
            </a:r>
          </a:p>
          <a:p>
            <a:pPr marL="0" indent="0">
              <a:buNone/>
            </a:pPr>
            <a:endParaRPr lang="en-US" sz="1600">
              <a:latin typeface="PermianSlabSerifTypeface" panose="02000000000000000000" pitchFamily="50" charset="0"/>
            </a:endParaRPr>
          </a:p>
          <a:p>
            <a:r>
              <a:rPr lang="en-US" sz="1600">
                <a:latin typeface="PermianSlabSerifTypeface" panose="02000000000000000000" pitchFamily="50" charset="0"/>
              </a:rPr>
              <a:t>Do not contract, offer to contract, advertise, or operate as a licensed contractor until the new license is issued.</a:t>
            </a:r>
          </a:p>
        </p:txBody>
      </p:sp>
    </p:spTree>
    <p:extLst>
      <p:ext uri="{BB962C8B-B14F-4D97-AF65-F5344CB8AC3E}">
        <p14:creationId xmlns:p14="http://schemas.microsoft.com/office/powerpoint/2010/main" val="4114760794"/>
      </p:ext>
    </p:extLst>
  </p:cSld>
  <p:clrMapOvr>
    <a:masterClrMapping/>
  </p:clrMapOvr>
  <mc:AlternateContent xmlns:mc="http://schemas.openxmlformats.org/markup-compatibility/2006" xmlns:p14="http://schemas.microsoft.com/office/powerpoint/2010/main">
    <mc:Choice Requires="p14">
      <p:transition spd="slow" p14:dur="2000" advTm="67831"/>
    </mc:Choice>
    <mc:Fallback xmlns="">
      <p:transition spd="slow" advTm="6783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Check the License, Apply Online</a:t>
            </a:r>
          </a:p>
        </p:txBody>
      </p:sp>
      <p:sp>
        <p:nvSpPr>
          <p:cNvPr id="5" name="Content Placeholder 4"/>
          <p:cNvSpPr>
            <a:spLocks noGrp="1"/>
          </p:cNvSpPr>
          <p:nvPr>
            <p:ph idx="1"/>
          </p:nvPr>
        </p:nvSpPr>
        <p:spPr/>
        <p:txBody>
          <a:bodyPr>
            <a:normAutofit/>
          </a:bodyPr>
          <a:lstStyle/>
          <a:p>
            <a:pPr marL="0" indent="0">
              <a:buNone/>
            </a:pPr>
            <a:r>
              <a:rPr lang="en-US" sz="1800">
                <a:latin typeface="PermianSlabSerifTypeface" panose="02000000000000000000" pitchFamily="50" charset="0"/>
              </a:rPr>
              <a:t>License Verification Search: </a:t>
            </a:r>
            <a:r>
              <a:rPr lang="en-US" sz="1800" b="1">
                <a:solidFill>
                  <a:srgbClr val="0070C0"/>
                </a:solidFill>
                <a:latin typeface="PermianSlabSerifTypeface" panose="02000000000000000000" pitchFamily="50" charset="0"/>
                <a:hlinkClick r:id="rId2"/>
              </a:rPr>
              <a:t>https://access.cloud.commerce.tn.gov/portal/public</a:t>
            </a:r>
            <a:endParaRPr lang="en-US" sz="1800">
              <a:latin typeface="PermianSlabSerifTypeface" panose="02000000000000000000" pitchFamily="50" charset="0"/>
            </a:endParaRPr>
          </a:p>
        </p:txBody>
      </p:sp>
      <p:pic>
        <p:nvPicPr>
          <p:cNvPr id="1026" name="Picture 2" descr="Screenshot of the CORE home page showing seven tiles with options Create An Account with a cartoon image of head and shoulders on a card, Verify with a cartoon image of a magnifying glass with a question mark inside, File a Complaint with a cartoon image of text box and hand clicking on the box, Need Help? CORE F A Qs with a cartoon speech bubble with a light blue I inside, Video Tutorials with a cartoon image of a film reel, Event Calendar with a cartoon image of a calendar, and News Feed with a cartoon image of a newspaper. Also shows a text box saying if you are new, create an account, if you are a returning user, sign in and a message about the weekly maintenance schedule.">
            <a:extLst>
              <a:ext uri="{FF2B5EF4-FFF2-40B4-BE49-F238E27FC236}">
                <a16:creationId xmlns:a16="http://schemas.microsoft.com/office/drawing/2014/main" id="{4D652B52-56F7-C38D-52EE-2F6D78AE5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526" y="1885680"/>
            <a:ext cx="6822948" cy="4137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47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4C64F-1E20-2B4C-A33D-F66A7F626373}"/>
              </a:ext>
            </a:extLst>
          </p:cNvPr>
          <p:cNvSpPr>
            <a:spLocks noGrp="1"/>
          </p:cNvSpPr>
          <p:nvPr>
            <p:ph type="title"/>
          </p:nvPr>
        </p:nvSpPr>
        <p:spPr/>
        <p:txBody>
          <a:bodyPr/>
          <a:lstStyle/>
          <a:p>
            <a:r>
              <a:rPr lang="en-US"/>
              <a:t>Application Forms and Resources</a:t>
            </a:r>
          </a:p>
        </p:txBody>
      </p:sp>
      <p:sp>
        <p:nvSpPr>
          <p:cNvPr id="3" name="Content Placeholder 2">
            <a:extLst>
              <a:ext uri="{FF2B5EF4-FFF2-40B4-BE49-F238E27FC236}">
                <a16:creationId xmlns:a16="http://schemas.microsoft.com/office/drawing/2014/main" id="{3391FE61-8290-3CEA-722F-8CD554BC39F7}"/>
              </a:ext>
            </a:extLst>
          </p:cNvPr>
          <p:cNvSpPr>
            <a:spLocks noGrp="1"/>
          </p:cNvSpPr>
          <p:nvPr>
            <p:ph idx="1"/>
          </p:nvPr>
        </p:nvSpPr>
        <p:spPr/>
        <p:txBody>
          <a:bodyPr>
            <a:normAutofit/>
          </a:bodyPr>
          <a:lstStyle/>
          <a:p>
            <a:r>
              <a:rPr lang="en-US" sz="1600" b="1">
                <a:latin typeface="PermianSlabSerifTypeface" panose="02000000000000000000" pitchFamily="50" charset="0"/>
              </a:rPr>
              <a:t>Online Licensing Packet resource</a:t>
            </a:r>
            <a:r>
              <a:rPr lang="en-US" sz="1600">
                <a:latin typeface="PermianSlabSerifTypeface" panose="02000000000000000000" pitchFamily="50" charset="0"/>
              </a:rPr>
              <a:t>: </a:t>
            </a:r>
            <a:r>
              <a:rPr lang="en-US" sz="1600">
                <a:latin typeface="PermianSlabSerifTypeface" panose="02000000000000000000" pitchFamily="50" charset="0"/>
                <a:hlinkClick r:id="rId2"/>
              </a:rPr>
              <a:t>https://www.tn.gov/commerce/regboards/contractors/license/forms.html</a:t>
            </a:r>
            <a:endParaRPr lang="en-US" sz="1600">
              <a:latin typeface="PermianSlabSerifTypeface" panose="02000000000000000000" pitchFamily="50" charset="0"/>
            </a:endParaRPr>
          </a:p>
          <a:p>
            <a:pPr marL="0" indent="0">
              <a:buNone/>
            </a:pPr>
            <a:endParaRPr lang="en-US" sz="2200"/>
          </a:p>
          <a:p>
            <a:pPr marL="0" indent="0" algn="l">
              <a:buNone/>
            </a:pPr>
            <a:br>
              <a:rPr lang="en-US" sz="2200" b="0" i="0">
                <a:solidFill>
                  <a:srgbClr val="131E29"/>
                </a:solidFill>
                <a:effectLst/>
                <a:latin typeface="Open Sans" panose="020B0606030504020204" pitchFamily="34" charset="0"/>
              </a:rPr>
            </a:br>
            <a:endParaRPr lang="en-US"/>
          </a:p>
        </p:txBody>
      </p:sp>
      <p:pic>
        <p:nvPicPr>
          <p:cNvPr id="2050" name="Picture 2" descr="Screenshot of the Forms and Downloads page on the Department of Commerce &amp; Insurance for contractors.">
            <a:extLst>
              <a:ext uri="{FF2B5EF4-FFF2-40B4-BE49-F238E27FC236}">
                <a16:creationId xmlns:a16="http://schemas.microsoft.com/office/drawing/2014/main" id="{71AB008B-E983-617C-6385-448B682E15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061" y="1887255"/>
            <a:ext cx="5877878" cy="4252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999379"/>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38</TotalTime>
  <Words>2715</Words>
  <Application>Microsoft Office PowerPoint</Application>
  <PresentationFormat>On-screen Show (4:3)</PresentationFormat>
  <Paragraphs>168</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PowerPoint B</vt:lpstr>
      <vt:lpstr>BOARD FOR LICENSING CONTRACTORS     </vt:lpstr>
      <vt:lpstr>Types of Licenses - Contractors</vt:lpstr>
      <vt:lpstr>Types of Licenses – Contractors Continued 1</vt:lpstr>
      <vt:lpstr>Types of Licenses – Contractors Continued 2</vt:lpstr>
      <vt:lpstr>What Will Be Covered In This Presentation</vt:lpstr>
      <vt:lpstr>Board Review and Meetings</vt:lpstr>
      <vt:lpstr>Reinstatement Information</vt:lpstr>
      <vt:lpstr>Check the License, Apply Online</vt:lpstr>
      <vt:lpstr>Application Forms and Resources</vt:lpstr>
      <vt:lpstr>Step 1: Classifications, Examinations, and Exam Waiver</vt:lpstr>
      <vt:lpstr>Step 2: Experience Requirements</vt:lpstr>
      <vt:lpstr>Step 2.1: Experience Requirements</vt:lpstr>
      <vt:lpstr>Step 2.2: Experience Requirements</vt:lpstr>
      <vt:lpstr>Step 3: Monetary Limits &amp; Financial Statement Requirements</vt:lpstr>
      <vt:lpstr>Step 4: Contractors Affidavit</vt:lpstr>
      <vt:lpstr>Felony Convictions Disclosure</vt:lpstr>
      <vt:lpstr>Step 5: Professional Reference &amp; Power of Attorney</vt:lpstr>
      <vt:lpstr>Step 5.1: Professional Reference &amp; Power of Attorney Continued</vt:lpstr>
      <vt:lpstr>Step 6: General Liability Insurance</vt:lpstr>
      <vt:lpstr>Step 7: Workers’ Compensation/Exemption</vt:lpstr>
      <vt:lpstr>Certificate Holder Information</vt:lpstr>
      <vt:lpstr>Step 8: Secretary of State Registration</vt:lpstr>
      <vt:lpstr>Step 9: Application Fee</vt:lpstr>
      <vt:lpstr>Contact Information &amp; Website Resources</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8</cp:revision>
  <dcterms:created xsi:type="dcterms:W3CDTF">2015-04-23T14:05:11Z</dcterms:created>
  <dcterms:modified xsi:type="dcterms:W3CDTF">2026-06-16T13:21:53Z</dcterms:modified>
</cp:coreProperties>
</file>