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1" r:id="rId6"/>
    <p:sldId id="265" r:id="rId7"/>
    <p:sldId id="27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209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981200"/>
            <a:ext cx="5029200" cy="2235200"/>
          </a:xfrm>
        </p:spPr>
        <p:txBody>
          <a:bodyPr/>
          <a:lstStyle/>
          <a:p>
            <a:r>
              <a:rPr lang="en-US" dirty="0"/>
              <a:t>Scrap Metal Dealer Registration Program</a:t>
            </a:r>
          </a:p>
        </p:txBody>
      </p:sp>
      <p:sp>
        <p:nvSpPr>
          <p:cNvPr id="5" name="Text Placeholder 4"/>
          <p:cNvSpPr>
            <a:spLocks noGrp="1"/>
          </p:cNvSpPr>
          <p:nvPr>
            <p:ph type="body" sz="quarter" idx="12"/>
          </p:nvPr>
        </p:nvSpPr>
        <p:spPr>
          <a:xfrm>
            <a:off x="381000" y="4445001"/>
            <a:ext cx="7467600" cy="812800"/>
          </a:xfrm>
        </p:spPr>
        <p:txBody>
          <a:bodyPr anchor="ctr">
            <a:normAutofit fontScale="62500" lnSpcReduction="20000"/>
          </a:bodyPr>
          <a:lstStyle/>
          <a:p>
            <a:endParaRPr lang="en-US" dirty="0">
              <a:solidFill>
                <a:schemeClr val="tx1"/>
              </a:solidFill>
            </a:endParaRPr>
          </a:p>
          <a:p>
            <a:r>
              <a:rPr lang="en-US" dirty="0">
                <a:solidFill>
                  <a:schemeClr val="tx1"/>
                </a:solidFill>
              </a:rPr>
              <a:t>Assistance with Individual Scrap Metal Dealer Initial Application</a:t>
            </a:r>
          </a:p>
          <a:p>
            <a:endParaRPr lang="en-US" dirty="0">
              <a:solidFill>
                <a:schemeClr val="tx1"/>
              </a:solidFill>
            </a:endParaRP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939718" y="1175602"/>
            <a:ext cx="8149677" cy="830997"/>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Applications are done online at core.tn.gov.</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733550" y="1888065"/>
            <a:ext cx="7355845" cy="1138773"/>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If you have not already done so, create an account using an email address and password.</a:t>
            </a:r>
          </a:p>
          <a:p>
            <a:r>
              <a:rPr lang="en-US" sz="1800" dirty="0">
                <a:solidFill>
                  <a:schemeClr val="bg1"/>
                </a:solidFill>
                <a:latin typeface="PermianSlabSerifTypeface" panose="02000000000000000000" pitchFamily="50" charset="0"/>
              </a:rPr>
              <a:t>                                                                 </a:t>
            </a:r>
          </a:p>
        </p:txBody>
      </p:sp>
      <p:sp>
        <p:nvSpPr>
          <p:cNvPr id="6" name="TextBox 5">
            <a:extLst>
              <a:ext uri="{FF2B5EF4-FFF2-40B4-BE49-F238E27FC236}">
                <a16:creationId xmlns:a16="http://schemas.microsoft.com/office/drawing/2014/main" id="{7B5810A0-8528-68A0-FE56-EF26CCE9E699}"/>
              </a:ext>
            </a:extLst>
          </p:cNvPr>
          <p:cNvSpPr txBox="1"/>
          <p:nvPr/>
        </p:nvSpPr>
        <p:spPr>
          <a:xfrm>
            <a:off x="2716519" y="2778204"/>
            <a:ext cx="6372876" cy="1107996"/>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Enter your contact information. — Make sure address, phone number, email, and name are current.</a:t>
            </a: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285072" y="3657600"/>
            <a:ext cx="4804323" cy="1077218"/>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Answer all application questions and provide a current copy of a government-issued ID. </a:t>
            </a: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48677" y="3962400"/>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Apply</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2229612" y="2733663"/>
            <a:ext cx="4684776" cy="338554"/>
          </a:xfrm>
          <a:prstGeom prst="rect">
            <a:avLst/>
          </a:prstGeom>
          <a:noFill/>
        </p:spPr>
        <p:txBody>
          <a:bodyPr wrap="square" rtlCol="0">
            <a:spAutoFit/>
          </a:bodyPr>
          <a:lstStyle/>
          <a:p>
            <a:r>
              <a:rPr lang="en-US" sz="1600" dirty="0">
                <a:solidFill>
                  <a:schemeClr val="tx1"/>
                </a:solidFill>
                <a:latin typeface="PermianSlabSerifTypeface" panose="02000000000000000000" pitchFamily="50" charset="0"/>
              </a:rPr>
              <a:t>Select the “</a:t>
            </a:r>
            <a:r>
              <a:rPr lang="en-US" sz="1600" dirty="0">
                <a:latin typeface="PermianSlabSerifTypeface" panose="02000000000000000000" pitchFamily="50" charset="0"/>
              </a:rPr>
              <a:t>Apply”</a:t>
            </a:r>
            <a:r>
              <a:rPr lang="en-US" sz="1600" dirty="0">
                <a:solidFill>
                  <a:schemeClr val="tx1"/>
                </a:solidFill>
                <a:latin typeface="PermianSlabSerifTypeface" panose="02000000000000000000" pitchFamily="50" charset="0"/>
              </a:rPr>
              <a:t> tile to begin the application.</a:t>
            </a:r>
          </a:p>
        </p:txBody>
      </p:sp>
      <p:pic>
        <p:nvPicPr>
          <p:cNvPr id="7" name="Picture 6" descr="Image of Apply Icon, a clipboard with pen and the word Apply below.">
            <a:extLst>
              <a:ext uri="{FF2B5EF4-FFF2-40B4-BE49-F238E27FC236}">
                <a16:creationId xmlns:a16="http://schemas.microsoft.com/office/drawing/2014/main" id="{3C5D3548-F630-8BD3-8FAF-357D0F5D1D85}"/>
              </a:ext>
            </a:extLst>
          </p:cNvPr>
          <p:cNvPicPr>
            <a:picLocks noChangeAspect="1"/>
          </p:cNvPicPr>
          <p:nvPr/>
        </p:nvPicPr>
        <p:blipFill>
          <a:blip r:embed="rId3"/>
          <a:srcRect l="4081" t="3872"/>
          <a:stretch>
            <a:fillRect/>
          </a:stretch>
        </p:blipFill>
        <p:spPr>
          <a:xfrm>
            <a:off x="3676569" y="3559160"/>
            <a:ext cx="1790862" cy="1765452"/>
          </a:xfrm>
          <a:prstGeom prst="rect">
            <a:avLst/>
          </a:prstGeom>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Application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399" y="1371600"/>
            <a:ext cx="8867775" cy="1277273"/>
          </a:xfrm>
          <a:prstGeom prst="rect">
            <a:avLst/>
          </a:prstGeom>
          <a:noFill/>
          <a:ln w="57150">
            <a:solidFill>
              <a:srgbClr val="6E7073"/>
            </a:solidFill>
          </a:ln>
        </p:spPr>
        <p:txBody>
          <a:bodyPr wrap="square">
            <a:spAutoFit/>
          </a:bodyPr>
          <a:lstStyle/>
          <a:p>
            <a:r>
              <a:rPr lang="en-US" sz="1100" b="1" dirty="0">
                <a:latin typeface="PermianSlabSerifTypeface" panose="02000000000000000000" pitchFamily="50" charset="0"/>
              </a:rPr>
              <a:t>This application is used to apply as an initial Scrap Metal Dealer only. This application is specific to individuals dealing in scrap metal. If you are a business, please apply as an Initial Scrap Metal Business. This application must be accompanied by a non-refundable fee of $200.00. Each question must be answered completely before registration will be approved. The statute requires you to list all locations you transact scrap metal business with. You must provide a State or Federal-issued ID that includes your photo. </a:t>
            </a:r>
            <a:br>
              <a:rPr lang="en-US" sz="1100" b="1" dirty="0">
                <a:latin typeface="PermianSlabSerifTypeface" panose="02000000000000000000" pitchFamily="50" charset="0"/>
              </a:rPr>
            </a:br>
            <a:endParaRPr lang="en-US" sz="1100" dirty="0">
              <a:latin typeface="PermianSlabSerifTypeface" panose="02000000000000000000" pitchFamily="50" charset="0"/>
            </a:endParaRPr>
          </a:p>
          <a:p>
            <a:r>
              <a:rPr lang="en-US" sz="1100" b="1"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124200" y="2675003"/>
            <a:ext cx="3240494" cy="369332"/>
          </a:xfrm>
          <a:prstGeom prst="rect">
            <a:avLst/>
          </a:prstGeom>
          <a:noFill/>
        </p:spPr>
        <p:txBody>
          <a:bodyPr wrap="square" rtlCol="0">
            <a:spAutoFit/>
          </a:bodyPr>
          <a:lstStyle/>
          <a:p>
            <a:r>
              <a:rPr lang="en-US"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1121" y="3044335"/>
            <a:ext cx="8832012" cy="830997"/>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personal history and provide current contact information. </a:t>
            </a:r>
          </a:p>
          <a:p>
            <a:endParaRPr lang="en-US" sz="1600"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905933" y="3858908"/>
            <a:ext cx="8077200" cy="830997"/>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Attach a current copy of your government issued ID.</a:t>
            </a:r>
          </a:p>
          <a:p>
            <a:endParaRPr lang="en-US" sz="1600" dirty="0">
              <a:solidFill>
                <a:schemeClr val="bg1"/>
              </a:solidFill>
              <a:latin typeface="PermianSlabSerifTypeface" panose="02000000000000000000" pitchFamily="50" charset="0"/>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2313639" y="4689905"/>
            <a:ext cx="6669494" cy="861774"/>
          </a:xfrm>
          <a:prstGeom prst="rect">
            <a:avLst/>
          </a:prstGeom>
          <a:solidFill>
            <a:srgbClr val="EE3524"/>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Pay an application fee of </a:t>
            </a:r>
            <a:r>
              <a:rPr lang="en-US" sz="1600">
                <a:solidFill>
                  <a:schemeClr val="bg1"/>
                </a:solidFill>
                <a:latin typeface="PermianSlabSerifTypeface" panose="02000000000000000000" pitchFamily="50" charset="0"/>
              </a:rPr>
              <a:t>$200.00. </a:t>
            </a:r>
            <a:endParaRPr lang="en-US" sz="1600" dirty="0">
              <a:solidFill>
                <a:schemeClr val="bg1"/>
              </a:solidFill>
              <a:latin typeface="PermianSlabSerifTypeface" panose="02000000000000000000" pitchFamily="50" charset="0"/>
            </a:endParaRP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and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200329"/>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dirty="0">
                <a:solidFill>
                  <a:schemeClr val="bg1"/>
                </a:solidFill>
                <a:latin typeface="PermianSlabSerifTypeface" panose="02000000000000000000" pitchFamily="50" charset="0"/>
              </a:rPr>
              <a:t>Click Pay Now to proceed.</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255509"/>
            <a:ext cx="9144000" cy="369332"/>
          </a:xfrm>
          <a:prstGeom prst="rect">
            <a:avLst/>
          </a:prstGeom>
          <a:solidFill>
            <a:schemeClr val="tx2"/>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1062</TotalTime>
  <Words>420</Words>
  <Application>Microsoft Office PowerPoint</Application>
  <PresentationFormat>On-screen Show (4:3)</PresentationFormat>
  <Paragraphs>50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Open Sans</vt:lpstr>
      <vt:lpstr>PermianSlabSerifTypeface</vt:lpstr>
      <vt:lpstr>PowerPoint B</vt:lpstr>
      <vt:lpstr>Scrap Metal Dealer Registration Program</vt:lpstr>
      <vt:lpstr>Apply: Important Information</vt:lpstr>
      <vt:lpstr>Where to Apply</vt:lpstr>
      <vt:lpstr>Online Application Introduction </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32</cp:revision>
  <dcterms:created xsi:type="dcterms:W3CDTF">2015-04-23T14:05:11Z</dcterms:created>
  <dcterms:modified xsi:type="dcterms:W3CDTF">2026-06-11T14:31:52Z</dcterms:modified>
</cp:coreProperties>
</file>