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1" r:id="rId6"/>
    <p:sldId id="27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209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1981200"/>
            <a:ext cx="6248400" cy="2235200"/>
          </a:xfrm>
        </p:spPr>
        <p:txBody>
          <a:bodyPr/>
          <a:lstStyle/>
          <a:p>
            <a:r>
              <a:rPr lang="en-US" dirty="0"/>
              <a:t>Tennessee Private Probation Services Council</a:t>
            </a:r>
          </a:p>
        </p:txBody>
      </p:sp>
      <p:sp>
        <p:nvSpPr>
          <p:cNvPr id="5" name="Text Placeholder 4"/>
          <p:cNvSpPr>
            <a:spLocks noGrp="1"/>
          </p:cNvSpPr>
          <p:nvPr>
            <p:ph type="body" sz="quarter" idx="12"/>
          </p:nvPr>
        </p:nvSpPr>
        <p:spPr>
          <a:xfrm>
            <a:off x="381000" y="4445001"/>
            <a:ext cx="6400800" cy="812800"/>
          </a:xfrm>
        </p:spPr>
        <p:txBody>
          <a:bodyPr anchor="ctr">
            <a:normAutofit fontScale="85000" lnSpcReduction="20000"/>
          </a:bodyPr>
          <a:lstStyle/>
          <a:p>
            <a:endParaRPr lang="en-US" dirty="0">
              <a:solidFill>
                <a:schemeClr val="tx1"/>
              </a:solidFill>
            </a:endParaRPr>
          </a:p>
          <a:p>
            <a:r>
              <a:rPr lang="en-US" dirty="0">
                <a:solidFill>
                  <a:schemeClr val="tx1"/>
                </a:solidFill>
              </a:rPr>
              <a:t>Assistance with Initial Officer Application</a:t>
            </a: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 Important Information</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58856" y="1037170"/>
            <a:ext cx="8149677" cy="830997"/>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Applications are done online at core.tn.gov.</a:t>
            </a: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52688" y="1700310"/>
            <a:ext cx="7355845" cy="1138773"/>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If you have not already done so, create an account using an email address and password.</a:t>
            </a:r>
          </a:p>
          <a:p>
            <a:r>
              <a:rPr lang="en-US" sz="1800" dirty="0">
                <a:solidFill>
                  <a:schemeClr val="bg1"/>
                </a:solidFill>
                <a:latin typeface="PermianSlabSerifTypeface" panose="02000000000000000000" pitchFamily="50" charset="0"/>
              </a:rPr>
              <a:t>                                                                  </a:t>
            </a:r>
          </a:p>
        </p:txBody>
      </p:sp>
      <p:sp>
        <p:nvSpPr>
          <p:cNvPr id="6" name="TextBox 5">
            <a:extLst>
              <a:ext uri="{FF2B5EF4-FFF2-40B4-BE49-F238E27FC236}">
                <a16:creationId xmlns:a16="http://schemas.microsoft.com/office/drawing/2014/main" id="{7B5810A0-8528-68A0-FE56-EF26CCE9E699}"/>
              </a:ext>
            </a:extLst>
          </p:cNvPr>
          <p:cNvSpPr txBox="1"/>
          <p:nvPr/>
        </p:nvSpPr>
        <p:spPr>
          <a:xfrm>
            <a:off x="2635657" y="2590800"/>
            <a:ext cx="6372876" cy="1107996"/>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Enter your contact information. —Make sure address, phone number, email, and name are current</a:t>
            </a: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4204210" y="3502223"/>
            <a:ext cx="4804323" cy="1323439"/>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Answer all application questions, attach required documents, and a government-issued ID.</a:t>
            </a: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Apply</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828800"/>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2305812" y="2736826"/>
            <a:ext cx="4532376" cy="338554"/>
          </a:xfrm>
          <a:prstGeom prst="rect">
            <a:avLst/>
          </a:prstGeom>
          <a:noFill/>
        </p:spPr>
        <p:txBody>
          <a:bodyPr wrap="square" rtlCol="0">
            <a:spAutoFit/>
          </a:bodyPr>
          <a:lstStyle/>
          <a:p>
            <a:r>
              <a:rPr lang="en-US" sz="1600" dirty="0">
                <a:solidFill>
                  <a:schemeClr val="tx1"/>
                </a:solidFill>
                <a:latin typeface="PermianSlabSerifTypeface" panose="02000000000000000000" pitchFamily="50" charset="0"/>
              </a:rPr>
              <a:t>Select the </a:t>
            </a:r>
            <a:r>
              <a:rPr lang="en-US" sz="1600" dirty="0">
                <a:latin typeface="PermianSlabSerifTypeface" panose="02000000000000000000" pitchFamily="50" charset="0"/>
              </a:rPr>
              <a:t>Apply</a:t>
            </a:r>
            <a:r>
              <a:rPr lang="en-US" sz="1600" dirty="0">
                <a:solidFill>
                  <a:schemeClr val="tx1"/>
                </a:solidFill>
                <a:latin typeface="PermianSlabSerifTypeface" panose="02000000000000000000" pitchFamily="50" charset="0"/>
              </a:rPr>
              <a:t> tile to begin the application.</a:t>
            </a:r>
          </a:p>
        </p:txBody>
      </p:sp>
      <p:pic>
        <p:nvPicPr>
          <p:cNvPr id="5" name="Picture 4" descr="Image of Apply Icon featuring a clipboard with pen and the word apply underneath.">
            <a:extLst>
              <a:ext uri="{FF2B5EF4-FFF2-40B4-BE49-F238E27FC236}">
                <a16:creationId xmlns:a16="http://schemas.microsoft.com/office/drawing/2014/main" id="{C87A6511-AE24-A738-2197-6DF7AEB5803A}"/>
              </a:ext>
            </a:extLst>
          </p:cNvPr>
          <p:cNvPicPr>
            <a:picLocks noChangeAspect="1"/>
          </p:cNvPicPr>
          <p:nvPr/>
        </p:nvPicPr>
        <p:blipFill>
          <a:blip r:embed="rId3"/>
          <a:srcRect l="5106" t="4149"/>
          <a:stretch>
            <a:fillRect/>
          </a:stretch>
        </p:blipFill>
        <p:spPr>
          <a:xfrm>
            <a:off x="3686134" y="3757221"/>
            <a:ext cx="1771731" cy="1760379"/>
          </a:xfrm>
          <a:prstGeom prst="rect">
            <a:avLst/>
          </a:prstGeom>
        </p:spPr>
      </p:pic>
    </p:spTree>
    <p:extLst>
      <p:ext uri="{BB962C8B-B14F-4D97-AF65-F5344CB8AC3E}">
        <p14:creationId xmlns:p14="http://schemas.microsoft.com/office/powerpoint/2010/main" val="1191946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Online Application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400" y="1283191"/>
            <a:ext cx="8867775" cy="1615827"/>
          </a:xfrm>
          <a:prstGeom prst="rect">
            <a:avLst/>
          </a:prstGeom>
          <a:noFill/>
          <a:ln w="57150">
            <a:solidFill>
              <a:srgbClr val="6E7073"/>
            </a:solidFill>
          </a:ln>
        </p:spPr>
        <p:txBody>
          <a:bodyPr wrap="square">
            <a:spAutoFit/>
          </a:bodyPr>
          <a:lstStyle/>
          <a:p>
            <a:r>
              <a:rPr lang="en-US" sz="1100" dirty="0">
                <a:latin typeface="PermianSlabSerifTypeface" panose="02000000000000000000" pitchFamily="50" charset="0"/>
              </a:rPr>
              <a:t>This is an application for an Initial Private Probation Services Council Officer that works under a licensed company. This application must be accompanied by:</a:t>
            </a:r>
            <a:br>
              <a:rPr lang="en-US" sz="1100" dirty="0">
                <a:latin typeface="PermianSlabSerifTypeface" panose="02000000000000000000" pitchFamily="50" charset="0"/>
              </a:rPr>
            </a:br>
            <a:r>
              <a:rPr lang="en-US" sz="1100" dirty="0">
                <a:latin typeface="PermianSlabSerifTypeface" panose="02000000000000000000" pitchFamily="50" charset="0"/>
              </a:rPr>
              <a:t>- Fingerprint Acknowledgement Form</a:t>
            </a:r>
          </a:p>
          <a:p>
            <a:r>
              <a:rPr lang="en-US" sz="1100" dirty="0">
                <a:latin typeface="PermianSlabSerifTypeface" panose="02000000000000000000" pitchFamily="50" charset="0"/>
              </a:rPr>
              <a:t>- 40-hour orientation training reflecting the company you work for</a:t>
            </a:r>
          </a:p>
          <a:p>
            <a:r>
              <a:rPr lang="en-US" sz="1100" dirty="0">
                <a:latin typeface="PermianSlabSerifTypeface" panose="02000000000000000000" pitchFamily="50" charset="0"/>
              </a:rPr>
              <a:t>- FBI report &amp; TBI report</a:t>
            </a:r>
          </a:p>
          <a:p>
            <a:r>
              <a:rPr lang="en-US" sz="1100" dirty="0">
                <a:latin typeface="PermianSlabSerifTypeface" panose="02000000000000000000" pitchFamily="50" charset="0"/>
              </a:rPr>
              <a:t>- Social security card</a:t>
            </a:r>
          </a:p>
          <a:p>
            <a:r>
              <a:rPr lang="en-US" sz="1100">
                <a:latin typeface="PermianSlabSerifTypeface" panose="02000000000000000000" pitchFamily="50" charset="0"/>
              </a:rPr>
              <a:t>- Educational </a:t>
            </a:r>
            <a:r>
              <a:rPr lang="en-US" sz="1100" dirty="0">
                <a:latin typeface="PermianSlabSerifTypeface" panose="02000000000000000000" pitchFamily="50" charset="0"/>
              </a:rPr>
              <a:t>certificate or proof of four (4) years work experience in the industry</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380876" y="3009629"/>
            <a:ext cx="2229847" cy="338554"/>
          </a:xfrm>
          <a:prstGeom prst="rect">
            <a:avLst/>
          </a:prstGeom>
          <a:noFill/>
        </p:spPr>
        <p:txBody>
          <a:bodyPr wrap="square" rtlCol="0">
            <a:spAutoFit/>
          </a:bodyPr>
          <a:lstStyle/>
          <a:p>
            <a:r>
              <a:rPr lang="en-US" sz="1600"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155994" y="3420374"/>
            <a:ext cx="8832012" cy="1077218"/>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personal history, education and current contact information. </a:t>
            </a:r>
          </a:p>
          <a:p>
            <a:endParaRPr lang="en-US" sz="1600" dirty="0">
              <a:solidFill>
                <a:schemeClr val="bg1"/>
              </a:solidFill>
            </a:endParaRPr>
          </a:p>
        </p:txBody>
      </p:sp>
      <p:sp>
        <p:nvSpPr>
          <p:cNvPr id="10" name="TextBox 9">
            <a:extLst>
              <a:ext uri="{FF2B5EF4-FFF2-40B4-BE49-F238E27FC236}">
                <a16:creationId xmlns:a16="http://schemas.microsoft.com/office/drawing/2014/main" id="{9E8DE24A-D3D6-344A-FD9D-9B5B3C11241B}"/>
              </a:ext>
            </a:extLst>
          </p:cNvPr>
          <p:cNvSpPr txBox="1"/>
          <p:nvPr/>
        </p:nvSpPr>
        <p:spPr>
          <a:xfrm>
            <a:off x="533400" y="4343400"/>
            <a:ext cx="8077200" cy="830997"/>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Attach all required documents.</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1237253" y="5011579"/>
            <a:ext cx="6669494" cy="1077218"/>
          </a:xfrm>
          <a:prstGeom prst="rect">
            <a:avLst/>
          </a:prstGeom>
          <a:solidFill>
            <a:srgbClr val="EE3524"/>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There is no fee for this application. The officer must work for a licensed private probation misdemeanor company.</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the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a:t>
            </a:r>
          </a:p>
          <a:p>
            <a:pPr algn="ctr"/>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a summary of your application.</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1131</TotalTime>
  <Words>337</Words>
  <Application>Microsoft Office PowerPoint</Application>
  <PresentationFormat>On-screen Show (4:3)</PresentationFormat>
  <Paragraphs>42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Open Sans</vt:lpstr>
      <vt:lpstr>PermianSlabSerifTypeface</vt:lpstr>
      <vt:lpstr>PowerPoint B</vt:lpstr>
      <vt:lpstr>Tennessee Private Probation Services Council</vt:lpstr>
      <vt:lpstr>Apply: Important Information</vt:lpstr>
      <vt:lpstr>Where to Apply</vt:lpstr>
      <vt:lpstr>Online Application Introduction </vt:lpstr>
      <vt:lpstr>Summary</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38</cp:revision>
  <dcterms:created xsi:type="dcterms:W3CDTF">2015-04-23T14:05:11Z</dcterms:created>
  <dcterms:modified xsi:type="dcterms:W3CDTF">2026-06-11T14:22:51Z</dcterms:modified>
</cp:coreProperties>
</file>