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62" r:id="rId5"/>
    <p:sldId id="271" r:id="rId6"/>
    <p:sldId id="265"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7073"/>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5" autoAdjust="0"/>
  </p:normalViewPr>
  <p:slideViewPr>
    <p:cSldViewPr>
      <p:cViewPr varScale="1">
        <p:scale>
          <a:sx n="150" d="100"/>
          <a:sy n="150" d="100"/>
        </p:scale>
        <p:origin x="209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modSld">
      <pc:chgData name="Lauren Cook" userId="815fbe41-2a05-4602-ac13-98a917e4d5a0" providerId="ADAL" clId="{2219383D-9C38-4D0F-BD6B-0175EDEEBE61}" dt="2026-06-10T19:18:41.426" v="4" actId="20577"/>
      <pc:docMkLst>
        <pc:docMk/>
      </pc:docMkLst>
      <pc:sldChg chg="modSp mod">
        <pc:chgData name="Lauren Cook" userId="815fbe41-2a05-4602-ac13-98a917e4d5a0" providerId="ADAL" clId="{2219383D-9C38-4D0F-BD6B-0175EDEEBE61}" dt="2026-06-10T19:18:41.426" v="4" actId="20577"/>
        <pc:sldMkLst>
          <pc:docMk/>
          <pc:sldMk cId="2272475923" sldId="262"/>
        </pc:sldMkLst>
        <pc:spChg chg="mod">
          <ac:chgData name="Lauren Cook" userId="815fbe41-2a05-4602-ac13-98a917e4d5a0" providerId="ADAL" clId="{2219383D-9C38-4D0F-BD6B-0175EDEEBE61}" dt="2026-06-10T19:18:41.426" v="4" actId="20577"/>
          <ac:spMkLst>
            <pc:docMk/>
            <pc:sldMk cId="2272475923" sldId="262"/>
            <ac:spMk id="7" creationId="{5F5A91BC-9983-0D6E-4492-28D5B1C65D1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3400" y="1981200"/>
            <a:ext cx="5029200" cy="2235200"/>
          </a:xfrm>
        </p:spPr>
        <p:txBody>
          <a:bodyPr/>
          <a:lstStyle/>
          <a:p>
            <a:r>
              <a:rPr lang="en-US" dirty="0"/>
              <a:t>Tennessee Auctioneer  Commission</a:t>
            </a:r>
          </a:p>
        </p:txBody>
      </p:sp>
      <p:sp>
        <p:nvSpPr>
          <p:cNvPr id="5" name="Text Placeholder 4"/>
          <p:cNvSpPr>
            <a:spLocks noGrp="1"/>
          </p:cNvSpPr>
          <p:nvPr>
            <p:ph type="body" sz="quarter" idx="12"/>
          </p:nvPr>
        </p:nvSpPr>
        <p:spPr>
          <a:xfrm>
            <a:off x="381000" y="4445001"/>
            <a:ext cx="6400800" cy="812800"/>
          </a:xfrm>
        </p:spPr>
        <p:txBody>
          <a:bodyPr anchor="ctr">
            <a:normAutofit fontScale="62500" lnSpcReduction="20000"/>
          </a:bodyPr>
          <a:lstStyle/>
          <a:p>
            <a:endParaRPr lang="en-US" dirty="0">
              <a:solidFill>
                <a:schemeClr val="tx1"/>
              </a:solidFill>
            </a:endParaRPr>
          </a:p>
          <a:p>
            <a:r>
              <a:rPr lang="en-US" dirty="0">
                <a:solidFill>
                  <a:schemeClr val="tx1"/>
                </a:solidFill>
              </a:rPr>
              <a:t>Assistance with Initial Affiliate Auctioneer Application</a:t>
            </a:r>
          </a:p>
        </p:txBody>
      </p:sp>
    </p:spTree>
    <p:extLst>
      <p:ext uri="{BB962C8B-B14F-4D97-AF65-F5344CB8AC3E}">
        <p14:creationId xmlns:p14="http://schemas.microsoft.com/office/powerpoint/2010/main" val="45327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 Important Information</a:t>
            </a:r>
          </a:p>
        </p:txBody>
      </p:sp>
      <p:sp>
        <p:nvSpPr>
          <p:cNvPr id="3" name="TextBox 2">
            <a:extLst>
              <a:ext uri="{FF2B5EF4-FFF2-40B4-BE49-F238E27FC236}">
                <a16:creationId xmlns:a16="http://schemas.microsoft.com/office/drawing/2014/main" id="{9035ABF6-16AC-2673-27F9-6B47194BDF7E}"/>
              </a:ext>
              <a:ext uri="{C183D7F6-B498-43B3-948B-1728B52AA6E4}">
                <adec:decorative xmlns:adec="http://schemas.microsoft.com/office/drawing/2017/decorative" val="0"/>
              </a:ext>
            </a:extLst>
          </p:cNvPr>
          <p:cNvSpPr txBox="1"/>
          <p:nvPr/>
        </p:nvSpPr>
        <p:spPr>
          <a:xfrm>
            <a:off x="858856" y="1037170"/>
            <a:ext cx="8149677"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Applications are done online at core.tn.gov.</a:t>
            </a:r>
            <a:r>
              <a:rPr lang="en-US" sz="1800" dirty="0">
                <a:solidFill>
                  <a:schemeClr val="tx1"/>
                </a:solidFill>
                <a:latin typeface="PermianSlabSerifTypeface" panose="02000000000000000000" pitchFamily="50" charset="0"/>
              </a:rPr>
              <a:t>                        </a:t>
            </a:r>
          </a:p>
          <a:p>
            <a:endParaRPr lang="en-US" sz="1600" dirty="0">
              <a:solidFill>
                <a:schemeClr val="tx1"/>
              </a:solidFill>
              <a:latin typeface="PermianSlabSerifTypeface" panose="02000000000000000000" pitchFamily="50" charset="0"/>
            </a:endParaRPr>
          </a:p>
        </p:txBody>
      </p:sp>
      <p:sp>
        <p:nvSpPr>
          <p:cNvPr id="4" name="TextBox 3">
            <a:extLst>
              <a:ext uri="{FF2B5EF4-FFF2-40B4-BE49-F238E27FC236}">
                <a16:creationId xmlns:a16="http://schemas.microsoft.com/office/drawing/2014/main" id="{C929582D-9C3E-DE24-7A90-4B4B06FA6E61}"/>
              </a:ext>
            </a:extLst>
          </p:cNvPr>
          <p:cNvSpPr txBox="1"/>
          <p:nvPr/>
        </p:nvSpPr>
        <p:spPr>
          <a:xfrm>
            <a:off x="1652688" y="1715699"/>
            <a:ext cx="7355845" cy="1138773"/>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If you have not already done so, create an account using an email address and password.</a:t>
            </a:r>
          </a:p>
          <a:p>
            <a:r>
              <a:rPr lang="en-US" sz="1800" dirty="0">
                <a:solidFill>
                  <a:schemeClr val="bg1"/>
                </a:solidFill>
                <a:latin typeface="PermianSlabSerifTypeface" panose="02000000000000000000" pitchFamily="50" charset="0"/>
              </a:rPr>
              <a:t>                                                                        </a:t>
            </a:r>
          </a:p>
        </p:txBody>
      </p:sp>
      <p:sp>
        <p:nvSpPr>
          <p:cNvPr id="6" name="TextBox 5">
            <a:extLst>
              <a:ext uri="{FF2B5EF4-FFF2-40B4-BE49-F238E27FC236}">
                <a16:creationId xmlns:a16="http://schemas.microsoft.com/office/drawing/2014/main" id="{7B5810A0-8528-68A0-FE56-EF26CCE9E699}"/>
              </a:ext>
            </a:extLst>
          </p:cNvPr>
          <p:cNvSpPr txBox="1"/>
          <p:nvPr/>
        </p:nvSpPr>
        <p:spPr>
          <a:xfrm>
            <a:off x="2635657" y="2615573"/>
            <a:ext cx="6372876" cy="1077218"/>
          </a:xfrm>
          <a:prstGeom prst="rect">
            <a:avLst/>
          </a:prstGeom>
          <a:solidFill>
            <a:srgbClr val="6E7073"/>
          </a:solidFill>
        </p:spPr>
        <p:txBody>
          <a:bodyPr wrap="square">
            <a:spAutoFit/>
          </a:bodyPr>
          <a:lstStyle/>
          <a:p>
            <a:endParaRPr lang="en-US" sz="1600" dirty="0">
              <a:solidFill>
                <a:schemeClr val="tx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Enter your contact information. — Make sure address, phone number, email, and name are current.</a:t>
            </a:r>
          </a:p>
          <a:p>
            <a:endParaRPr lang="en-US" sz="1600" dirty="0">
              <a:solidFill>
                <a:schemeClr val="tx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953D5417-86DF-2D6C-8A0C-829C2EAC15FD}"/>
              </a:ext>
            </a:extLst>
          </p:cNvPr>
          <p:cNvSpPr txBox="1"/>
          <p:nvPr/>
        </p:nvSpPr>
        <p:spPr>
          <a:xfrm>
            <a:off x="4204210" y="3533001"/>
            <a:ext cx="4804323" cy="1323439"/>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Answer all application questions, attach required documents, and a government-issued ID.</a:t>
            </a:r>
          </a:p>
          <a:p>
            <a:endParaRPr lang="en-US" sz="1600" dirty="0">
              <a:solidFill>
                <a:schemeClr val="bg1"/>
              </a:solidFill>
              <a:latin typeface="PermianSlabSerifTypeface" panose="02000000000000000000" pitchFamily="50" charset="0"/>
            </a:endParaRPr>
          </a:p>
        </p:txBody>
      </p:sp>
      <p:pic>
        <p:nvPicPr>
          <p:cNvPr id="8" name="Picture 7">
            <a:extLst>
              <a:ext uri="{FF2B5EF4-FFF2-40B4-BE49-F238E27FC236}">
                <a16:creationId xmlns:a16="http://schemas.microsoft.com/office/drawing/2014/main" id="{42CED569-9A46-C84E-4621-2747D5BAF35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48677" y="3962400"/>
            <a:ext cx="2767824" cy="2267909"/>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Where to Apply</a:t>
            </a:r>
          </a:p>
        </p:txBody>
      </p:sp>
      <p:sp>
        <p:nvSpPr>
          <p:cNvPr id="2" name="Content Placeholder 1">
            <a:extLst>
              <a:ext uri="{FF2B5EF4-FFF2-40B4-BE49-F238E27FC236}">
                <a16:creationId xmlns:a16="http://schemas.microsoft.com/office/drawing/2014/main" id="{C67D7E54-7BF9-6600-8A6D-372863C70788}"/>
              </a:ext>
            </a:extLst>
          </p:cNvPr>
          <p:cNvSpPr txBox="1">
            <a:spLocks noGrp="1"/>
          </p:cNvSpPr>
          <p:nvPr>
            <p:ph idx="1"/>
          </p:nvPr>
        </p:nvSpPr>
        <p:spPr>
          <a:xfrm>
            <a:off x="395696" y="1828800"/>
            <a:ext cx="8352608" cy="904863"/>
          </a:xfrm>
          <a:prstGeom prst="rect">
            <a:avLst/>
          </a:prstGeom>
          <a:noFill/>
        </p:spPr>
        <p:txBody>
          <a:bodyPr wrap="none" rtlCol="0">
            <a:spAutoFit/>
          </a:bodyPr>
          <a:lstStyle/>
          <a:p>
            <a:pPr marL="0" indent="0" algn="ctr">
              <a:buNone/>
            </a:pPr>
            <a:r>
              <a:rPr lang="en-US" sz="2400" dirty="0">
                <a:latin typeface="PermianSlabSerifTypeface" panose="02000000000000000000" pitchFamily="50" charset="0"/>
              </a:rPr>
              <a:t>Visit </a:t>
            </a:r>
            <a:r>
              <a:rPr lang="en-US" sz="2400" dirty="0">
                <a:solidFill>
                  <a:srgbClr val="0022A1"/>
                </a:solidFill>
                <a:latin typeface="PermianSlabSerifTypeface" panose="02000000000000000000" pitchFamily="50" charset="0"/>
                <a:hlinkClick r:id="rId2">
                  <a:extLst>
                    <a:ext uri="{A12FA001-AC4F-418D-AE19-62706E023703}">
                      <ahyp:hlinkClr xmlns:ahyp="http://schemas.microsoft.com/office/drawing/2018/hyperlinkcolor" val="tx"/>
                    </a:ext>
                  </a:extLst>
                </a:hlinkClick>
              </a:rPr>
              <a:t>https://access.cloud.commerce.tn.gov/portal/public</a:t>
            </a:r>
            <a:endParaRPr lang="en-US" sz="2400" dirty="0">
              <a:solidFill>
                <a:srgbClr val="0022A1"/>
              </a:solidFill>
              <a:latin typeface="PermianSlabSerifTypeface" panose="02000000000000000000" pitchFamily="50" charset="0"/>
            </a:endParaRPr>
          </a:p>
          <a:p>
            <a:pPr algn="ctr"/>
            <a:endParaRPr lang="en-US" sz="2400" dirty="0">
              <a:latin typeface="PermianSlabSerifTypeface" panose="02000000000000000000" pitchFamily="50" charset="0"/>
            </a:endParaRPr>
          </a:p>
        </p:txBody>
      </p:sp>
      <p:sp>
        <p:nvSpPr>
          <p:cNvPr id="6" name="TextBox 5">
            <a:extLst>
              <a:ext uri="{FF2B5EF4-FFF2-40B4-BE49-F238E27FC236}">
                <a16:creationId xmlns:a16="http://schemas.microsoft.com/office/drawing/2014/main" id="{7003CA37-413A-6326-DEB8-642CC8286909}"/>
              </a:ext>
            </a:extLst>
          </p:cNvPr>
          <p:cNvSpPr txBox="1"/>
          <p:nvPr/>
        </p:nvSpPr>
        <p:spPr>
          <a:xfrm>
            <a:off x="2305811" y="2971800"/>
            <a:ext cx="4532376" cy="338554"/>
          </a:xfrm>
          <a:prstGeom prst="rect">
            <a:avLst/>
          </a:prstGeom>
          <a:noFill/>
        </p:spPr>
        <p:txBody>
          <a:bodyPr wrap="square" rtlCol="0">
            <a:spAutoFit/>
          </a:bodyPr>
          <a:lstStyle/>
          <a:p>
            <a:r>
              <a:rPr lang="en-US" sz="1600" dirty="0">
                <a:solidFill>
                  <a:schemeClr val="tx1"/>
                </a:solidFill>
                <a:latin typeface="PermianSlabSerifTypeface" panose="02000000000000000000" pitchFamily="50" charset="0"/>
              </a:rPr>
              <a:t>Select the </a:t>
            </a:r>
            <a:r>
              <a:rPr lang="en-US" sz="1600" dirty="0">
                <a:latin typeface="PermianSlabSerifTypeface" panose="02000000000000000000" pitchFamily="50" charset="0"/>
              </a:rPr>
              <a:t>Apply</a:t>
            </a:r>
            <a:r>
              <a:rPr lang="en-US" sz="1600" dirty="0">
                <a:solidFill>
                  <a:schemeClr val="tx1"/>
                </a:solidFill>
                <a:latin typeface="PermianSlabSerifTypeface" panose="02000000000000000000" pitchFamily="50" charset="0"/>
              </a:rPr>
              <a:t> tile to begin the application.</a:t>
            </a:r>
          </a:p>
        </p:txBody>
      </p:sp>
      <p:pic>
        <p:nvPicPr>
          <p:cNvPr id="5" name="Picture 4" descr="Image of Apply Icon featuring a clipboard and pen with the word apply below.">
            <a:extLst>
              <a:ext uri="{FF2B5EF4-FFF2-40B4-BE49-F238E27FC236}">
                <a16:creationId xmlns:a16="http://schemas.microsoft.com/office/drawing/2014/main" id="{C87A6511-AE24-A738-2197-6DF7AEB5803A}"/>
              </a:ext>
            </a:extLst>
          </p:cNvPr>
          <p:cNvPicPr>
            <a:picLocks noChangeAspect="1"/>
          </p:cNvPicPr>
          <p:nvPr/>
        </p:nvPicPr>
        <p:blipFill>
          <a:blip r:embed="rId3"/>
          <a:srcRect l="5106" t="3805"/>
          <a:stretch>
            <a:fillRect/>
          </a:stretch>
        </p:blipFill>
        <p:spPr>
          <a:xfrm>
            <a:off x="3686134" y="3733800"/>
            <a:ext cx="1771731" cy="1766705"/>
          </a:xfrm>
          <a:prstGeom prst="rect">
            <a:avLst/>
          </a:prstGeom>
        </p:spPr>
      </p:pic>
    </p:spTree>
    <p:extLst>
      <p:ext uri="{BB962C8B-B14F-4D97-AF65-F5344CB8AC3E}">
        <p14:creationId xmlns:p14="http://schemas.microsoft.com/office/powerpoint/2010/main" val="1191946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Online Application Introduction </a:t>
            </a:r>
          </a:p>
        </p:txBody>
      </p:sp>
      <p:sp>
        <p:nvSpPr>
          <p:cNvPr id="7" name="TextBox 6">
            <a:extLst>
              <a:ext uri="{FF2B5EF4-FFF2-40B4-BE49-F238E27FC236}">
                <a16:creationId xmlns:a16="http://schemas.microsoft.com/office/drawing/2014/main" id="{5F5A91BC-9983-0D6E-4492-28D5B1C65D1B}"/>
              </a:ext>
            </a:extLst>
          </p:cNvPr>
          <p:cNvSpPr txBox="1"/>
          <p:nvPr/>
        </p:nvSpPr>
        <p:spPr>
          <a:xfrm>
            <a:off x="152400" y="1283191"/>
            <a:ext cx="8867775" cy="1446550"/>
          </a:xfrm>
          <a:prstGeom prst="rect">
            <a:avLst/>
          </a:prstGeom>
          <a:noFill/>
          <a:ln w="57150">
            <a:solidFill>
              <a:srgbClr val="6E7073"/>
            </a:solidFill>
          </a:ln>
        </p:spPr>
        <p:txBody>
          <a:bodyPr wrap="square">
            <a:spAutoFit/>
          </a:bodyPr>
          <a:lstStyle/>
          <a:p>
            <a:r>
              <a:rPr lang="en-US" sz="1100" dirty="0">
                <a:latin typeface="PermianSlabSerifTypeface" panose="02000000000000000000" pitchFamily="50" charset="0"/>
              </a:rPr>
              <a:t>This is an application for an Initial Affiliate Auctioneer. This application must be accompanied by:</a:t>
            </a:r>
            <a:br>
              <a:rPr lang="en-US" sz="1100" dirty="0">
                <a:latin typeface="PermianSlabSerifTypeface" panose="02000000000000000000" pitchFamily="50" charset="0"/>
              </a:rPr>
            </a:br>
            <a:r>
              <a:rPr lang="en-US" sz="1100" dirty="0">
                <a:latin typeface="PermianSlabSerifTypeface" panose="02000000000000000000" pitchFamily="50" charset="0"/>
              </a:rPr>
              <a:t>- Sponsor form</a:t>
            </a:r>
          </a:p>
          <a:p>
            <a:r>
              <a:rPr lang="en-US" sz="1100" dirty="0">
                <a:latin typeface="PermianSlabSerifTypeface" panose="02000000000000000000" pitchFamily="50" charset="0"/>
              </a:rPr>
              <a:t>- PSI exam certificate</a:t>
            </a:r>
          </a:p>
          <a:p>
            <a:r>
              <a:rPr lang="en-US" sz="1100" dirty="0">
                <a:latin typeface="PermianSlabSerifTypeface" panose="02000000000000000000" pitchFamily="50" charset="0"/>
              </a:rPr>
              <a:t>- Education certificate</a:t>
            </a:r>
          </a:p>
          <a:p>
            <a:r>
              <a:rPr lang="en-US" sz="1100" dirty="0">
                <a:latin typeface="PermianSlabSerifTypeface" panose="02000000000000000000" pitchFamily="50" charset="0"/>
              </a:rPr>
              <a:t>- Proof of age document with photo</a:t>
            </a:r>
          </a:p>
          <a:p>
            <a:r>
              <a:rPr lang="en-US" sz="1100">
                <a:latin typeface="PermianSlabSerifTypeface" panose="02000000000000000000" pitchFamily="50" charset="0"/>
              </a:rPr>
              <a:t>- Fee</a:t>
            </a:r>
            <a:endParaRPr lang="en-US" sz="1100" dirty="0">
              <a:latin typeface="PermianSlabSerifTypeface" panose="02000000000000000000" pitchFamily="50" charset="0"/>
            </a:endParaRPr>
          </a:p>
          <a:p>
            <a:endParaRPr lang="en-US" sz="1100" dirty="0">
              <a:latin typeface="PermianSlabSerifTypeface" panose="02000000000000000000" pitchFamily="50" charset="0"/>
            </a:endParaRPr>
          </a:p>
          <a:p>
            <a:r>
              <a:rPr lang="en-US" sz="1100" dirty="0">
                <a:latin typeface="PermianSlabSerifTypeface" panose="02000000000000000000" pitchFamily="50" charset="0"/>
              </a:rPr>
              <a:t>Final processing of your application is subject to administrative review.</a:t>
            </a:r>
          </a:p>
        </p:txBody>
      </p:sp>
      <p:sp>
        <p:nvSpPr>
          <p:cNvPr id="9" name="TextBox 8">
            <a:extLst>
              <a:ext uri="{FF2B5EF4-FFF2-40B4-BE49-F238E27FC236}">
                <a16:creationId xmlns:a16="http://schemas.microsoft.com/office/drawing/2014/main" id="{09893621-1542-5ED5-FFD8-52272265ED75}"/>
              </a:ext>
            </a:extLst>
          </p:cNvPr>
          <p:cNvSpPr txBox="1"/>
          <p:nvPr/>
        </p:nvSpPr>
        <p:spPr>
          <a:xfrm>
            <a:off x="3451685" y="2826902"/>
            <a:ext cx="2233441" cy="338554"/>
          </a:xfrm>
          <a:prstGeom prst="rect">
            <a:avLst/>
          </a:prstGeom>
          <a:noFill/>
        </p:spPr>
        <p:txBody>
          <a:bodyPr wrap="square" rtlCol="0">
            <a:spAutoFit/>
          </a:bodyPr>
          <a:lstStyle/>
          <a:p>
            <a:r>
              <a:rPr lang="en-US" sz="1600" dirty="0">
                <a:latin typeface="PermianSlabSerifTypeface" panose="02000000000000000000" pitchFamily="50" charset="0"/>
              </a:rPr>
              <a:t>You will be asked to:</a:t>
            </a:r>
          </a:p>
        </p:txBody>
      </p:sp>
      <p:sp>
        <p:nvSpPr>
          <p:cNvPr id="8" name="TextBox 7">
            <a:extLst>
              <a:ext uri="{FF2B5EF4-FFF2-40B4-BE49-F238E27FC236}">
                <a16:creationId xmlns:a16="http://schemas.microsoft.com/office/drawing/2014/main" id="{A5052D2B-B7A8-8610-D044-F4A9D7C77EFB}"/>
              </a:ext>
            </a:extLst>
          </p:cNvPr>
          <p:cNvSpPr txBox="1"/>
          <p:nvPr/>
        </p:nvSpPr>
        <p:spPr>
          <a:xfrm>
            <a:off x="152400" y="3262617"/>
            <a:ext cx="8832012" cy="830997"/>
          </a:xfrm>
          <a:prstGeom prst="rect">
            <a:avLst/>
          </a:prstGeom>
          <a:solidFill>
            <a:srgbClr val="EE3524"/>
          </a:solidFill>
        </p:spPr>
        <p:txBody>
          <a:bodyPr wrap="square" rtlCol="0">
            <a:spAutoFit/>
          </a:bodyPr>
          <a:lstStyle/>
          <a:p>
            <a:endParaRPr lang="en-US" sz="1600" dirty="0">
              <a:solidFill>
                <a:schemeClr val="bg1"/>
              </a:solidFill>
            </a:endParaRPr>
          </a:p>
          <a:p>
            <a:r>
              <a:rPr lang="en-US" sz="1600" dirty="0">
                <a:solidFill>
                  <a:schemeClr val="bg1"/>
                </a:solidFill>
                <a:latin typeface="PermianSlabSerifTypeface" panose="02000000000000000000" pitchFamily="50" charset="0"/>
              </a:rPr>
              <a:t>Answer questions about your personal history and provide current contact information. </a:t>
            </a:r>
          </a:p>
          <a:p>
            <a:endParaRPr lang="en-US" sz="1600" dirty="0">
              <a:solidFill>
                <a:schemeClr val="bg1"/>
              </a:solidFill>
            </a:endParaRPr>
          </a:p>
        </p:txBody>
      </p:sp>
      <p:sp>
        <p:nvSpPr>
          <p:cNvPr id="10" name="TextBox 9">
            <a:extLst>
              <a:ext uri="{FF2B5EF4-FFF2-40B4-BE49-F238E27FC236}">
                <a16:creationId xmlns:a16="http://schemas.microsoft.com/office/drawing/2014/main" id="{9E8DE24A-D3D6-344A-FD9D-9B5B3C11241B}"/>
              </a:ext>
            </a:extLst>
          </p:cNvPr>
          <p:cNvSpPr txBox="1"/>
          <p:nvPr/>
        </p:nvSpPr>
        <p:spPr>
          <a:xfrm>
            <a:off x="529805" y="3993509"/>
            <a:ext cx="8077200" cy="830997"/>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Attach all required documents.</a:t>
            </a:r>
          </a:p>
          <a:p>
            <a:endParaRPr lang="en-US" sz="1600" dirty="0">
              <a:solidFill>
                <a:schemeClr val="bg1"/>
              </a:solidFill>
            </a:endParaRPr>
          </a:p>
        </p:txBody>
      </p:sp>
      <p:sp>
        <p:nvSpPr>
          <p:cNvPr id="11" name="TextBox 10">
            <a:extLst>
              <a:ext uri="{FF2B5EF4-FFF2-40B4-BE49-F238E27FC236}">
                <a16:creationId xmlns:a16="http://schemas.microsoft.com/office/drawing/2014/main" id="{E06A92ED-0790-946F-F09F-F6180D012C3C}"/>
              </a:ext>
            </a:extLst>
          </p:cNvPr>
          <p:cNvSpPr txBox="1"/>
          <p:nvPr/>
        </p:nvSpPr>
        <p:spPr>
          <a:xfrm>
            <a:off x="1251540" y="4713035"/>
            <a:ext cx="6669494" cy="861774"/>
          </a:xfrm>
          <a:prstGeom prst="rect">
            <a:avLst/>
          </a:prstGeom>
          <a:solidFill>
            <a:srgbClr val="EE3524"/>
          </a:solidFill>
        </p:spPr>
        <p:txBody>
          <a:bodyPr wrap="square">
            <a:spAutoFit/>
          </a:bodyPr>
          <a:lstStyle/>
          <a:p>
            <a:endParaRPr lang="en-US" sz="1600" dirty="0">
              <a:solidFill>
                <a:schemeClr val="bg1"/>
              </a:solidFill>
            </a:endParaRPr>
          </a:p>
          <a:p>
            <a:r>
              <a:rPr lang="en-US" sz="1600" dirty="0">
                <a:solidFill>
                  <a:schemeClr val="bg1"/>
                </a:solidFill>
                <a:latin typeface="PermianSlabSerifTypeface" panose="02000000000000000000" pitchFamily="50" charset="0"/>
              </a:rPr>
              <a:t>Application fee is $225.00.</a:t>
            </a:r>
            <a:br>
              <a:rPr lang="en-US" sz="1600" dirty="0">
                <a:solidFill>
                  <a:schemeClr val="bg1"/>
                </a:solidFill>
              </a:rPr>
            </a:br>
            <a:endParaRPr lang="en-US" sz="1600" dirty="0">
              <a:solidFill>
                <a:schemeClr val="bg1"/>
              </a:solidFill>
            </a:endParaRPr>
          </a:p>
        </p:txBody>
      </p:sp>
    </p:spTree>
    <p:extLst>
      <p:ext uri="{BB962C8B-B14F-4D97-AF65-F5344CB8AC3E}">
        <p14:creationId xmlns:p14="http://schemas.microsoft.com/office/powerpoint/2010/main" val="227247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E4FB-4293-B879-11AE-661072FB3FFC}"/>
              </a:ext>
            </a:extLst>
          </p:cNvPr>
          <p:cNvSpPr>
            <a:spLocks noGrp="1"/>
          </p:cNvSpPr>
          <p:nvPr>
            <p:ph type="title"/>
          </p:nvPr>
        </p:nvSpPr>
        <p:spPr/>
        <p:txBody>
          <a:bodyPr/>
          <a:lstStyle/>
          <a:p>
            <a:r>
              <a:rPr lang="en-US" dirty="0"/>
              <a:t>Summary</a:t>
            </a:r>
          </a:p>
        </p:txBody>
      </p:sp>
      <p:sp>
        <p:nvSpPr>
          <p:cNvPr id="4" name="TextBox 3">
            <a:extLst>
              <a:ext uri="{FF2B5EF4-FFF2-40B4-BE49-F238E27FC236}">
                <a16:creationId xmlns:a16="http://schemas.microsoft.com/office/drawing/2014/main" id="{0A99BE4B-032B-C375-4B08-B12E8420B057}"/>
              </a:ext>
            </a:extLst>
          </p:cNvPr>
          <p:cNvSpPr txBox="1"/>
          <p:nvPr/>
        </p:nvSpPr>
        <p:spPr>
          <a:xfrm>
            <a:off x="-4313" y="1063823"/>
            <a:ext cx="9144000" cy="1323439"/>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View the summary of the information you provided.  Click the pencil icon to make necessary changes.  Click Submit when complete.</a:t>
            </a:r>
          </a:p>
          <a:p>
            <a:endParaRPr lang="en-US" sz="20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E15F45A1-B1D2-C5A9-D36B-5E05CE323D09}"/>
              </a:ext>
            </a:extLst>
          </p:cNvPr>
          <p:cNvSpPr txBox="1"/>
          <p:nvPr/>
        </p:nvSpPr>
        <p:spPr>
          <a:xfrm>
            <a:off x="452887" y="2855201"/>
            <a:ext cx="8229600" cy="738664"/>
          </a:xfrm>
          <a:prstGeom prst="rect">
            <a:avLst/>
          </a:prstGeom>
          <a:noFill/>
          <a:ln w="22225">
            <a:solidFill>
              <a:srgbClr val="174A7C"/>
            </a:solidFill>
          </a:ln>
        </p:spPr>
        <p:txBody>
          <a:bodyPr wrap="square">
            <a:spAutoFit/>
          </a:bodyPr>
          <a:lstStyle/>
          <a:p>
            <a:r>
              <a:rPr lang="en-US" sz="1400" dirty="0">
                <a:latin typeface="PermianSlabSerifTypeface" panose="02000000000000000000" pitchFamily="50" charset="0"/>
              </a:rPr>
              <a:t>You must agree to a statement that the information and documentation provided is accurate and true to the best of your ability, and that you understand that providing false information may result in the denial, suspension, or revocation of any license, certificate, or permit issued. </a:t>
            </a:r>
          </a:p>
        </p:txBody>
      </p:sp>
      <p:sp>
        <p:nvSpPr>
          <p:cNvPr id="6" name="TextBox 5">
            <a:extLst>
              <a:ext uri="{FF2B5EF4-FFF2-40B4-BE49-F238E27FC236}">
                <a16:creationId xmlns:a16="http://schemas.microsoft.com/office/drawing/2014/main" id="{47F6ECB4-BEAF-D179-688D-44E1FA9B4394}"/>
              </a:ext>
            </a:extLst>
          </p:cNvPr>
          <p:cNvSpPr txBox="1"/>
          <p:nvPr/>
        </p:nvSpPr>
        <p:spPr>
          <a:xfrm>
            <a:off x="0" y="4162961"/>
            <a:ext cx="9139687" cy="1631216"/>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You will see a notification that your application has been submitted successfully and that a shopping cart entry has been created for this transaction.  </a:t>
            </a:r>
          </a:p>
          <a:p>
            <a:endParaRPr lang="en-US" sz="20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168938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33504-D1B9-1033-7498-1FC8839E3F30}"/>
              </a:ext>
            </a:extLst>
          </p:cNvPr>
          <p:cNvSpPr>
            <a:spLocks noGrp="1"/>
          </p:cNvSpPr>
          <p:nvPr>
            <p:ph type="title"/>
          </p:nvPr>
        </p:nvSpPr>
        <p:spPr/>
        <p:txBody>
          <a:bodyPr/>
          <a:lstStyle/>
          <a:p>
            <a:r>
              <a:rPr lang="en-US" dirty="0"/>
              <a:t>Payment</a:t>
            </a:r>
          </a:p>
        </p:txBody>
      </p:sp>
      <p:sp>
        <p:nvSpPr>
          <p:cNvPr id="9" name="TextBox 8">
            <a:extLst>
              <a:ext uri="{FF2B5EF4-FFF2-40B4-BE49-F238E27FC236}">
                <a16:creationId xmlns:a16="http://schemas.microsoft.com/office/drawing/2014/main" id="{26EB35A9-488E-9F29-912B-A12992443C2D}"/>
              </a:ext>
            </a:extLst>
          </p:cNvPr>
          <p:cNvSpPr txBox="1"/>
          <p:nvPr/>
        </p:nvSpPr>
        <p:spPr>
          <a:xfrm>
            <a:off x="0" y="1055180"/>
            <a:ext cx="9144000" cy="1200329"/>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is not complete until payment is submitted.  </a:t>
            </a:r>
          </a:p>
          <a:p>
            <a:pPr algn="ctr"/>
            <a:r>
              <a:rPr lang="en-US" dirty="0">
                <a:solidFill>
                  <a:schemeClr val="bg1"/>
                </a:solidFill>
                <a:latin typeface="PermianSlabSerifTypeface" panose="02000000000000000000" pitchFamily="50" charset="0"/>
              </a:rPr>
              <a:t>Click Pay Now to proceed.</a:t>
            </a:r>
          </a:p>
          <a:p>
            <a:pPr algn="ctr"/>
            <a:endParaRPr lang="en-US" dirty="0">
              <a:solidFill>
                <a:schemeClr val="bg1"/>
              </a:solidFill>
              <a:latin typeface="PermianSlabSerifTypeface" panose="02000000000000000000" pitchFamily="50" charset="0"/>
            </a:endParaRPr>
          </a:p>
        </p:txBody>
      </p:sp>
      <p:sp>
        <p:nvSpPr>
          <p:cNvPr id="8" name="TextBox 7">
            <a:extLst>
              <a:ext uri="{FF2B5EF4-FFF2-40B4-BE49-F238E27FC236}">
                <a16:creationId xmlns:a16="http://schemas.microsoft.com/office/drawing/2014/main" id="{775181AC-42F3-B55C-3FD6-3E5EE6C6527A}"/>
              </a:ext>
            </a:extLst>
          </p:cNvPr>
          <p:cNvSpPr txBox="1"/>
          <p:nvPr/>
        </p:nvSpPr>
        <p:spPr>
          <a:xfrm>
            <a:off x="0" y="2255509"/>
            <a:ext cx="9144000" cy="369332"/>
          </a:xfrm>
          <a:prstGeom prst="rect">
            <a:avLst/>
          </a:prstGeom>
          <a:solidFill>
            <a:srgbClr val="174A7C"/>
          </a:solidFill>
        </p:spPr>
        <p:txBody>
          <a:bodyPr wrap="square" rtlCol="0">
            <a:spAutoFit/>
          </a:bodyPr>
          <a:lstStyle/>
          <a:p>
            <a:pPr algn="ctr"/>
            <a:r>
              <a:rPr lang="en-US" dirty="0">
                <a:solidFill>
                  <a:schemeClr val="bg1"/>
                </a:solidFill>
                <a:latin typeface="PermianSlabSerifTypeface" panose="02000000000000000000" pitchFamily="50" charset="0"/>
              </a:rPr>
              <a:t>Navigate the payment screens to enter your payment details:</a:t>
            </a:r>
          </a:p>
        </p:txBody>
      </p:sp>
      <p:sp>
        <p:nvSpPr>
          <p:cNvPr id="4" name="TextBox 3">
            <a:extLst>
              <a:ext uri="{FF2B5EF4-FFF2-40B4-BE49-F238E27FC236}">
                <a16:creationId xmlns:a16="http://schemas.microsoft.com/office/drawing/2014/main" id="{C7058198-B2A2-27DE-80E0-00A318B79EC3}"/>
              </a:ext>
            </a:extLst>
          </p:cNvPr>
          <p:cNvSpPr txBox="1"/>
          <p:nvPr/>
        </p:nvSpPr>
        <p:spPr>
          <a:xfrm>
            <a:off x="838200" y="2836854"/>
            <a:ext cx="83058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transactions to pay.</a:t>
            </a:r>
          </a:p>
          <a:p>
            <a:endParaRPr lang="en-US" sz="16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F06A1F61-BF0A-3E89-ADB4-4472EBE9B86E}"/>
              </a:ext>
            </a:extLst>
          </p:cNvPr>
          <p:cNvSpPr txBox="1"/>
          <p:nvPr/>
        </p:nvSpPr>
        <p:spPr>
          <a:xfrm>
            <a:off x="1981200" y="3592332"/>
            <a:ext cx="71628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Confirm Payment Details</a:t>
            </a:r>
          </a:p>
          <a:p>
            <a:endParaRPr lang="en-US" sz="1600" dirty="0">
              <a:solidFill>
                <a:schemeClr val="bg1"/>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479EB2D9-D773-482A-4BF3-C7687F538668}"/>
              </a:ext>
            </a:extLst>
          </p:cNvPr>
          <p:cNvSpPr txBox="1"/>
          <p:nvPr/>
        </p:nvSpPr>
        <p:spPr>
          <a:xfrm>
            <a:off x="3200400" y="4341500"/>
            <a:ext cx="59436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Payment Type</a:t>
            </a:r>
          </a:p>
          <a:p>
            <a:endParaRPr lang="en-US" sz="1600" dirty="0">
              <a:solidFill>
                <a:schemeClr val="bg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337C6931-535E-8B31-BFCB-BE5467ED5AB4}"/>
              </a:ext>
            </a:extLst>
          </p:cNvPr>
          <p:cNvSpPr txBox="1"/>
          <p:nvPr/>
        </p:nvSpPr>
        <p:spPr>
          <a:xfrm>
            <a:off x="4495800" y="5096978"/>
            <a:ext cx="46482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Enter Billing Details</a:t>
            </a:r>
          </a:p>
          <a:p>
            <a:endParaRPr lang="en-US" sz="16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02521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1A3F-F70A-BAD6-3203-9FE336B560E7}"/>
              </a:ext>
            </a:extLst>
          </p:cNvPr>
          <p:cNvSpPr>
            <a:spLocks noGrp="1"/>
          </p:cNvSpPr>
          <p:nvPr>
            <p:ph type="title"/>
          </p:nvPr>
        </p:nvSpPr>
        <p:spPr/>
        <p:txBody>
          <a:bodyPr/>
          <a:lstStyle/>
          <a:p>
            <a:r>
              <a:rPr lang="en-US" dirty="0"/>
              <a:t>Check your Email</a:t>
            </a:r>
          </a:p>
        </p:txBody>
      </p:sp>
      <p:sp>
        <p:nvSpPr>
          <p:cNvPr id="4" name="TextBox 3">
            <a:extLst>
              <a:ext uri="{FF2B5EF4-FFF2-40B4-BE49-F238E27FC236}">
                <a16:creationId xmlns:a16="http://schemas.microsoft.com/office/drawing/2014/main" id="{A4FABE1D-3756-6A40-343A-6AB416183CDB}"/>
              </a:ext>
            </a:extLst>
          </p:cNvPr>
          <p:cNvSpPr txBox="1"/>
          <p:nvPr/>
        </p:nvSpPr>
        <p:spPr>
          <a:xfrm>
            <a:off x="0" y="1055180"/>
            <a:ext cx="9144000" cy="1477328"/>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submission is complete.  </a:t>
            </a:r>
          </a:p>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Check your email for summaries of your application and payment.</a:t>
            </a:r>
          </a:p>
          <a:p>
            <a:pPr algn="ctr"/>
            <a:endParaRPr lang="en-US"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314937641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1112</TotalTime>
  <Words>351</Words>
  <Application>Microsoft Office PowerPoint</Application>
  <PresentationFormat>On-screen Show (4:3)</PresentationFormat>
  <Paragraphs>55</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Open Sans</vt:lpstr>
      <vt:lpstr>PermianSlabSerifTypeface</vt:lpstr>
      <vt:lpstr>PowerPoint B</vt:lpstr>
      <vt:lpstr>Tennessee Auctioneer  Commission</vt:lpstr>
      <vt:lpstr>Apply: Important Information</vt:lpstr>
      <vt:lpstr>Where to Apply</vt:lpstr>
      <vt:lpstr>Online Application Introduction </vt:lpstr>
      <vt:lpstr>Summary</vt:lpstr>
      <vt:lpstr>Payment</vt:lpstr>
      <vt:lpstr>Check your Email</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Lauren Cook</cp:lastModifiedBy>
  <cp:revision>35</cp:revision>
  <dcterms:created xsi:type="dcterms:W3CDTF">2015-04-23T14:05:11Z</dcterms:created>
  <dcterms:modified xsi:type="dcterms:W3CDTF">2026-06-10T19:18:49Z</dcterms:modified>
</cp:coreProperties>
</file>