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72" r:id="rId4"/>
    <p:sldId id="262" r:id="rId5"/>
    <p:sldId id="264" r:id="rId6"/>
    <p:sldId id="263" r:id="rId7"/>
    <p:sldId id="267" r:id="rId8"/>
    <p:sldId id="268" r:id="rId9"/>
    <p:sldId id="271" r:id="rId10"/>
    <p:sldId id="265" r:id="rId11"/>
    <p:sldId id="270"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E7073"/>
    <a:srgbClr val="FF0F00"/>
    <a:srgbClr val="48705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75" autoAdjust="0"/>
  </p:normalViewPr>
  <p:slideViewPr>
    <p:cSldViewPr>
      <p:cViewPr varScale="1">
        <p:scale>
          <a:sx n="150" d="100"/>
          <a:sy n="150" d="100"/>
        </p:scale>
        <p:origin x="1440" y="120"/>
      </p:cViewPr>
      <p:guideLst>
        <p:guide orient="horz" pos="216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en Cook" userId="815fbe41-2a05-4602-ac13-98a917e4d5a0" providerId="ADAL" clId="{2219383D-9C38-4D0F-BD6B-0175EDEEBE61}"/>
    <pc:docChg chg="modSld">
      <pc:chgData name="Lauren Cook" userId="815fbe41-2a05-4602-ac13-98a917e4d5a0" providerId="ADAL" clId="{2219383D-9C38-4D0F-BD6B-0175EDEEBE61}" dt="2026-06-10T14:31:47.513" v="9" actId="20577"/>
      <pc:docMkLst>
        <pc:docMk/>
      </pc:docMkLst>
      <pc:sldChg chg="modSp mod">
        <pc:chgData name="Lauren Cook" userId="815fbe41-2a05-4602-ac13-98a917e4d5a0" providerId="ADAL" clId="{2219383D-9C38-4D0F-BD6B-0175EDEEBE61}" dt="2026-06-10T14:17:13.662" v="1" actId="962"/>
        <pc:sldMkLst>
          <pc:docMk/>
          <pc:sldMk cId="453275223" sldId="257"/>
        </pc:sldMkLst>
        <pc:picChg chg="mod">
          <ac:chgData name="Lauren Cook" userId="815fbe41-2a05-4602-ac13-98a917e4d5a0" providerId="ADAL" clId="{2219383D-9C38-4D0F-BD6B-0175EDEEBE61}" dt="2026-06-10T14:17:13.662" v="1" actId="962"/>
          <ac:picMkLst>
            <pc:docMk/>
            <pc:sldMk cId="453275223" sldId="257"/>
            <ac:picMk id="4" creationId="{CF012BB8-9549-0F86-8809-0C06F893D6CF}"/>
          </ac:picMkLst>
        </pc:picChg>
      </pc:sldChg>
      <pc:sldChg chg="modSp mod">
        <pc:chgData name="Lauren Cook" userId="815fbe41-2a05-4602-ac13-98a917e4d5a0" providerId="ADAL" clId="{2219383D-9C38-4D0F-BD6B-0175EDEEBE61}" dt="2026-06-10T14:31:47.513" v="9" actId="20577"/>
        <pc:sldMkLst>
          <pc:docMk/>
          <pc:sldMk cId="2082183723" sldId="259"/>
        </pc:sldMkLst>
        <pc:spChg chg="mod">
          <ac:chgData name="Lauren Cook" userId="815fbe41-2a05-4602-ac13-98a917e4d5a0" providerId="ADAL" clId="{2219383D-9C38-4D0F-BD6B-0175EDEEBE61}" dt="2026-06-10T14:31:37.231" v="3" actId="20577"/>
          <ac:spMkLst>
            <pc:docMk/>
            <pc:sldMk cId="2082183723" sldId="259"/>
            <ac:spMk id="3" creationId="{9035ABF6-16AC-2673-27F9-6B47194BDF7E}"/>
          </ac:spMkLst>
        </pc:spChg>
        <pc:spChg chg="mod">
          <ac:chgData name="Lauren Cook" userId="815fbe41-2a05-4602-ac13-98a917e4d5a0" providerId="ADAL" clId="{2219383D-9C38-4D0F-BD6B-0175EDEEBE61}" dt="2026-06-10T14:31:41.698" v="5" actId="20577"/>
          <ac:spMkLst>
            <pc:docMk/>
            <pc:sldMk cId="2082183723" sldId="259"/>
            <ac:spMk id="4" creationId="{C929582D-9C3E-DE24-7A90-4B4B06FA6E61}"/>
          </ac:spMkLst>
        </pc:spChg>
        <pc:spChg chg="mod">
          <ac:chgData name="Lauren Cook" userId="815fbe41-2a05-4602-ac13-98a917e4d5a0" providerId="ADAL" clId="{2219383D-9C38-4D0F-BD6B-0175EDEEBE61}" dt="2026-06-10T14:31:45.080" v="7" actId="20577"/>
          <ac:spMkLst>
            <pc:docMk/>
            <pc:sldMk cId="2082183723" sldId="259"/>
            <ac:spMk id="6" creationId="{7B5810A0-8528-68A0-FE56-EF26CCE9E699}"/>
          </ac:spMkLst>
        </pc:spChg>
        <pc:spChg chg="mod">
          <ac:chgData name="Lauren Cook" userId="815fbe41-2a05-4602-ac13-98a917e4d5a0" providerId="ADAL" clId="{2219383D-9C38-4D0F-BD6B-0175EDEEBE61}" dt="2026-06-10T14:31:47.513" v="9" actId="20577"/>
          <ac:spMkLst>
            <pc:docMk/>
            <pc:sldMk cId="2082183723" sldId="259"/>
            <ac:spMk id="7" creationId="{953D5417-86DF-2D6C-8A0C-829C2EAC15FD}"/>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 Standard">
    <p:spTree>
      <p:nvGrpSpPr>
        <p:cNvPr id="1" name=""/>
        <p:cNvGrpSpPr/>
        <p:nvPr/>
      </p:nvGrpSpPr>
      <p:grpSpPr>
        <a:xfrm>
          <a:off x="0" y="0"/>
          <a:ext cx="0" cy="0"/>
          <a:chOff x="0" y="0"/>
          <a:chExt cx="0" cy="0"/>
        </a:xfrm>
      </p:grpSpPr>
      <p:sp>
        <p:nvSpPr>
          <p:cNvPr id="3" name="Rectangle 2"/>
          <p:cNvSpPr/>
          <p:nvPr userDrawn="1"/>
        </p:nvSpPr>
        <p:spPr>
          <a:xfrm>
            <a:off x="0" y="3886200"/>
            <a:ext cx="9144000" cy="2514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52400" y="4038603"/>
            <a:ext cx="8839200" cy="1422399"/>
          </a:xfrm>
        </p:spPr>
        <p:txBody>
          <a:bodyPr>
            <a:normAutofit/>
          </a:bodyPr>
          <a:lstStyle>
            <a:lvl1pPr algn="ctr">
              <a:defRPr sz="40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7" name="Text Placeholder 13"/>
          <p:cNvSpPr>
            <a:spLocks noGrp="1"/>
          </p:cNvSpPr>
          <p:nvPr>
            <p:ph type="body" sz="quarter" idx="12" hasCustomPrompt="1"/>
          </p:nvPr>
        </p:nvSpPr>
        <p:spPr>
          <a:xfrm>
            <a:off x="152400" y="5461001"/>
            <a:ext cx="8839200" cy="812800"/>
          </a:xfrm>
        </p:spPr>
        <p:txBody>
          <a:bodyPr anchor="ctr">
            <a:normAutofit/>
          </a:bodyPr>
          <a:lstStyle>
            <a:lvl1pPr marL="0" indent="0" algn="ctr">
              <a:buNone/>
              <a:defRPr sz="2800">
                <a:solidFill>
                  <a:schemeClr val="bg1"/>
                </a:solidFill>
                <a:effectLst>
                  <a:outerShdw blurRad="38100" dist="38100" dir="2700000" algn="tl">
                    <a:srgbClr val="000000">
                      <a:alpha val="43137"/>
                    </a:srgbClr>
                  </a:outerShdw>
                </a:effectLst>
                <a:latin typeface="PermianSlabSerifTypeface" pitchFamily="50" charset="0"/>
              </a:defRPr>
            </a:lvl1pPr>
          </a:lstStyle>
          <a:p>
            <a:pPr lvl="0"/>
            <a:r>
              <a:rPr lang="en-US" dirty="0"/>
              <a:t>Sub-Title</a:t>
            </a:r>
          </a:p>
        </p:txBody>
      </p:sp>
      <p:sp>
        <p:nvSpPr>
          <p:cNvPr id="8" name="Text Placeholder 11"/>
          <p:cNvSpPr>
            <a:spLocks noGrp="1"/>
          </p:cNvSpPr>
          <p:nvPr>
            <p:ph type="body" sz="quarter" idx="11" hasCustomPrompt="1"/>
          </p:nvPr>
        </p:nvSpPr>
        <p:spPr>
          <a:xfrm>
            <a:off x="0" y="6400800"/>
            <a:ext cx="9144000" cy="457200"/>
          </a:xfrm>
        </p:spPr>
        <p:txBody>
          <a:bodyPr anchor="ctr">
            <a:normAutofit/>
          </a:bodyPr>
          <a:lstStyle>
            <a:lvl1pPr marL="0" indent="0" algn="ctr">
              <a:buNone/>
              <a:defRPr sz="1100" baseline="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 | Date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828800" y="1143000"/>
            <a:ext cx="5486400" cy="2743200"/>
          </a:xfrm>
          <a:prstGeom prst="rect">
            <a:avLst/>
          </a:prstGeom>
        </p:spPr>
      </p:pic>
    </p:spTree>
    <p:extLst>
      <p:ext uri="{BB962C8B-B14F-4D97-AF65-F5344CB8AC3E}">
        <p14:creationId xmlns:p14="http://schemas.microsoft.com/office/powerpoint/2010/main" val="3357423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Body - Ta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6"/>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6"/>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6"/>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6"/>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4481855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Body - Gra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8839200" cy="4958462"/>
          </a:xfrm>
        </p:spPr>
        <p:txBody>
          <a:bodyPr>
            <a:normAutofit/>
          </a:bodyPr>
          <a:lstStyle>
            <a:lvl1pPr>
              <a:buClr>
                <a:schemeClr val="accent5">
                  <a:lumMod val="60000"/>
                  <a:lumOff val="40000"/>
                </a:schemeClr>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5">
                  <a:lumMod val="60000"/>
                  <a:lumOff val="40000"/>
                </a:schemeClr>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5">
                  <a:lumMod val="60000"/>
                  <a:lumOff val="40000"/>
                </a:schemeClr>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5">
                  <a:lumMod val="60000"/>
                  <a:lumOff val="40000"/>
                </a:schemeClr>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1"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7838844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ouble-Column Body">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4"/>
            <a:ext cx="4419600" cy="4958462"/>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Content Placeholder 2"/>
          <p:cNvSpPr>
            <a:spLocks noGrp="1"/>
          </p:cNvSpPr>
          <p:nvPr>
            <p:ph idx="13"/>
          </p:nvPr>
        </p:nvSpPr>
        <p:spPr>
          <a:xfrm>
            <a:off x="4648200" y="1193804"/>
            <a:ext cx="4267200" cy="4958462"/>
          </a:xfrm>
        </p:spPr>
        <p:txBody>
          <a:bodyPr>
            <a:normAutofit/>
          </a:bodyPr>
          <a:lstStyle>
            <a:lvl1pPr>
              <a:buClr>
                <a:srgbClr val="FF00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0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0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0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Rectangle 11"/>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5"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6" name="Slide Number Placeholder 5"/>
          <p:cNvSpPr txBox="1">
            <a:spLocks/>
          </p:cNvSpPr>
          <p:nvPr userDrawn="1"/>
        </p:nvSpPr>
        <p:spPr>
          <a:xfrm>
            <a:off x="6934200" y="6416675"/>
            <a:ext cx="2133600" cy="365125"/>
          </a:xfrm>
          <a:prstGeom prst="rect">
            <a:avLst/>
          </a:prstGeom>
        </p:spPr>
        <p:txBody>
          <a:bodyPr anchor="b"/>
          <a:lstStyle>
            <a:defPPr>
              <a:defRPr lang="en-US"/>
            </a:defPPr>
            <a:lvl1pPr marL="0" algn="r" defTabSz="914400" rtl="0" eaLnBrk="1" latinLnBrk="0" hangingPunct="1">
              <a:defRPr sz="1000" i="1" kern="12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645693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445570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Blank - Blue">
    <p:bg>
      <p:bgPr>
        <a:solidFill>
          <a:schemeClr val="accent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lank - Orange">
    <p:bg>
      <p:bgPr>
        <a:solidFill>
          <a:schemeClr val="accent3"/>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 YellowGreen">
    <p:bg>
      <p:bgPr>
        <a:solidFill>
          <a:schemeClr val="accent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0678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Blank - Gray">
    <p:bg>
      <p:bgPr>
        <a:solidFill>
          <a:schemeClr val="accent5">
            <a:lumMod val="20000"/>
            <a:lumOff val="80000"/>
          </a:schemeClr>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9629934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 Photo">
    <p:spTree>
      <p:nvGrpSpPr>
        <p:cNvPr id="1" name=""/>
        <p:cNvGrpSpPr/>
        <p:nvPr/>
      </p:nvGrpSpPr>
      <p:grpSpPr>
        <a:xfrm>
          <a:off x="0" y="0"/>
          <a:ext cx="0" cy="0"/>
          <a:chOff x="0" y="0"/>
          <a:chExt cx="0" cy="0"/>
        </a:xfrm>
      </p:grpSpPr>
      <p:sp>
        <p:nvSpPr>
          <p:cNvPr id="7" name="Picture Placeholder 6"/>
          <p:cNvSpPr>
            <a:spLocks noGrp="1"/>
          </p:cNvSpPr>
          <p:nvPr>
            <p:ph type="pic" sz="quarter" idx="10"/>
          </p:nvPr>
        </p:nvSpPr>
        <p:spPr>
          <a:xfrm>
            <a:off x="4572000" y="0"/>
            <a:ext cx="4572000" cy="6858000"/>
          </a:xfrm>
        </p:spPr>
        <p:txBody>
          <a:bodyPr/>
          <a:lstStyle>
            <a:lvl1pPr marL="0" indent="0">
              <a:buNone/>
              <a:defRPr/>
            </a:lvl1pPr>
          </a:lstStyle>
          <a:p>
            <a:r>
              <a:rPr lang="en-US"/>
              <a:t>Click icon to add picture</a:t>
            </a:r>
            <a:endParaRPr lang="en-US" dirty="0"/>
          </a:p>
        </p:txBody>
      </p:sp>
      <p:sp>
        <p:nvSpPr>
          <p:cNvPr id="10" name="Title 9"/>
          <p:cNvSpPr>
            <a:spLocks noGrp="1"/>
          </p:cNvSpPr>
          <p:nvPr>
            <p:ph type="title"/>
          </p:nvPr>
        </p:nvSpPr>
        <p:spPr>
          <a:xfrm>
            <a:off x="381000" y="2209801"/>
            <a:ext cx="3962400" cy="2235200"/>
          </a:xfrm>
        </p:spPr>
        <p:txBody>
          <a:bodyPr>
            <a:noAutofit/>
          </a:bodyPr>
          <a:lstStyle>
            <a:lvl1pPr marL="0" indent="0" algn="l">
              <a:defRPr sz="3600">
                <a:effectLst/>
                <a:latin typeface="PermianSlabSerifTypeface" pitchFamily="50" charset="0"/>
              </a:defRPr>
            </a:lvl1pPr>
          </a:lstStyle>
          <a:p>
            <a:r>
              <a:rPr lang="en-US"/>
              <a:t>Click to edit Master title style</a:t>
            </a:r>
            <a:endParaRPr lang="en-US" dirty="0"/>
          </a:p>
        </p:txBody>
      </p:sp>
      <p:sp>
        <p:nvSpPr>
          <p:cNvPr id="12" name="Text Placeholder 11"/>
          <p:cNvSpPr>
            <a:spLocks noGrp="1"/>
          </p:cNvSpPr>
          <p:nvPr>
            <p:ph type="body" sz="quarter" idx="11" hasCustomPrompt="1"/>
          </p:nvPr>
        </p:nvSpPr>
        <p:spPr>
          <a:xfrm>
            <a:off x="381000" y="5562600"/>
            <a:ext cx="4038600" cy="1117600"/>
          </a:xfrm>
        </p:spPr>
        <p:txBody>
          <a:bodyPr anchor="b">
            <a:normAutofit/>
          </a:bodyPr>
          <a:lstStyle>
            <a:lvl1pPr marL="0" indent="0">
              <a:buNone/>
              <a:defRPr sz="1100">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pPr lvl="0"/>
            <a:r>
              <a:rPr lang="en-US" dirty="0"/>
              <a:t>Name, Position</a:t>
            </a:r>
          </a:p>
          <a:p>
            <a:pPr lvl="0"/>
            <a:r>
              <a:rPr lang="en-US" dirty="0"/>
              <a:t>Date</a:t>
            </a:r>
          </a:p>
        </p:txBody>
      </p:sp>
      <p:sp>
        <p:nvSpPr>
          <p:cNvPr id="14" name="Text Placeholder 13"/>
          <p:cNvSpPr>
            <a:spLocks noGrp="1"/>
          </p:cNvSpPr>
          <p:nvPr>
            <p:ph type="body" sz="quarter" idx="12" hasCustomPrompt="1"/>
          </p:nvPr>
        </p:nvSpPr>
        <p:spPr>
          <a:xfrm>
            <a:off x="381000" y="4445001"/>
            <a:ext cx="3962400" cy="812800"/>
          </a:xfrm>
        </p:spPr>
        <p:txBody>
          <a:bodyPr>
            <a:normAutofit/>
          </a:bodyPr>
          <a:lstStyle>
            <a:lvl1pPr marL="0" indent="0">
              <a:buNone/>
              <a:defRPr sz="2800">
                <a:solidFill>
                  <a:schemeClr val="accent5"/>
                </a:solidFill>
                <a:latin typeface="PermianSlabSerifTypeface" pitchFamily="50" charset="0"/>
              </a:defRPr>
            </a:lvl1pPr>
          </a:lstStyle>
          <a:p>
            <a:pPr lvl="0"/>
            <a:r>
              <a:rPr lang="en-US" dirty="0"/>
              <a:t>Sub-Title</a:t>
            </a:r>
          </a:p>
        </p:txBody>
      </p:sp>
      <p:pic>
        <p:nvPicPr>
          <p:cNvPr id="6" name="Picture 5"/>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1000" y="381000"/>
            <a:ext cx="2560320" cy="1280160"/>
          </a:xfrm>
          <a:prstGeom prst="rect">
            <a:avLst/>
          </a:prstGeom>
        </p:spPr>
      </p:pic>
    </p:spTree>
    <p:extLst>
      <p:ext uri="{BB962C8B-B14F-4D97-AF65-F5344CB8AC3E}">
        <p14:creationId xmlns:p14="http://schemas.microsoft.com/office/powerpoint/2010/main" val="22559767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ub-Title">
    <p:spTree>
      <p:nvGrpSpPr>
        <p:cNvPr id="1" name=""/>
        <p:cNvGrpSpPr/>
        <p:nvPr/>
      </p:nvGrpSpPr>
      <p:grpSpPr>
        <a:xfrm>
          <a:off x="0" y="0"/>
          <a:ext cx="0" cy="0"/>
          <a:chOff x="0" y="0"/>
          <a:chExt cx="0" cy="0"/>
        </a:xfrm>
      </p:grpSpPr>
      <p:sp>
        <p:nvSpPr>
          <p:cNvPr id="5" name="Rectangle 4"/>
          <p:cNvSpPr/>
          <p:nvPr userDrawn="1"/>
        </p:nvSpPr>
        <p:spPr>
          <a:xfrm>
            <a:off x="3200400" y="3874770"/>
            <a:ext cx="5943600" cy="22402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1"/>
          <p:cNvSpPr>
            <a:spLocks noGrp="1"/>
          </p:cNvSpPr>
          <p:nvPr>
            <p:ph type="ctrTitle"/>
          </p:nvPr>
        </p:nvSpPr>
        <p:spPr>
          <a:xfrm>
            <a:off x="3276600" y="3962400"/>
            <a:ext cx="5715000" cy="2057400"/>
          </a:xfrm>
        </p:spPr>
        <p:txBody>
          <a:bodyPr/>
          <a:lstStyle>
            <a:lvl1pPr algn="r">
              <a:defRPr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dirty="0"/>
              <a:t>Click to edit Master title style</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62890" y="3322320"/>
            <a:ext cx="3345180" cy="3345180"/>
          </a:xfrm>
          <a:prstGeom prst="rect">
            <a:avLst/>
          </a:prstGeom>
          <a:noFill/>
          <a:ln>
            <a:noFill/>
          </a:ln>
        </p:spPr>
      </p:pic>
    </p:spTree>
    <p:extLst>
      <p:ext uri="{BB962C8B-B14F-4D97-AF65-F5344CB8AC3E}">
        <p14:creationId xmlns:p14="http://schemas.microsoft.com/office/powerpoint/2010/main" val="2854890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ody - TN Mark">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43000"/>
            <a:ext cx="8839200" cy="5562600"/>
          </a:xfrm>
        </p:spPr>
        <p:txBody>
          <a:bodyPr>
            <a:normAutofit/>
          </a:bodyPr>
          <a:lstStyle>
            <a:lvl1pPr>
              <a:buClr>
                <a:schemeClr val="bg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bg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bg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bg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8305800" y="6019800"/>
            <a:ext cx="866774" cy="866774"/>
          </a:xfrm>
          <a:prstGeom prst="rect">
            <a:avLst/>
          </a:prstGeom>
        </p:spPr>
      </p:pic>
    </p:spTree>
    <p:extLst>
      <p:ext uri="{BB962C8B-B14F-4D97-AF65-F5344CB8AC3E}">
        <p14:creationId xmlns:p14="http://schemas.microsoft.com/office/powerpoint/2010/main" val="1899978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ody">
    <p:spTree>
      <p:nvGrpSpPr>
        <p:cNvPr id="1" name=""/>
        <p:cNvGrpSpPr/>
        <p:nvPr/>
      </p:nvGrpSpPr>
      <p:grpSpPr>
        <a:xfrm>
          <a:off x="0" y="0"/>
          <a:ext cx="0" cy="0"/>
          <a:chOff x="0" y="0"/>
          <a:chExt cx="0" cy="0"/>
        </a:xfrm>
      </p:grpSpPr>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228600" y="1193800"/>
            <a:ext cx="87630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3776414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Body - Red">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rgbClr val="FF0F00"/>
              </a:buClr>
              <a:defRPr sz="2400">
                <a:latin typeface="Open Sans" panose="020B0606030504020204" pitchFamily="34" charset="0"/>
                <a:ea typeface="Open Sans" panose="020B0606030504020204" pitchFamily="34" charset="0"/>
                <a:cs typeface="Open Sans" panose="020B0606030504020204" pitchFamily="34" charset="0"/>
              </a:defRPr>
            </a:lvl1pPr>
            <a:lvl2pPr>
              <a:buClr>
                <a:srgbClr val="FF0F00"/>
              </a:buClr>
              <a:defRPr sz="2000">
                <a:latin typeface="Open Sans" panose="020B0606030504020204" pitchFamily="34" charset="0"/>
                <a:ea typeface="Open Sans" panose="020B0606030504020204" pitchFamily="34" charset="0"/>
                <a:cs typeface="Open Sans" panose="020B0606030504020204" pitchFamily="34" charset="0"/>
              </a:defRPr>
            </a:lvl2pPr>
            <a:lvl3pPr>
              <a:buClr>
                <a:srgbClr val="FF0F00"/>
              </a:buClr>
              <a:defRPr sz="1800">
                <a:latin typeface="Open Sans" panose="020B0606030504020204" pitchFamily="34" charset="0"/>
                <a:ea typeface="Open Sans" panose="020B0606030504020204" pitchFamily="34" charset="0"/>
                <a:cs typeface="Open Sans" panose="020B0606030504020204" pitchFamily="34" charset="0"/>
              </a:defRPr>
            </a:lvl3pPr>
            <a:lvl4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4pPr>
            <a:lvl5pPr>
              <a:buClr>
                <a:srgbClr val="FF0F00"/>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rgbClr val="FF0F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7706561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dy - Orange">
    <p:spTree>
      <p:nvGrpSpPr>
        <p:cNvPr id="1" name=""/>
        <p:cNvGrpSpPr/>
        <p:nvPr/>
      </p:nvGrpSpPr>
      <p:grpSpPr>
        <a:xfrm>
          <a:off x="0" y="0"/>
          <a:ext cx="0" cy="0"/>
          <a:chOff x="0" y="0"/>
          <a:chExt cx="0" cy="0"/>
        </a:xfrm>
      </p:grpSpPr>
      <p:sp>
        <p:nvSpPr>
          <p:cNvPr id="12" name="Rectangle 11"/>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14" name="Content Placeholder 2"/>
          <p:cNvSpPr>
            <a:spLocks noGrp="1"/>
          </p:cNvSpPr>
          <p:nvPr>
            <p:ph idx="1"/>
          </p:nvPr>
        </p:nvSpPr>
        <p:spPr>
          <a:xfrm>
            <a:off x="152400" y="1193800"/>
            <a:ext cx="8839200" cy="4958465"/>
          </a:xfrm>
        </p:spPr>
        <p:txBody>
          <a:bodyPr>
            <a:normAutofit/>
          </a:bodyPr>
          <a:lstStyle>
            <a:lvl1pPr>
              <a:buClr>
                <a:schemeClr val="accent3"/>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3"/>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3"/>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3"/>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Rectangle 16"/>
          <p:cNvSpPr/>
          <p:nvPr userDrawn="1"/>
        </p:nvSpPr>
        <p:spPr>
          <a:xfrm>
            <a:off x="0" y="990602"/>
            <a:ext cx="9144000" cy="889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8"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5633957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Body - Blue">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1"/>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1"/>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1"/>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1"/>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0"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2"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3351007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Body - YellowGreen">
    <p:spTree>
      <p:nvGrpSpPr>
        <p:cNvPr id="1" name=""/>
        <p:cNvGrpSpPr/>
        <p:nvPr/>
      </p:nvGrpSpPr>
      <p:grpSpPr>
        <a:xfrm>
          <a:off x="0" y="0"/>
          <a:ext cx="0" cy="0"/>
          <a:chOff x="0" y="0"/>
          <a:chExt cx="0" cy="0"/>
        </a:xfrm>
      </p:grpSpPr>
      <p:sp>
        <p:nvSpPr>
          <p:cNvPr id="7" name="Rectangle 6"/>
          <p:cNvSpPr/>
          <p:nvPr userDrawn="1"/>
        </p:nvSpPr>
        <p:spPr>
          <a:xfrm>
            <a:off x="0" y="177801"/>
            <a:ext cx="9144000" cy="812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152400" y="177803"/>
            <a:ext cx="8839200" cy="825500"/>
          </a:xfrm>
        </p:spPr>
        <p:txBody>
          <a:bodyPr>
            <a:noAutofit/>
          </a:bodyPr>
          <a:lstStyle>
            <a:lvl1pPr algn="l">
              <a:defRPr sz="3200" b="1">
                <a:solidFill>
                  <a:schemeClr val="bg1"/>
                </a:solidFill>
                <a:effectLst>
                  <a:outerShdw blurRad="38100" dist="38100" dir="2700000" algn="tl">
                    <a:srgbClr val="000000">
                      <a:alpha val="43137"/>
                    </a:srgbClr>
                  </a:outerShdw>
                </a:effectLst>
                <a:latin typeface="PermianSlabSerifTypeface" pitchFamily="50" charset="0"/>
              </a:defRPr>
            </a:lvl1pPr>
          </a:lstStyle>
          <a:p>
            <a:r>
              <a:rPr lang="en-US"/>
              <a:t>Click to edit Master title style</a:t>
            </a:r>
            <a:endParaRPr lang="en-US" dirty="0"/>
          </a:p>
        </p:txBody>
      </p:sp>
      <p:sp>
        <p:nvSpPr>
          <p:cNvPr id="3" name="Content Placeholder 2"/>
          <p:cNvSpPr>
            <a:spLocks noGrp="1"/>
          </p:cNvSpPr>
          <p:nvPr>
            <p:ph idx="1"/>
          </p:nvPr>
        </p:nvSpPr>
        <p:spPr>
          <a:xfrm>
            <a:off x="152400" y="1193800"/>
            <a:ext cx="8839200" cy="4958465"/>
          </a:xfrm>
        </p:spPr>
        <p:txBody>
          <a:bodyPr>
            <a:normAutofit/>
          </a:bodyPr>
          <a:lstStyle>
            <a:lvl1pPr>
              <a:buClr>
                <a:schemeClr val="accent2"/>
              </a:buClr>
              <a:defRPr sz="2400">
                <a:latin typeface="Open Sans" panose="020B0606030504020204" pitchFamily="34" charset="0"/>
                <a:ea typeface="Open Sans" panose="020B0606030504020204" pitchFamily="34" charset="0"/>
                <a:cs typeface="Open Sans" panose="020B0606030504020204" pitchFamily="34" charset="0"/>
              </a:defRPr>
            </a:lvl1pPr>
            <a:lvl2pPr>
              <a:buClr>
                <a:schemeClr val="accent2"/>
              </a:buClr>
              <a:defRPr sz="2000">
                <a:latin typeface="Open Sans" panose="020B0606030504020204" pitchFamily="34" charset="0"/>
                <a:ea typeface="Open Sans" panose="020B0606030504020204" pitchFamily="34" charset="0"/>
                <a:cs typeface="Open Sans" panose="020B0606030504020204" pitchFamily="34" charset="0"/>
              </a:defRPr>
            </a:lvl2pPr>
            <a:lvl3pPr>
              <a:buClr>
                <a:schemeClr val="accent2"/>
              </a:buClr>
              <a:defRPr sz="1800">
                <a:latin typeface="Open Sans" panose="020B0606030504020204" pitchFamily="34" charset="0"/>
                <a:ea typeface="Open Sans" panose="020B0606030504020204" pitchFamily="34" charset="0"/>
                <a:cs typeface="Open Sans" panose="020B0606030504020204" pitchFamily="34" charset="0"/>
              </a:defRPr>
            </a:lvl3pPr>
            <a:lvl4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4pPr>
            <a:lvl5pPr>
              <a:buClr>
                <a:schemeClr val="accent2"/>
              </a:buClr>
              <a:defRPr sz="1600">
                <a:latin typeface="Open Sans" panose="020B0606030504020204" pitchFamily="34" charset="0"/>
                <a:ea typeface="Open Sans" panose="020B0606030504020204" pitchFamily="34" charset="0"/>
                <a:cs typeface="Open Sans" panose="020B0606030504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p:cNvSpPr/>
          <p:nvPr userDrawn="1"/>
        </p:nvSpPr>
        <p:spPr>
          <a:xfrm>
            <a:off x="0" y="990602"/>
            <a:ext cx="9144000" cy="889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userDrawn="1"/>
        </p:nvSpPr>
        <p:spPr>
          <a:xfrm>
            <a:off x="0" y="6152266"/>
            <a:ext cx="9144000" cy="705733"/>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28575" y="6152266"/>
            <a:ext cx="1463040" cy="731520"/>
          </a:xfrm>
          <a:prstGeom prst="rect">
            <a:avLst/>
          </a:prstGeom>
        </p:spPr>
      </p:pic>
      <p:sp>
        <p:nvSpPr>
          <p:cNvPr id="13" name="Footer Placeholder 4"/>
          <p:cNvSpPr>
            <a:spLocks noGrp="1"/>
          </p:cNvSpPr>
          <p:nvPr>
            <p:ph type="ftr" sz="quarter" idx="11"/>
          </p:nvPr>
        </p:nvSpPr>
        <p:spPr>
          <a:xfrm>
            <a:off x="3124200" y="6416675"/>
            <a:ext cx="2895600" cy="365125"/>
          </a:xfr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14" name="Slide Number Placeholder 5"/>
          <p:cNvSpPr>
            <a:spLocks noGrp="1"/>
          </p:cNvSpPr>
          <p:nvPr>
            <p:ph type="sldNum" sz="quarter" idx="12"/>
          </p:nvPr>
        </p:nvSpPr>
        <p:spPr>
          <a:xfrm>
            <a:off x="6934200" y="6416675"/>
            <a:ext cx="2133600" cy="365125"/>
          </a:xfrm>
          <a:prstGeom prst="rect">
            <a:avLst/>
          </a:prstGeom>
        </p:spPr>
        <p:txBody>
          <a:bodyPr anchor="b"/>
          <a:lstStyle>
            <a:lvl1pP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28832673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4"/>
          <p:cNvSpPr>
            <a:spLocks noGrp="1"/>
          </p:cNvSpPr>
          <p:nvPr>
            <p:ph type="ftr" sz="quarter" idx="3"/>
          </p:nvPr>
        </p:nvSpPr>
        <p:spPr>
          <a:xfrm>
            <a:off x="3124200" y="6416675"/>
            <a:ext cx="2895600" cy="365125"/>
          </a:xfrm>
          <a:prstGeom prst="rect">
            <a:avLst/>
          </a:prstGeom>
        </p:spPr>
        <p:txBody>
          <a:bodyPr anchor="b"/>
          <a:lstStyle>
            <a:lvl1pPr algn="ct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endParaRPr lang="en-US" dirty="0"/>
          </a:p>
        </p:txBody>
      </p:sp>
      <p:sp>
        <p:nvSpPr>
          <p:cNvPr id="8" name="Slide Number Placeholder 5"/>
          <p:cNvSpPr>
            <a:spLocks noGrp="1"/>
          </p:cNvSpPr>
          <p:nvPr>
            <p:ph type="sldNum" sz="quarter" idx="4"/>
          </p:nvPr>
        </p:nvSpPr>
        <p:spPr>
          <a:xfrm>
            <a:off x="6934200" y="6416675"/>
            <a:ext cx="2133600" cy="365125"/>
          </a:xfrm>
          <a:prstGeom prst="rect">
            <a:avLst/>
          </a:prstGeom>
        </p:spPr>
        <p:txBody>
          <a:bodyPr anchor="b"/>
          <a:lstStyle>
            <a:lvl1pPr algn="r">
              <a:defRPr sz="1000" i="1">
                <a:solidFill>
                  <a:schemeClr val="accent5"/>
                </a:solidFill>
                <a:latin typeface="Open Sans" panose="020B0606030504020204" pitchFamily="34" charset="0"/>
                <a:ea typeface="Open Sans" panose="020B0606030504020204" pitchFamily="34" charset="0"/>
                <a:cs typeface="Open Sans" panose="020B0606030504020204" pitchFamily="34" charset="0"/>
              </a:defRPr>
            </a:lvl1pPr>
          </a:lstStyle>
          <a:p>
            <a:fld id="{5C76A076-0EB6-4ACF-BC93-AE169B35ECF5}" type="slidenum">
              <a:rPr lang="en-US" smtClean="0"/>
              <a:pPr/>
              <a:t>‹#›</a:t>
            </a:fld>
            <a:endParaRPr lang="en-US" dirty="0"/>
          </a:p>
        </p:txBody>
      </p:sp>
    </p:spTree>
    <p:extLst>
      <p:ext uri="{BB962C8B-B14F-4D97-AF65-F5344CB8AC3E}">
        <p14:creationId xmlns:p14="http://schemas.microsoft.com/office/powerpoint/2010/main" val="1143005989"/>
      </p:ext>
    </p:extLst>
  </p:cSld>
  <p:clrMap bg1="lt1" tx1="dk1" bg2="lt2" tx2="dk2" accent1="accent1" accent2="accent2" accent3="accent3" accent4="accent4" accent5="accent5" accent6="accent6" hlink="hlink" folHlink="folHlink"/>
  <p:sldLayoutIdLst>
    <p:sldLayoutId id="2147483660" r:id="rId1"/>
    <p:sldLayoutId id="2147483670" r:id="rId2"/>
    <p:sldLayoutId id="2147483649" r:id="rId3"/>
    <p:sldLayoutId id="2147483680" r:id="rId4"/>
    <p:sldLayoutId id="2147483679" r:id="rId5"/>
    <p:sldLayoutId id="2147483668" r:id="rId6"/>
    <p:sldLayoutId id="2147483665" r:id="rId7"/>
    <p:sldLayoutId id="2147483672" r:id="rId8"/>
    <p:sldLayoutId id="2147483673" r:id="rId9"/>
    <p:sldLayoutId id="2147483674" r:id="rId10"/>
    <p:sldLayoutId id="2147483671" r:id="rId11"/>
    <p:sldLayoutId id="2147483662" r:id="rId12"/>
    <p:sldLayoutId id="2147483663" r:id="rId13"/>
    <p:sldLayoutId id="2147483676" r:id="rId14"/>
    <p:sldLayoutId id="2147483677" r:id="rId15"/>
    <p:sldLayoutId id="2147483675" r:id="rId16"/>
    <p:sldLayoutId id="2147483678" r:id="rId17"/>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access.cloud.commerce.tn.gov/portal/public" TargetMode="Externa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a:t>Accountancy Application Assistance</a:t>
            </a:r>
          </a:p>
        </p:txBody>
      </p:sp>
      <p:sp>
        <p:nvSpPr>
          <p:cNvPr id="5" name="Text Placeholder 4"/>
          <p:cNvSpPr>
            <a:spLocks noGrp="1"/>
          </p:cNvSpPr>
          <p:nvPr>
            <p:ph type="body" sz="quarter" idx="12"/>
          </p:nvPr>
        </p:nvSpPr>
        <p:spPr>
          <a:xfrm>
            <a:off x="380999" y="4445001"/>
            <a:ext cx="4300341" cy="812800"/>
          </a:xfrm>
        </p:spPr>
        <p:txBody>
          <a:bodyPr anchor="ctr">
            <a:normAutofit fontScale="62500" lnSpcReduction="20000"/>
          </a:bodyPr>
          <a:lstStyle/>
          <a:p>
            <a:endParaRPr lang="en-US" dirty="0">
              <a:solidFill>
                <a:schemeClr val="tx1"/>
              </a:solidFill>
            </a:endParaRPr>
          </a:p>
          <a:p>
            <a:r>
              <a:rPr lang="en-US" dirty="0">
                <a:solidFill>
                  <a:schemeClr val="tx1"/>
                </a:solidFill>
              </a:rPr>
              <a:t>Inactive/Retired CPA License Renewal</a:t>
            </a:r>
          </a:p>
          <a:p>
            <a:endParaRPr lang="en-US" dirty="0">
              <a:solidFill>
                <a:schemeClr val="tx1"/>
              </a:solidFill>
            </a:endParaRPr>
          </a:p>
        </p:txBody>
      </p:sp>
      <p:pic>
        <p:nvPicPr>
          <p:cNvPr id="4" name="Picture 3" descr="An image of a calculator, graphs, pen and  paper.&#10;&#10;">
            <a:extLst>
              <a:ext uri="{FF2B5EF4-FFF2-40B4-BE49-F238E27FC236}">
                <a16:creationId xmlns:a16="http://schemas.microsoft.com/office/drawing/2014/main" id="{CF012BB8-9549-0F86-8809-0C06F893D6CF}"/>
              </a:ext>
            </a:extLst>
          </p:cNvPr>
          <p:cNvPicPr>
            <a:picLocks noChangeAspect="1"/>
          </p:cNvPicPr>
          <p:nvPr/>
        </p:nvPicPr>
        <p:blipFill>
          <a:blip r:embed="rId2"/>
          <a:stretch>
            <a:fillRect/>
          </a:stretch>
        </p:blipFill>
        <p:spPr>
          <a:xfrm>
            <a:off x="4681341" y="1106038"/>
            <a:ext cx="4462659" cy="4456562"/>
          </a:xfrm>
          <a:prstGeom prst="rect">
            <a:avLst/>
          </a:prstGeom>
        </p:spPr>
      </p:pic>
    </p:spTree>
    <p:extLst>
      <p:ext uri="{BB962C8B-B14F-4D97-AF65-F5344CB8AC3E}">
        <p14:creationId xmlns:p14="http://schemas.microsoft.com/office/powerpoint/2010/main" val="45327522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833504-D1B9-1033-7498-1FC8839E3F30}"/>
              </a:ext>
            </a:extLst>
          </p:cNvPr>
          <p:cNvSpPr>
            <a:spLocks noGrp="1"/>
          </p:cNvSpPr>
          <p:nvPr>
            <p:ph type="title"/>
          </p:nvPr>
        </p:nvSpPr>
        <p:spPr/>
        <p:txBody>
          <a:bodyPr/>
          <a:lstStyle/>
          <a:p>
            <a:r>
              <a:rPr lang="en-US" dirty="0"/>
              <a:t>Payment</a:t>
            </a:r>
          </a:p>
        </p:txBody>
      </p:sp>
      <p:sp>
        <p:nvSpPr>
          <p:cNvPr id="9" name="TextBox 8">
            <a:extLst>
              <a:ext uri="{FF2B5EF4-FFF2-40B4-BE49-F238E27FC236}">
                <a16:creationId xmlns:a16="http://schemas.microsoft.com/office/drawing/2014/main" id="{26EB35A9-488E-9F29-912B-A12992443C2D}"/>
              </a:ext>
            </a:extLst>
          </p:cNvPr>
          <p:cNvSpPr txBox="1"/>
          <p:nvPr/>
        </p:nvSpPr>
        <p:spPr>
          <a:xfrm>
            <a:off x="0" y="1055180"/>
            <a:ext cx="9144000" cy="1477328"/>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is not complete until payment is submitted.  </a:t>
            </a:r>
          </a:p>
          <a:p>
            <a:pPr algn="ctr"/>
            <a:r>
              <a:rPr lang="en-US" b="1" dirty="0">
                <a:latin typeface="PermianSlabSerifTypeface" panose="02000000000000000000" pitchFamily="50" charset="0"/>
              </a:rPr>
              <a:t>Click Pay Now to proceed.</a:t>
            </a:r>
          </a:p>
          <a:p>
            <a:pPr algn="ctr"/>
            <a:r>
              <a:rPr lang="en-US" dirty="0">
                <a:solidFill>
                  <a:schemeClr val="bg1"/>
                </a:solidFill>
                <a:latin typeface="PermianSlabSerifTypeface" panose="02000000000000000000" pitchFamily="50" charset="0"/>
              </a:rPr>
              <a:t>(Unless renewing late, those aged 65 or older will have no payment due.)</a:t>
            </a:r>
          </a:p>
          <a:p>
            <a:pPr algn="ctr"/>
            <a:endParaRPr lang="en-US" dirty="0">
              <a:solidFill>
                <a:schemeClr val="bg1"/>
              </a:solidFill>
              <a:latin typeface="PermianSlabSerifTypeface" panose="02000000000000000000" pitchFamily="50" charset="0"/>
            </a:endParaRPr>
          </a:p>
        </p:txBody>
      </p:sp>
      <p:sp>
        <p:nvSpPr>
          <p:cNvPr id="8" name="TextBox 7">
            <a:extLst>
              <a:ext uri="{FF2B5EF4-FFF2-40B4-BE49-F238E27FC236}">
                <a16:creationId xmlns:a16="http://schemas.microsoft.com/office/drawing/2014/main" id="{775181AC-42F3-B55C-3FD6-3E5EE6C6527A}"/>
              </a:ext>
            </a:extLst>
          </p:cNvPr>
          <p:cNvSpPr txBox="1"/>
          <p:nvPr/>
        </p:nvSpPr>
        <p:spPr>
          <a:xfrm>
            <a:off x="0" y="2467522"/>
            <a:ext cx="9144000" cy="369332"/>
          </a:xfrm>
          <a:prstGeom prst="rect">
            <a:avLst/>
          </a:prstGeom>
          <a:solidFill>
            <a:schemeClr val="tx2"/>
          </a:solidFill>
        </p:spPr>
        <p:txBody>
          <a:bodyPr wrap="square" rtlCol="0">
            <a:spAutoFit/>
          </a:bodyPr>
          <a:lstStyle/>
          <a:p>
            <a:pPr algn="ctr"/>
            <a:r>
              <a:rPr lang="en-US" dirty="0">
                <a:solidFill>
                  <a:schemeClr val="bg1"/>
                </a:solidFill>
                <a:latin typeface="PermianSlabSerifTypeface" panose="02000000000000000000" pitchFamily="50" charset="0"/>
              </a:rPr>
              <a:t>Navigate the payment screens to enter your payment details:</a:t>
            </a:r>
          </a:p>
        </p:txBody>
      </p:sp>
      <p:sp>
        <p:nvSpPr>
          <p:cNvPr id="4" name="TextBox 3">
            <a:extLst>
              <a:ext uri="{FF2B5EF4-FFF2-40B4-BE49-F238E27FC236}">
                <a16:creationId xmlns:a16="http://schemas.microsoft.com/office/drawing/2014/main" id="{C7058198-B2A2-27DE-80E0-00A318B79EC3}"/>
              </a:ext>
            </a:extLst>
          </p:cNvPr>
          <p:cNvSpPr txBox="1"/>
          <p:nvPr/>
        </p:nvSpPr>
        <p:spPr>
          <a:xfrm>
            <a:off x="838200" y="2836854"/>
            <a:ext cx="83058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transactions to pay.</a:t>
            </a:r>
          </a:p>
          <a:p>
            <a:endParaRPr lang="en-US" sz="16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F06A1F61-BF0A-3E89-ADB4-4472EBE9B86E}"/>
              </a:ext>
            </a:extLst>
          </p:cNvPr>
          <p:cNvSpPr txBox="1"/>
          <p:nvPr/>
        </p:nvSpPr>
        <p:spPr>
          <a:xfrm>
            <a:off x="1981200" y="3592332"/>
            <a:ext cx="7162800"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Confirm Payment Details</a:t>
            </a:r>
          </a:p>
          <a:p>
            <a:endParaRPr lang="en-US" sz="16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479EB2D9-D773-482A-4BF3-C7687F538668}"/>
              </a:ext>
            </a:extLst>
          </p:cNvPr>
          <p:cNvSpPr txBox="1"/>
          <p:nvPr/>
        </p:nvSpPr>
        <p:spPr>
          <a:xfrm>
            <a:off x="3200400" y="4341500"/>
            <a:ext cx="59436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Select Payment Type</a:t>
            </a:r>
          </a:p>
          <a:p>
            <a:endParaRPr lang="en-US" sz="1600" dirty="0">
              <a:solidFill>
                <a:schemeClr val="bg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337C6931-535E-8B31-BFCB-BE5467ED5AB4}"/>
              </a:ext>
            </a:extLst>
          </p:cNvPr>
          <p:cNvSpPr txBox="1"/>
          <p:nvPr/>
        </p:nvSpPr>
        <p:spPr>
          <a:xfrm>
            <a:off x="4495800" y="5096978"/>
            <a:ext cx="4648200" cy="861774"/>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Enter Billing Details</a:t>
            </a:r>
          </a:p>
          <a:p>
            <a:endParaRPr lang="en-US" sz="16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0252150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0B1A3F-F70A-BAD6-3203-9FE336B560E7}"/>
              </a:ext>
            </a:extLst>
          </p:cNvPr>
          <p:cNvSpPr>
            <a:spLocks noGrp="1"/>
          </p:cNvSpPr>
          <p:nvPr>
            <p:ph type="title"/>
          </p:nvPr>
        </p:nvSpPr>
        <p:spPr/>
        <p:txBody>
          <a:bodyPr/>
          <a:lstStyle/>
          <a:p>
            <a:r>
              <a:rPr lang="en-US" dirty="0"/>
              <a:t>Check your Email</a:t>
            </a:r>
          </a:p>
        </p:txBody>
      </p:sp>
      <p:sp>
        <p:nvSpPr>
          <p:cNvPr id="4" name="TextBox 3">
            <a:extLst>
              <a:ext uri="{FF2B5EF4-FFF2-40B4-BE49-F238E27FC236}">
                <a16:creationId xmlns:a16="http://schemas.microsoft.com/office/drawing/2014/main" id="{A4FABE1D-3756-6A40-343A-6AB416183CDB}"/>
              </a:ext>
            </a:extLst>
          </p:cNvPr>
          <p:cNvSpPr txBox="1"/>
          <p:nvPr/>
        </p:nvSpPr>
        <p:spPr>
          <a:xfrm>
            <a:off x="0" y="1055180"/>
            <a:ext cx="9144000" cy="1477328"/>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Your application submission is complete.  </a:t>
            </a:r>
          </a:p>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Check your email for summaries of your application and payment.</a:t>
            </a:r>
          </a:p>
          <a:p>
            <a:pPr algn="ctr"/>
            <a:endParaRPr lang="en-US"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3149376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Dates to Remember</a:t>
            </a:r>
          </a:p>
        </p:txBody>
      </p:sp>
      <p:sp>
        <p:nvSpPr>
          <p:cNvPr id="3" name="TextBox 2">
            <a:extLst>
              <a:ext uri="{FF2B5EF4-FFF2-40B4-BE49-F238E27FC236}">
                <a16:creationId xmlns:a16="http://schemas.microsoft.com/office/drawing/2014/main" id="{9035ABF6-16AC-2673-27F9-6B47194BDF7E}"/>
              </a:ext>
              <a:ext uri="{C183D7F6-B498-43B3-948B-1728B52AA6E4}">
                <adec:decorative xmlns:adec="http://schemas.microsoft.com/office/drawing/2017/decorative" val="0"/>
              </a:ext>
            </a:extLst>
          </p:cNvPr>
          <p:cNvSpPr txBox="1"/>
          <p:nvPr/>
        </p:nvSpPr>
        <p:spPr>
          <a:xfrm>
            <a:off x="841923" y="1180086"/>
            <a:ext cx="8149677" cy="1323439"/>
          </a:xfrm>
          <a:prstGeom prst="rect">
            <a:avLst/>
          </a:prstGeom>
          <a:solidFill>
            <a:srgbClr val="6E7073"/>
          </a:solidFill>
        </p:spPr>
        <p:txBody>
          <a:bodyPr wrap="square" rtlCol="0">
            <a:spAutoFit/>
          </a:bodyPr>
          <a:lstStyle/>
          <a:p>
            <a:endParaRPr lang="en-US" sz="1600" dirty="0">
              <a:solidFill>
                <a:schemeClr val="tx1"/>
              </a:solidFill>
              <a:latin typeface="PermianSlabSerifTypeface" panose="02000000000000000000" pitchFamily="50" charset="0"/>
            </a:endParaRPr>
          </a:p>
          <a:p>
            <a:endParaRPr lang="en-US" sz="1600" dirty="0">
              <a:solidFill>
                <a:schemeClr val="tx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First week of November — Renewal applications available. </a:t>
            </a:r>
          </a:p>
          <a:p>
            <a:endParaRPr lang="en-US" sz="1600" dirty="0">
              <a:solidFill>
                <a:schemeClr val="tx1"/>
              </a:solidFill>
              <a:latin typeface="PermianSlabSerifTypeface" panose="02000000000000000000" pitchFamily="50" charset="0"/>
            </a:endParaRPr>
          </a:p>
          <a:p>
            <a:endParaRPr lang="en-US" sz="1600" dirty="0">
              <a:solidFill>
                <a:schemeClr val="tx1"/>
              </a:solidFill>
              <a:latin typeface="PermianSlabSerifTypeface" panose="02000000000000000000" pitchFamily="50" charset="0"/>
            </a:endParaRPr>
          </a:p>
        </p:txBody>
      </p:sp>
      <p:sp>
        <p:nvSpPr>
          <p:cNvPr id="4" name="TextBox 3">
            <a:extLst>
              <a:ext uri="{FF2B5EF4-FFF2-40B4-BE49-F238E27FC236}">
                <a16:creationId xmlns:a16="http://schemas.microsoft.com/office/drawing/2014/main" id="{C929582D-9C3E-DE24-7A90-4B4B06FA6E61}"/>
              </a:ext>
            </a:extLst>
          </p:cNvPr>
          <p:cNvSpPr txBox="1"/>
          <p:nvPr/>
        </p:nvSpPr>
        <p:spPr>
          <a:xfrm>
            <a:off x="1635755" y="2349637"/>
            <a:ext cx="7355845" cy="1415772"/>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endParaRPr lang="en-US" sz="1600" dirty="0">
              <a:solidFill>
                <a:schemeClr val="bg1"/>
              </a:solidFill>
              <a:latin typeface="PermianSlabSerifTypeface" panose="02000000000000000000" pitchFamily="50" charset="0"/>
            </a:endParaRPr>
          </a:p>
          <a:p>
            <a:r>
              <a:rPr lang="en-US" sz="1800" dirty="0">
                <a:solidFill>
                  <a:schemeClr val="bg1"/>
                </a:solidFill>
                <a:latin typeface="PermianSlabSerifTypeface" panose="02000000000000000000" pitchFamily="50" charset="0"/>
              </a:rPr>
              <a:t>December 31 — License expires.</a:t>
            </a:r>
          </a:p>
          <a:p>
            <a:endParaRPr lang="en-US" sz="1800" dirty="0">
              <a:solidFill>
                <a:schemeClr val="bg1"/>
              </a:solidFill>
              <a:latin typeface="PermianSlabSerifTypeface" panose="02000000000000000000" pitchFamily="50" charset="0"/>
            </a:endParaRPr>
          </a:p>
          <a:p>
            <a:endParaRPr lang="en-US" sz="18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7B5810A0-8528-68A0-FE56-EF26CCE9E699}"/>
              </a:ext>
            </a:extLst>
          </p:cNvPr>
          <p:cNvSpPr txBox="1"/>
          <p:nvPr/>
        </p:nvSpPr>
        <p:spPr>
          <a:xfrm>
            <a:off x="2618724" y="3522798"/>
            <a:ext cx="6372876" cy="1354217"/>
          </a:xfrm>
          <a:prstGeom prst="rect">
            <a:avLst/>
          </a:prstGeom>
          <a:solidFill>
            <a:srgbClr val="6E7073"/>
          </a:solidFill>
        </p:spPr>
        <p:txBody>
          <a:bodyPr wrap="square">
            <a:spAutoFit/>
          </a:bodyPr>
          <a:lstStyle/>
          <a:p>
            <a:endParaRPr lang="en-US" sz="1600" dirty="0">
              <a:solidFill>
                <a:schemeClr val="tx1"/>
              </a:solidFill>
              <a:latin typeface="PermianSlabSerifTypeface" panose="02000000000000000000" pitchFamily="50" charset="0"/>
            </a:endParaRPr>
          </a:p>
          <a:p>
            <a:endParaRPr lang="en-US" sz="1600" dirty="0">
              <a:solidFill>
                <a:schemeClr val="tx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January 30 — Last day to renew without a late fee.</a:t>
            </a:r>
          </a:p>
          <a:p>
            <a:endParaRPr lang="en-US" sz="1600" dirty="0">
              <a:solidFill>
                <a:schemeClr val="tx1"/>
              </a:solidFill>
              <a:latin typeface="PermianSlabSerifTypeface" panose="02000000000000000000" pitchFamily="50" charset="0"/>
            </a:endParaRPr>
          </a:p>
          <a:p>
            <a:endParaRPr lang="en-US" sz="1600" dirty="0">
              <a:solidFill>
                <a:schemeClr val="tx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953D5417-86DF-2D6C-8A0C-829C2EAC15FD}"/>
              </a:ext>
            </a:extLst>
          </p:cNvPr>
          <p:cNvSpPr txBox="1"/>
          <p:nvPr/>
        </p:nvSpPr>
        <p:spPr>
          <a:xfrm>
            <a:off x="3614489" y="4724400"/>
            <a:ext cx="5377111" cy="1354217"/>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endParaRPr lang="en-US" sz="1600" dirty="0">
              <a:solidFill>
                <a:schemeClr val="bg1"/>
              </a:solidFill>
              <a:latin typeface="PermianSlabSerifTypeface" panose="02000000000000000000" pitchFamily="50" charset="0"/>
            </a:endParaRPr>
          </a:p>
          <a:p>
            <a:r>
              <a:rPr lang="en-US" sz="1600">
                <a:solidFill>
                  <a:schemeClr val="bg1"/>
                </a:solidFill>
                <a:latin typeface="PermianSlabSerifTypeface" panose="02000000000000000000" pitchFamily="50" charset="0"/>
              </a:rPr>
              <a:t>June 30 — Renewal </a:t>
            </a:r>
            <a:r>
              <a:rPr lang="en-US" sz="1600" dirty="0">
                <a:solidFill>
                  <a:schemeClr val="bg1"/>
                </a:solidFill>
                <a:latin typeface="PermianSlabSerifTypeface" panose="02000000000000000000" pitchFamily="50" charset="0"/>
              </a:rPr>
              <a:t>grace period ends.</a:t>
            </a:r>
          </a:p>
          <a:p>
            <a:endParaRPr lang="en-US" sz="1600" dirty="0">
              <a:solidFill>
                <a:schemeClr val="bg1"/>
              </a:solidFill>
              <a:latin typeface="PermianSlabSerifTypeface" panose="02000000000000000000" pitchFamily="50" charset="0"/>
            </a:endParaRPr>
          </a:p>
          <a:p>
            <a:endParaRPr lang="en-US" sz="1600" dirty="0">
              <a:solidFill>
                <a:schemeClr val="bg1"/>
              </a:solidFill>
              <a:latin typeface="PermianSlabSerifTypeface" panose="02000000000000000000" pitchFamily="50" charset="0"/>
            </a:endParaRPr>
          </a:p>
        </p:txBody>
      </p:sp>
      <p:pic>
        <p:nvPicPr>
          <p:cNvPr id="8" name="Picture 7">
            <a:extLst>
              <a:ext uri="{FF2B5EF4-FFF2-40B4-BE49-F238E27FC236}">
                <a16:creationId xmlns:a16="http://schemas.microsoft.com/office/drawing/2014/main" id="{42CED569-9A46-C84E-4621-2747D5BAF355}"/>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148677" y="3962400"/>
            <a:ext cx="2767824" cy="2267909"/>
          </a:xfrm>
          <a:prstGeom prst="rect">
            <a:avLst/>
          </a:prstGeom>
        </p:spPr>
      </p:pic>
    </p:spTree>
    <p:extLst>
      <p:ext uri="{BB962C8B-B14F-4D97-AF65-F5344CB8AC3E}">
        <p14:creationId xmlns:p14="http://schemas.microsoft.com/office/powerpoint/2010/main" val="20821837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Where to Renew</a:t>
            </a:r>
          </a:p>
        </p:txBody>
      </p:sp>
      <p:sp>
        <p:nvSpPr>
          <p:cNvPr id="2" name="Content Placeholder 1">
            <a:extLst>
              <a:ext uri="{FF2B5EF4-FFF2-40B4-BE49-F238E27FC236}">
                <a16:creationId xmlns:a16="http://schemas.microsoft.com/office/drawing/2014/main" id="{C67D7E54-7BF9-6600-8A6D-372863C70788}"/>
              </a:ext>
            </a:extLst>
          </p:cNvPr>
          <p:cNvSpPr txBox="1">
            <a:spLocks noGrp="1"/>
          </p:cNvSpPr>
          <p:nvPr>
            <p:ph idx="1"/>
          </p:nvPr>
        </p:nvSpPr>
        <p:spPr>
          <a:xfrm>
            <a:off x="395696" y="1504985"/>
            <a:ext cx="8352608" cy="904863"/>
          </a:xfrm>
          <a:prstGeom prst="rect">
            <a:avLst/>
          </a:prstGeom>
          <a:noFill/>
        </p:spPr>
        <p:txBody>
          <a:bodyPr wrap="none" rtlCol="0">
            <a:spAutoFit/>
          </a:bodyPr>
          <a:lstStyle/>
          <a:p>
            <a:pPr marL="0" indent="0" algn="ctr">
              <a:buNone/>
            </a:pPr>
            <a:r>
              <a:rPr lang="en-US" sz="2400" dirty="0">
                <a:latin typeface="PermianSlabSerifTypeface" panose="02000000000000000000" pitchFamily="50" charset="0"/>
              </a:rPr>
              <a:t>Visit </a:t>
            </a:r>
            <a:r>
              <a:rPr lang="en-US" sz="2400" dirty="0">
                <a:solidFill>
                  <a:srgbClr val="0022A1"/>
                </a:solidFill>
                <a:latin typeface="PermianSlabSerifTypeface" panose="02000000000000000000" pitchFamily="50" charset="0"/>
                <a:hlinkClick r:id="rId2">
                  <a:extLst>
                    <a:ext uri="{A12FA001-AC4F-418D-AE19-62706E023703}">
                      <ahyp:hlinkClr xmlns:ahyp="http://schemas.microsoft.com/office/drawing/2018/hyperlinkcolor" val="tx"/>
                    </a:ext>
                  </a:extLst>
                </a:hlinkClick>
              </a:rPr>
              <a:t>https://access.cloud.commerce.tn.gov/portal/public</a:t>
            </a:r>
            <a:endParaRPr lang="en-US" sz="2400" dirty="0">
              <a:solidFill>
                <a:srgbClr val="0022A1"/>
              </a:solidFill>
              <a:latin typeface="PermianSlabSerifTypeface" panose="02000000000000000000" pitchFamily="50" charset="0"/>
            </a:endParaRPr>
          </a:p>
          <a:p>
            <a:pPr algn="ctr"/>
            <a:endParaRPr lang="en-US" sz="2400" dirty="0">
              <a:latin typeface="PermianSlabSerifTypeface" panose="02000000000000000000" pitchFamily="50" charset="0"/>
            </a:endParaRPr>
          </a:p>
        </p:txBody>
      </p:sp>
      <p:sp>
        <p:nvSpPr>
          <p:cNvPr id="6" name="TextBox 5">
            <a:extLst>
              <a:ext uri="{FF2B5EF4-FFF2-40B4-BE49-F238E27FC236}">
                <a16:creationId xmlns:a16="http://schemas.microsoft.com/office/drawing/2014/main" id="{7003CA37-413A-6326-DEB8-642CC8286909}"/>
              </a:ext>
            </a:extLst>
          </p:cNvPr>
          <p:cNvSpPr txBox="1"/>
          <p:nvPr/>
        </p:nvSpPr>
        <p:spPr>
          <a:xfrm>
            <a:off x="0" y="2514600"/>
            <a:ext cx="9144000" cy="923330"/>
          </a:xfrm>
          <a:prstGeom prst="rect">
            <a:avLst/>
          </a:prstGeom>
          <a:solidFill>
            <a:srgbClr val="EE3524"/>
          </a:solidFill>
        </p:spPr>
        <p:txBody>
          <a:bodyPr wrap="square" rtlCol="0">
            <a:spAutoFit/>
          </a:bodyPr>
          <a:lstStyle/>
          <a:p>
            <a:pPr algn="ctr"/>
            <a:endParaRPr lang="en-US" dirty="0">
              <a:solidFill>
                <a:schemeClr val="bg1"/>
              </a:solidFill>
              <a:latin typeface="PermianSlabSerifTypeface" panose="02000000000000000000" pitchFamily="50" charset="0"/>
            </a:endParaRPr>
          </a:p>
          <a:p>
            <a:pPr algn="ctr"/>
            <a:r>
              <a:rPr lang="en-US" dirty="0">
                <a:solidFill>
                  <a:schemeClr val="bg1"/>
                </a:solidFill>
                <a:latin typeface="PermianSlabSerifTypeface" panose="02000000000000000000" pitchFamily="50" charset="0"/>
              </a:rPr>
              <a:t>Click the Renewals tile to see all renewal applications associated with your account.</a:t>
            </a:r>
          </a:p>
          <a:p>
            <a:pPr algn="ctr"/>
            <a:endParaRPr lang="en-US" dirty="0">
              <a:solidFill>
                <a:schemeClr val="bg1"/>
              </a:solidFill>
              <a:latin typeface="PermianSlabSerifTypeface" panose="02000000000000000000" pitchFamily="50" charset="0"/>
            </a:endParaRPr>
          </a:p>
        </p:txBody>
      </p:sp>
      <p:pic>
        <p:nvPicPr>
          <p:cNvPr id="13" name="Picture 12" descr="Image of the renewal alert on the main page of CORE. Reads attention needed, then a rectangle with the word renewals and a diagonal arrow pointing up.">
            <a:extLst>
              <a:ext uri="{FF2B5EF4-FFF2-40B4-BE49-F238E27FC236}">
                <a16:creationId xmlns:a16="http://schemas.microsoft.com/office/drawing/2014/main" id="{12DBC2C8-11D8-ABE8-5775-1F89B23AB081}"/>
              </a:ext>
            </a:extLst>
          </p:cNvPr>
          <p:cNvPicPr>
            <a:picLocks noChangeAspect="1"/>
          </p:cNvPicPr>
          <p:nvPr/>
        </p:nvPicPr>
        <p:blipFill>
          <a:blip r:embed="rId3"/>
          <a:stretch>
            <a:fillRect/>
          </a:stretch>
        </p:blipFill>
        <p:spPr>
          <a:xfrm>
            <a:off x="3300235" y="3886200"/>
            <a:ext cx="2543530" cy="1352739"/>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2635118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Application Introduction </a:t>
            </a:r>
          </a:p>
        </p:txBody>
      </p:sp>
      <p:sp>
        <p:nvSpPr>
          <p:cNvPr id="7" name="TextBox 6">
            <a:extLst>
              <a:ext uri="{FF2B5EF4-FFF2-40B4-BE49-F238E27FC236}">
                <a16:creationId xmlns:a16="http://schemas.microsoft.com/office/drawing/2014/main" id="{5F5A91BC-9983-0D6E-4492-28D5B1C65D1B}"/>
              </a:ext>
            </a:extLst>
          </p:cNvPr>
          <p:cNvSpPr txBox="1"/>
          <p:nvPr/>
        </p:nvSpPr>
        <p:spPr>
          <a:xfrm>
            <a:off x="152399" y="1371600"/>
            <a:ext cx="8867775" cy="1277273"/>
          </a:xfrm>
          <a:prstGeom prst="rect">
            <a:avLst/>
          </a:prstGeom>
          <a:noFill/>
          <a:ln w="57150">
            <a:solidFill>
              <a:srgbClr val="6E7073"/>
            </a:solidFill>
          </a:ln>
        </p:spPr>
        <p:txBody>
          <a:bodyPr wrap="square">
            <a:spAutoFit/>
          </a:bodyPr>
          <a:lstStyle/>
          <a:p>
            <a:r>
              <a:rPr lang="en-US" sz="1100" b="1" dirty="0">
                <a:latin typeface="PermianSlabSerifTypeface" panose="02000000000000000000" pitchFamily="50" charset="0"/>
              </a:rPr>
              <a:t>Welcome to the Department of Commerce and Insurance Online Licensing Services.</a:t>
            </a:r>
          </a:p>
          <a:p>
            <a:endParaRPr lang="en-US" sz="1100" dirty="0">
              <a:latin typeface="PermianSlabSerifTypeface" panose="02000000000000000000" pitchFamily="50" charset="0"/>
            </a:endParaRPr>
          </a:p>
          <a:p>
            <a:r>
              <a:rPr lang="en-US" sz="1100" dirty="0">
                <a:latin typeface="PermianSlabSerifTypeface" panose="02000000000000000000" pitchFamily="50" charset="0"/>
              </a:rPr>
              <a:t>This application is to request renewal of a Tennessee Certified Public Accountant or Public Accountant license with an expiration date of December 31, 20XX. The application must be completed and approved prior to January 30, 20XX, to avoid the assessment of a $100.00 late fee.</a:t>
            </a:r>
          </a:p>
          <a:p>
            <a:endParaRPr lang="en-US" sz="1100" dirty="0">
              <a:latin typeface="PermianSlabSerifTypeface" panose="02000000000000000000" pitchFamily="50" charset="0"/>
            </a:endParaRPr>
          </a:p>
          <a:p>
            <a:r>
              <a:rPr lang="en-US" sz="1100" dirty="0">
                <a:latin typeface="PermianSlabSerifTypeface" panose="02000000000000000000" pitchFamily="50" charset="0"/>
              </a:rPr>
              <a:t>Final processing of your application is subject to administrative review.</a:t>
            </a:r>
          </a:p>
        </p:txBody>
      </p:sp>
      <p:sp>
        <p:nvSpPr>
          <p:cNvPr id="9" name="TextBox 8">
            <a:extLst>
              <a:ext uri="{FF2B5EF4-FFF2-40B4-BE49-F238E27FC236}">
                <a16:creationId xmlns:a16="http://schemas.microsoft.com/office/drawing/2014/main" id="{09893621-1542-5ED5-FFD8-52272265ED75}"/>
              </a:ext>
            </a:extLst>
          </p:cNvPr>
          <p:cNvSpPr txBox="1"/>
          <p:nvPr/>
        </p:nvSpPr>
        <p:spPr>
          <a:xfrm>
            <a:off x="3124200" y="2779528"/>
            <a:ext cx="3240494" cy="369332"/>
          </a:xfrm>
          <a:prstGeom prst="rect">
            <a:avLst/>
          </a:prstGeom>
          <a:noFill/>
        </p:spPr>
        <p:txBody>
          <a:bodyPr wrap="square" rtlCol="0">
            <a:spAutoFit/>
          </a:bodyPr>
          <a:lstStyle/>
          <a:p>
            <a:r>
              <a:rPr lang="en-US" dirty="0">
                <a:latin typeface="PermianSlabSerifTypeface" panose="02000000000000000000" pitchFamily="50" charset="0"/>
              </a:rPr>
              <a:t>You will be asked to:</a:t>
            </a:r>
          </a:p>
        </p:txBody>
      </p:sp>
      <p:sp>
        <p:nvSpPr>
          <p:cNvPr id="8" name="TextBox 7">
            <a:extLst>
              <a:ext uri="{FF2B5EF4-FFF2-40B4-BE49-F238E27FC236}">
                <a16:creationId xmlns:a16="http://schemas.microsoft.com/office/drawing/2014/main" id="{A5052D2B-B7A8-8610-D044-F4A9D7C77EFB}"/>
              </a:ext>
            </a:extLst>
          </p:cNvPr>
          <p:cNvSpPr txBox="1"/>
          <p:nvPr/>
        </p:nvSpPr>
        <p:spPr>
          <a:xfrm>
            <a:off x="2057400" y="3196307"/>
            <a:ext cx="6934200" cy="861774"/>
          </a:xfrm>
          <a:prstGeom prst="rect">
            <a:avLst/>
          </a:prstGeom>
          <a:solidFill>
            <a:srgbClr val="EE3524"/>
          </a:solidFill>
        </p:spPr>
        <p:txBody>
          <a:bodyPr wrap="square" rtlCol="0">
            <a:spAutoFit/>
          </a:bodyPr>
          <a:lstStyle/>
          <a:p>
            <a:endParaRPr lang="en-US" sz="1600" dirty="0">
              <a:solidFill>
                <a:schemeClr val="bg1"/>
              </a:solidFill>
            </a:endParaRPr>
          </a:p>
          <a:p>
            <a:r>
              <a:rPr lang="en-US" sz="1600" dirty="0">
                <a:solidFill>
                  <a:schemeClr val="bg1"/>
                </a:solidFill>
                <a:latin typeface="PermianSlabSerifTypeface" panose="02000000000000000000" pitchFamily="50" charset="0"/>
              </a:rPr>
              <a:t>Answer questions about your license.</a:t>
            </a:r>
          </a:p>
          <a:p>
            <a:endParaRPr lang="en-US" sz="1600" dirty="0">
              <a:solidFill>
                <a:schemeClr val="bg1"/>
              </a:solidFill>
            </a:endParaRPr>
          </a:p>
        </p:txBody>
      </p:sp>
      <p:sp>
        <p:nvSpPr>
          <p:cNvPr id="11" name="TextBox 10">
            <a:extLst>
              <a:ext uri="{FF2B5EF4-FFF2-40B4-BE49-F238E27FC236}">
                <a16:creationId xmlns:a16="http://schemas.microsoft.com/office/drawing/2014/main" id="{E06A92ED-0790-946F-F09F-F6180D012C3C}"/>
              </a:ext>
            </a:extLst>
          </p:cNvPr>
          <p:cNvSpPr txBox="1"/>
          <p:nvPr/>
        </p:nvSpPr>
        <p:spPr>
          <a:xfrm>
            <a:off x="3962400" y="3962400"/>
            <a:ext cx="5029200" cy="861774"/>
          </a:xfrm>
          <a:prstGeom prst="rect">
            <a:avLst/>
          </a:prstGeom>
          <a:solidFill>
            <a:srgbClr val="6E7073"/>
          </a:solidFill>
        </p:spPr>
        <p:txBody>
          <a:bodyPr wrap="square">
            <a:spAutoFit/>
          </a:bodyPr>
          <a:lstStyle/>
          <a:p>
            <a:endParaRPr lang="en-US" sz="1600" dirty="0">
              <a:solidFill>
                <a:schemeClr val="bg1"/>
              </a:solidFill>
            </a:endParaRPr>
          </a:p>
          <a:p>
            <a:r>
              <a:rPr lang="en-US" sz="1600" dirty="0">
                <a:solidFill>
                  <a:schemeClr val="bg1"/>
                </a:solidFill>
                <a:latin typeface="PermianSlabSerifTypeface" panose="02000000000000000000" pitchFamily="50" charset="0"/>
              </a:rPr>
              <a:t>Pay a renewal fee of $110.00. </a:t>
            </a:r>
          </a:p>
          <a:p>
            <a:endParaRPr lang="en-US" sz="1600" dirty="0">
              <a:solidFill>
                <a:schemeClr val="bg1"/>
              </a:solidFill>
            </a:endParaRPr>
          </a:p>
        </p:txBody>
      </p:sp>
    </p:spTree>
    <p:extLst>
      <p:ext uri="{BB962C8B-B14F-4D97-AF65-F5344CB8AC3E}">
        <p14:creationId xmlns:p14="http://schemas.microsoft.com/office/powerpoint/2010/main" val="227247592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Renewal Requirements</a:t>
            </a:r>
          </a:p>
        </p:txBody>
      </p:sp>
      <p:sp>
        <p:nvSpPr>
          <p:cNvPr id="2" name="TextBox 1">
            <a:extLst>
              <a:ext uri="{FF2B5EF4-FFF2-40B4-BE49-F238E27FC236}">
                <a16:creationId xmlns:a16="http://schemas.microsoft.com/office/drawing/2014/main" id="{4242C845-25BA-349B-2FE1-BD505510105A}"/>
              </a:ext>
            </a:extLst>
          </p:cNvPr>
          <p:cNvSpPr txBox="1"/>
          <p:nvPr/>
        </p:nvSpPr>
        <p:spPr>
          <a:xfrm>
            <a:off x="1180141" y="1363267"/>
            <a:ext cx="6783717" cy="707886"/>
          </a:xfrm>
          <a:prstGeom prst="rect">
            <a:avLst/>
          </a:prstGeom>
          <a:noFill/>
        </p:spPr>
        <p:txBody>
          <a:bodyPr wrap="none" rtlCol="0">
            <a:spAutoFit/>
          </a:bodyPr>
          <a:lstStyle/>
          <a:p>
            <a:pPr algn="ctr"/>
            <a:r>
              <a:rPr lang="en-US" sz="2000" dirty="0">
                <a:solidFill>
                  <a:schemeClr val="tx1"/>
                </a:solidFill>
                <a:latin typeface="PermianSlabSerifTypeface" panose="02000000000000000000" pitchFamily="50" charset="0"/>
              </a:rPr>
              <a:t>Indicate your understanding of renewal requirements.</a:t>
            </a:r>
          </a:p>
          <a:p>
            <a:pPr algn="ctr"/>
            <a:endParaRPr lang="en-US" sz="2000" dirty="0">
              <a:latin typeface="PermianSlabSerifTypeface" panose="02000000000000000000" pitchFamily="50" charset="0"/>
            </a:endParaRPr>
          </a:p>
        </p:txBody>
      </p:sp>
      <p:sp>
        <p:nvSpPr>
          <p:cNvPr id="3" name="TextBox 2">
            <a:extLst>
              <a:ext uri="{FF2B5EF4-FFF2-40B4-BE49-F238E27FC236}">
                <a16:creationId xmlns:a16="http://schemas.microsoft.com/office/drawing/2014/main" id="{DF41BB27-ED22-52C3-AF27-CFF094EE656E}"/>
              </a:ext>
            </a:extLst>
          </p:cNvPr>
          <p:cNvSpPr txBox="1"/>
          <p:nvPr/>
        </p:nvSpPr>
        <p:spPr>
          <a:xfrm>
            <a:off x="533400" y="2203805"/>
            <a:ext cx="8610600" cy="861774"/>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Licensees with Inactive or Retired status have no CPE requirement.</a:t>
            </a:r>
          </a:p>
          <a:p>
            <a:endParaRPr lang="en-US" sz="16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487D7F7F-2C67-97CA-34AD-6CAED0DFCF1B}"/>
              </a:ext>
            </a:extLst>
          </p:cNvPr>
          <p:cNvSpPr txBox="1"/>
          <p:nvPr/>
        </p:nvSpPr>
        <p:spPr>
          <a:xfrm>
            <a:off x="1099641" y="3065579"/>
            <a:ext cx="8044359" cy="1107996"/>
          </a:xfrm>
          <a:prstGeom prst="rect">
            <a:avLst/>
          </a:prstGeom>
          <a:solidFill>
            <a:srgbClr val="6E7073"/>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The renewal fee is waived for licensees with Inactive or Retired status who are (or will be) age 65 or older at the expiration of their license.</a:t>
            </a:r>
          </a:p>
          <a:p>
            <a:endParaRPr lang="en-US" sz="1600" dirty="0">
              <a:solidFill>
                <a:schemeClr val="bg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980E3B26-7303-24A3-5DD4-CA76F8EAB860}"/>
              </a:ext>
            </a:extLst>
          </p:cNvPr>
          <p:cNvSpPr txBox="1"/>
          <p:nvPr/>
        </p:nvSpPr>
        <p:spPr>
          <a:xfrm flipH="1">
            <a:off x="1638301" y="4173575"/>
            <a:ext cx="7505699" cy="1107996"/>
          </a:xfrm>
          <a:prstGeom prst="rect">
            <a:avLst/>
          </a:prstGeom>
          <a:solidFill>
            <a:srgbClr val="EE3524"/>
          </a:solidFill>
        </p:spPr>
        <p:txBody>
          <a:bodyPr wrap="square" rtlCol="0">
            <a:spAutoFit/>
          </a:bodyPr>
          <a:lstStyle/>
          <a:p>
            <a:endParaRPr lang="en-US" sz="1600" dirty="0">
              <a:solidFill>
                <a:schemeClr val="bg1"/>
              </a:solidFill>
              <a:latin typeface="PermianSlabSerifTypeface" panose="02000000000000000000" pitchFamily="50" charset="0"/>
            </a:endParaRPr>
          </a:p>
          <a:p>
            <a:r>
              <a:rPr lang="en-US" sz="1600" b="1" dirty="0">
                <a:solidFill>
                  <a:schemeClr val="bg1"/>
                </a:solidFill>
                <a:latin typeface="PermianSlabSerifTypeface" panose="02000000000000000000" pitchFamily="50" charset="0"/>
              </a:rPr>
              <a:t>ALL</a:t>
            </a:r>
            <a:r>
              <a:rPr lang="en-US" sz="1600" dirty="0">
                <a:solidFill>
                  <a:schemeClr val="bg1"/>
                </a:solidFill>
                <a:latin typeface="PermianSlabSerifTypeface" panose="02000000000000000000" pitchFamily="50" charset="0"/>
              </a:rPr>
              <a:t> renewals are subject to a late fee of $100.00 if not submitted by January 30 following the license expiration date.</a:t>
            </a:r>
          </a:p>
          <a:p>
            <a:endParaRPr lang="en-US" sz="16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7985712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Contact Information</a:t>
            </a:r>
          </a:p>
        </p:txBody>
      </p:sp>
      <p:sp>
        <p:nvSpPr>
          <p:cNvPr id="2" name="TextBox 1">
            <a:extLst>
              <a:ext uri="{FF2B5EF4-FFF2-40B4-BE49-F238E27FC236}">
                <a16:creationId xmlns:a16="http://schemas.microsoft.com/office/drawing/2014/main" id="{F90B4341-23C3-63DE-F4D3-0EA3610650C9}"/>
              </a:ext>
            </a:extLst>
          </p:cNvPr>
          <p:cNvSpPr txBox="1"/>
          <p:nvPr/>
        </p:nvSpPr>
        <p:spPr>
          <a:xfrm>
            <a:off x="55892" y="1176875"/>
            <a:ext cx="5410200" cy="369332"/>
          </a:xfrm>
          <a:prstGeom prst="rect">
            <a:avLst/>
          </a:prstGeom>
          <a:noFill/>
        </p:spPr>
        <p:txBody>
          <a:bodyPr wrap="square" rtlCol="0">
            <a:spAutoFit/>
          </a:bodyPr>
          <a:lstStyle/>
          <a:p>
            <a:r>
              <a:rPr lang="en-US" dirty="0">
                <a:solidFill>
                  <a:schemeClr val="tx1"/>
                </a:solidFill>
                <a:latin typeface="PermianSlabSerifTypeface" panose="02000000000000000000" pitchFamily="50" charset="0"/>
              </a:rPr>
              <a:t>Review the contact information on file:</a:t>
            </a:r>
          </a:p>
        </p:txBody>
      </p:sp>
      <p:sp>
        <p:nvSpPr>
          <p:cNvPr id="3" name="TextBox 2">
            <a:extLst>
              <a:ext uri="{FF2B5EF4-FFF2-40B4-BE49-F238E27FC236}">
                <a16:creationId xmlns:a16="http://schemas.microsoft.com/office/drawing/2014/main" id="{F548575D-B9F7-1D66-7DB3-20C7C9747FE1}"/>
              </a:ext>
            </a:extLst>
          </p:cNvPr>
          <p:cNvSpPr txBox="1"/>
          <p:nvPr/>
        </p:nvSpPr>
        <p:spPr>
          <a:xfrm>
            <a:off x="819531" y="1672200"/>
            <a:ext cx="7766207" cy="861774"/>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Main Address (preferred mailing address) </a:t>
            </a:r>
          </a:p>
          <a:p>
            <a:endParaRPr lang="en-US" sz="1800" dirty="0">
              <a:solidFill>
                <a:schemeClr val="bg1"/>
              </a:solidFill>
              <a:latin typeface="PermianSlabSerifTypeface" panose="02000000000000000000" pitchFamily="50" charset="0"/>
            </a:endParaRPr>
          </a:p>
        </p:txBody>
      </p:sp>
      <p:sp>
        <p:nvSpPr>
          <p:cNvPr id="6" name="TextBox 5">
            <a:extLst>
              <a:ext uri="{FF2B5EF4-FFF2-40B4-BE49-F238E27FC236}">
                <a16:creationId xmlns:a16="http://schemas.microsoft.com/office/drawing/2014/main" id="{C2E9C79B-7D02-73CD-BA92-46D258E8EBFA}"/>
              </a:ext>
            </a:extLst>
          </p:cNvPr>
          <p:cNvSpPr txBox="1"/>
          <p:nvPr/>
        </p:nvSpPr>
        <p:spPr>
          <a:xfrm>
            <a:off x="1803938" y="2429786"/>
            <a:ext cx="6781800" cy="861774"/>
          </a:xfrm>
          <a:prstGeom prst="rect">
            <a:avLst/>
          </a:prstGeom>
          <a:solidFill>
            <a:srgbClr val="6E7073"/>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Home Address</a:t>
            </a:r>
          </a:p>
          <a:p>
            <a:endParaRPr lang="en-US" sz="1600" dirty="0">
              <a:solidFill>
                <a:schemeClr val="bg1"/>
              </a:solidFill>
              <a:latin typeface="PermianSlabSerifTypeface" panose="02000000000000000000" pitchFamily="50" charset="0"/>
            </a:endParaRPr>
          </a:p>
        </p:txBody>
      </p:sp>
      <p:sp>
        <p:nvSpPr>
          <p:cNvPr id="7" name="TextBox 6">
            <a:extLst>
              <a:ext uri="{FF2B5EF4-FFF2-40B4-BE49-F238E27FC236}">
                <a16:creationId xmlns:a16="http://schemas.microsoft.com/office/drawing/2014/main" id="{C3DC97FD-20F5-7345-6933-090D0A53F101}"/>
              </a:ext>
            </a:extLst>
          </p:cNvPr>
          <p:cNvSpPr txBox="1"/>
          <p:nvPr/>
        </p:nvSpPr>
        <p:spPr>
          <a:xfrm>
            <a:off x="2803426" y="3137394"/>
            <a:ext cx="5782312" cy="861774"/>
          </a:xfrm>
          <a:prstGeom prst="rect">
            <a:avLst/>
          </a:prstGeom>
          <a:solidFill>
            <a:srgbClr val="EE3524"/>
          </a:solidFill>
        </p:spPr>
        <p:txBody>
          <a:bodyPr wrap="square">
            <a:spAutoFit/>
          </a:bodyPr>
          <a:lstStyle/>
          <a:p>
            <a:endParaRPr lang="en-US" sz="1600" dirty="0">
              <a:solidFill>
                <a:schemeClr val="bg1"/>
              </a:solidFill>
              <a:latin typeface="PermianSlabSerifTypeface" panose="02000000000000000000" pitchFamily="50" charset="0"/>
            </a:endParaRPr>
          </a:p>
          <a:p>
            <a:r>
              <a:rPr lang="en-US" sz="1600" dirty="0">
                <a:solidFill>
                  <a:schemeClr val="bg1"/>
                </a:solidFill>
                <a:latin typeface="PermianSlabSerifTypeface" panose="02000000000000000000" pitchFamily="50" charset="0"/>
              </a:rPr>
              <a:t>- Place of Employment</a:t>
            </a:r>
          </a:p>
          <a:p>
            <a:endParaRPr lang="en-US" sz="1600" dirty="0">
              <a:solidFill>
                <a:schemeClr val="bg1"/>
              </a:solidFill>
              <a:latin typeface="PermianSlabSerifTypeface" panose="02000000000000000000" pitchFamily="50" charset="0"/>
            </a:endParaRPr>
          </a:p>
        </p:txBody>
      </p:sp>
      <p:sp>
        <p:nvSpPr>
          <p:cNvPr id="8" name="TextBox 7">
            <a:extLst>
              <a:ext uri="{FF2B5EF4-FFF2-40B4-BE49-F238E27FC236}">
                <a16:creationId xmlns:a16="http://schemas.microsoft.com/office/drawing/2014/main" id="{2D64F1D2-62E5-0206-61C4-46FD88DB0027}"/>
              </a:ext>
            </a:extLst>
          </p:cNvPr>
          <p:cNvSpPr txBox="1"/>
          <p:nvPr/>
        </p:nvSpPr>
        <p:spPr>
          <a:xfrm>
            <a:off x="467264" y="4296131"/>
            <a:ext cx="8229600" cy="1477328"/>
          </a:xfrm>
          <a:prstGeom prst="rect">
            <a:avLst/>
          </a:prstGeom>
          <a:noFill/>
        </p:spPr>
        <p:txBody>
          <a:bodyPr wrap="square" rtlCol="0">
            <a:spAutoFit/>
          </a:bodyPr>
          <a:lstStyle/>
          <a:p>
            <a:r>
              <a:rPr lang="en-US" dirty="0">
                <a:latin typeface="PermianSlabSerifTypeface" panose="02000000000000000000" pitchFamily="50" charset="0"/>
              </a:rPr>
              <a:t>If anything is incorrect, complete the renewal application, then return to the main menu to select "Update License or Permit" and choose:</a:t>
            </a:r>
          </a:p>
          <a:p>
            <a:endParaRPr lang="en-US" dirty="0">
              <a:latin typeface="PermianSlabSerifTypeface" panose="02000000000000000000" pitchFamily="50" charset="0"/>
            </a:endParaRPr>
          </a:p>
          <a:p>
            <a:pPr algn="ctr"/>
            <a:r>
              <a:rPr lang="en-US" dirty="0">
                <a:latin typeface="PermianSlabSerifTypeface" panose="02000000000000000000" pitchFamily="50" charset="0"/>
              </a:rPr>
              <a:t>"Address Change within 30 days" or </a:t>
            </a:r>
          </a:p>
          <a:p>
            <a:pPr algn="ctr"/>
            <a:r>
              <a:rPr lang="en-US" dirty="0">
                <a:latin typeface="PermianSlabSerifTypeface" panose="02000000000000000000" pitchFamily="50" charset="0"/>
              </a:rPr>
              <a:t>"Address Change after 30 days -- Fee Required".</a:t>
            </a:r>
          </a:p>
        </p:txBody>
      </p:sp>
    </p:spTree>
    <p:extLst>
      <p:ext uri="{BB962C8B-B14F-4D97-AF65-F5344CB8AC3E}">
        <p14:creationId xmlns:p14="http://schemas.microsoft.com/office/powerpoint/2010/main" val="22724759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879C2B-E20D-DA63-0600-497CA6C39DA8}"/>
              </a:ext>
            </a:extLst>
          </p:cNvPr>
          <p:cNvSpPr>
            <a:spLocks noGrp="1"/>
          </p:cNvSpPr>
          <p:nvPr>
            <p:ph type="title"/>
          </p:nvPr>
        </p:nvSpPr>
        <p:spPr/>
        <p:txBody>
          <a:bodyPr/>
          <a:lstStyle/>
          <a:p>
            <a:r>
              <a:rPr lang="en-US" dirty="0"/>
              <a:t>Application Questions</a:t>
            </a:r>
          </a:p>
        </p:txBody>
      </p:sp>
      <p:sp>
        <p:nvSpPr>
          <p:cNvPr id="6" name="TextBox 5">
            <a:extLst>
              <a:ext uri="{FF2B5EF4-FFF2-40B4-BE49-F238E27FC236}">
                <a16:creationId xmlns:a16="http://schemas.microsoft.com/office/drawing/2014/main" id="{15B1E81B-3618-DD24-3EF5-BCCD4EB729F9}"/>
              </a:ext>
            </a:extLst>
          </p:cNvPr>
          <p:cNvSpPr txBox="1"/>
          <p:nvPr/>
        </p:nvSpPr>
        <p:spPr>
          <a:xfrm>
            <a:off x="0" y="1618964"/>
            <a:ext cx="9144000" cy="584775"/>
          </a:xfrm>
          <a:prstGeom prst="rect">
            <a:avLst/>
          </a:prstGeom>
          <a:solidFill>
            <a:srgbClr val="6E7073"/>
          </a:solidFill>
        </p:spPr>
        <p:txBody>
          <a:bodyPr wrap="square">
            <a:spAutoFit/>
          </a:bodyPr>
          <a:lstStyle/>
          <a:p>
            <a:pPr algn="ctr"/>
            <a:r>
              <a:rPr lang="en-US" sz="1600" dirty="0">
                <a:solidFill>
                  <a:schemeClr val="bg1"/>
                </a:solidFill>
                <a:latin typeface="PermianSlabSerifTypeface" panose="02000000000000000000" pitchFamily="50" charset="0"/>
              </a:rPr>
              <a:t>If you have a current or previous license issued by one of the foreign accounting credential issuing bodies listed below, you must attach evidence of good standing for that license.</a:t>
            </a:r>
          </a:p>
        </p:txBody>
      </p:sp>
      <p:sp>
        <p:nvSpPr>
          <p:cNvPr id="7" name="TextBox 6">
            <a:extLst>
              <a:ext uri="{FF2B5EF4-FFF2-40B4-BE49-F238E27FC236}">
                <a16:creationId xmlns:a16="http://schemas.microsoft.com/office/drawing/2014/main" id="{19CF1E05-1FC4-232B-652B-7FD49ED55888}"/>
              </a:ext>
            </a:extLst>
          </p:cNvPr>
          <p:cNvSpPr txBox="1"/>
          <p:nvPr/>
        </p:nvSpPr>
        <p:spPr>
          <a:xfrm>
            <a:off x="1371599" y="2819400"/>
            <a:ext cx="6400802" cy="2031325"/>
          </a:xfrm>
          <a:prstGeom prst="rect">
            <a:avLst/>
          </a:prstGeom>
          <a:noFill/>
          <a:ln w="28575">
            <a:noFill/>
          </a:ln>
        </p:spPr>
        <p:txBody>
          <a:bodyPr wrap="square">
            <a:spAutoFit/>
          </a:bodyPr>
          <a:lstStyle/>
          <a:p>
            <a:pPr marL="171450" indent="-171450">
              <a:buFont typeface="Arial" panose="020B0604020202020204" pitchFamily="34" charset="0"/>
              <a:buChar char="•"/>
            </a:pPr>
            <a:r>
              <a:rPr lang="en-US" sz="1400" dirty="0">
                <a:latin typeface="PermianSlabSerifTypeface" panose="02000000000000000000" pitchFamily="50" charset="0"/>
              </a:rPr>
              <a:t>South African Institute of Chartered Accountants</a:t>
            </a:r>
          </a:p>
          <a:p>
            <a:pPr marL="171450" indent="-171450">
              <a:buFont typeface="Arial" panose="020B0604020202020204" pitchFamily="34" charset="0"/>
              <a:buChar char="•"/>
            </a:pPr>
            <a:r>
              <a:rPr lang="en-US" sz="1400" dirty="0">
                <a:latin typeface="PermianSlabSerifTypeface" panose="02000000000000000000" pitchFamily="50" charset="0"/>
              </a:rPr>
              <a:t>CPA Australia</a:t>
            </a:r>
          </a:p>
          <a:p>
            <a:pPr marL="171450" indent="-171450">
              <a:buFont typeface="Arial" panose="020B0604020202020204" pitchFamily="34" charset="0"/>
              <a:buChar char="•"/>
            </a:pPr>
            <a:r>
              <a:rPr lang="en-US" sz="1400" dirty="0">
                <a:latin typeface="PermianSlabSerifTypeface" panose="02000000000000000000" pitchFamily="50" charset="0"/>
              </a:rPr>
              <a:t>Chartered Accountants Australia and New Zealand (CAANZ)</a:t>
            </a:r>
          </a:p>
          <a:p>
            <a:pPr marL="171450" indent="-171450">
              <a:buFont typeface="Arial" panose="020B0604020202020204" pitchFamily="34" charset="0"/>
              <a:buChar char="•"/>
            </a:pPr>
            <a:r>
              <a:rPr lang="en-US" sz="1400" dirty="0">
                <a:latin typeface="PermianSlabSerifTypeface" panose="02000000000000000000" pitchFamily="50" charset="0"/>
              </a:rPr>
              <a:t>CPA Canada (CPAC)</a:t>
            </a:r>
          </a:p>
          <a:p>
            <a:pPr marL="171450" indent="-171450">
              <a:buFont typeface="Arial" panose="020B0604020202020204" pitchFamily="34" charset="0"/>
              <a:buChar char="•"/>
            </a:pPr>
            <a:r>
              <a:rPr lang="en-US" sz="1400" dirty="0">
                <a:latin typeface="PermianSlabSerifTypeface" panose="02000000000000000000" pitchFamily="50" charset="0"/>
              </a:rPr>
              <a:t>Hong Kong Institute of Certified Public Accountants (HKICPA)</a:t>
            </a:r>
          </a:p>
          <a:p>
            <a:pPr marL="171450" indent="-171450">
              <a:buFont typeface="Arial" panose="020B0604020202020204" pitchFamily="34" charset="0"/>
              <a:buChar char="•"/>
            </a:pPr>
            <a:r>
              <a:rPr lang="en-US" sz="1400" dirty="0">
                <a:latin typeface="PermianSlabSerifTypeface" panose="02000000000000000000" pitchFamily="50" charset="0"/>
              </a:rPr>
              <a:t>Chartered Accountants Ireland (CAI)</a:t>
            </a:r>
          </a:p>
          <a:p>
            <a:pPr marL="171450" indent="-171450">
              <a:buFont typeface="Arial" panose="020B0604020202020204" pitchFamily="34" charset="0"/>
              <a:buChar char="•"/>
            </a:pPr>
            <a:r>
              <a:rPr lang="en-US" sz="1400" dirty="0">
                <a:latin typeface="PermianSlabSerifTypeface" panose="02000000000000000000" pitchFamily="50" charset="0"/>
              </a:rPr>
              <a:t>Institute of Certified Public Accountants in Ireland (CPA Ireland)</a:t>
            </a:r>
          </a:p>
          <a:p>
            <a:pPr marL="171450" indent="-171450">
              <a:buFont typeface="Arial" panose="020B0604020202020204" pitchFamily="34" charset="0"/>
              <a:buChar char="•"/>
            </a:pPr>
            <a:r>
              <a:rPr lang="en-US" sz="1400" dirty="0">
                <a:latin typeface="PermianSlabSerifTypeface" panose="02000000000000000000" pitchFamily="50" charset="0"/>
              </a:rPr>
              <a:t>Instituto Mexicano de Contadores Publicos (IMCP)</a:t>
            </a:r>
          </a:p>
          <a:p>
            <a:pPr marL="171450" indent="-171450">
              <a:buFont typeface="Arial" panose="020B0604020202020204" pitchFamily="34" charset="0"/>
              <a:buChar char="•"/>
            </a:pPr>
            <a:r>
              <a:rPr lang="en-US" sz="1400" dirty="0">
                <a:latin typeface="PermianSlabSerifTypeface" panose="02000000000000000000" pitchFamily="50" charset="0"/>
              </a:rPr>
              <a:t>Institute of Chartered Accountants of Scotland (ICAS)</a:t>
            </a:r>
          </a:p>
        </p:txBody>
      </p:sp>
    </p:spTree>
    <p:extLst>
      <p:ext uri="{BB962C8B-B14F-4D97-AF65-F5344CB8AC3E}">
        <p14:creationId xmlns:p14="http://schemas.microsoft.com/office/powerpoint/2010/main" val="2515103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EAA94-5C7A-3730-E279-38F4C513A1F3}"/>
              </a:ext>
            </a:extLst>
          </p:cNvPr>
          <p:cNvSpPr>
            <a:spLocks noGrp="1"/>
          </p:cNvSpPr>
          <p:nvPr>
            <p:ph type="title"/>
          </p:nvPr>
        </p:nvSpPr>
        <p:spPr/>
        <p:txBody>
          <a:bodyPr/>
          <a:lstStyle/>
          <a:p>
            <a:r>
              <a:rPr lang="en-US" dirty="0"/>
              <a:t>Questions</a:t>
            </a:r>
          </a:p>
        </p:txBody>
      </p:sp>
      <p:sp>
        <p:nvSpPr>
          <p:cNvPr id="11" name="TextBox 10">
            <a:extLst>
              <a:ext uri="{FF2B5EF4-FFF2-40B4-BE49-F238E27FC236}">
                <a16:creationId xmlns:a16="http://schemas.microsoft.com/office/drawing/2014/main" id="{5804F6BE-7C2A-4BA0-CFF4-3529F8AD0DB8}"/>
              </a:ext>
            </a:extLst>
          </p:cNvPr>
          <p:cNvSpPr txBox="1"/>
          <p:nvPr/>
        </p:nvSpPr>
        <p:spPr>
          <a:xfrm>
            <a:off x="0" y="1905000"/>
            <a:ext cx="9144000" cy="646331"/>
          </a:xfrm>
          <a:prstGeom prst="rect">
            <a:avLst/>
          </a:prstGeom>
          <a:solidFill>
            <a:srgbClr val="EE3524"/>
          </a:solidFill>
        </p:spPr>
        <p:txBody>
          <a:bodyPr wrap="square">
            <a:spAutoFit/>
          </a:bodyPr>
          <a:lstStyle/>
          <a:p>
            <a:pPr algn="ctr"/>
            <a:r>
              <a:rPr lang="en-US" dirty="0">
                <a:solidFill>
                  <a:schemeClr val="bg1"/>
                </a:solidFill>
                <a:latin typeface="PermianSlabSerifTypeface" panose="02000000000000000000" pitchFamily="50" charset="0"/>
              </a:rPr>
              <a:t>You must notify the Board if any of the following </a:t>
            </a:r>
          </a:p>
          <a:p>
            <a:pPr algn="ctr"/>
            <a:r>
              <a:rPr lang="en-US" dirty="0">
                <a:solidFill>
                  <a:schemeClr val="bg1"/>
                </a:solidFill>
                <a:latin typeface="PermianSlabSerifTypeface" panose="02000000000000000000" pitchFamily="50" charset="0"/>
              </a:rPr>
              <a:t>happened since your last renewal:                                                                           </a:t>
            </a:r>
          </a:p>
        </p:txBody>
      </p:sp>
      <p:sp>
        <p:nvSpPr>
          <p:cNvPr id="13" name="TextBox 12">
            <a:extLst>
              <a:ext uri="{FF2B5EF4-FFF2-40B4-BE49-F238E27FC236}">
                <a16:creationId xmlns:a16="http://schemas.microsoft.com/office/drawing/2014/main" id="{756F1E0D-DA09-BE65-A221-961942963E10}"/>
              </a:ext>
            </a:extLst>
          </p:cNvPr>
          <p:cNvSpPr txBox="1"/>
          <p:nvPr/>
        </p:nvSpPr>
        <p:spPr>
          <a:xfrm>
            <a:off x="304801" y="2971800"/>
            <a:ext cx="8839199" cy="1169551"/>
          </a:xfrm>
          <a:prstGeom prst="rect">
            <a:avLst/>
          </a:prstGeom>
          <a:noFill/>
          <a:ln w="28575">
            <a:noFill/>
          </a:ln>
        </p:spPr>
        <p:txBody>
          <a:bodyPr wrap="square">
            <a:spAutoFit/>
          </a:bodyPr>
          <a:lstStyle/>
          <a:p>
            <a:pPr marL="285750" indent="-285750">
              <a:buFont typeface="Arial" panose="020B0604020202020204" pitchFamily="34" charset="0"/>
              <a:buChar char="•"/>
            </a:pPr>
            <a:r>
              <a:rPr lang="en-US" sz="1400" dirty="0">
                <a:latin typeface="PermianSlabSerifTypeface" panose="02000000000000000000" pitchFamily="50" charset="0"/>
              </a:rPr>
              <a:t>You were convicted by a court of competent jurisdiction of a felony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latin typeface="PermianSlabSerifTypeface" panose="02000000000000000000" pitchFamily="50" charset="0"/>
              </a:rPr>
              <a:t>You were subject to revocation or suspension of a license by another state or jurisdiction</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latin typeface="PermianSlabSerifTypeface" panose="02000000000000000000" pitchFamily="50" charset="0"/>
              </a:rPr>
              <a:t>Your right to practice before a state or federal agency was revoked or suspended</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dirty="0">
                <a:latin typeface="PermianSlabSerifTypeface" panose="02000000000000000000" pitchFamily="50" charset="0"/>
              </a:rPr>
              <a:t>You were convicted or found liable in any criminal or civil suit which is grounded upon an allegation of gross negligence, dishonesty, fraud, or incompetence in the provision of accounting services</a:t>
            </a:r>
          </a:p>
        </p:txBody>
      </p:sp>
    </p:spTree>
    <p:extLst>
      <p:ext uri="{BB962C8B-B14F-4D97-AF65-F5344CB8AC3E}">
        <p14:creationId xmlns:p14="http://schemas.microsoft.com/office/powerpoint/2010/main" val="22268664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DEE4FB-4293-B879-11AE-661072FB3FFC}"/>
              </a:ext>
            </a:extLst>
          </p:cNvPr>
          <p:cNvSpPr>
            <a:spLocks noGrp="1"/>
          </p:cNvSpPr>
          <p:nvPr>
            <p:ph type="title"/>
          </p:nvPr>
        </p:nvSpPr>
        <p:spPr/>
        <p:txBody>
          <a:bodyPr/>
          <a:lstStyle/>
          <a:p>
            <a:r>
              <a:rPr lang="en-US" dirty="0"/>
              <a:t>Summary</a:t>
            </a:r>
          </a:p>
        </p:txBody>
      </p:sp>
      <p:sp>
        <p:nvSpPr>
          <p:cNvPr id="4" name="TextBox 3">
            <a:extLst>
              <a:ext uri="{FF2B5EF4-FFF2-40B4-BE49-F238E27FC236}">
                <a16:creationId xmlns:a16="http://schemas.microsoft.com/office/drawing/2014/main" id="{0A99BE4B-032B-C375-4B08-B12E8420B057}"/>
              </a:ext>
            </a:extLst>
          </p:cNvPr>
          <p:cNvSpPr txBox="1"/>
          <p:nvPr/>
        </p:nvSpPr>
        <p:spPr>
          <a:xfrm>
            <a:off x="-4313" y="1063823"/>
            <a:ext cx="9144000" cy="1323439"/>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View a summary of the information you provided.  Click the pencil icon to make necessary changes.  Click Submit when complete.</a:t>
            </a:r>
          </a:p>
          <a:p>
            <a:endParaRPr lang="en-US" sz="2000" dirty="0">
              <a:solidFill>
                <a:schemeClr val="bg1"/>
              </a:solidFill>
              <a:latin typeface="PermianSlabSerifTypeface" panose="02000000000000000000" pitchFamily="50" charset="0"/>
            </a:endParaRPr>
          </a:p>
        </p:txBody>
      </p:sp>
      <p:sp>
        <p:nvSpPr>
          <p:cNvPr id="5" name="TextBox 4">
            <a:extLst>
              <a:ext uri="{FF2B5EF4-FFF2-40B4-BE49-F238E27FC236}">
                <a16:creationId xmlns:a16="http://schemas.microsoft.com/office/drawing/2014/main" id="{E15F45A1-B1D2-C5A9-D36B-5E05CE323D09}"/>
              </a:ext>
            </a:extLst>
          </p:cNvPr>
          <p:cNvSpPr txBox="1"/>
          <p:nvPr/>
        </p:nvSpPr>
        <p:spPr>
          <a:xfrm>
            <a:off x="452887" y="2855201"/>
            <a:ext cx="8229600" cy="738664"/>
          </a:xfrm>
          <a:prstGeom prst="rect">
            <a:avLst/>
          </a:prstGeom>
          <a:noFill/>
          <a:ln w="22225">
            <a:solidFill>
              <a:srgbClr val="174A7C"/>
            </a:solidFill>
          </a:ln>
        </p:spPr>
        <p:txBody>
          <a:bodyPr wrap="square">
            <a:spAutoFit/>
          </a:bodyPr>
          <a:lstStyle/>
          <a:p>
            <a:r>
              <a:rPr lang="en-US" sz="1400" dirty="0">
                <a:latin typeface="PermianSlabSerifTypeface" panose="02000000000000000000" pitchFamily="50" charset="0"/>
              </a:rPr>
              <a:t>You must agree to a statement that the information and documentation provided is accurate and true to the best of your ability, and that you understand that providing false information may result in the denial, suspension, or revocation of any license, certificate, or permit issued. </a:t>
            </a:r>
          </a:p>
        </p:txBody>
      </p:sp>
      <p:sp>
        <p:nvSpPr>
          <p:cNvPr id="6" name="TextBox 5">
            <a:extLst>
              <a:ext uri="{FF2B5EF4-FFF2-40B4-BE49-F238E27FC236}">
                <a16:creationId xmlns:a16="http://schemas.microsoft.com/office/drawing/2014/main" id="{47F6ECB4-BEAF-D179-688D-44E1FA9B4394}"/>
              </a:ext>
            </a:extLst>
          </p:cNvPr>
          <p:cNvSpPr txBox="1"/>
          <p:nvPr/>
        </p:nvSpPr>
        <p:spPr>
          <a:xfrm>
            <a:off x="0" y="4162961"/>
            <a:ext cx="9139687" cy="1631216"/>
          </a:xfrm>
          <a:prstGeom prst="rect">
            <a:avLst/>
          </a:prstGeom>
          <a:solidFill>
            <a:srgbClr val="EE3524"/>
          </a:solidFill>
        </p:spPr>
        <p:txBody>
          <a:bodyPr wrap="square" rtlCol="0">
            <a:spAutoFit/>
          </a:bodyPr>
          <a:lstStyle/>
          <a:p>
            <a:endParaRPr lang="en-US" sz="2000" dirty="0">
              <a:solidFill>
                <a:schemeClr val="bg1"/>
              </a:solidFill>
              <a:latin typeface="PermianSlabSerifTypeface" panose="02000000000000000000" pitchFamily="50" charset="0"/>
            </a:endParaRPr>
          </a:p>
          <a:p>
            <a:pPr algn="ctr"/>
            <a:r>
              <a:rPr lang="en-US" sz="2000" dirty="0">
                <a:solidFill>
                  <a:schemeClr val="bg1"/>
                </a:solidFill>
                <a:latin typeface="PermianSlabSerifTypeface" panose="02000000000000000000" pitchFamily="50" charset="0"/>
              </a:rPr>
              <a:t>You will see a notification that your application has been submitted successfully.  Those subject to a renewal fee will see that a shopping cart entry has been created for this transaction.  </a:t>
            </a:r>
          </a:p>
          <a:p>
            <a:endParaRPr lang="en-US" sz="2000" dirty="0">
              <a:solidFill>
                <a:schemeClr val="bg1"/>
              </a:solidFill>
              <a:latin typeface="PermianSlabSerifTypeface" panose="02000000000000000000" pitchFamily="50" charset="0"/>
            </a:endParaRPr>
          </a:p>
        </p:txBody>
      </p:sp>
    </p:spTree>
    <p:extLst>
      <p:ext uri="{BB962C8B-B14F-4D97-AF65-F5344CB8AC3E}">
        <p14:creationId xmlns:p14="http://schemas.microsoft.com/office/powerpoint/2010/main" val="4168938343"/>
      </p:ext>
    </p:extLst>
  </p:cSld>
  <p:clrMapOvr>
    <a:masterClrMapping/>
  </p:clrMapOvr>
</p:sld>
</file>

<file path=ppt/theme/theme1.xml><?xml version="1.0" encoding="utf-8"?>
<a:theme xmlns:a="http://schemas.openxmlformats.org/drawingml/2006/main" name="PowerPoint B">
  <a:themeElements>
    <a:clrScheme name="Brand Colors">
      <a:dk1>
        <a:sysClr val="windowText" lastClr="000000"/>
      </a:dk1>
      <a:lt1>
        <a:sysClr val="window" lastClr="FFFFFF"/>
      </a:lt1>
      <a:dk2>
        <a:srgbClr val="1B365D"/>
      </a:dk2>
      <a:lt2>
        <a:srgbClr val="FF0F00"/>
      </a:lt2>
      <a:accent1>
        <a:srgbClr val="2DCCD3"/>
      </a:accent1>
      <a:accent2>
        <a:srgbClr val="D2D755"/>
      </a:accent2>
      <a:accent3>
        <a:srgbClr val="E87722"/>
      </a:accent3>
      <a:accent4>
        <a:srgbClr val="7C2529"/>
      </a:accent4>
      <a:accent5>
        <a:srgbClr val="666666"/>
      </a:accent5>
      <a:accent6>
        <a:srgbClr val="E6D395"/>
      </a:accent6>
      <a:hlink>
        <a:srgbClr val="131E29"/>
      </a:hlink>
      <a:folHlink>
        <a:srgbClr val="CBC4BC"/>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theme>
</file>

<file path=docMetadata/LabelInfo.xml><?xml version="1.0" encoding="utf-8"?>
<clbl:labelList xmlns:clbl="http://schemas.microsoft.com/office/2020/mipLabelMetadata">
  <clbl:label id="{f345bebf-0d71-4337-9281-24b941616c36}" enabled="0" method="" siteId="{f345bebf-0d71-4337-9281-24b941616c36}" removed="1"/>
</clbl:labelList>
</file>

<file path=docProps/app.xml><?xml version="1.0" encoding="utf-8"?>
<Properties xmlns="http://schemas.openxmlformats.org/officeDocument/2006/extended-properties" xmlns:vt="http://schemas.openxmlformats.org/officeDocument/2006/docPropsVTypes">
  <Template/>
  <TotalTime>625</TotalTime>
  <Words>699</Words>
  <Application>Microsoft Office PowerPoint</Application>
  <PresentationFormat>On-screen Show (4:3)</PresentationFormat>
  <Paragraphs>94</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Open Sans</vt:lpstr>
      <vt:lpstr>PermianSlabSerifTypeface</vt:lpstr>
      <vt:lpstr>PowerPoint B</vt:lpstr>
      <vt:lpstr>Accountancy Application Assistance</vt:lpstr>
      <vt:lpstr>Dates to Remember</vt:lpstr>
      <vt:lpstr>Where to Renew</vt:lpstr>
      <vt:lpstr>Application Introduction </vt:lpstr>
      <vt:lpstr>Renewal Requirements</vt:lpstr>
      <vt:lpstr>Contact Information</vt:lpstr>
      <vt:lpstr>Application Questions</vt:lpstr>
      <vt:lpstr>Questions</vt:lpstr>
      <vt:lpstr>Summary</vt:lpstr>
      <vt:lpstr>Payment</vt:lpstr>
      <vt:lpstr>Check your Email</vt:lpstr>
    </vt:vector>
  </TitlesOfParts>
  <Company>State of Tennessee: Finance &amp; Administration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Molly Wehlage</dc:creator>
  <cp:lastModifiedBy>Lauren Cook</cp:lastModifiedBy>
  <cp:revision>12</cp:revision>
  <dcterms:created xsi:type="dcterms:W3CDTF">2015-04-23T14:05:11Z</dcterms:created>
  <dcterms:modified xsi:type="dcterms:W3CDTF">2026-06-10T14:31:53Z</dcterms:modified>
</cp:coreProperties>
</file>