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2" r:id="rId4"/>
    <p:sldId id="264" r:id="rId5"/>
    <p:sldId id="273" r:id="rId6"/>
    <p:sldId id="274" r:id="rId7"/>
    <p:sldId id="271" r:id="rId8"/>
    <p:sldId id="265" r:id="rId9"/>
    <p:sldId id="27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F00"/>
    <a:srgbClr val="6E7073"/>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40" y="12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0T14:46:50.165" v="0" actId="20577"/>
      <pc:docMkLst>
        <pc:docMk/>
      </pc:docMkLst>
      <pc:sldChg chg="modSp mod">
        <pc:chgData name="Lauren Cook" userId="815fbe41-2a05-4602-ac13-98a917e4d5a0" providerId="ADAL" clId="{2219383D-9C38-4D0F-BD6B-0175EDEEBE61}" dt="2026-06-10T14:46:50.165" v="0" actId="20577"/>
        <pc:sldMkLst>
          <pc:docMk/>
          <pc:sldMk cId="1191946917" sldId="260"/>
        </pc:sldMkLst>
        <pc:spChg chg="mod">
          <ac:chgData name="Lauren Cook" userId="815fbe41-2a05-4602-ac13-98a917e4d5a0" providerId="ADAL" clId="{2219383D-9C38-4D0F-BD6B-0175EDEEBE61}" dt="2026-06-10T14:46:50.165" v="0" actId="20577"/>
          <ac:spMkLst>
            <pc:docMk/>
            <pc:sldMk cId="1191946917" sldId="260"/>
            <ac:spMk id="6" creationId="{7003CA37-413A-6326-DEB8-642CC8286909}"/>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Accountancy Application Assistance</a:t>
            </a:r>
          </a:p>
        </p:txBody>
      </p:sp>
      <p:sp>
        <p:nvSpPr>
          <p:cNvPr id="5" name="Text Placeholder 4"/>
          <p:cNvSpPr>
            <a:spLocks noGrp="1"/>
          </p:cNvSpPr>
          <p:nvPr>
            <p:ph type="body" sz="quarter" idx="12"/>
          </p:nvPr>
        </p:nvSpPr>
        <p:spPr>
          <a:xfrm>
            <a:off x="380999" y="4445001"/>
            <a:ext cx="4300341" cy="812800"/>
          </a:xfrm>
        </p:spPr>
        <p:txBody>
          <a:bodyPr anchor="ctr">
            <a:noAutofit/>
          </a:bodyPr>
          <a:lstStyle/>
          <a:p>
            <a:endParaRPr lang="en-US" sz="1800" dirty="0">
              <a:solidFill>
                <a:schemeClr val="tx1"/>
              </a:solidFill>
            </a:endParaRPr>
          </a:p>
          <a:p>
            <a:r>
              <a:rPr lang="en-US" sz="1800" dirty="0">
                <a:solidFill>
                  <a:schemeClr val="tx1"/>
                </a:solidFill>
              </a:rPr>
              <a:t>Address/Employer Change </a:t>
            </a:r>
          </a:p>
          <a:p>
            <a:r>
              <a:rPr lang="en-US" sz="1800" dirty="0">
                <a:solidFill>
                  <a:schemeClr val="tx1"/>
                </a:solidFill>
              </a:rPr>
              <a:t>after 30 days - Fee required</a:t>
            </a:r>
          </a:p>
          <a:p>
            <a:endParaRPr lang="en-US" sz="1800" dirty="0">
              <a:solidFill>
                <a:schemeClr val="tx1"/>
              </a:solidFill>
            </a:endParaRPr>
          </a:p>
        </p:txBody>
      </p:sp>
      <p:pic>
        <p:nvPicPr>
          <p:cNvPr id="4" name="Picture 3" descr="An image of a calculator, graphs, pen and  paper.&#10;">
            <a:extLst>
              <a:ext uri="{FF2B5EF4-FFF2-40B4-BE49-F238E27FC236}">
                <a16:creationId xmlns:a16="http://schemas.microsoft.com/office/drawing/2014/main" id="{CF012BB8-9549-0F86-8809-0C06F893D6CF}"/>
              </a:ext>
            </a:extLst>
          </p:cNvPr>
          <p:cNvPicPr>
            <a:picLocks noChangeAspect="1"/>
          </p:cNvPicPr>
          <p:nvPr/>
        </p:nvPicPr>
        <p:blipFill>
          <a:blip r:embed="rId2"/>
          <a:stretch>
            <a:fillRect/>
          </a:stretch>
        </p:blipFill>
        <p:spPr>
          <a:xfrm>
            <a:off x="4681341" y="1106038"/>
            <a:ext cx="4462659" cy="4456562"/>
          </a:xfrm>
          <a:prstGeom prst="rect">
            <a:avLst/>
          </a:prstGeom>
        </p:spPr>
      </p:pic>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Apply</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30652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0" y="2358254"/>
            <a:ext cx="5111496"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Click Update License or Permit to view applications available </a:t>
            </a:r>
            <a:r>
              <a:rPr lang="en-US">
                <a:solidFill>
                  <a:schemeClr val="bg1"/>
                </a:solidFill>
                <a:latin typeface="PermianSlabSerifTypeface" panose="02000000000000000000" pitchFamily="50" charset="0"/>
              </a:rPr>
              <a:t>to you.</a:t>
            </a:r>
            <a:endParaRPr lang="en-US" dirty="0">
              <a:solidFill>
                <a:schemeClr val="bg1"/>
              </a:solidFill>
              <a:latin typeface="PermianSlabSerifTypeface" panose="02000000000000000000" pitchFamily="50" charset="0"/>
            </a:endParaRPr>
          </a:p>
          <a:p>
            <a:pPr algn="ctr"/>
            <a:endParaRPr lang="en-US" dirty="0">
              <a:solidFill>
                <a:schemeClr val="bg1"/>
              </a:solidFill>
              <a:latin typeface="PermianSlabSerifTypeface" panose="02000000000000000000" pitchFamily="50" charset="0"/>
            </a:endParaRPr>
          </a:p>
        </p:txBody>
      </p:sp>
      <p:pic>
        <p:nvPicPr>
          <p:cNvPr id="5" name="Picture 4" descr="Graphic of the Update License or Permit tile on the Quick Actions menu featuring the image of a pencil and card with the words update license or permit underneath.">
            <a:extLst>
              <a:ext uri="{FF2B5EF4-FFF2-40B4-BE49-F238E27FC236}">
                <a16:creationId xmlns:a16="http://schemas.microsoft.com/office/drawing/2014/main" id="{1AEE91F8-A4F2-C3DE-3560-8B702666B648}"/>
              </a:ext>
            </a:extLst>
          </p:cNvPr>
          <p:cNvPicPr>
            <a:picLocks noChangeAspect="1"/>
          </p:cNvPicPr>
          <p:nvPr/>
        </p:nvPicPr>
        <p:blipFill>
          <a:blip r:embed="rId3"/>
          <a:stretch>
            <a:fillRect/>
          </a:stretch>
        </p:blipFill>
        <p:spPr>
          <a:xfrm>
            <a:off x="5791200" y="2121805"/>
            <a:ext cx="1667108" cy="1648055"/>
          </a:xfrm>
          <a:prstGeom prst="rect">
            <a:avLst/>
          </a:prstGeom>
          <a:ln>
            <a:noFill/>
          </a:ln>
          <a:effectLst>
            <a:outerShdw blurRad="292100" dist="139700" dir="2700000" algn="tl" rotWithShape="0">
              <a:srgbClr val="333333">
                <a:alpha val="65000"/>
              </a:srgbClr>
            </a:outerShdw>
          </a:effectLst>
        </p:spPr>
      </p:pic>
      <p:pic>
        <p:nvPicPr>
          <p:cNvPr id="9" name="Picture 8" descr="Screenshot of the address/employer change after 30 days application option with certified public accountant written underneath and a blue button that says select.">
            <a:extLst>
              <a:ext uri="{FF2B5EF4-FFF2-40B4-BE49-F238E27FC236}">
                <a16:creationId xmlns:a16="http://schemas.microsoft.com/office/drawing/2014/main" id="{B5403C5B-3717-422B-D137-4181677444FB}"/>
              </a:ext>
            </a:extLst>
          </p:cNvPr>
          <p:cNvPicPr>
            <a:picLocks noChangeAspect="1"/>
          </p:cNvPicPr>
          <p:nvPr/>
        </p:nvPicPr>
        <p:blipFill>
          <a:blip r:embed="rId4"/>
          <a:stretch>
            <a:fillRect/>
          </a:stretch>
        </p:blipFill>
        <p:spPr>
          <a:xfrm>
            <a:off x="838200" y="4263573"/>
            <a:ext cx="3048425" cy="1181265"/>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024127D0-4AFE-D666-2380-6423695829B6}"/>
              </a:ext>
            </a:extLst>
          </p:cNvPr>
          <p:cNvSpPr txBox="1"/>
          <p:nvPr/>
        </p:nvSpPr>
        <p:spPr>
          <a:xfrm>
            <a:off x="4578096" y="4293033"/>
            <a:ext cx="4565904"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Select “Address/Employer Change After 30 days…”</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1191946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938719"/>
          </a:xfrm>
          <a:prstGeom prst="rect">
            <a:avLst/>
          </a:prstGeom>
          <a:noFill/>
          <a:ln w="57150">
            <a:solidFill>
              <a:srgbClr val="6E7073"/>
            </a:solidFill>
          </a:ln>
        </p:spPr>
        <p:txBody>
          <a:bodyPr wrap="square">
            <a:spAutoFit/>
          </a:bodyPr>
          <a:lstStyle/>
          <a:p>
            <a:r>
              <a:rPr lang="en-US" sz="1100" dirty="0">
                <a:latin typeface="PermianSlabSerifTypeface" panose="02000000000000000000" pitchFamily="50" charset="0"/>
              </a:rPr>
              <a:t>This application is for Tennessee CPA licensees to change the address and contact information listed in the Tennessee Accountancy Licensing Records.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TCA § 62-1-125 requires a licensee to notify the board in writing within thirty (30) days of an address change. Notifications made after thirty (30) days are subject to a fee of $25.00.</a:t>
            </a:r>
          </a:p>
        </p:txBody>
      </p:sp>
      <p:sp>
        <p:nvSpPr>
          <p:cNvPr id="9" name="TextBox 8">
            <a:extLst>
              <a:ext uri="{FF2B5EF4-FFF2-40B4-BE49-F238E27FC236}">
                <a16:creationId xmlns:a16="http://schemas.microsoft.com/office/drawing/2014/main" id="{09893621-1542-5ED5-FFD8-52272265ED75}"/>
              </a:ext>
            </a:extLst>
          </p:cNvPr>
          <p:cNvSpPr txBox="1"/>
          <p:nvPr/>
        </p:nvSpPr>
        <p:spPr>
          <a:xfrm>
            <a:off x="3352800" y="2568647"/>
            <a:ext cx="2438400"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9588" y="3196307"/>
            <a:ext cx="8832012" cy="861774"/>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Enter updated information for your home, mailing, or employment details.</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21268" y="3962400"/>
            <a:ext cx="6669494" cy="861774"/>
          </a:xfrm>
          <a:prstGeom prst="rect">
            <a:avLst/>
          </a:prstGeom>
          <a:solidFill>
            <a:srgbClr val="6E7073"/>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an application fee of $25.00.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Function Suitability</a:t>
            </a:r>
          </a:p>
        </p:txBody>
      </p:sp>
      <p:sp>
        <p:nvSpPr>
          <p:cNvPr id="2" name="TextBox 1">
            <a:extLst>
              <a:ext uri="{FF2B5EF4-FFF2-40B4-BE49-F238E27FC236}">
                <a16:creationId xmlns:a16="http://schemas.microsoft.com/office/drawing/2014/main" id="{4242C845-25BA-349B-2FE1-BD505510105A}"/>
              </a:ext>
            </a:extLst>
          </p:cNvPr>
          <p:cNvSpPr txBox="1"/>
          <p:nvPr/>
        </p:nvSpPr>
        <p:spPr>
          <a:xfrm>
            <a:off x="1059112" y="1219200"/>
            <a:ext cx="6674584" cy="707886"/>
          </a:xfrm>
          <a:prstGeom prst="rect">
            <a:avLst/>
          </a:prstGeom>
          <a:noFill/>
        </p:spPr>
        <p:txBody>
          <a:bodyPr wrap="none" rtlCol="0">
            <a:spAutoFit/>
          </a:bodyPr>
          <a:lstStyle/>
          <a:p>
            <a:pPr algn="ctr"/>
            <a:r>
              <a:rPr lang="en-US" sz="2000" dirty="0">
                <a:solidFill>
                  <a:schemeClr val="tx1"/>
                </a:solidFill>
                <a:latin typeface="PermianSlabSerifTypeface" panose="02000000000000000000" pitchFamily="50" charset="0"/>
              </a:rPr>
              <a:t>Confirm that you have chosen the correct application.</a:t>
            </a:r>
          </a:p>
          <a:p>
            <a:pPr algn="ctr"/>
            <a:endParaRPr lang="en-US" sz="2000" dirty="0">
              <a:latin typeface="PermianSlabSerifTypeface" panose="02000000000000000000" pitchFamily="50" charset="0"/>
            </a:endParaRPr>
          </a:p>
        </p:txBody>
      </p:sp>
      <p:sp>
        <p:nvSpPr>
          <p:cNvPr id="3" name="TextBox 2">
            <a:extLst>
              <a:ext uri="{FF2B5EF4-FFF2-40B4-BE49-F238E27FC236}">
                <a16:creationId xmlns:a16="http://schemas.microsoft.com/office/drawing/2014/main" id="{DF41BB27-ED22-52C3-AF27-CFF094EE656E}"/>
              </a:ext>
            </a:extLst>
          </p:cNvPr>
          <p:cNvSpPr txBox="1"/>
          <p:nvPr/>
        </p:nvSpPr>
        <p:spPr>
          <a:xfrm>
            <a:off x="533400" y="1902262"/>
            <a:ext cx="8610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Did your address change more than 30 days ago?</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87D7F7F-2C67-97CA-34AD-6CAED0DFCF1B}"/>
              </a:ext>
            </a:extLst>
          </p:cNvPr>
          <p:cNvSpPr txBox="1"/>
          <p:nvPr/>
        </p:nvSpPr>
        <p:spPr>
          <a:xfrm>
            <a:off x="1099641" y="2764036"/>
            <a:ext cx="8044359"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If </a:t>
            </a:r>
            <a:r>
              <a:rPr lang="en-US" sz="1600" b="1" dirty="0">
                <a:solidFill>
                  <a:schemeClr val="bg1"/>
                </a:solidFill>
                <a:latin typeface="PermianSlabSerifTypeface" panose="02000000000000000000" pitchFamily="50" charset="0"/>
              </a:rPr>
              <a:t>YES</a:t>
            </a:r>
            <a:r>
              <a:rPr lang="en-US" sz="1600" dirty="0">
                <a:solidFill>
                  <a:schemeClr val="bg1"/>
                </a:solidFill>
                <a:latin typeface="PermianSlabSerifTypeface" panose="02000000000000000000" pitchFamily="50" charset="0"/>
              </a:rPr>
              <a:t>, proceed with application and payment.</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80E3B26-7303-24A3-5DD4-CA76F8EAB860}"/>
              </a:ext>
            </a:extLst>
          </p:cNvPr>
          <p:cNvSpPr txBox="1"/>
          <p:nvPr/>
        </p:nvSpPr>
        <p:spPr>
          <a:xfrm flipH="1">
            <a:off x="1752600" y="3625810"/>
            <a:ext cx="7391400" cy="1107996"/>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If </a:t>
            </a:r>
            <a:r>
              <a:rPr lang="en-US" sz="1600" b="1" dirty="0">
                <a:solidFill>
                  <a:schemeClr val="bg1"/>
                </a:solidFill>
                <a:latin typeface="PermianSlabSerifTypeface" panose="02000000000000000000" pitchFamily="50" charset="0"/>
              </a:rPr>
              <a:t>NO</a:t>
            </a:r>
            <a:r>
              <a:rPr lang="en-US" sz="1600" dirty="0">
                <a:solidFill>
                  <a:schemeClr val="bg1"/>
                </a:solidFill>
                <a:latin typeface="PermianSlabSerifTypeface" panose="02000000000000000000" pitchFamily="50" charset="0"/>
              </a:rPr>
              <a:t> cancel this application and choose "</a:t>
            </a:r>
            <a:r>
              <a:rPr lang="en-US" sz="1600" b="1" dirty="0">
                <a:solidFill>
                  <a:schemeClr val="bg1"/>
                </a:solidFill>
                <a:latin typeface="PermianSlabSerifTypeface" panose="02000000000000000000" pitchFamily="50" charset="0"/>
              </a:rPr>
              <a:t>Address/Employer Change within 30 days</a:t>
            </a:r>
            <a:r>
              <a:rPr lang="en-US" sz="1600" dirty="0">
                <a:solidFill>
                  <a:schemeClr val="bg1"/>
                </a:solidFill>
                <a:latin typeface="PermianSlabSerifTypeface" panose="02000000000000000000" pitchFamily="50" charset="0"/>
              </a:rPr>
              <a:t>" from the list of applications.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798571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E17B1-CF33-6BA3-3BDB-007E0449303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DF5219-F265-193C-6CE7-6AAB9BEB135D}"/>
              </a:ext>
            </a:extLst>
          </p:cNvPr>
          <p:cNvSpPr>
            <a:spLocks noGrp="1"/>
          </p:cNvSpPr>
          <p:nvPr>
            <p:ph type="title"/>
          </p:nvPr>
        </p:nvSpPr>
        <p:spPr/>
        <p:txBody>
          <a:bodyPr/>
          <a:lstStyle/>
          <a:p>
            <a:r>
              <a:rPr lang="en-US" dirty="0"/>
              <a:t>Name and Personal Details</a:t>
            </a:r>
          </a:p>
        </p:txBody>
      </p:sp>
      <p:sp>
        <p:nvSpPr>
          <p:cNvPr id="9" name="TextBox 8">
            <a:extLst>
              <a:ext uri="{FF2B5EF4-FFF2-40B4-BE49-F238E27FC236}">
                <a16:creationId xmlns:a16="http://schemas.microsoft.com/office/drawing/2014/main" id="{C8F13568-D5A6-6DA9-16A1-B55F0042D437}"/>
              </a:ext>
            </a:extLst>
          </p:cNvPr>
          <p:cNvSpPr txBox="1"/>
          <p:nvPr/>
        </p:nvSpPr>
        <p:spPr>
          <a:xfrm>
            <a:off x="762000" y="2782668"/>
            <a:ext cx="7543800" cy="923330"/>
          </a:xfrm>
          <a:prstGeom prst="rect">
            <a:avLst/>
          </a:prstGeom>
          <a:noFill/>
        </p:spPr>
        <p:txBody>
          <a:bodyPr wrap="square">
            <a:spAutoFit/>
          </a:bodyPr>
          <a:lstStyle/>
          <a:p>
            <a:pPr algn="ctr"/>
            <a:r>
              <a:rPr lang="en-US" dirty="0">
                <a:latin typeface="PermianSlabSerifTypeface" panose="02000000000000000000" pitchFamily="50" charset="0"/>
              </a:rPr>
              <a:t>After completing this application, you may change the name in your license file by selecting "CPA </a:t>
            </a:r>
            <a:r>
              <a:rPr lang="en-US" sz="1600" dirty="0">
                <a:latin typeface="PermianSlabSerifTypeface" panose="02000000000000000000" pitchFamily="50" charset="0"/>
              </a:rPr>
              <a:t>Request</a:t>
            </a:r>
            <a:r>
              <a:rPr lang="en-US" dirty="0">
                <a:latin typeface="PermianSlabSerifTypeface" panose="02000000000000000000" pitchFamily="50" charset="0"/>
              </a:rPr>
              <a:t> for Name Change” from the list of applications.</a:t>
            </a:r>
          </a:p>
        </p:txBody>
      </p:sp>
      <p:sp>
        <p:nvSpPr>
          <p:cNvPr id="11" name="TextBox 10">
            <a:extLst>
              <a:ext uri="{FF2B5EF4-FFF2-40B4-BE49-F238E27FC236}">
                <a16:creationId xmlns:a16="http://schemas.microsoft.com/office/drawing/2014/main" id="{EC12A08E-8868-E2F3-8858-5855B381FB83}"/>
              </a:ext>
            </a:extLst>
          </p:cNvPr>
          <p:cNvSpPr txBox="1"/>
          <p:nvPr/>
        </p:nvSpPr>
        <p:spPr>
          <a:xfrm>
            <a:off x="3048" y="1361541"/>
            <a:ext cx="9144000" cy="923330"/>
          </a:xfrm>
          <a:prstGeom prst="rect">
            <a:avLst/>
          </a:prstGeom>
          <a:solidFill>
            <a:srgbClr val="EE3524"/>
          </a:solidFill>
        </p:spPr>
        <p:txBody>
          <a:bodyPr wrap="square" rtlCol="0">
            <a:spAutoFit/>
          </a:bodyPr>
          <a:lstStyle/>
          <a:p>
            <a:pPr algn="ctr"/>
            <a:endParaRPr lang="en-US" dirty="0">
              <a:solidFill>
                <a:schemeClr val="bg1"/>
              </a:solidFill>
            </a:endParaRPr>
          </a:p>
          <a:p>
            <a:pPr algn="ctr"/>
            <a:r>
              <a:rPr lang="en-US" dirty="0">
                <a:solidFill>
                  <a:schemeClr val="bg1"/>
                </a:solidFill>
                <a:latin typeface="PermianSlabSerifTypeface" panose="02000000000000000000" pitchFamily="50" charset="0"/>
              </a:rPr>
              <a:t>This is an overview of the name listed in your license file.</a:t>
            </a:r>
          </a:p>
          <a:p>
            <a:pPr algn="ctr"/>
            <a:endParaRPr lang="en-US" dirty="0">
              <a:solidFill>
                <a:schemeClr val="bg1"/>
              </a:solidFill>
            </a:endParaRPr>
          </a:p>
        </p:txBody>
      </p:sp>
    </p:spTree>
    <p:extLst>
      <p:ext uri="{BB962C8B-B14F-4D97-AF65-F5344CB8AC3E}">
        <p14:creationId xmlns:p14="http://schemas.microsoft.com/office/powerpoint/2010/main" val="3977366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2733C-759D-C47A-B480-15363962663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34C311-0B90-C3E6-6AC3-240EE0B83920}"/>
              </a:ext>
            </a:extLst>
          </p:cNvPr>
          <p:cNvSpPr>
            <a:spLocks noGrp="1"/>
          </p:cNvSpPr>
          <p:nvPr>
            <p:ph type="title"/>
          </p:nvPr>
        </p:nvSpPr>
        <p:spPr/>
        <p:txBody>
          <a:bodyPr/>
          <a:lstStyle/>
          <a:p>
            <a:r>
              <a:rPr lang="en-US" dirty="0"/>
              <a:t>Contact Information</a:t>
            </a:r>
          </a:p>
        </p:txBody>
      </p:sp>
      <p:sp>
        <p:nvSpPr>
          <p:cNvPr id="11" name="TextBox 10">
            <a:extLst>
              <a:ext uri="{FF2B5EF4-FFF2-40B4-BE49-F238E27FC236}">
                <a16:creationId xmlns:a16="http://schemas.microsoft.com/office/drawing/2014/main" id="{6A005467-0B3C-D02F-193A-F30ED8605727}"/>
              </a:ext>
            </a:extLst>
          </p:cNvPr>
          <p:cNvSpPr txBox="1"/>
          <p:nvPr/>
        </p:nvSpPr>
        <p:spPr>
          <a:xfrm>
            <a:off x="0" y="968227"/>
            <a:ext cx="9144000" cy="1200329"/>
          </a:xfrm>
          <a:prstGeom prst="rect">
            <a:avLst/>
          </a:prstGeom>
          <a:solidFill>
            <a:srgbClr val="EE3524"/>
          </a:solidFill>
        </p:spPr>
        <p:txBody>
          <a:bodyPr wrap="square" rtlCol="0">
            <a:spAutoFit/>
          </a:bodyPr>
          <a:lstStyle/>
          <a:p>
            <a:pPr algn="ctr"/>
            <a:endParaRPr lang="en-US" dirty="0">
              <a:solidFill>
                <a:schemeClr val="bg1"/>
              </a:solidFill>
            </a:endParaRPr>
          </a:p>
          <a:p>
            <a:pPr algn="ctr"/>
            <a:r>
              <a:rPr lang="en-US" dirty="0">
                <a:solidFill>
                  <a:schemeClr val="bg1"/>
                </a:solidFill>
                <a:latin typeface="PermianSlabSerifTypeface" panose="02000000000000000000" pitchFamily="50" charset="0"/>
              </a:rPr>
              <a:t>The Board maintains three addresses for your license.  </a:t>
            </a:r>
          </a:p>
          <a:p>
            <a:pPr algn="ctr"/>
            <a:r>
              <a:rPr lang="en-US" dirty="0">
                <a:solidFill>
                  <a:schemeClr val="bg1"/>
                </a:solidFill>
                <a:latin typeface="PermianSlabSerifTypeface" panose="02000000000000000000" pitchFamily="50" charset="0"/>
              </a:rPr>
              <a:t>Click Edit to update any of the following:</a:t>
            </a:r>
          </a:p>
          <a:p>
            <a:pPr algn="ctr"/>
            <a:endParaRPr lang="en-US" dirty="0">
              <a:solidFill>
                <a:schemeClr val="bg1"/>
              </a:solidFill>
            </a:endParaRPr>
          </a:p>
        </p:txBody>
      </p:sp>
      <p:sp>
        <p:nvSpPr>
          <p:cNvPr id="2" name="TextBox 1">
            <a:extLst>
              <a:ext uri="{FF2B5EF4-FFF2-40B4-BE49-F238E27FC236}">
                <a16:creationId xmlns:a16="http://schemas.microsoft.com/office/drawing/2014/main" id="{4EADDDE1-A4C4-691C-5EC7-4F47CDA11CA1}"/>
              </a:ext>
            </a:extLst>
          </p:cNvPr>
          <p:cNvSpPr txBox="1"/>
          <p:nvPr/>
        </p:nvSpPr>
        <p:spPr>
          <a:xfrm>
            <a:off x="1405225" y="2728967"/>
            <a:ext cx="7766207"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Main Address (preferred mailing address) </a:t>
            </a:r>
          </a:p>
          <a:p>
            <a:endParaRPr lang="en-US" sz="1600" dirty="0">
              <a:solidFill>
                <a:schemeClr val="bg1"/>
              </a:solidFill>
              <a:latin typeface="PermianSlabSerifTypeface" panose="02000000000000000000" pitchFamily="50" charset="0"/>
            </a:endParaRPr>
          </a:p>
        </p:txBody>
      </p:sp>
      <p:sp>
        <p:nvSpPr>
          <p:cNvPr id="3" name="TextBox 2">
            <a:extLst>
              <a:ext uri="{FF2B5EF4-FFF2-40B4-BE49-F238E27FC236}">
                <a16:creationId xmlns:a16="http://schemas.microsoft.com/office/drawing/2014/main" id="{14265BC6-12D9-AB99-0AF0-0861C50C8683}"/>
              </a:ext>
            </a:extLst>
          </p:cNvPr>
          <p:cNvSpPr txBox="1"/>
          <p:nvPr/>
        </p:nvSpPr>
        <p:spPr>
          <a:xfrm>
            <a:off x="2389632" y="3486553"/>
            <a:ext cx="67818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Home Address</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88923815-CC7C-B4A4-2B67-BC4CA3CD3189}"/>
              </a:ext>
            </a:extLst>
          </p:cNvPr>
          <p:cNvSpPr txBox="1"/>
          <p:nvPr/>
        </p:nvSpPr>
        <p:spPr>
          <a:xfrm>
            <a:off x="3389120" y="4194161"/>
            <a:ext cx="5782312"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Place of Employment</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650745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a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you will see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754326"/>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Unless exempt from the renewal fee, the application </a:t>
            </a:r>
          </a:p>
          <a:p>
            <a:pPr algn="ctr"/>
            <a:r>
              <a:rPr lang="en-US" dirty="0">
                <a:solidFill>
                  <a:schemeClr val="bg1"/>
                </a:solidFill>
                <a:latin typeface="PermianSlabSerifTypeface" panose="02000000000000000000" pitchFamily="50" charset="0"/>
              </a:rPr>
              <a:t>is not complete until payment is submitted.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Click Pay Now to proceed.  </a:t>
            </a:r>
            <a:endParaRPr lang="en-US" dirty="0">
              <a:latin typeface="PermianSlabSerifTypeface" panose="02000000000000000000" pitchFamily="50" charset="0"/>
            </a:endParaRP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655776"/>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3021491"/>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753154"/>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502322"/>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257800"/>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694</TotalTime>
  <Words>454</Words>
  <Application>Microsoft Office PowerPoint</Application>
  <PresentationFormat>On-screen Show (4:3)</PresentationFormat>
  <Paragraphs>67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Open Sans</vt:lpstr>
      <vt:lpstr>PermianSlabSerifTypeface</vt:lpstr>
      <vt:lpstr>PowerPoint B</vt:lpstr>
      <vt:lpstr>Accountancy Application Assistance</vt:lpstr>
      <vt:lpstr>Where to Apply</vt:lpstr>
      <vt:lpstr>Application Introduction </vt:lpstr>
      <vt:lpstr>Function Suitability</vt:lpstr>
      <vt:lpstr>Name and Personal Details</vt:lpstr>
      <vt:lpstr>Contact Information</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16</cp:revision>
  <dcterms:created xsi:type="dcterms:W3CDTF">2015-04-23T14:05:11Z</dcterms:created>
  <dcterms:modified xsi:type="dcterms:W3CDTF">2026-06-10T14:46:59Z</dcterms:modified>
</cp:coreProperties>
</file>