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64" r:id="rId6"/>
    <p:sldId id="263" r:id="rId7"/>
    <p:sldId id="268" r:id="rId8"/>
    <p:sldId id="269" r:id="rId9"/>
    <p:sldId id="267" r:id="rId10"/>
    <p:sldId id="266" r:id="rId11"/>
    <p:sldId id="272" r:id="rId12"/>
    <p:sldId id="271" r:id="rId13"/>
    <p:sldId id="265"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524"/>
    <a:srgbClr val="FF0F00"/>
    <a:srgbClr val="6E7073"/>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440" y="13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09T20:58:03.811" v="79" actId="962"/>
      <pc:docMkLst>
        <pc:docMk/>
      </pc:docMkLst>
      <pc:sldChg chg="modSp mod">
        <pc:chgData name="Lauren Cook" userId="815fbe41-2a05-4602-ac13-98a917e4d5a0" providerId="ADAL" clId="{2219383D-9C38-4D0F-BD6B-0175EDEEBE61}" dt="2026-06-09T20:58:03.811" v="79" actId="962"/>
        <pc:sldMkLst>
          <pc:docMk/>
          <pc:sldMk cId="453275223" sldId="257"/>
        </pc:sldMkLst>
        <pc:picChg chg="mod">
          <ac:chgData name="Lauren Cook" userId="815fbe41-2a05-4602-ac13-98a917e4d5a0" providerId="ADAL" clId="{2219383D-9C38-4D0F-BD6B-0175EDEEBE61}" dt="2026-06-09T20:58:03.811" v="79" actId="962"/>
          <ac:picMkLst>
            <pc:docMk/>
            <pc:sldMk cId="453275223" sldId="257"/>
            <ac:picMk id="4" creationId="{CF012BB8-9549-0F86-8809-0C06F893D6CF}"/>
          </ac:picMkLst>
        </pc:picChg>
      </pc:sldChg>
      <pc:sldChg chg="modSp mod">
        <pc:chgData name="Lauren Cook" userId="815fbe41-2a05-4602-ac13-98a917e4d5a0" providerId="ADAL" clId="{2219383D-9C38-4D0F-BD6B-0175EDEEBE61}" dt="2026-06-09T20:57:24.922" v="1" actId="20577"/>
        <pc:sldMkLst>
          <pc:docMk/>
          <pc:sldMk cId="798571206" sldId="264"/>
        </pc:sldMkLst>
        <pc:spChg chg="mod">
          <ac:chgData name="Lauren Cook" userId="815fbe41-2a05-4602-ac13-98a917e4d5a0" providerId="ADAL" clId="{2219383D-9C38-4D0F-BD6B-0175EDEEBE61}" dt="2026-06-09T20:57:24.922" v="1" actId="20577"/>
          <ac:spMkLst>
            <pc:docMk/>
            <pc:sldMk cId="798571206" sldId="264"/>
            <ac:spMk id="7" creationId="{980E3B26-7303-24A3-5DD4-CA76F8EAB86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tn.gov/commerce/regboards/accountancy/license/ethics.html" TargetMode="Externa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Accountancy Application Assistance</a:t>
            </a:r>
          </a:p>
        </p:txBody>
      </p:sp>
      <p:sp>
        <p:nvSpPr>
          <p:cNvPr id="5" name="Text Placeholder 4"/>
          <p:cNvSpPr>
            <a:spLocks noGrp="1"/>
          </p:cNvSpPr>
          <p:nvPr>
            <p:ph type="body" sz="quarter" idx="12"/>
          </p:nvPr>
        </p:nvSpPr>
        <p:spPr/>
        <p:txBody>
          <a:bodyPr anchor="ctr">
            <a:normAutofit fontScale="77500" lnSpcReduction="20000"/>
          </a:bodyPr>
          <a:lstStyle/>
          <a:p>
            <a:endParaRPr lang="en-US" dirty="0">
              <a:solidFill>
                <a:schemeClr val="tx1"/>
              </a:solidFill>
            </a:endParaRPr>
          </a:p>
          <a:p>
            <a:r>
              <a:rPr lang="en-US" dirty="0">
                <a:solidFill>
                  <a:schemeClr val="tx1"/>
                </a:solidFill>
              </a:rPr>
              <a:t>Active CPA License Renewal</a:t>
            </a:r>
          </a:p>
          <a:p>
            <a:endParaRPr lang="en-US" dirty="0">
              <a:solidFill>
                <a:schemeClr val="tx1"/>
              </a:solidFill>
            </a:endParaRPr>
          </a:p>
        </p:txBody>
      </p:sp>
      <p:pic>
        <p:nvPicPr>
          <p:cNvPr id="4" name="Picture 3" descr="An image of a calculator, graphs, pen and  paper.&#10;">
            <a:extLst>
              <a:ext uri="{FF2B5EF4-FFF2-40B4-BE49-F238E27FC236}">
                <a16:creationId xmlns:a16="http://schemas.microsoft.com/office/drawing/2014/main" id="{CF012BB8-9549-0F86-8809-0C06F893D6CF}"/>
              </a:ext>
            </a:extLst>
          </p:cNvPr>
          <p:cNvPicPr>
            <a:picLocks noChangeAspect="1"/>
          </p:cNvPicPr>
          <p:nvPr/>
        </p:nvPicPr>
        <p:blipFill>
          <a:blip r:embed="rId2"/>
          <a:stretch>
            <a:fillRect/>
          </a:stretch>
        </p:blipFill>
        <p:spPr>
          <a:xfrm>
            <a:off x="4681341" y="1106038"/>
            <a:ext cx="4462659" cy="4456562"/>
          </a:xfrm>
          <a:prstGeom prst="rect">
            <a:avLst/>
          </a:prstGeom>
        </p:spPr>
      </p:pic>
    </p:spTree>
    <p:extLst>
      <p:ext uri="{BB962C8B-B14F-4D97-AF65-F5344CB8AC3E}">
        <p14:creationId xmlns:p14="http://schemas.microsoft.com/office/powerpoint/2010/main" val="453275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95C6-FC58-C077-5B1A-233288D5C700}"/>
              </a:ext>
            </a:extLst>
          </p:cNvPr>
          <p:cNvSpPr>
            <a:spLocks noGrp="1"/>
          </p:cNvSpPr>
          <p:nvPr>
            <p:ph type="title"/>
          </p:nvPr>
        </p:nvSpPr>
        <p:spPr/>
        <p:txBody>
          <a:bodyPr/>
          <a:lstStyle/>
          <a:p>
            <a:r>
              <a:rPr lang="en-US" dirty="0"/>
              <a:t>Tennessee State Ethics Credits</a:t>
            </a:r>
          </a:p>
        </p:txBody>
      </p:sp>
      <p:sp>
        <p:nvSpPr>
          <p:cNvPr id="4" name="TextBox 3">
            <a:extLst>
              <a:ext uri="{FF2B5EF4-FFF2-40B4-BE49-F238E27FC236}">
                <a16:creationId xmlns:a16="http://schemas.microsoft.com/office/drawing/2014/main" id="{255261AA-703A-D86A-D1B2-13DC37118856}"/>
              </a:ext>
            </a:extLst>
          </p:cNvPr>
          <p:cNvSpPr txBox="1"/>
          <p:nvPr/>
        </p:nvSpPr>
        <p:spPr>
          <a:xfrm>
            <a:off x="0" y="1238301"/>
            <a:ext cx="9144000" cy="1015663"/>
          </a:xfrm>
          <a:prstGeom prst="rect">
            <a:avLst/>
          </a:prstGeom>
          <a:solidFill>
            <a:srgbClr val="EE3524"/>
          </a:solidFill>
        </p:spPr>
        <p:txBody>
          <a:bodyPr wrap="square">
            <a:spAutoFit/>
          </a:bodyPr>
          <a:lstStyle/>
          <a:p>
            <a:pPr algn="ctr"/>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Two credit hours in Tennessee State Ethics are required for renewal.</a:t>
            </a:r>
          </a:p>
          <a:p>
            <a:pPr algn="ctr"/>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CE3A1A29-A806-706F-B36A-2853B6945B9D}"/>
              </a:ext>
            </a:extLst>
          </p:cNvPr>
          <p:cNvSpPr txBox="1"/>
          <p:nvPr/>
        </p:nvSpPr>
        <p:spPr>
          <a:xfrm>
            <a:off x="533400" y="2488962"/>
            <a:ext cx="8077200" cy="1661993"/>
          </a:xfrm>
          <a:prstGeom prst="rect">
            <a:avLst/>
          </a:prstGeom>
          <a:noFill/>
        </p:spPr>
        <p:txBody>
          <a:bodyPr wrap="square">
            <a:spAutoFit/>
          </a:bodyPr>
          <a:lstStyle/>
          <a:p>
            <a:endParaRPr lang="en-US" sz="1400" dirty="0">
              <a:solidFill>
                <a:srgbClr val="0022A1"/>
              </a:solidFill>
              <a:latin typeface="PermianSlabSerifTypeface" panose="02000000000000000000" pitchFamily="50" charset="0"/>
            </a:endParaRPr>
          </a:p>
          <a:p>
            <a:r>
              <a:rPr lang="en-US" sz="1400" dirty="0">
                <a:latin typeface="PermianSlabSerifTypeface" panose="02000000000000000000" pitchFamily="50" charset="0"/>
              </a:rPr>
              <a:t>Only one version of the state-specific ethics course is approved by the Board.</a:t>
            </a:r>
          </a:p>
          <a:p>
            <a:endParaRPr lang="en-US" sz="1400" dirty="0">
              <a:solidFill>
                <a:schemeClr val="tx1"/>
              </a:solidFill>
              <a:latin typeface="PermianSlabSerifTypeface" panose="02000000000000000000" pitchFamily="50" charset="0"/>
            </a:endParaRPr>
          </a:p>
          <a:p>
            <a:r>
              <a:rPr lang="en-US" sz="1400" dirty="0">
                <a:solidFill>
                  <a:schemeClr val="tx1"/>
                </a:solidFill>
                <a:latin typeface="PermianSlabSerifTypeface" panose="02000000000000000000" pitchFamily="50" charset="0"/>
              </a:rPr>
              <a:t>You will find a list of sponsors approved to provide this course on the Board’s website here:</a:t>
            </a:r>
          </a:p>
          <a:p>
            <a:endParaRPr lang="en-US" sz="1400" dirty="0">
              <a:solidFill>
                <a:schemeClr val="tx1"/>
              </a:solidFill>
              <a:latin typeface="PermianSlabSerifTypeface" panose="02000000000000000000" pitchFamily="50" charset="0"/>
            </a:endParaRPr>
          </a:p>
          <a:p>
            <a:r>
              <a:rPr lang="en-US" sz="1400" dirty="0">
                <a:solidFill>
                  <a:schemeClr val="tx1"/>
                </a:solidFill>
                <a:latin typeface="PermianSlabSerifTypeface" panose="02000000000000000000" pitchFamily="50" charset="0"/>
              </a:rPr>
              <a:t> </a:t>
            </a:r>
            <a:r>
              <a:rPr lang="en-US" sz="1400" dirty="0">
                <a:solidFill>
                  <a:srgbClr val="174A7C"/>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https://www.tn.gov/commerce/regboards/accountancy/license/ethics.html</a:t>
            </a:r>
            <a:endParaRPr lang="en-US" sz="1400" dirty="0">
              <a:solidFill>
                <a:srgbClr val="174A7C"/>
              </a:solidFill>
              <a:latin typeface="PermianSlabSerifTypeface" panose="02000000000000000000" pitchFamily="50" charset="0"/>
            </a:endParaRPr>
          </a:p>
          <a:p>
            <a:endParaRPr lang="en-US" dirty="0">
              <a:latin typeface="PermianSlabSerifTypeface" panose="02000000000000000000" pitchFamily="50" charset="0"/>
            </a:endParaRPr>
          </a:p>
        </p:txBody>
      </p:sp>
    </p:spTree>
    <p:extLst>
      <p:ext uri="{BB962C8B-B14F-4D97-AF65-F5344CB8AC3E}">
        <p14:creationId xmlns:p14="http://schemas.microsoft.com/office/powerpoint/2010/main" val="260488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AAE82-F72E-80E6-A8AB-9F03BEE03310}"/>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B93C610E-989F-7232-BAEE-BFBB3460C11F}"/>
              </a:ext>
              <a:ext uri="{C183D7F6-B498-43B3-948B-1728B52AA6E4}">
                <adec:decorative xmlns:adec="http://schemas.microsoft.com/office/drawing/2017/decorative" val="1"/>
              </a:ext>
            </a:extLst>
          </p:cNvPr>
          <p:cNvSpPr/>
          <p:nvPr/>
        </p:nvSpPr>
        <p:spPr>
          <a:xfrm>
            <a:off x="8458200" y="6096000"/>
            <a:ext cx="609600" cy="667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descr="text box listing CPE attachment requirements ">
            <a:extLst>
              <a:ext uri="{FF2B5EF4-FFF2-40B4-BE49-F238E27FC236}">
                <a16:creationId xmlns:a16="http://schemas.microsoft.com/office/drawing/2014/main" id="{87EDB806-2737-EE86-60AA-1335020D214B}"/>
              </a:ext>
            </a:extLst>
          </p:cNvPr>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F9FE79B8-684D-BA6E-F52E-0ACDB9A68ABC}"/>
              </a:ext>
            </a:extLst>
          </p:cNvPr>
          <p:cNvSpPr>
            <a:spLocks noGrp="1"/>
          </p:cNvSpPr>
          <p:nvPr>
            <p:ph type="title" hasCustomPrompt="1"/>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File Attachments</a:t>
            </a:r>
          </a:p>
        </p:txBody>
      </p:sp>
      <p:sp>
        <p:nvSpPr>
          <p:cNvPr id="4" name="Rectangle 3">
            <a:extLst>
              <a:ext uri="{FF2B5EF4-FFF2-40B4-BE49-F238E27FC236}">
                <a16:creationId xmlns:a16="http://schemas.microsoft.com/office/drawing/2014/main" id="{BB9592CE-6657-17B9-882D-990A49469FDB}"/>
              </a:ext>
              <a:ext uri="{C183D7F6-B498-43B3-948B-1728B52AA6E4}">
                <adec:decorative xmlns:adec="http://schemas.microsoft.com/office/drawing/2017/decorative" val="1"/>
              </a:ext>
            </a:extLst>
          </p:cNvPr>
          <p:cNvSpPr/>
          <p:nvPr/>
        </p:nvSpPr>
        <p:spPr>
          <a:xfrm>
            <a:off x="0" y="990602"/>
            <a:ext cx="9144000" cy="88900"/>
          </a:xfrm>
          <a:prstGeom prst="rect">
            <a:avLst/>
          </a:prstGeom>
          <a:solidFill>
            <a:srgbClr val="EE3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628E14E-53AC-F0C9-2C4B-F4FAD31C964C}"/>
              </a:ext>
            </a:extLst>
          </p:cNvPr>
          <p:cNvSpPr txBox="1"/>
          <p:nvPr/>
        </p:nvSpPr>
        <p:spPr>
          <a:xfrm>
            <a:off x="-4313" y="1063823"/>
            <a:ext cx="9144000" cy="1015663"/>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Use this screen to upload supporting documents with your application.</a:t>
            </a:r>
          </a:p>
          <a:p>
            <a:endParaRPr lang="en-US" sz="20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7288F037-5D6D-86BE-4B45-5B627F95F04B}"/>
              </a:ext>
            </a:extLst>
          </p:cNvPr>
          <p:cNvSpPr txBox="1"/>
          <p:nvPr/>
        </p:nvSpPr>
        <p:spPr>
          <a:xfrm>
            <a:off x="689818" y="2062233"/>
            <a:ext cx="4800600" cy="1600438"/>
          </a:xfrm>
          <a:prstGeom prst="rect">
            <a:avLst/>
          </a:prstGeom>
          <a:noFill/>
          <a:ln w="28575">
            <a:solidFill>
              <a:srgbClr val="EE3524"/>
            </a:solidFill>
          </a:ln>
        </p:spPr>
        <p:txBody>
          <a:bodyPr wrap="square" rtlCol="0">
            <a:spAutoFit/>
          </a:bodyPr>
          <a:lstStyle/>
          <a:p>
            <a:endParaRPr lang="en-US" sz="1400" dirty="0">
              <a:latin typeface="PermianSlabSerifTypeface" panose="02000000000000000000" pitchFamily="50" charset="0"/>
            </a:endParaRPr>
          </a:p>
          <a:p>
            <a:endParaRPr lang="en-US" sz="1400" dirty="0">
              <a:latin typeface="PermianSlabSerifTypeface" panose="02000000000000000000" pitchFamily="50" charset="0"/>
            </a:endParaRPr>
          </a:p>
          <a:p>
            <a:r>
              <a:rPr lang="en-US" sz="1400" dirty="0">
                <a:latin typeface="PermianSlabSerifTypeface" panose="02000000000000000000" pitchFamily="50" charset="0"/>
              </a:rPr>
              <a:t>A list of CPE credits is required. You may attach a list you currently maintain, a transcript of credits issued by your employer or CPE sponsor, or a summary generated from NASBA's CPE Audit Service. </a:t>
            </a:r>
          </a:p>
          <a:p>
            <a:endParaRPr lang="en-US" sz="1400" dirty="0">
              <a:latin typeface="PermianSlabSerifTypeface" panose="02000000000000000000" pitchFamily="50" charset="0"/>
            </a:endParaRPr>
          </a:p>
        </p:txBody>
      </p:sp>
      <p:sp>
        <p:nvSpPr>
          <p:cNvPr id="8" name="TextBox 7">
            <a:extLst>
              <a:ext uri="{FF2B5EF4-FFF2-40B4-BE49-F238E27FC236}">
                <a16:creationId xmlns:a16="http://schemas.microsoft.com/office/drawing/2014/main" id="{99FFA9D6-288C-D11D-E844-5F36202635B2}"/>
              </a:ext>
            </a:extLst>
          </p:cNvPr>
          <p:cNvSpPr txBox="1"/>
          <p:nvPr/>
        </p:nvSpPr>
        <p:spPr>
          <a:xfrm>
            <a:off x="5490418" y="2062233"/>
            <a:ext cx="2502252" cy="1600438"/>
          </a:xfrm>
          <a:prstGeom prst="rect">
            <a:avLst/>
          </a:prstGeom>
          <a:noFill/>
          <a:ln w="28575">
            <a:solidFill>
              <a:srgbClr val="EE3524"/>
            </a:solidFill>
          </a:ln>
        </p:spPr>
        <p:txBody>
          <a:bodyPr wrap="square">
            <a:spAutoFit/>
          </a:bodyPr>
          <a:lstStyle/>
          <a:p>
            <a:r>
              <a:rPr lang="en-US" sz="1400" dirty="0">
                <a:latin typeface="PermianSlabSerifTypeface" panose="02000000000000000000" pitchFamily="50" charset="0"/>
              </a:rPr>
              <a:t>The list must include:</a:t>
            </a:r>
          </a:p>
          <a:p>
            <a:endParaRPr lang="en-US" sz="1400" dirty="0">
              <a:latin typeface="PermianSlabSerifTypeface" panose="02000000000000000000" pitchFamily="50" charset="0"/>
            </a:endParaRPr>
          </a:p>
          <a:p>
            <a:pPr marL="285750" indent="-285750">
              <a:buFont typeface="Arial" panose="020B0604020202020204" pitchFamily="34" charset="0"/>
              <a:buChar char="•"/>
            </a:pPr>
            <a:r>
              <a:rPr lang="en-US" sz="1400" dirty="0">
                <a:latin typeface="PermianSlabSerifTypeface" panose="02000000000000000000" pitchFamily="50" charset="0"/>
              </a:rPr>
              <a:t>Sponsor's name, </a:t>
            </a:r>
          </a:p>
          <a:p>
            <a:pPr marL="285750" indent="-285750">
              <a:buFont typeface="Arial" panose="020B0604020202020204" pitchFamily="34" charset="0"/>
              <a:buChar char="•"/>
            </a:pPr>
            <a:r>
              <a:rPr lang="en-US" sz="1400" dirty="0">
                <a:latin typeface="PermianSlabSerifTypeface" panose="02000000000000000000" pitchFamily="50" charset="0"/>
              </a:rPr>
              <a:t>Date(s) of training, </a:t>
            </a:r>
          </a:p>
          <a:p>
            <a:pPr marL="285750" indent="-285750">
              <a:buFont typeface="Arial" panose="020B0604020202020204" pitchFamily="34" charset="0"/>
              <a:buChar char="•"/>
            </a:pPr>
            <a:r>
              <a:rPr lang="en-US" sz="1400" dirty="0">
                <a:latin typeface="PermianSlabSerifTypeface" panose="02000000000000000000" pitchFamily="50" charset="0"/>
              </a:rPr>
              <a:t>Title of program, </a:t>
            </a:r>
          </a:p>
          <a:p>
            <a:pPr marL="285750" indent="-285750">
              <a:buFont typeface="Arial" panose="020B0604020202020204" pitchFamily="34" charset="0"/>
              <a:buChar char="•"/>
            </a:pPr>
            <a:r>
              <a:rPr lang="en-US" sz="1400" dirty="0">
                <a:latin typeface="PermianSlabSerifTypeface" panose="02000000000000000000" pitchFamily="50" charset="0"/>
              </a:rPr>
              <a:t>CPE field of study and </a:t>
            </a:r>
          </a:p>
          <a:p>
            <a:pPr marL="285750" indent="-285750">
              <a:buFont typeface="Arial" panose="020B0604020202020204" pitchFamily="34" charset="0"/>
              <a:buChar char="•"/>
            </a:pPr>
            <a:r>
              <a:rPr lang="en-US" sz="1400" dirty="0">
                <a:latin typeface="PermianSlabSerifTypeface" panose="02000000000000000000" pitchFamily="50" charset="0"/>
              </a:rPr>
              <a:t>CPE credit awarded</a:t>
            </a:r>
          </a:p>
        </p:txBody>
      </p:sp>
      <p:sp>
        <p:nvSpPr>
          <p:cNvPr id="9" name="TextBox 8">
            <a:extLst>
              <a:ext uri="{FF2B5EF4-FFF2-40B4-BE49-F238E27FC236}">
                <a16:creationId xmlns:a16="http://schemas.microsoft.com/office/drawing/2014/main" id="{0AE9C603-09A1-D769-AF18-56E42D46FD9A}"/>
              </a:ext>
            </a:extLst>
          </p:cNvPr>
          <p:cNvSpPr txBox="1"/>
          <p:nvPr/>
        </p:nvSpPr>
        <p:spPr>
          <a:xfrm>
            <a:off x="0" y="4079631"/>
            <a:ext cx="9139687" cy="584775"/>
          </a:xfrm>
          <a:prstGeom prst="rect">
            <a:avLst/>
          </a:prstGeom>
          <a:solidFill>
            <a:schemeClr val="tx2"/>
          </a:solidFill>
        </p:spPr>
        <p:txBody>
          <a:bodyPr wrap="square" rtlCol="0">
            <a:spAutoFit/>
          </a:bodyPr>
          <a:lstStyle/>
          <a:p>
            <a:pPr algn="ctr"/>
            <a:r>
              <a:rPr lang="en-US" sz="1600" dirty="0">
                <a:solidFill>
                  <a:schemeClr val="bg1"/>
                </a:solidFill>
                <a:latin typeface="PermianSlabSerifTypeface" panose="02000000000000000000" pitchFamily="50" charset="0"/>
              </a:rPr>
              <a:t>Documentation is also required if your answers to Application Questions </a:t>
            </a:r>
          </a:p>
          <a:p>
            <a:pPr algn="ctr"/>
            <a:r>
              <a:rPr lang="en-US" sz="1600" dirty="0">
                <a:solidFill>
                  <a:schemeClr val="bg1"/>
                </a:solidFill>
                <a:latin typeface="PermianSlabSerifTypeface" panose="02000000000000000000" pitchFamily="50" charset="0"/>
              </a:rPr>
              <a:t>indicate you were subject to discipline.</a:t>
            </a:r>
          </a:p>
        </p:txBody>
      </p:sp>
      <p:sp>
        <p:nvSpPr>
          <p:cNvPr id="10" name="TextBox 9">
            <a:extLst>
              <a:ext uri="{FF2B5EF4-FFF2-40B4-BE49-F238E27FC236}">
                <a16:creationId xmlns:a16="http://schemas.microsoft.com/office/drawing/2014/main" id="{8DE28B4D-4638-4983-B25C-AC85C1E7950C}"/>
              </a:ext>
            </a:extLst>
          </p:cNvPr>
          <p:cNvSpPr txBox="1"/>
          <p:nvPr/>
        </p:nvSpPr>
        <p:spPr>
          <a:xfrm>
            <a:off x="1491615" y="5027123"/>
            <a:ext cx="5878276" cy="523220"/>
          </a:xfrm>
          <a:prstGeom prst="rect">
            <a:avLst/>
          </a:prstGeom>
          <a:noFill/>
        </p:spPr>
        <p:txBody>
          <a:bodyPr wrap="none" rtlCol="0">
            <a:spAutoFit/>
          </a:bodyPr>
          <a:lstStyle/>
          <a:p>
            <a:pPr algn="ctr"/>
            <a:r>
              <a:rPr lang="en-US" sz="1400" dirty="0">
                <a:latin typeface="PermianSlabSerifTypeface" panose="02000000000000000000" pitchFamily="50" charset="0"/>
              </a:rPr>
              <a:t>Use the Additional Documents section to attach any additional files </a:t>
            </a:r>
          </a:p>
          <a:p>
            <a:pPr algn="ctr"/>
            <a:r>
              <a:rPr lang="en-US" sz="1400" dirty="0">
                <a:latin typeface="PermianSlabSerifTypeface" panose="02000000000000000000" pitchFamily="50" charset="0"/>
              </a:rPr>
              <a:t>you would like to submit during the renewal process.</a:t>
            </a:r>
          </a:p>
        </p:txBody>
      </p:sp>
      <p:sp>
        <p:nvSpPr>
          <p:cNvPr id="11" name="TextBox 10">
            <a:extLst>
              <a:ext uri="{FF2B5EF4-FFF2-40B4-BE49-F238E27FC236}">
                <a16:creationId xmlns:a16="http://schemas.microsoft.com/office/drawing/2014/main" id="{A83F2922-8D13-C40D-686D-FEFD467C9FD1}"/>
              </a:ext>
            </a:extLst>
          </p:cNvPr>
          <p:cNvSpPr txBox="1"/>
          <p:nvPr/>
        </p:nvSpPr>
        <p:spPr>
          <a:xfrm>
            <a:off x="2362200" y="5682732"/>
            <a:ext cx="4054187" cy="338554"/>
          </a:xfrm>
          <a:prstGeom prst="rect">
            <a:avLst/>
          </a:prstGeom>
          <a:noFill/>
        </p:spPr>
        <p:txBody>
          <a:bodyPr wrap="none" rtlCol="0">
            <a:spAutoFit/>
          </a:bodyPr>
          <a:lstStyle/>
          <a:p>
            <a:r>
              <a:rPr lang="en-US" sz="1600" dirty="0">
                <a:latin typeface="PermianSlabSerifTypeface" panose="02000000000000000000" pitchFamily="50" charset="0"/>
              </a:rPr>
              <a:t>Click </a:t>
            </a:r>
            <a:r>
              <a:rPr lang="en-US" sz="1600" b="1" dirty="0">
                <a:latin typeface="PermianSlabSerifTypeface" panose="02000000000000000000" pitchFamily="50" charset="0"/>
              </a:rPr>
              <a:t>Finish</a:t>
            </a:r>
            <a:r>
              <a:rPr lang="en-US" sz="1600" dirty="0">
                <a:latin typeface="PermianSlabSerifTypeface" panose="02000000000000000000" pitchFamily="50" charset="0"/>
              </a:rPr>
              <a:t> when uploads are complete.</a:t>
            </a:r>
          </a:p>
        </p:txBody>
      </p:sp>
      <p:pic>
        <p:nvPicPr>
          <p:cNvPr id="16" name="Picture 15">
            <a:extLst>
              <a:ext uri="{FF2B5EF4-FFF2-40B4-BE49-F238E27FC236}">
                <a16:creationId xmlns:a16="http://schemas.microsoft.com/office/drawing/2014/main" id="{E8469863-B485-7230-5AF4-D5E10282939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6158042"/>
            <a:ext cx="9144000" cy="699958"/>
          </a:xfrm>
          <a:prstGeom prst="rect">
            <a:avLst/>
          </a:prstGeom>
        </p:spPr>
      </p:pic>
    </p:spTree>
    <p:extLst>
      <p:ext uri="{BB962C8B-B14F-4D97-AF65-F5344CB8AC3E}">
        <p14:creationId xmlns:p14="http://schemas.microsoft.com/office/powerpoint/2010/main" val="2081008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a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Dates to Remember</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41923" y="1180086"/>
            <a:ext cx="8149677" cy="1354217"/>
          </a:xfrm>
          <a:prstGeom prst="rect">
            <a:avLst/>
          </a:prstGeom>
          <a:solidFill>
            <a:srgbClr val="6E7073"/>
          </a:solidFill>
        </p:spPr>
        <p:txBody>
          <a:bodyPr wrap="square" rtlCol="0">
            <a:spAutoFit/>
          </a:bodyPr>
          <a:lstStyle/>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First week of November — Renewal applications available. </a:t>
            </a:r>
          </a:p>
          <a:p>
            <a:r>
              <a:rPr lang="en-US" sz="1800" dirty="0">
                <a:solidFill>
                  <a:schemeClr val="tx1"/>
                </a:solidFill>
                <a:latin typeface="PermianSlabSerifTypeface" panose="02000000000000000000" pitchFamily="50" charset="0"/>
              </a:rPr>
              <a:t>                         </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35755" y="2349637"/>
            <a:ext cx="7355845" cy="1415772"/>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December 31 — License expires.</a:t>
            </a:r>
          </a:p>
          <a:p>
            <a:r>
              <a:rPr lang="en-US" sz="1800" dirty="0">
                <a:solidFill>
                  <a:schemeClr val="bg1"/>
                </a:solidFill>
                <a:latin typeface="PermianSlabSerifTypeface" panose="02000000000000000000" pitchFamily="50" charset="0"/>
              </a:rPr>
              <a:t>                           </a:t>
            </a:r>
          </a:p>
          <a:p>
            <a:r>
              <a:rPr lang="en-US" sz="1800" dirty="0">
                <a:solidFill>
                  <a:schemeClr val="bg1"/>
                </a:solidFill>
                <a:latin typeface="PermianSlabSerifTypeface" panose="02000000000000000000" pitchFamily="50" charset="0"/>
              </a:rPr>
              <a:t>                                                                     </a:t>
            </a:r>
          </a:p>
        </p:txBody>
      </p:sp>
      <p:sp>
        <p:nvSpPr>
          <p:cNvPr id="6" name="TextBox 5">
            <a:extLst>
              <a:ext uri="{FF2B5EF4-FFF2-40B4-BE49-F238E27FC236}">
                <a16:creationId xmlns:a16="http://schemas.microsoft.com/office/drawing/2014/main" id="{7B5810A0-8528-68A0-FE56-EF26CCE9E699}"/>
              </a:ext>
            </a:extLst>
          </p:cNvPr>
          <p:cNvSpPr txBox="1"/>
          <p:nvPr/>
        </p:nvSpPr>
        <p:spPr>
          <a:xfrm>
            <a:off x="2618724" y="3522798"/>
            <a:ext cx="6372876" cy="1354217"/>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January 30 — Last day to renew without a late fee.</a:t>
            </a:r>
          </a:p>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3614489" y="4724400"/>
            <a:ext cx="5377111" cy="1354217"/>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June 30 — Renewal grace period ends.</a:t>
            </a:r>
          </a:p>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0" y="2514600"/>
            <a:ext cx="9144000" cy="923330"/>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sz="1600" dirty="0">
                <a:solidFill>
                  <a:schemeClr val="bg1"/>
                </a:solidFill>
                <a:latin typeface="PermianSlabSerifTypeface" panose="02000000000000000000" pitchFamily="50" charset="0"/>
              </a:rPr>
              <a:t>Click the Renewals tile to see all renewal applications associated with your account.</a:t>
            </a:r>
          </a:p>
          <a:p>
            <a:pPr algn="ctr"/>
            <a:endParaRPr lang="en-US" dirty="0">
              <a:solidFill>
                <a:schemeClr val="bg1"/>
              </a:solidFill>
              <a:latin typeface="PermianSlabSerifTypeface" panose="02000000000000000000" pitchFamily="50" charset="0"/>
            </a:endParaRPr>
          </a:p>
        </p:txBody>
      </p:sp>
      <p:pic>
        <p:nvPicPr>
          <p:cNvPr id="13" name="Picture 12" descr="Image of the renewal alert on the main page of CORE. Reads attention needed, then a rectangle with the word renewals and a diagonal arrow pointing up.">
            <a:extLst>
              <a:ext uri="{FF2B5EF4-FFF2-40B4-BE49-F238E27FC236}">
                <a16:creationId xmlns:a16="http://schemas.microsoft.com/office/drawing/2014/main" id="{12DBC2C8-11D8-ABE8-5775-1F89B23AB081}"/>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300235" y="4038600"/>
            <a:ext cx="2543530" cy="135273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Application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938719"/>
          </a:xfrm>
          <a:prstGeom prst="rect">
            <a:avLst/>
          </a:prstGeom>
          <a:noFill/>
          <a:ln w="57150">
            <a:solidFill>
              <a:srgbClr val="6E7073"/>
            </a:solidFill>
          </a:ln>
        </p:spPr>
        <p:txBody>
          <a:bodyPr wrap="square">
            <a:spAutoFit/>
          </a:bodyPr>
          <a:lstStyle/>
          <a:p>
            <a:r>
              <a:rPr lang="en-US" sz="1100" dirty="0">
                <a:latin typeface="PermianSlabSerifTypeface" panose="02000000000000000000" pitchFamily="50" charset="0"/>
              </a:rPr>
              <a:t>This application is to request renewal of a Tennessee Certified Public Accountant or Public Accountant license with an expiration date of December 31, 20XX. The application must be completed and approved prior to January 30, 20XX, to avoid the assessment of a $100.00 late fee.</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352800" y="2599318"/>
            <a:ext cx="2438400" cy="369332"/>
          </a:xfrm>
          <a:prstGeom prst="rect">
            <a:avLst/>
          </a:prstGeom>
          <a:noFill/>
        </p:spPr>
        <p:txBody>
          <a:bodyPr wrap="square" rtlCol="0">
            <a:spAutoFit/>
          </a:bodyPr>
          <a:lstStyle/>
          <a:p>
            <a:r>
              <a:rPr lang="en-US"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9588" y="3196307"/>
            <a:ext cx="8832012" cy="830997"/>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license and Continuing Professional Education (CPE) credits.</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1371600" y="4020954"/>
            <a:ext cx="76200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Attach a list of your CPE credits.</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22106" y="4882728"/>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dirty="0">
                <a:solidFill>
                  <a:schemeClr val="bg1"/>
                </a:solidFill>
                <a:latin typeface="PermianSlabSerifTypeface" panose="02000000000000000000" pitchFamily="50" charset="0"/>
              </a:rPr>
              <a:t>Pay a renewal fee of $110.00. </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Renewal Requirements</a:t>
            </a:r>
          </a:p>
        </p:txBody>
      </p:sp>
      <p:sp>
        <p:nvSpPr>
          <p:cNvPr id="2" name="TextBox 1">
            <a:extLst>
              <a:ext uri="{FF2B5EF4-FFF2-40B4-BE49-F238E27FC236}">
                <a16:creationId xmlns:a16="http://schemas.microsoft.com/office/drawing/2014/main" id="{4242C845-25BA-349B-2FE1-BD505510105A}"/>
              </a:ext>
            </a:extLst>
          </p:cNvPr>
          <p:cNvSpPr txBox="1"/>
          <p:nvPr/>
        </p:nvSpPr>
        <p:spPr>
          <a:xfrm>
            <a:off x="303619" y="1137123"/>
            <a:ext cx="8536761" cy="1015663"/>
          </a:xfrm>
          <a:prstGeom prst="rect">
            <a:avLst/>
          </a:prstGeom>
          <a:noFill/>
        </p:spPr>
        <p:txBody>
          <a:bodyPr wrap="none" rtlCol="0">
            <a:spAutoFit/>
          </a:bodyPr>
          <a:lstStyle/>
          <a:p>
            <a:pPr algn="ctr"/>
            <a:r>
              <a:rPr lang="en-US" sz="2000" dirty="0">
                <a:solidFill>
                  <a:schemeClr val="tx1"/>
                </a:solidFill>
                <a:latin typeface="PermianSlabSerifTypeface" panose="02000000000000000000" pitchFamily="50" charset="0"/>
              </a:rPr>
              <a:t>Indicate your understanding of the minimum CPE requirements.</a:t>
            </a:r>
          </a:p>
          <a:p>
            <a:pPr algn="ctr"/>
            <a:endParaRPr lang="en-US" sz="2000" dirty="0">
              <a:latin typeface="PermianSlabSerifTypeface" panose="02000000000000000000" pitchFamily="50" charset="0"/>
            </a:endParaRPr>
          </a:p>
          <a:p>
            <a:pPr algn="ctr"/>
            <a:r>
              <a:rPr lang="en-US" sz="2000" dirty="0">
                <a:solidFill>
                  <a:schemeClr val="tx1"/>
                </a:solidFill>
                <a:latin typeface="PermianSlabSerifTypeface" panose="02000000000000000000" pitchFamily="50" charset="0"/>
              </a:rPr>
              <a:t>The 80 hours required in the two-year reporting period must include:</a:t>
            </a:r>
          </a:p>
        </p:txBody>
      </p:sp>
      <p:sp>
        <p:nvSpPr>
          <p:cNvPr id="3" name="TextBox 2">
            <a:extLst>
              <a:ext uri="{FF2B5EF4-FFF2-40B4-BE49-F238E27FC236}">
                <a16:creationId xmlns:a16="http://schemas.microsoft.com/office/drawing/2014/main" id="{DF41BB27-ED22-52C3-AF27-CFF094EE656E}"/>
              </a:ext>
            </a:extLst>
          </p:cNvPr>
          <p:cNvSpPr txBox="1"/>
          <p:nvPr/>
        </p:nvSpPr>
        <p:spPr>
          <a:xfrm>
            <a:off x="266700" y="2244376"/>
            <a:ext cx="8610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- 20 hours in each reporting year</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87D7F7F-2C67-97CA-34AD-6CAED0DFCF1B}"/>
              </a:ext>
            </a:extLst>
          </p:cNvPr>
          <p:cNvSpPr txBox="1"/>
          <p:nvPr/>
        </p:nvSpPr>
        <p:spPr>
          <a:xfrm>
            <a:off x="832940" y="3026475"/>
            <a:ext cx="8044359"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- 40 credits in technical subjects</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80E3B26-7303-24A3-5DD4-CA76F8EAB860}"/>
              </a:ext>
            </a:extLst>
          </p:cNvPr>
          <p:cNvSpPr txBox="1"/>
          <p:nvPr/>
        </p:nvSpPr>
        <p:spPr>
          <a:xfrm flipH="1">
            <a:off x="1371599" y="3720405"/>
            <a:ext cx="7505699"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- 2 hours of Board-Approved State-Specific Ethics</a:t>
            </a:r>
          </a:p>
          <a:p>
            <a:endParaRPr lang="en-US" sz="1600"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DE1C500F-39B2-27FF-696D-4A979A9DC516}"/>
              </a:ext>
            </a:extLst>
          </p:cNvPr>
          <p:cNvSpPr txBox="1"/>
          <p:nvPr/>
        </p:nvSpPr>
        <p:spPr>
          <a:xfrm>
            <a:off x="1785648" y="4429311"/>
            <a:ext cx="7091649"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- 20 hours in A&amp;A (if performing attest services)</a:t>
            </a:r>
          </a:p>
          <a:p>
            <a:endParaRPr lang="en-US" sz="1600" dirty="0">
              <a:solidFill>
                <a:schemeClr val="bg1"/>
              </a:solidFill>
              <a:latin typeface="PermianSlabSerifTypeface" panose="02000000000000000000" pitchFamily="50" charset="0"/>
            </a:endParaRPr>
          </a:p>
        </p:txBody>
      </p:sp>
      <p:sp>
        <p:nvSpPr>
          <p:cNvPr id="9" name="TextBox 8">
            <a:extLst>
              <a:ext uri="{FF2B5EF4-FFF2-40B4-BE49-F238E27FC236}">
                <a16:creationId xmlns:a16="http://schemas.microsoft.com/office/drawing/2014/main" id="{FCDE0450-2A1D-F196-8282-261C0EB4E83D}"/>
              </a:ext>
            </a:extLst>
          </p:cNvPr>
          <p:cNvSpPr txBox="1"/>
          <p:nvPr/>
        </p:nvSpPr>
        <p:spPr>
          <a:xfrm>
            <a:off x="2791658" y="5181600"/>
            <a:ext cx="6085640" cy="830997"/>
          </a:xfrm>
          <a:prstGeom prst="rect">
            <a:avLst/>
          </a:prstGeom>
          <a:solidFill>
            <a:srgbClr val="EE3524"/>
          </a:solidFill>
        </p:spPr>
        <p:txBody>
          <a:bodyPr wrap="non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- 20 hours in Expert Witness Field (if performing that service)</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798571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Contact Information</a:t>
            </a:r>
          </a:p>
        </p:txBody>
      </p:sp>
      <p:sp>
        <p:nvSpPr>
          <p:cNvPr id="2" name="TextBox 1">
            <a:extLst>
              <a:ext uri="{FF2B5EF4-FFF2-40B4-BE49-F238E27FC236}">
                <a16:creationId xmlns:a16="http://schemas.microsoft.com/office/drawing/2014/main" id="{F90B4341-23C3-63DE-F4D3-0EA3610650C9}"/>
              </a:ext>
            </a:extLst>
          </p:cNvPr>
          <p:cNvSpPr txBox="1"/>
          <p:nvPr/>
        </p:nvSpPr>
        <p:spPr>
          <a:xfrm>
            <a:off x="55892" y="1176875"/>
            <a:ext cx="5410200" cy="369332"/>
          </a:xfrm>
          <a:prstGeom prst="rect">
            <a:avLst/>
          </a:prstGeom>
          <a:noFill/>
        </p:spPr>
        <p:txBody>
          <a:bodyPr wrap="square" rtlCol="0">
            <a:spAutoFit/>
          </a:bodyPr>
          <a:lstStyle/>
          <a:p>
            <a:r>
              <a:rPr lang="en-US" dirty="0">
                <a:solidFill>
                  <a:schemeClr val="tx1"/>
                </a:solidFill>
                <a:latin typeface="PermianSlabSerifTypeface" panose="02000000000000000000" pitchFamily="50" charset="0"/>
              </a:rPr>
              <a:t>Review the contact information on file:</a:t>
            </a:r>
          </a:p>
        </p:txBody>
      </p:sp>
      <p:sp>
        <p:nvSpPr>
          <p:cNvPr id="3" name="TextBox 2">
            <a:extLst>
              <a:ext uri="{FF2B5EF4-FFF2-40B4-BE49-F238E27FC236}">
                <a16:creationId xmlns:a16="http://schemas.microsoft.com/office/drawing/2014/main" id="{F548575D-B9F7-1D66-7DB3-20C7C9747FE1}"/>
              </a:ext>
            </a:extLst>
          </p:cNvPr>
          <p:cNvSpPr txBox="1"/>
          <p:nvPr/>
        </p:nvSpPr>
        <p:spPr>
          <a:xfrm>
            <a:off x="819531" y="1672200"/>
            <a:ext cx="7766207"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Main Address (preferred mailing address) </a:t>
            </a:r>
          </a:p>
          <a:p>
            <a:endParaRPr lang="en-US" sz="18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C2E9C79B-7D02-73CD-BA92-46D258E8EBFA}"/>
              </a:ext>
            </a:extLst>
          </p:cNvPr>
          <p:cNvSpPr txBox="1"/>
          <p:nvPr/>
        </p:nvSpPr>
        <p:spPr>
          <a:xfrm>
            <a:off x="1803938" y="2429786"/>
            <a:ext cx="67818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Home Address</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C3DC97FD-20F5-7345-6933-090D0A53F101}"/>
              </a:ext>
            </a:extLst>
          </p:cNvPr>
          <p:cNvSpPr txBox="1"/>
          <p:nvPr/>
        </p:nvSpPr>
        <p:spPr>
          <a:xfrm>
            <a:off x="2803426" y="3137394"/>
            <a:ext cx="5782312"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Place of Employment</a:t>
            </a:r>
          </a:p>
          <a:p>
            <a:endParaRPr lang="en-US" sz="1600"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2D64F1D2-62E5-0206-61C4-46FD88DB0027}"/>
              </a:ext>
            </a:extLst>
          </p:cNvPr>
          <p:cNvSpPr txBox="1"/>
          <p:nvPr/>
        </p:nvSpPr>
        <p:spPr>
          <a:xfrm>
            <a:off x="467264" y="4296131"/>
            <a:ext cx="8229600" cy="1477328"/>
          </a:xfrm>
          <a:prstGeom prst="rect">
            <a:avLst/>
          </a:prstGeom>
          <a:noFill/>
        </p:spPr>
        <p:txBody>
          <a:bodyPr wrap="square" rtlCol="0">
            <a:spAutoFit/>
          </a:bodyPr>
          <a:lstStyle/>
          <a:p>
            <a:r>
              <a:rPr lang="en-US" dirty="0">
                <a:latin typeface="PermianSlabSerifTypeface" panose="02000000000000000000" pitchFamily="50" charset="0"/>
              </a:rPr>
              <a:t>If anything is incorrect, complete the renewal application, then return to the main menu to select "Update </a:t>
            </a:r>
            <a:r>
              <a:rPr lang="en-US" sz="1600" dirty="0">
                <a:latin typeface="PermianSlabSerifTypeface" panose="02000000000000000000" pitchFamily="50" charset="0"/>
              </a:rPr>
              <a:t>License</a:t>
            </a:r>
            <a:r>
              <a:rPr lang="en-US" dirty="0">
                <a:latin typeface="PermianSlabSerifTypeface" panose="02000000000000000000" pitchFamily="50" charset="0"/>
              </a:rPr>
              <a:t> or Permit" and choose:</a:t>
            </a:r>
          </a:p>
          <a:p>
            <a:endParaRPr lang="en-US" dirty="0">
              <a:latin typeface="PermianSlabSerifTypeface" panose="02000000000000000000" pitchFamily="50" charset="0"/>
            </a:endParaRPr>
          </a:p>
          <a:p>
            <a:pPr algn="ctr"/>
            <a:r>
              <a:rPr lang="en-US" dirty="0">
                <a:latin typeface="PermianSlabSerifTypeface" panose="02000000000000000000" pitchFamily="50" charset="0"/>
              </a:rPr>
              <a:t>"Address Change within 30 days" or </a:t>
            </a:r>
          </a:p>
          <a:p>
            <a:pPr algn="ctr"/>
            <a:r>
              <a:rPr lang="en-US" dirty="0">
                <a:latin typeface="PermianSlabSerifTypeface" panose="02000000000000000000" pitchFamily="50" charset="0"/>
              </a:rPr>
              <a:t>"Address Change after 30 days -- Fee Required".</a:t>
            </a:r>
          </a:p>
        </p:txBody>
      </p:sp>
    </p:spTree>
    <p:extLst>
      <p:ext uri="{BB962C8B-B14F-4D97-AF65-F5344CB8AC3E}">
        <p14:creationId xmlns:p14="http://schemas.microsoft.com/office/powerpoint/2010/main" val="227247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AA94-5C7A-3730-E279-38F4C513A1F3}"/>
              </a:ext>
            </a:extLst>
          </p:cNvPr>
          <p:cNvSpPr>
            <a:spLocks noGrp="1"/>
          </p:cNvSpPr>
          <p:nvPr>
            <p:ph type="title"/>
          </p:nvPr>
        </p:nvSpPr>
        <p:spPr/>
        <p:txBody>
          <a:bodyPr/>
          <a:lstStyle/>
          <a:p>
            <a:r>
              <a:rPr lang="en-US" dirty="0"/>
              <a:t>First Renewal Exceptions</a:t>
            </a:r>
          </a:p>
        </p:txBody>
      </p:sp>
      <p:sp>
        <p:nvSpPr>
          <p:cNvPr id="12" name="TextBox 11">
            <a:extLst>
              <a:ext uri="{FF2B5EF4-FFF2-40B4-BE49-F238E27FC236}">
                <a16:creationId xmlns:a16="http://schemas.microsoft.com/office/drawing/2014/main" id="{8E8657D3-1BFE-1278-664C-CF9AECC03469}"/>
              </a:ext>
            </a:extLst>
          </p:cNvPr>
          <p:cNvSpPr txBox="1"/>
          <p:nvPr/>
        </p:nvSpPr>
        <p:spPr>
          <a:xfrm>
            <a:off x="345947" y="1149495"/>
            <a:ext cx="8077200" cy="646331"/>
          </a:xfrm>
          <a:prstGeom prst="rect">
            <a:avLst/>
          </a:prstGeom>
          <a:noFill/>
        </p:spPr>
        <p:txBody>
          <a:bodyPr wrap="square">
            <a:spAutoFit/>
          </a:bodyPr>
          <a:lstStyle/>
          <a:p>
            <a:pPr algn="ctr"/>
            <a:r>
              <a:rPr lang="en-US" sz="1800" dirty="0">
                <a:latin typeface="PermianSlabSerifTypeface" panose="02000000000000000000" pitchFamily="50" charset="0"/>
              </a:rPr>
              <a:t>Exceptions to renewal CPE requirements </a:t>
            </a:r>
          </a:p>
          <a:p>
            <a:pPr algn="ctr"/>
            <a:r>
              <a:rPr lang="en-US" sz="1800" dirty="0">
                <a:latin typeface="PermianSlabSerifTypeface" panose="02000000000000000000" pitchFamily="50" charset="0"/>
              </a:rPr>
              <a:t>are made for newly-issued licenses:</a:t>
            </a:r>
          </a:p>
        </p:txBody>
      </p:sp>
      <p:sp>
        <p:nvSpPr>
          <p:cNvPr id="7" name="TextBox 6">
            <a:extLst>
              <a:ext uri="{FF2B5EF4-FFF2-40B4-BE49-F238E27FC236}">
                <a16:creationId xmlns:a16="http://schemas.microsoft.com/office/drawing/2014/main" id="{C61F8305-718A-5189-F117-419C84C05ABF}"/>
              </a:ext>
            </a:extLst>
          </p:cNvPr>
          <p:cNvSpPr txBox="1"/>
          <p:nvPr/>
        </p:nvSpPr>
        <p:spPr>
          <a:xfrm flipH="1">
            <a:off x="345946" y="2103378"/>
            <a:ext cx="8077201" cy="1077218"/>
          </a:xfrm>
          <a:prstGeom prst="rect">
            <a:avLst/>
          </a:prstGeom>
          <a:solidFill>
            <a:srgbClr val="FF0F00"/>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 granted in the calendar year </a:t>
            </a:r>
            <a:r>
              <a:rPr lang="en-US" sz="1600" i="1" dirty="0">
                <a:solidFill>
                  <a:schemeClr val="bg1"/>
                </a:solidFill>
                <a:latin typeface="PermianSlabSerifTypeface" panose="02000000000000000000" pitchFamily="50" charset="0"/>
              </a:rPr>
              <a:t>prior</a:t>
            </a:r>
            <a:r>
              <a:rPr lang="en-US" sz="1600" dirty="0">
                <a:solidFill>
                  <a:schemeClr val="bg1"/>
                </a:solidFill>
                <a:latin typeface="PermianSlabSerifTypeface" panose="02000000000000000000" pitchFamily="50" charset="0"/>
              </a:rPr>
              <a:t> to first renewal due date.</a:t>
            </a:r>
          </a:p>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p:txBody>
      </p:sp>
      <p:sp>
        <p:nvSpPr>
          <p:cNvPr id="9" name="TextBox 8">
            <a:extLst>
              <a:ext uri="{FF2B5EF4-FFF2-40B4-BE49-F238E27FC236}">
                <a16:creationId xmlns:a16="http://schemas.microsoft.com/office/drawing/2014/main" id="{3DED9018-F56D-E0ED-9865-603871579140}"/>
              </a:ext>
            </a:extLst>
          </p:cNvPr>
          <p:cNvSpPr txBox="1"/>
          <p:nvPr/>
        </p:nvSpPr>
        <p:spPr>
          <a:xfrm>
            <a:off x="3846575" y="2967335"/>
            <a:ext cx="4576572" cy="861774"/>
          </a:xfrm>
          <a:prstGeom prst="rect">
            <a:avLst/>
          </a:prstGeom>
          <a:solidFill>
            <a:srgbClr val="6E7073"/>
          </a:solidFill>
        </p:spPr>
        <p:txBody>
          <a:bodyPr wrap="square">
            <a:spAutoFit/>
          </a:bodyPr>
          <a:lstStyle/>
          <a:p>
            <a:r>
              <a:rPr lang="en-US" sz="1600" dirty="0">
                <a:solidFill>
                  <a:schemeClr val="bg1"/>
                </a:solidFill>
                <a:latin typeface="PermianSlabSerifTypeface" panose="02000000000000000000" pitchFamily="50" charset="0"/>
              </a:rPr>
              <a:t>40 hours, including</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20 technical hours</a:t>
            </a:r>
          </a:p>
          <a:p>
            <a:pPr marL="285750" indent="-285750">
              <a:buFont typeface="Arial" panose="020B0604020202020204" pitchFamily="34" charset="0"/>
              <a:buChar char="•"/>
            </a:pPr>
            <a:r>
              <a:rPr lang="en-US" sz="1600" dirty="0">
                <a:solidFill>
                  <a:schemeClr val="bg1"/>
                </a:solidFill>
                <a:latin typeface="PermianSlabSerifTypeface" panose="02000000000000000000" pitchFamily="50" charset="0"/>
              </a:rPr>
              <a:t>2 hours of Tennessee State Ethics</a:t>
            </a:r>
          </a:p>
        </p:txBody>
      </p:sp>
      <p:sp>
        <p:nvSpPr>
          <p:cNvPr id="14" name="TextBox 13">
            <a:extLst>
              <a:ext uri="{FF2B5EF4-FFF2-40B4-BE49-F238E27FC236}">
                <a16:creationId xmlns:a16="http://schemas.microsoft.com/office/drawing/2014/main" id="{63EBB140-DDF6-4A26-D950-9E2175B73295}"/>
              </a:ext>
            </a:extLst>
          </p:cNvPr>
          <p:cNvSpPr txBox="1"/>
          <p:nvPr/>
        </p:nvSpPr>
        <p:spPr>
          <a:xfrm>
            <a:off x="345946" y="3874309"/>
            <a:ext cx="8077201" cy="1077218"/>
          </a:xfrm>
          <a:prstGeom prst="rect">
            <a:avLst/>
          </a:prstGeom>
          <a:solidFill>
            <a:srgbClr val="FF0F00"/>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 granted in </a:t>
            </a:r>
            <a:r>
              <a:rPr lang="en-US" sz="1600" i="1" dirty="0">
                <a:solidFill>
                  <a:schemeClr val="bg1"/>
                </a:solidFill>
                <a:latin typeface="PermianSlabSerifTypeface" panose="02000000000000000000" pitchFamily="50" charset="0"/>
              </a:rPr>
              <a:t>same</a:t>
            </a:r>
            <a:r>
              <a:rPr lang="en-US" sz="1600" dirty="0">
                <a:solidFill>
                  <a:schemeClr val="bg1"/>
                </a:solidFill>
                <a:latin typeface="PermianSlabSerifTypeface" panose="02000000000000000000" pitchFamily="50" charset="0"/>
              </a:rPr>
              <a:t> calendar year as first renewal due date.</a:t>
            </a:r>
          </a:p>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p:txBody>
      </p:sp>
      <p:sp>
        <p:nvSpPr>
          <p:cNvPr id="16" name="TextBox 15">
            <a:extLst>
              <a:ext uri="{FF2B5EF4-FFF2-40B4-BE49-F238E27FC236}">
                <a16:creationId xmlns:a16="http://schemas.microsoft.com/office/drawing/2014/main" id="{CA2B2472-2617-DB56-8AE7-D355DF10E9EE}"/>
              </a:ext>
            </a:extLst>
          </p:cNvPr>
          <p:cNvSpPr txBox="1"/>
          <p:nvPr/>
        </p:nvSpPr>
        <p:spPr>
          <a:xfrm>
            <a:off x="3846575" y="4788223"/>
            <a:ext cx="4576572"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No CPE required for first renewal.</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2226866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D7787-B0E3-6BFD-7D2F-F11FFE7DFDAD}"/>
              </a:ext>
            </a:extLst>
          </p:cNvPr>
          <p:cNvSpPr>
            <a:spLocks noGrp="1"/>
          </p:cNvSpPr>
          <p:nvPr>
            <p:ph type="title"/>
          </p:nvPr>
        </p:nvSpPr>
        <p:spPr/>
        <p:txBody>
          <a:bodyPr/>
          <a:lstStyle/>
          <a:p>
            <a:r>
              <a:rPr lang="en-US" dirty="0"/>
              <a:t>CPE Questions</a:t>
            </a:r>
          </a:p>
        </p:txBody>
      </p:sp>
      <p:sp>
        <p:nvSpPr>
          <p:cNvPr id="4" name="TextBox 3">
            <a:extLst>
              <a:ext uri="{FF2B5EF4-FFF2-40B4-BE49-F238E27FC236}">
                <a16:creationId xmlns:a16="http://schemas.microsoft.com/office/drawing/2014/main" id="{7FBA68D4-111A-7CE4-BD01-BCBB61EDA83F}"/>
              </a:ext>
            </a:extLst>
          </p:cNvPr>
          <p:cNvSpPr txBox="1"/>
          <p:nvPr/>
        </p:nvSpPr>
        <p:spPr>
          <a:xfrm>
            <a:off x="381000" y="1295400"/>
            <a:ext cx="7573099" cy="1323439"/>
          </a:xfrm>
          <a:prstGeom prst="rect">
            <a:avLst/>
          </a:prstGeom>
          <a:noFill/>
        </p:spPr>
        <p:txBody>
          <a:bodyPr wrap="none" rtlCol="0">
            <a:spAutoFit/>
          </a:bodyPr>
          <a:lstStyle/>
          <a:p>
            <a:r>
              <a:rPr lang="en-US" sz="1600" dirty="0">
                <a:solidFill>
                  <a:schemeClr val="tx1"/>
                </a:solidFill>
                <a:latin typeface="PermianSlabSerifTypeface" panose="02000000000000000000" pitchFamily="50" charset="0"/>
              </a:rPr>
              <a:t>Answer a series of questions about your CPE credits, including:</a:t>
            </a:r>
          </a:p>
          <a:p>
            <a:endParaRPr lang="en-US" sz="1600" dirty="0">
              <a:solidFill>
                <a:schemeClr val="tx1"/>
              </a:solidFill>
              <a:latin typeface="PermianSlabSerifTypeface" panose="02000000000000000000" pitchFamily="50" charset="0"/>
            </a:endParaRPr>
          </a:p>
          <a:p>
            <a:pPr marL="285750" indent="-285750">
              <a:buFont typeface="Arial" panose="020B0604020202020204" pitchFamily="34" charset="0"/>
              <a:buChar char="•"/>
            </a:pPr>
            <a:r>
              <a:rPr lang="en-US" sz="1600" dirty="0">
                <a:solidFill>
                  <a:schemeClr val="tx1"/>
                </a:solidFill>
                <a:latin typeface="PermianSlabSerifTypeface" panose="02000000000000000000" pitchFamily="50" charset="0"/>
              </a:rPr>
              <a:t>The number of hours earned in the two-year reporting period</a:t>
            </a:r>
          </a:p>
          <a:p>
            <a:pPr marL="285750" indent="-285750">
              <a:buFont typeface="Arial" panose="020B0604020202020204" pitchFamily="34" charset="0"/>
              <a:buChar char="•"/>
            </a:pPr>
            <a:r>
              <a:rPr lang="en-US" sz="1600" dirty="0">
                <a:solidFill>
                  <a:schemeClr val="tx1"/>
                </a:solidFill>
                <a:latin typeface="PermianSlabSerifTypeface" panose="02000000000000000000" pitchFamily="50" charset="0"/>
              </a:rPr>
              <a:t>Confirmation of meeting the yearly, technical, and state ethics minimums</a:t>
            </a:r>
          </a:p>
          <a:p>
            <a:endParaRPr lang="en-US" sz="16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27E22E19-7BC5-6A96-3ACD-70E4E5F5F741}"/>
              </a:ext>
            </a:extLst>
          </p:cNvPr>
          <p:cNvSpPr txBox="1"/>
          <p:nvPr/>
        </p:nvSpPr>
        <p:spPr>
          <a:xfrm>
            <a:off x="0" y="2588062"/>
            <a:ext cx="9144000" cy="923330"/>
          </a:xfrm>
          <a:prstGeom prst="rect">
            <a:avLst/>
          </a:prstGeom>
          <a:solidFill>
            <a:srgbClr val="EE3524"/>
          </a:solidFill>
        </p:spPr>
        <p:txBody>
          <a:bodyPr wrap="square">
            <a:spAutoFit/>
          </a:bodyPr>
          <a:lstStyle/>
          <a:p>
            <a:pPr algn="ctr"/>
            <a:endParaRPr lang="en-US" b="1" dirty="0">
              <a:solidFill>
                <a:schemeClr val="bg1"/>
              </a:solidFill>
              <a:latin typeface="PermianSlabSerifTypeface" panose="02000000000000000000" pitchFamily="50" charset="0"/>
            </a:endParaRPr>
          </a:p>
          <a:p>
            <a:pPr algn="ctr"/>
            <a:r>
              <a:rPr lang="en-US" b="1" dirty="0">
                <a:solidFill>
                  <a:schemeClr val="bg1"/>
                </a:solidFill>
                <a:latin typeface="PermianSlabSerifTypeface" panose="02000000000000000000" pitchFamily="50" charset="0"/>
              </a:rPr>
              <a:t>Home State Exemption</a:t>
            </a:r>
          </a:p>
          <a:p>
            <a:pPr algn="ctr"/>
            <a:endParaRPr lang="en-US" b="1"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0D89E204-07F1-06A3-933E-8A107285C960}"/>
              </a:ext>
            </a:extLst>
          </p:cNvPr>
          <p:cNvSpPr txBox="1"/>
          <p:nvPr/>
        </p:nvSpPr>
        <p:spPr>
          <a:xfrm>
            <a:off x="438912" y="3657600"/>
            <a:ext cx="8534400" cy="1323439"/>
          </a:xfrm>
          <a:prstGeom prst="rect">
            <a:avLst/>
          </a:prstGeom>
          <a:noFill/>
          <a:ln w="38100">
            <a:noFill/>
          </a:ln>
        </p:spPr>
        <p:txBody>
          <a:bodyPr wrap="square">
            <a:spAutoFit/>
          </a:bodyPr>
          <a:lstStyle/>
          <a:p>
            <a:r>
              <a:rPr lang="en-US" sz="1600" dirty="0">
                <a:latin typeface="PermianSlabSerifTypeface" panose="02000000000000000000" pitchFamily="50" charset="0"/>
              </a:rPr>
              <a:t>Choose this option only if </a:t>
            </a:r>
            <a:r>
              <a:rPr lang="en-US" sz="1600" b="1" dirty="0">
                <a:latin typeface="PermianSlabSerifTypeface" panose="02000000000000000000" pitchFamily="50" charset="0"/>
              </a:rPr>
              <a:t>all</a:t>
            </a:r>
            <a:r>
              <a:rPr lang="en-US" sz="1600" dirty="0">
                <a:latin typeface="PermianSlabSerifTypeface" panose="02000000000000000000" pitchFamily="50" charset="0"/>
              </a:rPr>
              <a:t> of these are true:</a:t>
            </a:r>
          </a:p>
          <a:p>
            <a:pPr marL="285750" indent="-285750">
              <a:buFont typeface="Arial" panose="020B0604020202020204" pitchFamily="34" charset="0"/>
              <a:buChar char="•"/>
            </a:pPr>
            <a:r>
              <a:rPr lang="en-US" sz="1600" dirty="0">
                <a:latin typeface="PermianSlabSerifTypeface" panose="02000000000000000000" pitchFamily="50" charset="0"/>
              </a:rPr>
              <a:t>You live in a state other than Tennessee,</a:t>
            </a:r>
          </a:p>
          <a:p>
            <a:pPr marL="285750" indent="-285750">
              <a:buFont typeface="Arial" panose="020B0604020202020204" pitchFamily="34" charset="0"/>
              <a:buChar char="•"/>
            </a:pPr>
            <a:r>
              <a:rPr lang="en-US" sz="1600" dirty="0">
                <a:latin typeface="PermianSlabSerifTypeface" panose="02000000000000000000" pitchFamily="50" charset="0"/>
              </a:rPr>
              <a:t>You hold a CPA license issued by that state ,</a:t>
            </a:r>
          </a:p>
          <a:p>
            <a:pPr marL="285750" indent="-285750">
              <a:buFont typeface="Arial" panose="020B0604020202020204" pitchFamily="34" charset="0"/>
              <a:buChar char="•"/>
            </a:pPr>
            <a:r>
              <a:rPr lang="en-US" sz="1600" dirty="0">
                <a:latin typeface="PermianSlabSerifTypeface" panose="02000000000000000000" pitchFamily="50" charset="0"/>
              </a:rPr>
              <a:t>Your home state requires ethics CPE for renewal, and</a:t>
            </a:r>
          </a:p>
          <a:p>
            <a:pPr marL="285750" indent="-285750">
              <a:buFont typeface="Arial" panose="020B0604020202020204" pitchFamily="34" charset="0"/>
              <a:buChar char="•"/>
            </a:pPr>
            <a:r>
              <a:rPr lang="en-US" sz="1600" dirty="0">
                <a:latin typeface="PermianSlabSerifTypeface" panose="02000000000000000000" pitchFamily="50" charset="0"/>
              </a:rPr>
              <a:t>You are compliant with renewal CPE requirements for your home state license </a:t>
            </a:r>
          </a:p>
        </p:txBody>
      </p:sp>
    </p:spTree>
    <p:extLst>
      <p:ext uri="{BB962C8B-B14F-4D97-AF65-F5344CB8AC3E}">
        <p14:creationId xmlns:p14="http://schemas.microsoft.com/office/powerpoint/2010/main" val="208788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9C2B-E20D-DA63-0600-497CA6C39DA8}"/>
              </a:ext>
            </a:extLst>
          </p:cNvPr>
          <p:cNvSpPr>
            <a:spLocks noGrp="1"/>
          </p:cNvSpPr>
          <p:nvPr>
            <p:ph type="title"/>
          </p:nvPr>
        </p:nvSpPr>
        <p:spPr/>
        <p:txBody>
          <a:bodyPr/>
          <a:lstStyle/>
          <a:p>
            <a:r>
              <a:rPr lang="en-US" dirty="0"/>
              <a:t>Application Questions</a:t>
            </a:r>
          </a:p>
        </p:txBody>
      </p:sp>
      <p:sp>
        <p:nvSpPr>
          <p:cNvPr id="8" name="TextBox 7">
            <a:extLst>
              <a:ext uri="{FF2B5EF4-FFF2-40B4-BE49-F238E27FC236}">
                <a16:creationId xmlns:a16="http://schemas.microsoft.com/office/drawing/2014/main" id="{1DFFB94E-C69F-294B-AAD8-70E27DBC9233}"/>
              </a:ext>
            </a:extLst>
          </p:cNvPr>
          <p:cNvSpPr txBox="1"/>
          <p:nvPr/>
        </p:nvSpPr>
        <p:spPr>
          <a:xfrm>
            <a:off x="0" y="1072076"/>
            <a:ext cx="9144000" cy="584775"/>
          </a:xfrm>
          <a:prstGeom prst="rect">
            <a:avLst/>
          </a:prstGeom>
          <a:noFill/>
        </p:spPr>
        <p:txBody>
          <a:bodyPr wrap="square" rtlCol="0">
            <a:spAutoFit/>
          </a:bodyPr>
          <a:lstStyle/>
          <a:p>
            <a:pPr algn="ctr"/>
            <a:endParaRPr lang="en-US" sz="1600" dirty="0">
              <a:solidFill>
                <a:schemeClr val="bg1"/>
              </a:solidFill>
              <a:latin typeface="PermianSlabSerifTypeface" panose="02000000000000000000" pitchFamily="50" charset="0"/>
            </a:endParaRPr>
          </a:p>
          <a:p>
            <a:pPr algn="ctr"/>
            <a:r>
              <a:rPr lang="en-US" sz="1600" dirty="0">
                <a:latin typeface="PermianSlabSerifTypeface" panose="02000000000000000000" pitchFamily="50" charset="0"/>
              </a:rPr>
              <a:t>You must notify the Board if any of the following happened since your last renewal:</a:t>
            </a:r>
          </a:p>
        </p:txBody>
      </p:sp>
      <p:sp>
        <p:nvSpPr>
          <p:cNvPr id="5" name="TextBox 4">
            <a:extLst>
              <a:ext uri="{FF2B5EF4-FFF2-40B4-BE49-F238E27FC236}">
                <a16:creationId xmlns:a16="http://schemas.microsoft.com/office/drawing/2014/main" id="{2BCD1943-34E8-7C65-8E1C-CECFC128836E}"/>
              </a:ext>
            </a:extLst>
          </p:cNvPr>
          <p:cNvSpPr txBox="1"/>
          <p:nvPr/>
        </p:nvSpPr>
        <p:spPr>
          <a:xfrm>
            <a:off x="152400" y="1737816"/>
            <a:ext cx="8839199" cy="1169551"/>
          </a:xfrm>
          <a:prstGeom prst="rect">
            <a:avLst/>
          </a:prstGeom>
          <a:noFill/>
          <a:ln w="28575">
            <a:noFill/>
          </a:ln>
        </p:spPr>
        <p:txBody>
          <a:bodyPr wrap="square">
            <a:spAutoFit/>
          </a:bodyPr>
          <a:lstStyle/>
          <a:p>
            <a:pPr marL="285750" indent="-285750">
              <a:buFont typeface="Arial" panose="020B0604020202020204" pitchFamily="34" charset="0"/>
              <a:buChar char="•"/>
            </a:pPr>
            <a:r>
              <a:rPr lang="en-US" sz="1400" dirty="0">
                <a:latin typeface="PermianSlabSerifTypeface" panose="02000000000000000000" pitchFamily="50" charset="0"/>
              </a:rPr>
              <a:t>You were convicted by a court of competent jurisdiction of a felony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latin typeface="PermianSlabSerifTypeface" panose="02000000000000000000" pitchFamily="50" charset="0"/>
              </a:rPr>
              <a:t>You were subject to revocation or suspension of a license by another state or jurisdiction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latin typeface="PermianSlabSerifTypeface" panose="02000000000000000000" pitchFamily="50" charset="0"/>
              </a:rPr>
              <a:t>Your right to practice before a state or federal agency was revoked or suspended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latin typeface="PermianSlabSerifTypeface" panose="02000000000000000000" pitchFamily="50" charset="0"/>
              </a:rPr>
              <a:t>You were convicted or found liable in any criminal or civil suit which is grounded upon an allegation of gross negligence, dishonesty, fraud, or incompetence in the provision of accounting services</a:t>
            </a:r>
          </a:p>
        </p:txBody>
      </p:sp>
      <p:sp>
        <p:nvSpPr>
          <p:cNvPr id="6" name="TextBox 5">
            <a:extLst>
              <a:ext uri="{FF2B5EF4-FFF2-40B4-BE49-F238E27FC236}">
                <a16:creationId xmlns:a16="http://schemas.microsoft.com/office/drawing/2014/main" id="{15B1E81B-3618-DD24-3EF5-BCCD4EB729F9}"/>
              </a:ext>
            </a:extLst>
          </p:cNvPr>
          <p:cNvSpPr txBox="1"/>
          <p:nvPr/>
        </p:nvSpPr>
        <p:spPr>
          <a:xfrm>
            <a:off x="0" y="3323496"/>
            <a:ext cx="9144000" cy="584775"/>
          </a:xfrm>
          <a:prstGeom prst="rect">
            <a:avLst/>
          </a:prstGeom>
          <a:solidFill>
            <a:srgbClr val="6E7073"/>
          </a:solidFill>
        </p:spPr>
        <p:txBody>
          <a:bodyPr wrap="square">
            <a:spAutoFit/>
          </a:bodyPr>
          <a:lstStyle/>
          <a:p>
            <a:pPr algn="ctr"/>
            <a:r>
              <a:rPr lang="en-US" sz="1600" dirty="0">
                <a:solidFill>
                  <a:schemeClr val="bg1"/>
                </a:solidFill>
                <a:latin typeface="PermianSlabSerifTypeface" panose="02000000000000000000" pitchFamily="50" charset="0"/>
              </a:rPr>
              <a:t>If you have a current or previous license issued by one of the foreign accounting credential </a:t>
            </a:r>
          </a:p>
          <a:p>
            <a:pPr algn="ctr"/>
            <a:r>
              <a:rPr lang="en-US" sz="1600" dirty="0">
                <a:solidFill>
                  <a:schemeClr val="bg1"/>
                </a:solidFill>
                <a:latin typeface="PermianSlabSerifTypeface" panose="02000000000000000000" pitchFamily="50" charset="0"/>
              </a:rPr>
              <a:t>issuing bodies listed below, you must attach evidence of good standing for that license.</a:t>
            </a:r>
          </a:p>
        </p:txBody>
      </p:sp>
      <p:sp>
        <p:nvSpPr>
          <p:cNvPr id="7" name="TextBox 6">
            <a:extLst>
              <a:ext uri="{FF2B5EF4-FFF2-40B4-BE49-F238E27FC236}">
                <a16:creationId xmlns:a16="http://schemas.microsoft.com/office/drawing/2014/main" id="{19CF1E05-1FC4-232B-652B-7FD49ED55888}"/>
              </a:ext>
            </a:extLst>
          </p:cNvPr>
          <p:cNvSpPr txBox="1"/>
          <p:nvPr/>
        </p:nvSpPr>
        <p:spPr>
          <a:xfrm>
            <a:off x="609598" y="4057508"/>
            <a:ext cx="6400802" cy="2031325"/>
          </a:xfrm>
          <a:prstGeom prst="rect">
            <a:avLst/>
          </a:prstGeom>
          <a:noFill/>
          <a:ln w="28575">
            <a:noFill/>
          </a:ln>
        </p:spPr>
        <p:txBody>
          <a:bodyPr wrap="square">
            <a:spAutoFit/>
          </a:bodyPr>
          <a:lstStyle/>
          <a:p>
            <a:pPr marL="171450" indent="-171450">
              <a:buFont typeface="Arial" panose="020B0604020202020204" pitchFamily="34" charset="0"/>
              <a:buChar char="•"/>
            </a:pPr>
            <a:r>
              <a:rPr lang="en-US" sz="1400" dirty="0">
                <a:latin typeface="PermianSlabSerifTypeface" panose="02000000000000000000" pitchFamily="50" charset="0"/>
              </a:rPr>
              <a:t>South African Institute of Chartered Accountants</a:t>
            </a:r>
          </a:p>
          <a:p>
            <a:pPr marL="171450" indent="-171450">
              <a:buFont typeface="Arial" panose="020B0604020202020204" pitchFamily="34" charset="0"/>
              <a:buChar char="•"/>
            </a:pPr>
            <a:r>
              <a:rPr lang="en-US" sz="1400" dirty="0">
                <a:latin typeface="PermianSlabSerifTypeface" panose="02000000000000000000" pitchFamily="50" charset="0"/>
              </a:rPr>
              <a:t>CPA Australia</a:t>
            </a:r>
          </a:p>
          <a:p>
            <a:pPr marL="171450" indent="-171450">
              <a:buFont typeface="Arial" panose="020B0604020202020204" pitchFamily="34" charset="0"/>
              <a:buChar char="•"/>
            </a:pPr>
            <a:r>
              <a:rPr lang="en-US" sz="1400" dirty="0">
                <a:latin typeface="PermianSlabSerifTypeface" panose="02000000000000000000" pitchFamily="50" charset="0"/>
              </a:rPr>
              <a:t>Chartered Accountants Australia and New Zealand (CAANZ)</a:t>
            </a:r>
          </a:p>
          <a:p>
            <a:pPr marL="171450" indent="-171450">
              <a:buFont typeface="Arial" panose="020B0604020202020204" pitchFamily="34" charset="0"/>
              <a:buChar char="•"/>
            </a:pPr>
            <a:r>
              <a:rPr lang="en-US" sz="1400" dirty="0">
                <a:latin typeface="PermianSlabSerifTypeface" panose="02000000000000000000" pitchFamily="50" charset="0"/>
              </a:rPr>
              <a:t>CPA Canada (CPAC)</a:t>
            </a:r>
          </a:p>
          <a:p>
            <a:pPr marL="171450" indent="-171450">
              <a:buFont typeface="Arial" panose="020B0604020202020204" pitchFamily="34" charset="0"/>
              <a:buChar char="•"/>
            </a:pPr>
            <a:r>
              <a:rPr lang="en-US" sz="1400" dirty="0">
                <a:latin typeface="PermianSlabSerifTypeface" panose="02000000000000000000" pitchFamily="50" charset="0"/>
              </a:rPr>
              <a:t>Hong Kong Institute of Certified Public Accountants (HKICPA)</a:t>
            </a:r>
          </a:p>
          <a:p>
            <a:pPr marL="171450" indent="-171450">
              <a:buFont typeface="Arial" panose="020B0604020202020204" pitchFamily="34" charset="0"/>
              <a:buChar char="•"/>
            </a:pPr>
            <a:r>
              <a:rPr lang="en-US" sz="1400" dirty="0">
                <a:latin typeface="PermianSlabSerifTypeface" panose="02000000000000000000" pitchFamily="50" charset="0"/>
              </a:rPr>
              <a:t>Chartered Accountants Ireland (CAI)</a:t>
            </a:r>
          </a:p>
          <a:p>
            <a:pPr marL="171450" indent="-171450">
              <a:buFont typeface="Arial" panose="020B0604020202020204" pitchFamily="34" charset="0"/>
              <a:buChar char="•"/>
            </a:pPr>
            <a:r>
              <a:rPr lang="en-US" sz="1400" dirty="0">
                <a:latin typeface="PermianSlabSerifTypeface" panose="02000000000000000000" pitchFamily="50" charset="0"/>
              </a:rPr>
              <a:t>Institute of Certified Public Accountants in Ireland (CPA Ireland)</a:t>
            </a:r>
          </a:p>
          <a:p>
            <a:pPr marL="171450" indent="-171450">
              <a:buFont typeface="Arial" panose="020B0604020202020204" pitchFamily="34" charset="0"/>
              <a:buChar char="•"/>
            </a:pPr>
            <a:r>
              <a:rPr lang="en-US" sz="1400" dirty="0">
                <a:latin typeface="PermianSlabSerifTypeface" panose="02000000000000000000" pitchFamily="50" charset="0"/>
              </a:rPr>
              <a:t>Instituto Mexicano de Contadores Publicos (IMCP)</a:t>
            </a:r>
          </a:p>
          <a:p>
            <a:pPr marL="171450" indent="-171450">
              <a:buFont typeface="Arial" panose="020B0604020202020204" pitchFamily="34" charset="0"/>
              <a:buChar char="•"/>
            </a:pPr>
            <a:r>
              <a:rPr lang="en-US" sz="1400" dirty="0">
                <a:latin typeface="PermianSlabSerifTypeface" panose="02000000000000000000" pitchFamily="50" charset="0"/>
              </a:rPr>
              <a:t>Institute of Chartered Accountants of Scotland (ICAS)</a:t>
            </a:r>
          </a:p>
        </p:txBody>
      </p:sp>
    </p:spTree>
    <p:extLst>
      <p:ext uri="{BB962C8B-B14F-4D97-AF65-F5344CB8AC3E}">
        <p14:creationId xmlns:p14="http://schemas.microsoft.com/office/powerpoint/2010/main" val="2515103014"/>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611</TotalTime>
  <Words>1016</Words>
  <Application>Microsoft Office PowerPoint</Application>
  <PresentationFormat>On-screen Show (4:3)</PresentationFormat>
  <Paragraphs>153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Open Sans</vt:lpstr>
      <vt:lpstr>PermianSlabSerifTypeface</vt:lpstr>
      <vt:lpstr>PowerPoint B</vt:lpstr>
      <vt:lpstr>Accountancy Application Assistance</vt:lpstr>
      <vt:lpstr>Dates to Remember</vt:lpstr>
      <vt:lpstr>Where to Renew</vt:lpstr>
      <vt:lpstr>Application Introduction </vt:lpstr>
      <vt:lpstr>Renewal Requirements</vt:lpstr>
      <vt:lpstr>Contact Information</vt:lpstr>
      <vt:lpstr>First Renewal Exceptions</vt:lpstr>
      <vt:lpstr>CPE Questions</vt:lpstr>
      <vt:lpstr>Application Questions</vt:lpstr>
      <vt:lpstr>Tennessee State Ethics Credits</vt:lpstr>
      <vt:lpstr>File Attachments</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14</cp:revision>
  <dcterms:created xsi:type="dcterms:W3CDTF">2015-04-23T14:05:11Z</dcterms:created>
  <dcterms:modified xsi:type="dcterms:W3CDTF">2026-06-09T20:58:06Z</dcterms:modified>
</cp:coreProperties>
</file>