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2" r:id="rId5"/>
    <p:sldId id="272" r:id="rId6"/>
    <p:sldId id="263" r:id="rId7"/>
    <p:sldId id="273" r:id="rId8"/>
    <p:sldId id="267" r:id="rId9"/>
    <p:sldId id="266" r:id="rId10"/>
    <p:sldId id="274" r:id="rId11"/>
    <p:sldId id="275" r:id="rId12"/>
    <p:sldId id="271" r:id="rId13"/>
    <p:sldId id="265"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3524"/>
    <a:srgbClr val="6E7073"/>
    <a:srgbClr val="FF0F00"/>
    <a:srgbClr val="4870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75" autoAdjust="0"/>
  </p:normalViewPr>
  <p:slideViewPr>
    <p:cSldViewPr>
      <p:cViewPr varScale="1">
        <p:scale>
          <a:sx n="150" d="100"/>
          <a:sy n="150" d="100"/>
        </p:scale>
        <p:origin x="1440" y="12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n Cook" userId="815fbe41-2a05-4602-ac13-98a917e4d5a0" providerId="ADAL" clId="{2219383D-9C38-4D0F-BD6B-0175EDEEBE61}"/>
    <pc:docChg chg="modSld">
      <pc:chgData name="Lauren Cook" userId="815fbe41-2a05-4602-ac13-98a917e4d5a0" providerId="ADAL" clId="{2219383D-9C38-4D0F-BD6B-0175EDEEBE61}" dt="2026-06-10T15:14:33.056" v="12" actId="20577"/>
      <pc:docMkLst>
        <pc:docMk/>
      </pc:docMkLst>
      <pc:sldChg chg="modSp mod">
        <pc:chgData name="Lauren Cook" userId="815fbe41-2a05-4602-ac13-98a917e4d5a0" providerId="ADAL" clId="{2219383D-9C38-4D0F-BD6B-0175EDEEBE61}" dt="2026-06-10T14:57:18.633" v="1" actId="962"/>
        <pc:sldMkLst>
          <pc:docMk/>
          <pc:sldMk cId="453275223" sldId="257"/>
        </pc:sldMkLst>
        <pc:picChg chg="mod">
          <ac:chgData name="Lauren Cook" userId="815fbe41-2a05-4602-ac13-98a917e4d5a0" providerId="ADAL" clId="{2219383D-9C38-4D0F-BD6B-0175EDEEBE61}" dt="2026-06-10T14:57:18.633" v="1" actId="962"/>
          <ac:picMkLst>
            <pc:docMk/>
            <pc:sldMk cId="453275223" sldId="257"/>
            <ac:picMk id="4" creationId="{CF012BB8-9549-0F86-8809-0C06F893D6CF}"/>
          </ac:picMkLst>
        </pc:picChg>
      </pc:sldChg>
      <pc:sldChg chg="modSp mod">
        <pc:chgData name="Lauren Cook" userId="815fbe41-2a05-4602-ac13-98a917e4d5a0" providerId="ADAL" clId="{2219383D-9C38-4D0F-BD6B-0175EDEEBE61}" dt="2026-06-10T15:07:31.445" v="11" actId="20577"/>
        <pc:sldMkLst>
          <pc:docMk/>
          <pc:sldMk cId="2082183723" sldId="259"/>
        </pc:sldMkLst>
        <pc:spChg chg="mod">
          <ac:chgData name="Lauren Cook" userId="815fbe41-2a05-4602-ac13-98a917e4d5a0" providerId="ADAL" clId="{2219383D-9C38-4D0F-BD6B-0175EDEEBE61}" dt="2026-06-10T15:07:20.969" v="5" actId="20577"/>
          <ac:spMkLst>
            <pc:docMk/>
            <pc:sldMk cId="2082183723" sldId="259"/>
            <ac:spMk id="3" creationId="{9035ABF6-16AC-2673-27F9-6B47194BDF7E}"/>
          </ac:spMkLst>
        </pc:spChg>
        <pc:spChg chg="mod">
          <ac:chgData name="Lauren Cook" userId="815fbe41-2a05-4602-ac13-98a917e4d5a0" providerId="ADAL" clId="{2219383D-9C38-4D0F-BD6B-0175EDEEBE61}" dt="2026-06-10T15:07:23.945" v="7" actId="20577"/>
          <ac:spMkLst>
            <pc:docMk/>
            <pc:sldMk cId="2082183723" sldId="259"/>
            <ac:spMk id="4" creationId="{C929582D-9C3E-DE24-7A90-4B4B06FA6E61}"/>
          </ac:spMkLst>
        </pc:spChg>
        <pc:spChg chg="mod">
          <ac:chgData name="Lauren Cook" userId="815fbe41-2a05-4602-ac13-98a917e4d5a0" providerId="ADAL" clId="{2219383D-9C38-4D0F-BD6B-0175EDEEBE61}" dt="2026-06-10T15:07:28.253" v="9" actId="20577"/>
          <ac:spMkLst>
            <pc:docMk/>
            <pc:sldMk cId="2082183723" sldId="259"/>
            <ac:spMk id="6" creationId="{7B5810A0-8528-68A0-FE56-EF26CCE9E699}"/>
          </ac:spMkLst>
        </pc:spChg>
        <pc:spChg chg="mod">
          <ac:chgData name="Lauren Cook" userId="815fbe41-2a05-4602-ac13-98a917e4d5a0" providerId="ADAL" clId="{2219383D-9C38-4D0F-BD6B-0175EDEEBE61}" dt="2026-06-10T15:07:31.445" v="11" actId="20577"/>
          <ac:spMkLst>
            <pc:docMk/>
            <pc:sldMk cId="2082183723" sldId="259"/>
            <ac:spMk id="7" creationId="{953D5417-86DF-2D6C-8A0C-829C2EAC15FD}"/>
          </ac:spMkLst>
        </pc:spChg>
      </pc:sldChg>
      <pc:sldChg chg="modSp mod">
        <pc:chgData name="Lauren Cook" userId="815fbe41-2a05-4602-ac13-98a917e4d5a0" providerId="ADAL" clId="{2219383D-9C38-4D0F-BD6B-0175EDEEBE61}" dt="2026-06-10T15:14:33.056" v="12" actId="20577"/>
        <pc:sldMkLst>
          <pc:docMk/>
          <pc:sldMk cId="2081008537" sldId="275"/>
        </pc:sldMkLst>
        <pc:spChg chg="mod">
          <ac:chgData name="Lauren Cook" userId="815fbe41-2a05-4602-ac13-98a917e4d5a0" providerId="ADAL" clId="{2219383D-9C38-4D0F-BD6B-0175EDEEBE61}" dt="2026-06-10T15:14:33.056" v="12" actId="20577"/>
          <ac:spMkLst>
            <pc:docMk/>
            <pc:sldMk cId="2081008537" sldId="275"/>
            <ac:spMk id="9" creationId="{0AE9C603-09A1-D769-AF18-56E42D46FD9A}"/>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Standard">
    <p:spTree>
      <p:nvGrpSpPr>
        <p:cNvPr id="1" name=""/>
        <p:cNvGrpSpPr/>
        <p:nvPr/>
      </p:nvGrpSpPr>
      <p:grpSpPr>
        <a:xfrm>
          <a:off x="0" y="0"/>
          <a:ext cx="0" cy="0"/>
          <a:chOff x="0" y="0"/>
          <a:chExt cx="0" cy="0"/>
        </a:xfrm>
      </p:grpSpPr>
      <p:sp>
        <p:nvSpPr>
          <p:cNvPr id="3" name="Rectangle 2"/>
          <p:cNvSpPr/>
          <p:nvPr userDrawn="1"/>
        </p:nvSpPr>
        <p:spPr>
          <a:xfrm>
            <a:off x="0" y="3886200"/>
            <a:ext cx="9144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52400" y="4038603"/>
            <a:ext cx="8839200" cy="14223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7" name="Text Placeholder 13"/>
          <p:cNvSpPr>
            <a:spLocks noGrp="1"/>
          </p:cNvSpPr>
          <p:nvPr>
            <p:ph type="body" sz="quarter" idx="12" hasCustomPrompt="1"/>
          </p:nvPr>
        </p:nvSpPr>
        <p:spPr>
          <a:xfrm>
            <a:off x="152400" y="5461001"/>
            <a:ext cx="8839200" cy="8128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dirty="0"/>
              <a:t>Sub-Title</a:t>
            </a:r>
          </a:p>
        </p:txBody>
      </p:sp>
      <p:sp>
        <p:nvSpPr>
          <p:cNvPr id="8" name="Text Placeholder 11"/>
          <p:cNvSpPr>
            <a:spLocks noGrp="1"/>
          </p:cNvSpPr>
          <p:nvPr>
            <p:ph type="body" sz="quarter" idx="11" hasCustomPrompt="1"/>
          </p:nvPr>
        </p:nvSpPr>
        <p:spPr>
          <a:xfrm>
            <a:off x="0" y="6400800"/>
            <a:ext cx="9144000" cy="4572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 | Date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28800" y="1143000"/>
            <a:ext cx="5486400" cy="2743200"/>
          </a:xfrm>
          <a:prstGeom prst="rect">
            <a:avLst/>
          </a:prstGeom>
        </p:spPr>
      </p:pic>
    </p:spTree>
    <p:extLst>
      <p:ext uri="{BB962C8B-B14F-4D97-AF65-F5344CB8AC3E}">
        <p14:creationId xmlns:p14="http://schemas.microsoft.com/office/powerpoint/2010/main" val="3357423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ody - Ta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6"/>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6"/>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6"/>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448185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Body - Gra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8839200" cy="4958462"/>
          </a:xfrm>
        </p:spPr>
        <p:txBody>
          <a:bodyPr>
            <a:normAutofit/>
          </a:bodyPr>
          <a:lstStyle>
            <a:lvl1pPr>
              <a:buClr>
                <a:schemeClr val="accent5">
                  <a:lumMod val="60000"/>
                  <a:lumOff val="40000"/>
                </a:schemeClr>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5">
                  <a:lumMod val="60000"/>
                  <a:lumOff val="40000"/>
                </a:schemeClr>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5">
                  <a:lumMod val="60000"/>
                  <a:lumOff val="40000"/>
                </a:schemeClr>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1"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783884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4419600" cy="4958462"/>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idx="13"/>
          </p:nvPr>
        </p:nvSpPr>
        <p:spPr>
          <a:xfrm>
            <a:off x="4648200" y="1193804"/>
            <a:ext cx="4267200" cy="4958462"/>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Rectangle 11"/>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5"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txBox="1">
            <a:spLocks/>
          </p:cNvSpPr>
          <p:nvPr userDrawn="1"/>
        </p:nvSpPr>
        <p:spPr>
          <a:xfrm>
            <a:off x="6934200" y="6416675"/>
            <a:ext cx="2133600" cy="365125"/>
          </a:xfrm>
          <a:prstGeom prst="rect">
            <a:avLst/>
          </a:prstGeom>
        </p:spPr>
        <p:txBody>
          <a:bodyPr anchor="b"/>
          <a:lstStyle>
            <a:defPPr>
              <a:defRPr lang="en-US"/>
            </a:defPPr>
            <a:lvl1pPr marL="0" algn="r" defTabSz="914400" rtl="0" eaLnBrk="1" latinLnBrk="0" hangingPunct="1">
              <a:defRPr sz="1000" i="1" kern="12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64569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4455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Blue">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Orange">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 YellowGreen">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0678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 Gray">
    <p:bg>
      <p:bgPr>
        <a:solidFill>
          <a:schemeClr val="accent5">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4572000" y="0"/>
            <a:ext cx="4572000" cy="6858000"/>
          </a:xfrm>
        </p:spPr>
        <p:txBody>
          <a:bodyPr/>
          <a:lstStyle>
            <a:lvl1pPr marL="0" indent="0">
              <a:buNone/>
              <a:defRPr/>
            </a:lvl1pPr>
          </a:lstStyle>
          <a:p>
            <a:r>
              <a:rPr lang="en-US"/>
              <a:t>Click icon to add picture</a:t>
            </a:r>
            <a:endParaRPr lang="en-US" dirty="0"/>
          </a:p>
        </p:txBody>
      </p:sp>
      <p:sp>
        <p:nvSpPr>
          <p:cNvPr id="10" name="Title 9"/>
          <p:cNvSpPr>
            <a:spLocks noGrp="1"/>
          </p:cNvSpPr>
          <p:nvPr>
            <p:ph type="title"/>
          </p:nvPr>
        </p:nvSpPr>
        <p:spPr>
          <a:xfrm>
            <a:off x="381000" y="2209801"/>
            <a:ext cx="3962400" cy="2235200"/>
          </a:xfrm>
        </p:spPr>
        <p:txBody>
          <a:bodyPr>
            <a:noAutofit/>
          </a:bodyPr>
          <a:lstStyle>
            <a:lvl1pPr marL="0" indent="0" algn="l">
              <a:defRPr sz="3600">
                <a:effectLst/>
                <a:latin typeface="PermianSlabSerifTypeface" pitchFamily="50" charset="0"/>
              </a:defRPr>
            </a:lvl1pPr>
          </a:lstStyle>
          <a:p>
            <a:r>
              <a:rPr lang="en-US"/>
              <a:t>Click to edit Master title style</a:t>
            </a:r>
            <a:endParaRPr lang="en-US" dirty="0"/>
          </a:p>
        </p:txBody>
      </p:sp>
      <p:sp>
        <p:nvSpPr>
          <p:cNvPr id="12" name="Text Placeholder 11"/>
          <p:cNvSpPr>
            <a:spLocks noGrp="1"/>
          </p:cNvSpPr>
          <p:nvPr>
            <p:ph type="body" sz="quarter" idx="11" hasCustomPrompt="1"/>
          </p:nvPr>
        </p:nvSpPr>
        <p:spPr>
          <a:xfrm>
            <a:off x="381000" y="5562600"/>
            <a:ext cx="4038600" cy="11176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a:t>
            </a:r>
          </a:p>
          <a:p>
            <a:pPr lvl="0"/>
            <a:r>
              <a:rPr lang="en-US" dirty="0"/>
              <a:t>Date</a:t>
            </a:r>
          </a:p>
        </p:txBody>
      </p:sp>
      <p:sp>
        <p:nvSpPr>
          <p:cNvPr id="14" name="Text Placeholder 13"/>
          <p:cNvSpPr>
            <a:spLocks noGrp="1"/>
          </p:cNvSpPr>
          <p:nvPr>
            <p:ph type="body" sz="quarter" idx="12" hasCustomPrompt="1"/>
          </p:nvPr>
        </p:nvSpPr>
        <p:spPr>
          <a:xfrm>
            <a:off x="381000" y="4445001"/>
            <a:ext cx="3962400" cy="812800"/>
          </a:xfrm>
        </p:spPr>
        <p:txBody>
          <a:bodyPr>
            <a:normAutofit/>
          </a:bodyPr>
          <a:lstStyle>
            <a:lvl1pPr marL="0" indent="0">
              <a:buNone/>
              <a:defRPr sz="2800">
                <a:solidFill>
                  <a:schemeClr val="accent5"/>
                </a:solidFill>
                <a:latin typeface="PermianSlabSerifTypeface" pitchFamily="50" charset="0"/>
              </a:defRPr>
            </a:lvl1pPr>
          </a:lstStyle>
          <a:p>
            <a:pPr lvl="0"/>
            <a:r>
              <a:rPr lang="en-US" dirty="0"/>
              <a:t>Sub-Title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1000" y="381000"/>
            <a:ext cx="2560320" cy="1280160"/>
          </a:xfrm>
          <a:prstGeom prst="rect">
            <a:avLst/>
          </a:prstGeom>
        </p:spPr>
      </p:pic>
    </p:spTree>
    <p:extLst>
      <p:ext uri="{BB962C8B-B14F-4D97-AF65-F5344CB8AC3E}">
        <p14:creationId xmlns:p14="http://schemas.microsoft.com/office/powerpoint/2010/main" val="2255976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5" name="Rectangle 4"/>
          <p:cNvSpPr/>
          <p:nvPr userDrawn="1"/>
        </p:nvSpPr>
        <p:spPr>
          <a:xfrm>
            <a:off x="3200400" y="3874770"/>
            <a:ext cx="5943600" cy="2240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p:cNvSpPr>
            <a:spLocks noGrp="1"/>
          </p:cNvSpPr>
          <p:nvPr>
            <p:ph type="ctrTitle"/>
          </p:nvPr>
        </p:nvSpPr>
        <p:spPr>
          <a:xfrm>
            <a:off x="3276600" y="3962400"/>
            <a:ext cx="5715000" cy="205740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dirty="0"/>
              <a:t>Click to edit Master title style</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2890" y="3322320"/>
            <a:ext cx="3345180" cy="3345180"/>
          </a:xfrm>
          <a:prstGeom prst="rect">
            <a:avLst/>
          </a:prstGeom>
          <a:noFill/>
          <a:ln>
            <a:noFill/>
          </a:ln>
        </p:spPr>
      </p:pic>
    </p:spTree>
    <p:extLst>
      <p:ext uri="{BB962C8B-B14F-4D97-AF65-F5344CB8AC3E}">
        <p14:creationId xmlns:p14="http://schemas.microsoft.com/office/powerpoint/2010/main" val="2854890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ody - TN Mark">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43000"/>
            <a:ext cx="8839200" cy="5562600"/>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05800" y="6019800"/>
            <a:ext cx="866774" cy="866774"/>
          </a:xfrm>
          <a:prstGeom prst="rect">
            <a:avLst/>
          </a:prstGeom>
        </p:spPr>
      </p:pic>
    </p:spTree>
    <p:extLst>
      <p:ext uri="{BB962C8B-B14F-4D97-AF65-F5344CB8AC3E}">
        <p14:creationId xmlns:p14="http://schemas.microsoft.com/office/powerpoint/2010/main" val="1899978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ody">
    <p:spTree>
      <p:nvGrpSpPr>
        <p:cNvPr id="1" name=""/>
        <p:cNvGrpSpPr/>
        <p:nvPr/>
      </p:nvGrpSpPr>
      <p:grpSpPr>
        <a:xfrm>
          <a:off x="0" y="0"/>
          <a:ext cx="0" cy="0"/>
          <a:chOff x="0" y="0"/>
          <a:chExt cx="0" cy="0"/>
        </a:xfrm>
      </p:grpSpPr>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377641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ody - Red">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7065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14" name="Content Placeholder 2"/>
          <p:cNvSpPr>
            <a:spLocks noGrp="1"/>
          </p:cNvSpPr>
          <p:nvPr>
            <p:ph idx="1"/>
          </p:nvPr>
        </p:nvSpPr>
        <p:spPr>
          <a:xfrm>
            <a:off x="152400" y="1193800"/>
            <a:ext cx="8839200" cy="4958465"/>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Rectangle 16"/>
          <p:cNvSpPr/>
          <p:nvPr userDrawn="1"/>
        </p:nvSpPr>
        <p:spPr>
          <a:xfrm>
            <a:off x="0" y="990602"/>
            <a:ext cx="9144000" cy="8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8"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563395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Body - Blue">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1"/>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1"/>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1"/>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335100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ody - YellowGree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3"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88326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4"/>
          <p:cNvSpPr>
            <a:spLocks noGrp="1"/>
          </p:cNvSpPr>
          <p:nvPr>
            <p:ph type="ftr" sz="quarter" idx="3"/>
          </p:nvPr>
        </p:nvSpPr>
        <p:spPr>
          <a:xfrm>
            <a:off x="3124200" y="6416675"/>
            <a:ext cx="2895600" cy="365125"/>
          </a:xfrm>
          <a:prstGeom prst="rect">
            <a:avLst/>
          </a:prstGeom>
        </p:spPr>
        <p:txBody>
          <a:bodyPr anchor="b"/>
          <a:lstStyle>
            <a:lvl1pPr algn="ct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8" name="Slide Number Placeholder 5"/>
          <p:cNvSpPr>
            <a:spLocks noGrp="1"/>
          </p:cNvSpPr>
          <p:nvPr>
            <p:ph type="sldNum" sz="quarter" idx="4"/>
          </p:nvPr>
        </p:nvSpPr>
        <p:spPr>
          <a:xfrm>
            <a:off x="6934200" y="6416675"/>
            <a:ext cx="2133600" cy="365125"/>
          </a:xfrm>
          <a:prstGeom prst="rect">
            <a:avLst/>
          </a:prstGeom>
        </p:spPr>
        <p:txBody>
          <a:bodyPr anchor="b"/>
          <a:lstStyle>
            <a:lvl1pPr algn="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143005989"/>
      </p:ext>
    </p:extLst>
  </p:cSld>
  <p:clrMap bg1="lt1" tx1="dk1" bg2="lt2" tx2="dk2" accent1="accent1" accent2="accent2" accent3="accent3" accent4="accent4" accent5="accent5" accent6="accent6" hlink="hlink" folHlink="folHlink"/>
  <p:sldLayoutIdLst>
    <p:sldLayoutId id="2147483660" r:id="rId1"/>
    <p:sldLayoutId id="2147483670" r:id="rId2"/>
    <p:sldLayoutId id="2147483649" r:id="rId3"/>
    <p:sldLayoutId id="2147483680" r:id="rId4"/>
    <p:sldLayoutId id="2147483679" r:id="rId5"/>
    <p:sldLayoutId id="2147483668" r:id="rId6"/>
    <p:sldLayoutId id="2147483665" r:id="rId7"/>
    <p:sldLayoutId id="2147483672" r:id="rId8"/>
    <p:sldLayoutId id="2147483673" r:id="rId9"/>
    <p:sldLayoutId id="2147483674" r:id="rId10"/>
    <p:sldLayoutId id="2147483671" r:id="rId11"/>
    <p:sldLayoutId id="2147483662" r:id="rId12"/>
    <p:sldLayoutId id="2147483663" r:id="rId13"/>
    <p:sldLayoutId id="2147483676" r:id="rId14"/>
    <p:sldLayoutId id="2147483677" r:id="rId15"/>
    <p:sldLayoutId id="2147483675" r:id="rId16"/>
    <p:sldLayoutId id="2147483678" r:id="rId1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mailto:Accountancy.board@tn.gov" TargetMode="Externa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access.cloud.commerce.tn.gov/portal/public"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hyperlink" Target="mailto:Accountancy.board@tn.gov"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Accountancy Application Assistance</a:t>
            </a:r>
          </a:p>
        </p:txBody>
      </p:sp>
      <p:sp>
        <p:nvSpPr>
          <p:cNvPr id="5" name="Text Placeholder 4"/>
          <p:cNvSpPr>
            <a:spLocks noGrp="1"/>
          </p:cNvSpPr>
          <p:nvPr>
            <p:ph type="body" sz="quarter" idx="12"/>
          </p:nvPr>
        </p:nvSpPr>
        <p:spPr/>
        <p:txBody>
          <a:bodyPr anchor="ctr">
            <a:normAutofit fontScale="85000" lnSpcReduction="20000"/>
          </a:bodyPr>
          <a:lstStyle/>
          <a:p>
            <a:endParaRPr lang="en-US" dirty="0">
              <a:solidFill>
                <a:schemeClr val="tx1"/>
              </a:solidFill>
            </a:endParaRPr>
          </a:p>
          <a:p>
            <a:r>
              <a:rPr lang="en-US" dirty="0">
                <a:solidFill>
                  <a:schemeClr val="tx1"/>
                </a:solidFill>
              </a:rPr>
              <a:t>Firm Permit Renewal</a:t>
            </a:r>
          </a:p>
          <a:p>
            <a:endParaRPr lang="en-US" dirty="0">
              <a:solidFill>
                <a:schemeClr val="tx1"/>
              </a:solidFill>
            </a:endParaRPr>
          </a:p>
        </p:txBody>
      </p:sp>
      <p:pic>
        <p:nvPicPr>
          <p:cNvPr id="4" name="Picture 3" descr="An image of a calculator, graphs, pen and  paper.&#10;&#10;">
            <a:extLst>
              <a:ext uri="{FF2B5EF4-FFF2-40B4-BE49-F238E27FC236}">
                <a16:creationId xmlns:a16="http://schemas.microsoft.com/office/drawing/2014/main" id="{CF012BB8-9549-0F86-8809-0C06F893D6CF}"/>
              </a:ext>
            </a:extLst>
          </p:cNvPr>
          <p:cNvPicPr>
            <a:picLocks noChangeAspect="1"/>
          </p:cNvPicPr>
          <p:nvPr/>
        </p:nvPicPr>
        <p:blipFill>
          <a:blip r:embed="rId2"/>
          <a:stretch>
            <a:fillRect/>
          </a:stretch>
        </p:blipFill>
        <p:spPr>
          <a:xfrm>
            <a:off x="4681341" y="1106038"/>
            <a:ext cx="4462659" cy="4456562"/>
          </a:xfrm>
          <a:prstGeom prst="rect">
            <a:avLst/>
          </a:prstGeom>
        </p:spPr>
      </p:pic>
    </p:spTree>
    <p:extLst>
      <p:ext uri="{BB962C8B-B14F-4D97-AF65-F5344CB8AC3E}">
        <p14:creationId xmlns:p14="http://schemas.microsoft.com/office/powerpoint/2010/main" val="453275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F40C06-FB6A-C2C3-927B-C82FCB2224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E66BB6-CE63-1841-EE02-988E78AFCF2B}"/>
              </a:ext>
            </a:extLst>
          </p:cNvPr>
          <p:cNvSpPr>
            <a:spLocks noGrp="1"/>
          </p:cNvSpPr>
          <p:nvPr>
            <p:ph type="title"/>
          </p:nvPr>
        </p:nvSpPr>
        <p:spPr/>
        <p:txBody>
          <a:bodyPr/>
          <a:lstStyle/>
          <a:p>
            <a:r>
              <a:rPr lang="en-US" dirty="0"/>
              <a:t>Related License Listing</a:t>
            </a:r>
          </a:p>
        </p:txBody>
      </p:sp>
      <p:sp>
        <p:nvSpPr>
          <p:cNvPr id="4" name="TextBox 3">
            <a:extLst>
              <a:ext uri="{FF2B5EF4-FFF2-40B4-BE49-F238E27FC236}">
                <a16:creationId xmlns:a16="http://schemas.microsoft.com/office/drawing/2014/main" id="{1A0B4012-10D8-A8CC-9FD9-D234A5D32C11}"/>
              </a:ext>
            </a:extLst>
          </p:cNvPr>
          <p:cNvSpPr txBox="1"/>
          <p:nvPr/>
        </p:nvSpPr>
        <p:spPr>
          <a:xfrm>
            <a:off x="762000" y="1143000"/>
            <a:ext cx="7848600" cy="945844"/>
          </a:xfrm>
          <a:prstGeom prst="rect">
            <a:avLst/>
          </a:prstGeom>
          <a:noFill/>
        </p:spPr>
        <p:txBody>
          <a:bodyPr wrap="square">
            <a:spAutoFit/>
          </a:bodyPr>
          <a:lstStyle/>
          <a:p>
            <a:r>
              <a:rPr lang="en-US" dirty="0">
                <a:latin typeface="PermianSlabSerifTypeface" panose="02000000000000000000" pitchFamily="50" charset="0"/>
              </a:rPr>
              <a:t>This screen shows the CPA listed as resident manager for the firm.  This is the licensee designated by a firm to be responsible for an office location’s compliance with the Act and the rules of the Board.</a:t>
            </a:r>
          </a:p>
        </p:txBody>
      </p:sp>
      <p:sp>
        <p:nvSpPr>
          <p:cNvPr id="10" name="TextBox 9">
            <a:extLst>
              <a:ext uri="{FF2B5EF4-FFF2-40B4-BE49-F238E27FC236}">
                <a16:creationId xmlns:a16="http://schemas.microsoft.com/office/drawing/2014/main" id="{31B32A4B-B2D7-8B89-6D06-692C98B04A5F}"/>
              </a:ext>
            </a:extLst>
          </p:cNvPr>
          <p:cNvSpPr txBox="1"/>
          <p:nvPr/>
        </p:nvSpPr>
        <p:spPr>
          <a:xfrm>
            <a:off x="0" y="2191965"/>
            <a:ext cx="9139687" cy="1631216"/>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The resident manager must hold a Tennessee CPA or PA license with Active status. One CPA can be resident manager for more than one firm.</a:t>
            </a:r>
          </a:p>
          <a:p>
            <a:pPr algn="ctr"/>
            <a:endParaRPr lang="en-US" sz="2000" dirty="0">
              <a:solidFill>
                <a:schemeClr val="bg1"/>
              </a:solidFill>
              <a:latin typeface="PermianSlabSerifTypeface" panose="02000000000000000000" pitchFamily="50" charset="0"/>
            </a:endParaRPr>
          </a:p>
          <a:p>
            <a:endParaRPr lang="en-US" sz="2000" dirty="0">
              <a:solidFill>
                <a:schemeClr val="bg1"/>
              </a:solidFill>
              <a:latin typeface="PermianSlabSerifTypeface" panose="02000000000000000000" pitchFamily="50" charset="0"/>
            </a:endParaRPr>
          </a:p>
        </p:txBody>
      </p:sp>
      <p:sp>
        <p:nvSpPr>
          <p:cNvPr id="6" name="TextBox 5">
            <a:extLst>
              <a:ext uri="{FF2B5EF4-FFF2-40B4-BE49-F238E27FC236}">
                <a16:creationId xmlns:a16="http://schemas.microsoft.com/office/drawing/2014/main" id="{E104F890-2E48-66B5-2F98-E6E104611E46}"/>
              </a:ext>
            </a:extLst>
          </p:cNvPr>
          <p:cNvSpPr txBox="1"/>
          <p:nvPr/>
        </p:nvSpPr>
        <p:spPr>
          <a:xfrm>
            <a:off x="0" y="4114800"/>
            <a:ext cx="9144000" cy="1846659"/>
          </a:xfrm>
          <a:prstGeom prst="rect">
            <a:avLst/>
          </a:prstGeom>
          <a:solidFill>
            <a:srgbClr val="6E7073"/>
          </a:solidFill>
        </p:spPr>
        <p:txBody>
          <a:bodyPr wrap="square" rtlCol="0">
            <a:spAutoFit/>
          </a:bodyPr>
          <a:lstStyle/>
          <a:p>
            <a:pPr algn="ctr"/>
            <a:endParaRPr lang="en-US" sz="1600" dirty="0">
              <a:solidFill>
                <a:schemeClr val="bg1"/>
              </a:solidFill>
              <a:latin typeface="PermianSlabSerifTypeface" panose="02000000000000000000" pitchFamily="50" charset="0"/>
            </a:endParaRPr>
          </a:p>
          <a:p>
            <a:pPr algn="ctr"/>
            <a:r>
              <a:rPr lang="en-US" sz="1600" dirty="0">
                <a:solidFill>
                  <a:schemeClr val="bg1"/>
                </a:solidFill>
                <a:latin typeface="PermianSlabSerifTypeface" panose="02000000000000000000" pitchFamily="50" charset="0"/>
              </a:rPr>
              <a:t>Contact the Board to make any corrections:</a:t>
            </a:r>
          </a:p>
          <a:p>
            <a:endParaRPr lang="en-US" sz="1600" dirty="0">
              <a:solidFill>
                <a:schemeClr val="bg1"/>
              </a:solidFill>
              <a:latin typeface="PermianSlabSerifTypeface" panose="02000000000000000000" pitchFamily="50" charset="0"/>
            </a:endParaRPr>
          </a:p>
          <a:p>
            <a:pPr algn="ctr"/>
            <a:r>
              <a:rPr lang="en-US" sz="1600" dirty="0">
                <a:solidFill>
                  <a:schemeClr val="bg1"/>
                </a:solidFill>
                <a:latin typeface="PermianSlabSerifTypeface" panose="02000000000000000000" pitchFamily="50" charset="0"/>
              </a:rPr>
              <a:t>615-741-2550</a:t>
            </a:r>
          </a:p>
          <a:p>
            <a:pPr algn="ctr"/>
            <a:endParaRPr lang="en-US" sz="1600" dirty="0">
              <a:solidFill>
                <a:schemeClr val="bg1"/>
              </a:solidFill>
              <a:latin typeface="PermianSlabSerifTypeface" panose="02000000000000000000" pitchFamily="50" charset="0"/>
            </a:endParaRPr>
          </a:p>
          <a:p>
            <a:pPr algn="ctr"/>
            <a:r>
              <a:rPr lang="en-US" sz="1600" dirty="0">
                <a:solidFill>
                  <a:schemeClr val="bg1"/>
                </a:solidFill>
                <a:latin typeface="PermianSlabSerifTypeface" panose="02000000000000000000" pitchFamily="50" charset="0"/>
                <a:hlinkClick r:id="rId2">
                  <a:extLst>
                    <a:ext uri="{A12FA001-AC4F-418D-AE19-62706E023703}">
                      <ahyp:hlinkClr xmlns:ahyp="http://schemas.microsoft.com/office/drawing/2018/hyperlinkcolor" val="tx"/>
                    </a:ext>
                  </a:extLst>
                </a:hlinkClick>
              </a:rPr>
              <a:t>Accountancy.board@tn.gov</a:t>
            </a:r>
            <a:endParaRPr lang="en-US" sz="1600" dirty="0">
              <a:solidFill>
                <a:schemeClr val="bg1"/>
              </a:solidFill>
              <a:latin typeface="PermianSlabSerifTypeface" panose="02000000000000000000" pitchFamily="50" charset="0"/>
            </a:endParaRPr>
          </a:p>
          <a:p>
            <a:endParaRPr lang="en-US" sz="1600" dirty="0">
              <a:latin typeface="PermianSlabSerifTypeface" panose="02000000000000000000" pitchFamily="50" charset="0"/>
            </a:endParaRPr>
          </a:p>
        </p:txBody>
      </p:sp>
    </p:spTree>
    <p:extLst>
      <p:ext uri="{BB962C8B-B14F-4D97-AF65-F5344CB8AC3E}">
        <p14:creationId xmlns:p14="http://schemas.microsoft.com/office/powerpoint/2010/main" val="9934697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EAAE82-F72E-80E6-A8AB-9F03BEE03310}"/>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FC1BBA0C-E3DD-6BBF-AE94-7ECCF4A1DC8A}"/>
              </a:ext>
              <a:ext uri="{C183D7F6-B498-43B3-948B-1728B52AA6E4}">
                <adec:decorative xmlns:adec="http://schemas.microsoft.com/office/drawing/2017/decorative" val="1"/>
              </a:ext>
            </a:extLst>
          </p:cNvPr>
          <p:cNvSpPr/>
          <p:nvPr/>
        </p:nvSpPr>
        <p:spPr>
          <a:xfrm>
            <a:off x="8458200" y="6096000"/>
            <a:ext cx="609600" cy="685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F9FE79B8-684D-BA6E-F52E-0ACDB9A68ABC}"/>
              </a:ext>
            </a:extLst>
          </p:cNvPr>
          <p:cNvSpPr>
            <a:spLocks noGrp="1"/>
          </p:cNvSpPr>
          <p:nvPr>
            <p:ph type="title" hasCustomPrompt="1"/>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dirty="0"/>
              <a:t>File Attachments</a:t>
            </a:r>
          </a:p>
        </p:txBody>
      </p:sp>
      <p:sp>
        <p:nvSpPr>
          <p:cNvPr id="6" name="TextBox 5">
            <a:extLst>
              <a:ext uri="{FF2B5EF4-FFF2-40B4-BE49-F238E27FC236}">
                <a16:creationId xmlns:a16="http://schemas.microsoft.com/office/drawing/2014/main" id="{1628E14E-53AC-F0C9-2C4B-F4FAD31C964C}"/>
              </a:ext>
            </a:extLst>
          </p:cNvPr>
          <p:cNvSpPr txBox="1"/>
          <p:nvPr/>
        </p:nvSpPr>
        <p:spPr>
          <a:xfrm>
            <a:off x="-4313" y="1063823"/>
            <a:ext cx="9144000" cy="1015663"/>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Use this screen to upload supporting documents with your application.</a:t>
            </a:r>
          </a:p>
          <a:p>
            <a:endParaRPr lang="en-US" sz="2000" dirty="0">
              <a:solidFill>
                <a:schemeClr val="bg1"/>
              </a:solidFill>
              <a:latin typeface="PermianSlabSerifTypeface" panose="02000000000000000000" pitchFamily="50" charset="0"/>
            </a:endParaRPr>
          </a:p>
        </p:txBody>
      </p:sp>
      <p:sp>
        <p:nvSpPr>
          <p:cNvPr id="12" name="TextBox 11">
            <a:extLst>
              <a:ext uri="{FF2B5EF4-FFF2-40B4-BE49-F238E27FC236}">
                <a16:creationId xmlns:a16="http://schemas.microsoft.com/office/drawing/2014/main" id="{98FD5A70-B803-2E1D-D0E4-505FECD20737}"/>
              </a:ext>
            </a:extLst>
          </p:cNvPr>
          <p:cNvSpPr txBox="1"/>
          <p:nvPr/>
        </p:nvSpPr>
        <p:spPr>
          <a:xfrm>
            <a:off x="4313" y="2598003"/>
            <a:ext cx="9139687" cy="830997"/>
          </a:xfrm>
          <a:prstGeom prst="rect">
            <a:avLst/>
          </a:prstGeom>
          <a:solidFill>
            <a:srgbClr val="6E7073"/>
          </a:solidFill>
        </p:spPr>
        <p:txBody>
          <a:bodyPr wrap="square" rtlCol="0">
            <a:spAutoFit/>
          </a:bodyPr>
          <a:lstStyle/>
          <a:p>
            <a:pPr algn="ctr"/>
            <a:endParaRPr lang="en-US" sz="1600" dirty="0">
              <a:solidFill>
                <a:schemeClr val="bg1"/>
              </a:solidFill>
              <a:latin typeface="PermianSlabSerifTypeface" panose="02000000000000000000" pitchFamily="50" charset="0"/>
            </a:endParaRPr>
          </a:p>
          <a:p>
            <a:pPr algn="ctr"/>
            <a:r>
              <a:rPr lang="en-US" sz="1600" dirty="0">
                <a:solidFill>
                  <a:schemeClr val="bg1"/>
                </a:solidFill>
                <a:latin typeface="PermianSlabSerifTypeface" panose="02000000000000000000" pitchFamily="50" charset="0"/>
              </a:rPr>
              <a:t>Peer review documentation is required if your firm performs attest services.</a:t>
            </a:r>
          </a:p>
          <a:p>
            <a:pPr algn="ctr"/>
            <a:r>
              <a:rPr lang="en-US" sz="1600" dirty="0">
                <a:solidFill>
                  <a:schemeClr val="bg1"/>
                </a:solidFill>
                <a:latin typeface="PermianSlabSerifTypeface" panose="02000000000000000000" pitchFamily="50" charset="0"/>
              </a:rPr>
              <a:t> </a:t>
            </a:r>
          </a:p>
        </p:txBody>
      </p:sp>
      <p:sp>
        <p:nvSpPr>
          <p:cNvPr id="9" name="TextBox 8">
            <a:extLst>
              <a:ext uri="{FF2B5EF4-FFF2-40B4-BE49-F238E27FC236}">
                <a16:creationId xmlns:a16="http://schemas.microsoft.com/office/drawing/2014/main" id="{0AE9C603-09A1-D769-AF18-56E42D46FD9A}"/>
              </a:ext>
            </a:extLst>
          </p:cNvPr>
          <p:cNvSpPr txBox="1"/>
          <p:nvPr/>
        </p:nvSpPr>
        <p:spPr>
          <a:xfrm>
            <a:off x="4313" y="3765944"/>
            <a:ext cx="9139687" cy="1077218"/>
          </a:xfrm>
          <a:prstGeom prst="rect">
            <a:avLst/>
          </a:prstGeom>
          <a:solidFill>
            <a:srgbClr val="EE3524"/>
          </a:solidFill>
        </p:spPr>
        <p:txBody>
          <a:bodyPr wrap="square" rtlCol="0">
            <a:spAutoFit/>
          </a:bodyPr>
          <a:lstStyle/>
          <a:p>
            <a:pPr algn="ctr"/>
            <a:endParaRPr lang="en-US" sz="1600" dirty="0">
              <a:solidFill>
                <a:schemeClr val="bg1"/>
              </a:solidFill>
              <a:latin typeface="PermianSlabSerifTypeface" panose="02000000000000000000" pitchFamily="50" charset="0"/>
            </a:endParaRPr>
          </a:p>
          <a:p>
            <a:pPr algn="ctr"/>
            <a:r>
              <a:rPr lang="en-US" sz="1600" dirty="0">
                <a:solidFill>
                  <a:schemeClr val="bg1"/>
                </a:solidFill>
                <a:latin typeface="PermianSlabSerifTypeface" panose="02000000000000000000" pitchFamily="50" charset="0"/>
              </a:rPr>
              <a:t>Documentation is also required if your answers to Application Questions </a:t>
            </a:r>
          </a:p>
          <a:p>
            <a:pPr algn="ctr"/>
            <a:r>
              <a:rPr lang="en-US" sz="1600" dirty="0">
                <a:solidFill>
                  <a:schemeClr val="bg1"/>
                </a:solidFill>
                <a:latin typeface="PermianSlabSerifTypeface" panose="02000000000000000000" pitchFamily="50" charset="0"/>
              </a:rPr>
              <a:t>indicate you were subject </a:t>
            </a:r>
            <a:r>
              <a:rPr lang="en-US" sz="1600">
                <a:solidFill>
                  <a:schemeClr val="bg1"/>
                </a:solidFill>
                <a:latin typeface="PermianSlabSerifTypeface" panose="02000000000000000000" pitchFamily="50" charset="0"/>
              </a:rPr>
              <a:t>to discipline.</a:t>
            </a:r>
            <a:endParaRPr lang="en-US" sz="1600" dirty="0">
              <a:solidFill>
                <a:schemeClr val="bg1"/>
              </a:solidFill>
              <a:latin typeface="PermianSlabSerifTypeface" panose="02000000000000000000" pitchFamily="50" charset="0"/>
            </a:endParaRPr>
          </a:p>
          <a:p>
            <a:pPr algn="ctr"/>
            <a:endParaRPr lang="en-US" sz="1600" dirty="0">
              <a:solidFill>
                <a:schemeClr val="bg1"/>
              </a:solidFill>
              <a:latin typeface="PermianSlabSerifTypeface" panose="02000000000000000000" pitchFamily="50" charset="0"/>
            </a:endParaRPr>
          </a:p>
        </p:txBody>
      </p:sp>
      <p:sp>
        <p:nvSpPr>
          <p:cNvPr id="10" name="TextBox 9">
            <a:extLst>
              <a:ext uri="{FF2B5EF4-FFF2-40B4-BE49-F238E27FC236}">
                <a16:creationId xmlns:a16="http://schemas.microsoft.com/office/drawing/2014/main" id="{8DE28B4D-4638-4983-B25C-AC85C1E7950C}"/>
              </a:ext>
            </a:extLst>
          </p:cNvPr>
          <p:cNvSpPr txBox="1"/>
          <p:nvPr/>
        </p:nvSpPr>
        <p:spPr>
          <a:xfrm>
            <a:off x="1491615" y="5027123"/>
            <a:ext cx="5878276" cy="523220"/>
          </a:xfrm>
          <a:prstGeom prst="rect">
            <a:avLst/>
          </a:prstGeom>
          <a:noFill/>
        </p:spPr>
        <p:txBody>
          <a:bodyPr wrap="none" rtlCol="0">
            <a:spAutoFit/>
          </a:bodyPr>
          <a:lstStyle/>
          <a:p>
            <a:pPr algn="ctr"/>
            <a:r>
              <a:rPr lang="en-US" sz="1400" dirty="0">
                <a:latin typeface="PermianSlabSerifTypeface" panose="02000000000000000000" pitchFamily="50" charset="0"/>
              </a:rPr>
              <a:t>Use the Additional Documents section to attach any additional files </a:t>
            </a:r>
          </a:p>
          <a:p>
            <a:pPr algn="ctr"/>
            <a:r>
              <a:rPr lang="en-US" sz="1400" dirty="0">
                <a:latin typeface="PermianSlabSerifTypeface" panose="02000000000000000000" pitchFamily="50" charset="0"/>
              </a:rPr>
              <a:t>you would like to submit during the renewal process.</a:t>
            </a:r>
          </a:p>
        </p:txBody>
      </p:sp>
      <p:sp>
        <p:nvSpPr>
          <p:cNvPr id="11" name="TextBox 10">
            <a:extLst>
              <a:ext uri="{FF2B5EF4-FFF2-40B4-BE49-F238E27FC236}">
                <a16:creationId xmlns:a16="http://schemas.microsoft.com/office/drawing/2014/main" id="{A83F2922-8D13-C40D-686D-FEFD467C9FD1}"/>
              </a:ext>
            </a:extLst>
          </p:cNvPr>
          <p:cNvSpPr txBox="1"/>
          <p:nvPr/>
        </p:nvSpPr>
        <p:spPr>
          <a:xfrm>
            <a:off x="2362200" y="5682732"/>
            <a:ext cx="4054187" cy="338554"/>
          </a:xfrm>
          <a:prstGeom prst="rect">
            <a:avLst/>
          </a:prstGeom>
          <a:noFill/>
        </p:spPr>
        <p:txBody>
          <a:bodyPr wrap="none" rtlCol="0">
            <a:spAutoFit/>
          </a:bodyPr>
          <a:lstStyle/>
          <a:p>
            <a:r>
              <a:rPr lang="en-US" sz="1600" dirty="0">
                <a:latin typeface="PermianSlabSerifTypeface" panose="02000000000000000000" pitchFamily="50" charset="0"/>
              </a:rPr>
              <a:t>Click </a:t>
            </a:r>
            <a:r>
              <a:rPr lang="en-US" sz="1600" b="1" dirty="0">
                <a:latin typeface="PermianSlabSerifTypeface" panose="02000000000000000000" pitchFamily="50" charset="0"/>
              </a:rPr>
              <a:t>Finish</a:t>
            </a:r>
            <a:r>
              <a:rPr lang="en-US" sz="1600" dirty="0">
                <a:latin typeface="PermianSlabSerifTypeface" panose="02000000000000000000" pitchFamily="50" charset="0"/>
              </a:rPr>
              <a:t> when uploads are complete.</a:t>
            </a:r>
          </a:p>
        </p:txBody>
      </p:sp>
      <p:pic>
        <p:nvPicPr>
          <p:cNvPr id="4" name="Picture 3">
            <a:extLst>
              <a:ext uri="{FF2B5EF4-FFF2-40B4-BE49-F238E27FC236}">
                <a16:creationId xmlns:a16="http://schemas.microsoft.com/office/drawing/2014/main" id="{8DA6EF75-C731-A346-81F5-B68628B467A1}"/>
              </a:ext>
            </a:extLst>
          </p:cNvPr>
          <p:cNvPicPr>
            <a:picLocks noChangeAspect="1"/>
          </p:cNvPicPr>
          <p:nvPr/>
        </p:nvPicPr>
        <p:blipFill>
          <a:blip r:embed="rId2"/>
          <a:stretch>
            <a:fillRect/>
          </a:stretch>
        </p:blipFill>
        <p:spPr>
          <a:xfrm>
            <a:off x="0" y="6176658"/>
            <a:ext cx="9144000" cy="681342"/>
          </a:xfrm>
          <a:prstGeom prst="rect">
            <a:avLst/>
          </a:prstGeom>
        </p:spPr>
      </p:pic>
    </p:spTree>
    <p:extLst>
      <p:ext uri="{BB962C8B-B14F-4D97-AF65-F5344CB8AC3E}">
        <p14:creationId xmlns:p14="http://schemas.microsoft.com/office/powerpoint/2010/main" val="20810085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EE4FB-4293-B879-11AE-661072FB3FFC}"/>
              </a:ext>
            </a:extLst>
          </p:cNvPr>
          <p:cNvSpPr>
            <a:spLocks noGrp="1"/>
          </p:cNvSpPr>
          <p:nvPr>
            <p:ph type="title"/>
          </p:nvPr>
        </p:nvSpPr>
        <p:spPr/>
        <p:txBody>
          <a:bodyPr/>
          <a:lstStyle/>
          <a:p>
            <a:r>
              <a:rPr lang="en-US" dirty="0"/>
              <a:t>Summary</a:t>
            </a:r>
          </a:p>
        </p:txBody>
      </p:sp>
      <p:sp>
        <p:nvSpPr>
          <p:cNvPr id="4" name="TextBox 3">
            <a:extLst>
              <a:ext uri="{FF2B5EF4-FFF2-40B4-BE49-F238E27FC236}">
                <a16:creationId xmlns:a16="http://schemas.microsoft.com/office/drawing/2014/main" id="{0A99BE4B-032B-C375-4B08-B12E8420B057}"/>
              </a:ext>
            </a:extLst>
          </p:cNvPr>
          <p:cNvSpPr txBox="1"/>
          <p:nvPr/>
        </p:nvSpPr>
        <p:spPr>
          <a:xfrm>
            <a:off x="-4313" y="1063823"/>
            <a:ext cx="9144000" cy="1323439"/>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View a summary of the information you provided.  Click the pencil icon to make necessary changes.  Click Submit when complete.</a:t>
            </a:r>
          </a:p>
          <a:p>
            <a:endParaRPr lang="en-US" sz="20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E15F45A1-B1D2-C5A9-D36B-5E05CE323D09}"/>
              </a:ext>
            </a:extLst>
          </p:cNvPr>
          <p:cNvSpPr txBox="1"/>
          <p:nvPr/>
        </p:nvSpPr>
        <p:spPr>
          <a:xfrm>
            <a:off x="452887" y="2855201"/>
            <a:ext cx="8229600" cy="738664"/>
          </a:xfrm>
          <a:prstGeom prst="rect">
            <a:avLst/>
          </a:prstGeom>
          <a:noFill/>
          <a:ln w="22225">
            <a:solidFill>
              <a:srgbClr val="174A7C"/>
            </a:solidFill>
          </a:ln>
        </p:spPr>
        <p:txBody>
          <a:bodyPr wrap="square">
            <a:spAutoFit/>
          </a:bodyPr>
          <a:lstStyle/>
          <a:p>
            <a:r>
              <a:rPr lang="en-US" sz="1400" dirty="0">
                <a:latin typeface="PermianSlabSerifTypeface" panose="02000000000000000000" pitchFamily="50" charset="0"/>
              </a:rPr>
              <a:t>You must agree to a statement that the information and documentation provided is accurate and true to the best of your ability, and that you understand that providing false information may result in the denial, suspension, or revocation of any license, certificate, or permit issued. </a:t>
            </a:r>
          </a:p>
        </p:txBody>
      </p:sp>
      <p:sp>
        <p:nvSpPr>
          <p:cNvPr id="6" name="TextBox 5">
            <a:extLst>
              <a:ext uri="{FF2B5EF4-FFF2-40B4-BE49-F238E27FC236}">
                <a16:creationId xmlns:a16="http://schemas.microsoft.com/office/drawing/2014/main" id="{47F6ECB4-BEAF-D179-688D-44E1FA9B4394}"/>
              </a:ext>
            </a:extLst>
          </p:cNvPr>
          <p:cNvSpPr txBox="1"/>
          <p:nvPr/>
        </p:nvSpPr>
        <p:spPr>
          <a:xfrm>
            <a:off x="0" y="4162961"/>
            <a:ext cx="9139687" cy="1631216"/>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You will see a notification that your application has been submitted successfully and that a shopping cart entry has been created for this transaction.</a:t>
            </a:r>
          </a:p>
          <a:p>
            <a:endParaRPr lang="en-US" sz="20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1689383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33504-D1B9-1033-7498-1FC8839E3F30}"/>
              </a:ext>
            </a:extLst>
          </p:cNvPr>
          <p:cNvSpPr>
            <a:spLocks noGrp="1"/>
          </p:cNvSpPr>
          <p:nvPr>
            <p:ph type="title"/>
          </p:nvPr>
        </p:nvSpPr>
        <p:spPr/>
        <p:txBody>
          <a:bodyPr/>
          <a:lstStyle/>
          <a:p>
            <a:r>
              <a:rPr lang="en-US" dirty="0"/>
              <a:t>Payment</a:t>
            </a:r>
          </a:p>
        </p:txBody>
      </p:sp>
      <p:sp>
        <p:nvSpPr>
          <p:cNvPr id="9" name="TextBox 8">
            <a:extLst>
              <a:ext uri="{FF2B5EF4-FFF2-40B4-BE49-F238E27FC236}">
                <a16:creationId xmlns:a16="http://schemas.microsoft.com/office/drawing/2014/main" id="{26EB35A9-488E-9F29-912B-A12992443C2D}"/>
              </a:ext>
            </a:extLst>
          </p:cNvPr>
          <p:cNvSpPr txBox="1"/>
          <p:nvPr/>
        </p:nvSpPr>
        <p:spPr>
          <a:xfrm>
            <a:off x="0" y="1055180"/>
            <a:ext cx="9144000" cy="1200329"/>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Your application is not complete until payment is submitted. </a:t>
            </a:r>
          </a:p>
          <a:p>
            <a:pPr algn="ctr"/>
            <a:r>
              <a:rPr lang="en-US" dirty="0">
                <a:solidFill>
                  <a:schemeClr val="bg1"/>
                </a:solidFill>
                <a:latin typeface="PermianSlabSerifTypeface" panose="02000000000000000000" pitchFamily="50" charset="0"/>
              </a:rPr>
              <a:t>Click Pay Now to proceed.</a:t>
            </a:r>
          </a:p>
          <a:p>
            <a:pPr algn="ctr"/>
            <a:endParaRPr lang="en-US" dirty="0">
              <a:solidFill>
                <a:schemeClr val="bg1"/>
              </a:solidFill>
              <a:latin typeface="PermianSlabSerifTypeface" panose="02000000000000000000" pitchFamily="50" charset="0"/>
            </a:endParaRPr>
          </a:p>
        </p:txBody>
      </p:sp>
      <p:sp>
        <p:nvSpPr>
          <p:cNvPr id="8" name="TextBox 7">
            <a:extLst>
              <a:ext uri="{FF2B5EF4-FFF2-40B4-BE49-F238E27FC236}">
                <a16:creationId xmlns:a16="http://schemas.microsoft.com/office/drawing/2014/main" id="{775181AC-42F3-B55C-3FD6-3E5EE6C6527A}"/>
              </a:ext>
            </a:extLst>
          </p:cNvPr>
          <p:cNvSpPr txBox="1"/>
          <p:nvPr/>
        </p:nvSpPr>
        <p:spPr>
          <a:xfrm>
            <a:off x="0" y="2255509"/>
            <a:ext cx="9144000" cy="369332"/>
          </a:xfrm>
          <a:prstGeom prst="rect">
            <a:avLst/>
          </a:prstGeom>
          <a:solidFill>
            <a:schemeClr val="tx2"/>
          </a:solidFill>
        </p:spPr>
        <p:txBody>
          <a:bodyPr wrap="square" rtlCol="0">
            <a:spAutoFit/>
          </a:bodyPr>
          <a:lstStyle/>
          <a:p>
            <a:pPr algn="ctr"/>
            <a:r>
              <a:rPr lang="en-US" dirty="0">
                <a:solidFill>
                  <a:schemeClr val="bg1"/>
                </a:solidFill>
                <a:latin typeface="PermianSlabSerifTypeface" panose="02000000000000000000" pitchFamily="50" charset="0"/>
              </a:rPr>
              <a:t>Navigate the payment screens to enter your payment details:</a:t>
            </a:r>
          </a:p>
        </p:txBody>
      </p:sp>
      <p:sp>
        <p:nvSpPr>
          <p:cNvPr id="4" name="TextBox 3">
            <a:extLst>
              <a:ext uri="{FF2B5EF4-FFF2-40B4-BE49-F238E27FC236}">
                <a16:creationId xmlns:a16="http://schemas.microsoft.com/office/drawing/2014/main" id="{C7058198-B2A2-27DE-80E0-00A318B79EC3}"/>
              </a:ext>
            </a:extLst>
          </p:cNvPr>
          <p:cNvSpPr txBox="1"/>
          <p:nvPr/>
        </p:nvSpPr>
        <p:spPr>
          <a:xfrm>
            <a:off x="838200" y="2836854"/>
            <a:ext cx="8305800" cy="861774"/>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Select transactions to pay.</a:t>
            </a:r>
          </a:p>
          <a:p>
            <a:endParaRPr lang="en-US" sz="16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F06A1F61-BF0A-3E89-ADB4-4472EBE9B86E}"/>
              </a:ext>
            </a:extLst>
          </p:cNvPr>
          <p:cNvSpPr txBox="1"/>
          <p:nvPr/>
        </p:nvSpPr>
        <p:spPr>
          <a:xfrm>
            <a:off x="1981200" y="3592332"/>
            <a:ext cx="7162800" cy="861774"/>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Confirm Payment Details</a:t>
            </a:r>
          </a:p>
          <a:p>
            <a:endParaRPr lang="en-US" sz="1600" dirty="0">
              <a:solidFill>
                <a:schemeClr val="bg1"/>
              </a:solidFill>
              <a:latin typeface="PermianSlabSerifTypeface" panose="02000000000000000000" pitchFamily="50" charset="0"/>
            </a:endParaRPr>
          </a:p>
        </p:txBody>
      </p:sp>
      <p:sp>
        <p:nvSpPr>
          <p:cNvPr id="6" name="TextBox 5">
            <a:extLst>
              <a:ext uri="{FF2B5EF4-FFF2-40B4-BE49-F238E27FC236}">
                <a16:creationId xmlns:a16="http://schemas.microsoft.com/office/drawing/2014/main" id="{479EB2D9-D773-482A-4BF3-C7687F538668}"/>
              </a:ext>
            </a:extLst>
          </p:cNvPr>
          <p:cNvSpPr txBox="1"/>
          <p:nvPr/>
        </p:nvSpPr>
        <p:spPr>
          <a:xfrm>
            <a:off x="3200400" y="4341500"/>
            <a:ext cx="5943600" cy="861774"/>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Select Payment Type</a:t>
            </a:r>
          </a:p>
          <a:p>
            <a:endParaRPr lang="en-US" sz="1600" dirty="0">
              <a:solidFill>
                <a:schemeClr val="bg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337C6931-535E-8B31-BFCB-BE5467ED5AB4}"/>
              </a:ext>
            </a:extLst>
          </p:cNvPr>
          <p:cNvSpPr txBox="1"/>
          <p:nvPr/>
        </p:nvSpPr>
        <p:spPr>
          <a:xfrm>
            <a:off x="4495800" y="5096978"/>
            <a:ext cx="4648200" cy="861774"/>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Enter Billing Details</a:t>
            </a:r>
          </a:p>
          <a:p>
            <a:endParaRPr lang="en-US" sz="16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0252150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B1A3F-F70A-BAD6-3203-9FE336B560E7}"/>
              </a:ext>
            </a:extLst>
          </p:cNvPr>
          <p:cNvSpPr>
            <a:spLocks noGrp="1"/>
          </p:cNvSpPr>
          <p:nvPr>
            <p:ph type="title"/>
          </p:nvPr>
        </p:nvSpPr>
        <p:spPr/>
        <p:txBody>
          <a:bodyPr/>
          <a:lstStyle/>
          <a:p>
            <a:r>
              <a:rPr lang="en-US" dirty="0"/>
              <a:t>Check your Email</a:t>
            </a:r>
          </a:p>
        </p:txBody>
      </p:sp>
      <p:sp>
        <p:nvSpPr>
          <p:cNvPr id="4" name="TextBox 3">
            <a:extLst>
              <a:ext uri="{FF2B5EF4-FFF2-40B4-BE49-F238E27FC236}">
                <a16:creationId xmlns:a16="http://schemas.microsoft.com/office/drawing/2014/main" id="{A4FABE1D-3756-6A40-343A-6AB416183CDB}"/>
              </a:ext>
            </a:extLst>
          </p:cNvPr>
          <p:cNvSpPr txBox="1"/>
          <p:nvPr/>
        </p:nvSpPr>
        <p:spPr>
          <a:xfrm>
            <a:off x="0" y="1055180"/>
            <a:ext cx="9144000" cy="1477328"/>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Your application submission is complete.  </a:t>
            </a:r>
          </a:p>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Check your email for summaries of your application and payment.</a:t>
            </a:r>
          </a:p>
          <a:p>
            <a:pPr algn="ctr"/>
            <a:endParaRPr lang="en-US"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3149376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Dates to Remember</a:t>
            </a:r>
          </a:p>
        </p:txBody>
      </p:sp>
      <p:sp>
        <p:nvSpPr>
          <p:cNvPr id="3" name="TextBox 2">
            <a:extLst>
              <a:ext uri="{FF2B5EF4-FFF2-40B4-BE49-F238E27FC236}">
                <a16:creationId xmlns:a16="http://schemas.microsoft.com/office/drawing/2014/main" id="{9035ABF6-16AC-2673-27F9-6B47194BDF7E}"/>
              </a:ext>
              <a:ext uri="{C183D7F6-B498-43B3-948B-1728B52AA6E4}">
                <adec:decorative xmlns:adec="http://schemas.microsoft.com/office/drawing/2017/decorative" val="0"/>
              </a:ext>
            </a:extLst>
          </p:cNvPr>
          <p:cNvSpPr txBox="1"/>
          <p:nvPr/>
        </p:nvSpPr>
        <p:spPr>
          <a:xfrm>
            <a:off x="841923" y="1180086"/>
            <a:ext cx="8149677" cy="1354217"/>
          </a:xfrm>
          <a:prstGeom prst="rect">
            <a:avLst/>
          </a:prstGeom>
          <a:solidFill>
            <a:srgbClr val="6E7073"/>
          </a:solidFill>
        </p:spPr>
        <p:txBody>
          <a:bodyPr wrap="square" rtlCol="0">
            <a:spAutoFit/>
          </a:bodyPr>
          <a:lstStyle/>
          <a:p>
            <a:endParaRPr lang="en-US" sz="1600" dirty="0">
              <a:solidFill>
                <a:schemeClr val="tx1"/>
              </a:solidFill>
              <a:latin typeface="PermianSlabSerifTypeface" panose="02000000000000000000" pitchFamily="50" charset="0"/>
            </a:endParaRPr>
          </a:p>
          <a:p>
            <a:endParaRPr lang="en-US" sz="1600" dirty="0">
              <a:solidFill>
                <a:schemeClr val="tx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First week of November — Renewal applications available. </a:t>
            </a:r>
          </a:p>
          <a:p>
            <a:endParaRPr lang="en-US" sz="1600" dirty="0">
              <a:solidFill>
                <a:schemeClr val="tx1"/>
              </a:solidFill>
              <a:latin typeface="PermianSlabSerifTypeface" panose="02000000000000000000" pitchFamily="50" charset="0"/>
            </a:endParaRPr>
          </a:p>
          <a:p>
            <a:endParaRPr lang="en-US" sz="1600" dirty="0">
              <a:solidFill>
                <a:schemeClr val="tx1"/>
              </a:solidFill>
              <a:latin typeface="PermianSlabSerifTypeface" panose="02000000000000000000" pitchFamily="50" charset="0"/>
            </a:endParaRPr>
          </a:p>
        </p:txBody>
      </p:sp>
      <p:sp>
        <p:nvSpPr>
          <p:cNvPr id="4" name="TextBox 3">
            <a:extLst>
              <a:ext uri="{FF2B5EF4-FFF2-40B4-BE49-F238E27FC236}">
                <a16:creationId xmlns:a16="http://schemas.microsoft.com/office/drawing/2014/main" id="{C929582D-9C3E-DE24-7A90-4B4B06FA6E61}"/>
              </a:ext>
            </a:extLst>
          </p:cNvPr>
          <p:cNvSpPr txBox="1"/>
          <p:nvPr/>
        </p:nvSpPr>
        <p:spPr>
          <a:xfrm>
            <a:off x="1635755" y="2349637"/>
            <a:ext cx="7355845" cy="1354217"/>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December 31 — License expires.</a:t>
            </a:r>
          </a:p>
          <a:p>
            <a:endParaRPr lang="en-US" sz="1600" dirty="0">
              <a:solidFill>
                <a:schemeClr val="bg1"/>
              </a:solidFill>
              <a:latin typeface="PermianSlabSerifTypeface" panose="02000000000000000000" pitchFamily="50" charset="0"/>
            </a:endParaRPr>
          </a:p>
          <a:p>
            <a:endParaRPr lang="en-US" sz="1600" dirty="0">
              <a:solidFill>
                <a:schemeClr val="bg1"/>
              </a:solidFill>
              <a:latin typeface="PermianSlabSerifTypeface" panose="02000000000000000000" pitchFamily="50" charset="0"/>
            </a:endParaRPr>
          </a:p>
        </p:txBody>
      </p:sp>
      <p:sp>
        <p:nvSpPr>
          <p:cNvPr id="6" name="TextBox 5">
            <a:extLst>
              <a:ext uri="{FF2B5EF4-FFF2-40B4-BE49-F238E27FC236}">
                <a16:creationId xmlns:a16="http://schemas.microsoft.com/office/drawing/2014/main" id="{7B5810A0-8528-68A0-FE56-EF26CCE9E699}"/>
              </a:ext>
            </a:extLst>
          </p:cNvPr>
          <p:cNvSpPr txBox="1"/>
          <p:nvPr/>
        </p:nvSpPr>
        <p:spPr>
          <a:xfrm>
            <a:off x="2618724" y="3522798"/>
            <a:ext cx="6372876" cy="1354217"/>
          </a:xfrm>
          <a:prstGeom prst="rect">
            <a:avLst/>
          </a:prstGeom>
          <a:solidFill>
            <a:srgbClr val="6E7073"/>
          </a:solidFill>
        </p:spPr>
        <p:txBody>
          <a:bodyPr wrap="square">
            <a:spAutoFit/>
          </a:bodyPr>
          <a:lstStyle/>
          <a:p>
            <a:endParaRPr lang="en-US" sz="1600" dirty="0">
              <a:solidFill>
                <a:schemeClr val="tx1"/>
              </a:solidFill>
              <a:latin typeface="PermianSlabSerifTypeface" panose="02000000000000000000" pitchFamily="50" charset="0"/>
            </a:endParaRPr>
          </a:p>
          <a:p>
            <a:endParaRPr lang="en-US" sz="1600" dirty="0">
              <a:solidFill>
                <a:schemeClr val="tx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January 30 — Last day to renew without a late fee.</a:t>
            </a:r>
          </a:p>
          <a:p>
            <a:endParaRPr lang="en-US" sz="1600" dirty="0">
              <a:solidFill>
                <a:schemeClr val="tx1"/>
              </a:solidFill>
              <a:latin typeface="PermianSlabSerifTypeface" panose="02000000000000000000" pitchFamily="50" charset="0"/>
            </a:endParaRPr>
          </a:p>
          <a:p>
            <a:endParaRPr lang="en-US" sz="1600" dirty="0">
              <a:solidFill>
                <a:schemeClr val="tx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953D5417-86DF-2D6C-8A0C-829C2EAC15FD}"/>
              </a:ext>
            </a:extLst>
          </p:cNvPr>
          <p:cNvSpPr txBox="1"/>
          <p:nvPr/>
        </p:nvSpPr>
        <p:spPr>
          <a:xfrm>
            <a:off x="3614489" y="4648200"/>
            <a:ext cx="5377111" cy="1354217"/>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June 30 — Renewal grace period ends.</a:t>
            </a:r>
          </a:p>
          <a:p>
            <a:endParaRPr lang="en-US" sz="1600" dirty="0">
              <a:solidFill>
                <a:schemeClr val="bg1"/>
              </a:solidFill>
              <a:latin typeface="PermianSlabSerifTypeface" panose="02000000000000000000" pitchFamily="50" charset="0"/>
            </a:endParaRPr>
          </a:p>
          <a:p>
            <a:endParaRPr lang="en-US" sz="16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2082183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Where to Renew</a:t>
            </a:r>
          </a:p>
        </p:txBody>
      </p:sp>
      <p:sp>
        <p:nvSpPr>
          <p:cNvPr id="2" name="Content Placeholder 1">
            <a:extLst>
              <a:ext uri="{FF2B5EF4-FFF2-40B4-BE49-F238E27FC236}">
                <a16:creationId xmlns:a16="http://schemas.microsoft.com/office/drawing/2014/main" id="{C67D7E54-7BF9-6600-8A6D-372863C70788}"/>
              </a:ext>
            </a:extLst>
          </p:cNvPr>
          <p:cNvSpPr txBox="1">
            <a:spLocks noGrp="1"/>
          </p:cNvSpPr>
          <p:nvPr>
            <p:ph idx="1"/>
          </p:nvPr>
        </p:nvSpPr>
        <p:spPr>
          <a:xfrm>
            <a:off x="395696" y="1828800"/>
            <a:ext cx="8352608" cy="904863"/>
          </a:xfrm>
          <a:prstGeom prst="rect">
            <a:avLst/>
          </a:prstGeom>
          <a:noFill/>
        </p:spPr>
        <p:txBody>
          <a:bodyPr wrap="none" rtlCol="0">
            <a:spAutoFit/>
          </a:bodyPr>
          <a:lstStyle/>
          <a:p>
            <a:pPr marL="0" indent="0" algn="ctr">
              <a:buNone/>
            </a:pPr>
            <a:r>
              <a:rPr lang="en-US" sz="2400" dirty="0">
                <a:latin typeface="PermianSlabSerifTypeface" panose="02000000000000000000" pitchFamily="50" charset="0"/>
              </a:rPr>
              <a:t>Visit </a:t>
            </a:r>
            <a:r>
              <a:rPr lang="en-US" sz="2400" dirty="0">
                <a:solidFill>
                  <a:srgbClr val="0022A1"/>
                </a:solidFill>
                <a:latin typeface="PermianSlabSerifTypeface" panose="02000000000000000000" pitchFamily="50" charset="0"/>
                <a:hlinkClick r:id="rId2">
                  <a:extLst>
                    <a:ext uri="{A12FA001-AC4F-418D-AE19-62706E023703}">
                      <ahyp:hlinkClr xmlns:ahyp="http://schemas.microsoft.com/office/drawing/2018/hyperlinkcolor" val="tx"/>
                    </a:ext>
                  </a:extLst>
                </a:hlinkClick>
              </a:rPr>
              <a:t>https://access.cloud.commerce.tn.gov/portal/public</a:t>
            </a:r>
            <a:endParaRPr lang="en-US" sz="2400" dirty="0">
              <a:solidFill>
                <a:srgbClr val="0022A1"/>
              </a:solidFill>
              <a:latin typeface="PermianSlabSerifTypeface" panose="02000000000000000000" pitchFamily="50" charset="0"/>
            </a:endParaRPr>
          </a:p>
          <a:p>
            <a:pPr algn="ctr"/>
            <a:endParaRPr lang="en-US" sz="2400" dirty="0">
              <a:latin typeface="PermianSlabSerifTypeface" panose="02000000000000000000" pitchFamily="50" charset="0"/>
            </a:endParaRPr>
          </a:p>
        </p:txBody>
      </p:sp>
      <p:sp>
        <p:nvSpPr>
          <p:cNvPr id="6" name="TextBox 5">
            <a:extLst>
              <a:ext uri="{FF2B5EF4-FFF2-40B4-BE49-F238E27FC236}">
                <a16:creationId xmlns:a16="http://schemas.microsoft.com/office/drawing/2014/main" id="{7003CA37-413A-6326-DEB8-642CC8286909}"/>
              </a:ext>
            </a:extLst>
          </p:cNvPr>
          <p:cNvSpPr txBox="1"/>
          <p:nvPr/>
        </p:nvSpPr>
        <p:spPr>
          <a:xfrm>
            <a:off x="0" y="2514600"/>
            <a:ext cx="9144000" cy="923330"/>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Click the Renewals tile to see all renewal applications associated with your account.</a:t>
            </a:r>
          </a:p>
          <a:p>
            <a:pPr algn="ctr"/>
            <a:endParaRPr lang="en-US" dirty="0">
              <a:solidFill>
                <a:schemeClr val="bg1"/>
              </a:solidFill>
              <a:latin typeface="PermianSlabSerifTypeface" panose="02000000000000000000" pitchFamily="50" charset="0"/>
            </a:endParaRPr>
          </a:p>
        </p:txBody>
      </p:sp>
      <p:pic>
        <p:nvPicPr>
          <p:cNvPr id="13" name="Picture 12" descr="Image of the renewal alert on the main page of CORE. Reads attention needed, then a rectangle with the word renewals and a diagonal arrow pointing up.">
            <a:extLst>
              <a:ext uri="{FF2B5EF4-FFF2-40B4-BE49-F238E27FC236}">
                <a16:creationId xmlns:a16="http://schemas.microsoft.com/office/drawing/2014/main" id="{12DBC2C8-11D8-ABE8-5775-1F89B23AB081}"/>
              </a:ext>
              <a:ext uri="{C183D7F6-B498-43B3-948B-1728B52AA6E4}">
                <adec:decorative xmlns:adec="http://schemas.microsoft.com/office/drawing/2017/decorative" val="0"/>
              </a:ext>
            </a:extLst>
          </p:cNvPr>
          <p:cNvPicPr>
            <a:picLocks noChangeAspect="1"/>
          </p:cNvPicPr>
          <p:nvPr/>
        </p:nvPicPr>
        <p:blipFill>
          <a:blip r:embed="rId3"/>
          <a:stretch>
            <a:fillRect/>
          </a:stretch>
        </p:blipFill>
        <p:spPr>
          <a:xfrm>
            <a:off x="3300235" y="3733800"/>
            <a:ext cx="2543530" cy="1352739"/>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191946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Application Introduction </a:t>
            </a:r>
          </a:p>
        </p:txBody>
      </p:sp>
      <p:sp>
        <p:nvSpPr>
          <p:cNvPr id="7" name="TextBox 6">
            <a:extLst>
              <a:ext uri="{FF2B5EF4-FFF2-40B4-BE49-F238E27FC236}">
                <a16:creationId xmlns:a16="http://schemas.microsoft.com/office/drawing/2014/main" id="{5F5A91BC-9983-0D6E-4492-28D5B1C65D1B}"/>
              </a:ext>
            </a:extLst>
          </p:cNvPr>
          <p:cNvSpPr txBox="1"/>
          <p:nvPr/>
        </p:nvSpPr>
        <p:spPr>
          <a:xfrm>
            <a:off x="152399" y="1371600"/>
            <a:ext cx="8867775" cy="1277273"/>
          </a:xfrm>
          <a:prstGeom prst="rect">
            <a:avLst/>
          </a:prstGeom>
          <a:noFill/>
          <a:ln w="57150">
            <a:solidFill>
              <a:srgbClr val="6E7073"/>
            </a:solidFill>
          </a:ln>
        </p:spPr>
        <p:txBody>
          <a:bodyPr wrap="square">
            <a:spAutoFit/>
          </a:bodyPr>
          <a:lstStyle/>
          <a:p>
            <a:r>
              <a:rPr lang="en-US" sz="1100" dirty="0">
                <a:latin typeface="PermianSlabSerifTypeface" panose="02000000000000000000" pitchFamily="50" charset="0"/>
              </a:rPr>
              <a:t>This application is to request renewal of a Tennessee Registered Firm Permit with an expiration date of December 31, 20XX. Final processing of your application is subject to administrative review. The application must be completed and approved prior to January 30, 20XX to avoid the assessment of a $100.00 late fee.</a:t>
            </a:r>
          </a:p>
          <a:p>
            <a:endParaRPr lang="en-US" sz="1100" dirty="0">
              <a:latin typeface="PermianSlabSerifTypeface" panose="02000000000000000000" pitchFamily="50" charset="0"/>
            </a:endParaRPr>
          </a:p>
          <a:p>
            <a:r>
              <a:rPr lang="en-US" sz="1100" dirty="0">
                <a:latin typeface="PermianSlabSerifTypeface" panose="02000000000000000000" pitchFamily="50" charset="0"/>
              </a:rPr>
              <a:t>Application fee: $50.00</a:t>
            </a:r>
          </a:p>
          <a:p>
            <a:endParaRPr lang="en-US" sz="1100" dirty="0">
              <a:latin typeface="PermianSlabSerifTypeface" panose="02000000000000000000" pitchFamily="50" charset="0"/>
            </a:endParaRPr>
          </a:p>
          <a:p>
            <a:r>
              <a:rPr lang="en-US" sz="1100" dirty="0">
                <a:latin typeface="PermianSlabSerifTypeface" panose="02000000000000000000" pitchFamily="50" charset="0"/>
              </a:rPr>
              <a:t>Final processing of your application is subject to administrative review.</a:t>
            </a:r>
          </a:p>
        </p:txBody>
      </p:sp>
      <p:sp>
        <p:nvSpPr>
          <p:cNvPr id="9" name="TextBox 8">
            <a:extLst>
              <a:ext uri="{FF2B5EF4-FFF2-40B4-BE49-F238E27FC236}">
                <a16:creationId xmlns:a16="http://schemas.microsoft.com/office/drawing/2014/main" id="{09893621-1542-5ED5-FFD8-52272265ED75}"/>
              </a:ext>
            </a:extLst>
          </p:cNvPr>
          <p:cNvSpPr txBox="1"/>
          <p:nvPr/>
        </p:nvSpPr>
        <p:spPr>
          <a:xfrm>
            <a:off x="3352800" y="2706566"/>
            <a:ext cx="2438400" cy="369332"/>
          </a:xfrm>
          <a:prstGeom prst="rect">
            <a:avLst/>
          </a:prstGeom>
          <a:noFill/>
        </p:spPr>
        <p:txBody>
          <a:bodyPr wrap="square" rtlCol="0">
            <a:spAutoFit/>
          </a:bodyPr>
          <a:lstStyle/>
          <a:p>
            <a:r>
              <a:rPr lang="en-US" dirty="0">
                <a:latin typeface="PermianSlabSerifTypeface" panose="02000000000000000000" pitchFamily="50" charset="0"/>
              </a:rPr>
              <a:t>You will be asked to:</a:t>
            </a:r>
          </a:p>
        </p:txBody>
      </p:sp>
      <p:sp>
        <p:nvSpPr>
          <p:cNvPr id="8" name="TextBox 7">
            <a:extLst>
              <a:ext uri="{FF2B5EF4-FFF2-40B4-BE49-F238E27FC236}">
                <a16:creationId xmlns:a16="http://schemas.microsoft.com/office/drawing/2014/main" id="{A5052D2B-B7A8-8610-D044-F4A9D7C77EFB}"/>
              </a:ext>
            </a:extLst>
          </p:cNvPr>
          <p:cNvSpPr txBox="1"/>
          <p:nvPr/>
        </p:nvSpPr>
        <p:spPr>
          <a:xfrm>
            <a:off x="170280" y="3089123"/>
            <a:ext cx="8832012" cy="861774"/>
          </a:xfrm>
          <a:prstGeom prst="rect">
            <a:avLst/>
          </a:prstGeom>
          <a:solidFill>
            <a:srgbClr val="EE3524"/>
          </a:solidFill>
        </p:spPr>
        <p:txBody>
          <a:bodyPr wrap="square" rtlCol="0">
            <a:spAutoFit/>
          </a:bodyPr>
          <a:lstStyle/>
          <a:p>
            <a:endParaRPr lang="en-US" sz="1600" dirty="0">
              <a:solidFill>
                <a:schemeClr val="bg1"/>
              </a:solidFill>
            </a:endParaRPr>
          </a:p>
          <a:p>
            <a:r>
              <a:rPr lang="en-US" sz="1600" dirty="0">
                <a:solidFill>
                  <a:schemeClr val="bg1"/>
                </a:solidFill>
                <a:latin typeface="PermianSlabSerifTypeface" panose="02000000000000000000" pitchFamily="50" charset="0"/>
              </a:rPr>
              <a:t>Answer questions about your practice.</a:t>
            </a:r>
          </a:p>
          <a:p>
            <a:endParaRPr lang="en-US" dirty="0">
              <a:solidFill>
                <a:schemeClr val="bg1"/>
              </a:solidFill>
            </a:endParaRPr>
          </a:p>
        </p:txBody>
      </p:sp>
      <p:sp>
        <p:nvSpPr>
          <p:cNvPr id="10" name="TextBox 9">
            <a:extLst>
              <a:ext uri="{FF2B5EF4-FFF2-40B4-BE49-F238E27FC236}">
                <a16:creationId xmlns:a16="http://schemas.microsoft.com/office/drawing/2014/main" id="{9E8DE24A-D3D6-344A-FD9D-9B5B3C11241B}"/>
              </a:ext>
            </a:extLst>
          </p:cNvPr>
          <p:cNvSpPr txBox="1"/>
          <p:nvPr/>
        </p:nvSpPr>
        <p:spPr>
          <a:xfrm>
            <a:off x="1382292" y="3768877"/>
            <a:ext cx="7620000" cy="861774"/>
          </a:xfrm>
          <a:prstGeom prst="rect">
            <a:avLst/>
          </a:prstGeom>
          <a:solidFill>
            <a:srgbClr val="6E7073"/>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Enter ownership and CPA employee details.</a:t>
            </a:r>
          </a:p>
          <a:p>
            <a:endParaRPr lang="en-US" sz="1600" dirty="0">
              <a:solidFill>
                <a:schemeClr val="bg1"/>
              </a:solidFill>
            </a:endParaRPr>
          </a:p>
        </p:txBody>
      </p:sp>
      <p:sp>
        <p:nvSpPr>
          <p:cNvPr id="11" name="TextBox 10">
            <a:extLst>
              <a:ext uri="{FF2B5EF4-FFF2-40B4-BE49-F238E27FC236}">
                <a16:creationId xmlns:a16="http://schemas.microsoft.com/office/drawing/2014/main" id="{E06A92ED-0790-946F-F09F-F6180D012C3C}"/>
              </a:ext>
            </a:extLst>
          </p:cNvPr>
          <p:cNvSpPr txBox="1"/>
          <p:nvPr/>
        </p:nvSpPr>
        <p:spPr>
          <a:xfrm>
            <a:off x="2337346" y="4498301"/>
            <a:ext cx="6669494" cy="861774"/>
          </a:xfrm>
          <a:prstGeom prst="rect">
            <a:avLst/>
          </a:prstGeom>
          <a:solidFill>
            <a:srgbClr val="EE3524"/>
          </a:solidFill>
        </p:spPr>
        <p:txBody>
          <a:bodyPr wrap="square">
            <a:spAutoFit/>
          </a:bodyPr>
          <a:lstStyle/>
          <a:p>
            <a:endParaRPr lang="en-US" sz="1600" dirty="0">
              <a:solidFill>
                <a:schemeClr val="bg1"/>
              </a:solidFill>
            </a:endParaRPr>
          </a:p>
          <a:p>
            <a:r>
              <a:rPr lang="en-US" sz="1600" dirty="0">
                <a:solidFill>
                  <a:schemeClr val="bg1"/>
                </a:solidFill>
                <a:latin typeface="PermianSlabSerifTypeface" panose="02000000000000000000" pitchFamily="50" charset="0"/>
              </a:rPr>
              <a:t>Pay a renewal fee of $50.00. </a:t>
            </a:r>
          </a:p>
          <a:p>
            <a:endParaRPr lang="en-US" sz="1600" dirty="0">
              <a:solidFill>
                <a:schemeClr val="bg1"/>
              </a:solidFill>
            </a:endParaRPr>
          </a:p>
        </p:txBody>
      </p:sp>
      <p:sp>
        <p:nvSpPr>
          <p:cNvPr id="2" name="TextBox 1">
            <a:extLst>
              <a:ext uri="{FF2B5EF4-FFF2-40B4-BE49-F238E27FC236}">
                <a16:creationId xmlns:a16="http://schemas.microsoft.com/office/drawing/2014/main" id="{32A4CD72-3FC5-0CEA-21FC-093FB4BA7D5E}"/>
              </a:ext>
            </a:extLst>
          </p:cNvPr>
          <p:cNvSpPr txBox="1"/>
          <p:nvPr/>
        </p:nvSpPr>
        <p:spPr>
          <a:xfrm>
            <a:off x="3231286" y="5227725"/>
            <a:ext cx="5771006" cy="861774"/>
          </a:xfrm>
          <a:prstGeom prst="rect">
            <a:avLst/>
          </a:prstGeom>
          <a:solidFill>
            <a:srgbClr val="6E7073"/>
          </a:solidFill>
        </p:spPr>
        <p:txBody>
          <a:bodyPr wrap="square">
            <a:spAutoFit/>
          </a:bodyPr>
          <a:lstStyle/>
          <a:p>
            <a:endParaRPr lang="en-US" sz="1600" dirty="0">
              <a:solidFill>
                <a:schemeClr val="bg1"/>
              </a:solidFill>
            </a:endParaRPr>
          </a:p>
          <a:p>
            <a:r>
              <a:rPr lang="en-US" sz="1600" dirty="0">
                <a:solidFill>
                  <a:schemeClr val="bg1"/>
                </a:solidFill>
                <a:latin typeface="PermianSlabSerifTypeface" panose="02000000000000000000" pitchFamily="50" charset="0"/>
              </a:rPr>
              <a:t>Attest firms will attach peer review documentation.</a:t>
            </a:r>
          </a:p>
          <a:p>
            <a:endParaRPr lang="en-US" sz="1600" dirty="0">
              <a:solidFill>
                <a:schemeClr val="bg1"/>
              </a:solidFill>
            </a:endParaRPr>
          </a:p>
        </p:txBody>
      </p:sp>
    </p:spTree>
    <p:extLst>
      <p:ext uri="{BB962C8B-B14F-4D97-AF65-F5344CB8AC3E}">
        <p14:creationId xmlns:p14="http://schemas.microsoft.com/office/powerpoint/2010/main" val="2272475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FEB2AE-2750-D819-4B54-885A0550B58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92FAE4C-3486-7176-A143-08B1357C6ACD}"/>
              </a:ext>
            </a:extLst>
          </p:cNvPr>
          <p:cNvSpPr>
            <a:spLocks noGrp="1"/>
          </p:cNvSpPr>
          <p:nvPr>
            <p:ph type="title"/>
          </p:nvPr>
        </p:nvSpPr>
        <p:spPr/>
        <p:txBody>
          <a:bodyPr/>
          <a:lstStyle/>
          <a:p>
            <a:r>
              <a:rPr lang="en-US" dirty="0"/>
              <a:t>Name and Organizational Details</a:t>
            </a:r>
          </a:p>
        </p:txBody>
      </p:sp>
      <p:sp>
        <p:nvSpPr>
          <p:cNvPr id="6" name="TextBox 5">
            <a:extLst>
              <a:ext uri="{FF2B5EF4-FFF2-40B4-BE49-F238E27FC236}">
                <a16:creationId xmlns:a16="http://schemas.microsoft.com/office/drawing/2014/main" id="{2F7FE98D-BBC9-D92C-E6EA-5DF8ECB28741}"/>
              </a:ext>
            </a:extLst>
          </p:cNvPr>
          <p:cNvSpPr txBox="1"/>
          <p:nvPr/>
        </p:nvSpPr>
        <p:spPr>
          <a:xfrm>
            <a:off x="0" y="1371600"/>
            <a:ext cx="9144000" cy="923330"/>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Review the name and entity information on file.</a:t>
            </a:r>
          </a:p>
          <a:p>
            <a:pPr algn="ctr"/>
            <a:endParaRPr lang="en-US" dirty="0">
              <a:solidFill>
                <a:schemeClr val="bg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F20AD922-D588-D7EB-C4E1-3758EEEC461F}"/>
              </a:ext>
            </a:extLst>
          </p:cNvPr>
          <p:cNvSpPr txBox="1"/>
          <p:nvPr/>
        </p:nvSpPr>
        <p:spPr>
          <a:xfrm>
            <a:off x="0" y="3200400"/>
            <a:ext cx="9144000" cy="1938992"/>
          </a:xfrm>
          <a:prstGeom prst="rect">
            <a:avLst/>
          </a:prstGeom>
          <a:solidFill>
            <a:srgbClr val="6E7073"/>
          </a:solidFill>
        </p:spPr>
        <p:txBody>
          <a:bodyPr wrap="square" rtlCol="0">
            <a:spAutoFit/>
          </a:bodyPr>
          <a:lstStyle/>
          <a:p>
            <a:pPr algn="ctr"/>
            <a:endParaRPr lang="en-US" sz="1600" dirty="0">
              <a:solidFill>
                <a:schemeClr val="bg1"/>
              </a:solidFill>
              <a:latin typeface="PermianSlabSerifTypeface" panose="02000000000000000000" pitchFamily="50" charset="0"/>
            </a:endParaRPr>
          </a:p>
          <a:p>
            <a:pPr algn="ctr"/>
            <a:r>
              <a:rPr lang="en-US" sz="1600" dirty="0">
                <a:solidFill>
                  <a:schemeClr val="bg1"/>
                </a:solidFill>
                <a:latin typeface="PermianSlabSerifTypeface" panose="02000000000000000000" pitchFamily="50" charset="0"/>
              </a:rPr>
              <a:t>Contact the Board to make any corrections:</a:t>
            </a:r>
          </a:p>
          <a:p>
            <a:endParaRPr lang="en-US" dirty="0">
              <a:solidFill>
                <a:schemeClr val="bg1"/>
              </a:solidFill>
              <a:latin typeface="PermianSlabSerifTypeface" panose="02000000000000000000" pitchFamily="50" charset="0"/>
            </a:endParaRPr>
          </a:p>
          <a:p>
            <a:pPr algn="ctr"/>
            <a:r>
              <a:rPr lang="en-US" sz="1600" dirty="0">
                <a:solidFill>
                  <a:schemeClr val="bg1"/>
                </a:solidFill>
                <a:latin typeface="PermianSlabSerifTypeface" panose="02000000000000000000" pitchFamily="50" charset="0"/>
              </a:rPr>
              <a:t>615-741-2550</a:t>
            </a:r>
          </a:p>
          <a:p>
            <a:pPr algn="ctr"/>
            <a:endParaRPr lang="en-US" dirty="0">
              <a:solidFill>
                <a:schemeClr val="bg1"/>
              </a:solidFill>
              <a:latin typeface="PermianSlabSerifTypeface" panose="02000000000000000000" pitchFamily="50" charset="0"/>
            </a:endParaRPr>
          </a:p>
          <a:p>
            <a:pPr algn="ctr"/>
            <a:r>
              <a:rPr lang="en-US" sz="1600" dirty="0">
                <a:solidFill>
                  <a:schemeClr val="bg1"/>
                </a:solidFill>
                <a:latin typeface="PermianSlabSerifTypeface" panose="02000000000000000000" pitchFamily="50" charset="0"/>
                <a:hlinkClick r:id="rId2">
                  <a:extLst>
                    <a:ext uri="{A12FA001-AC4F-418D-AE19-62706E023703}">
                      <ahyp:hlinkClr xmlns:ahyp="http://schemas.microsoft.com/office/drawing/2018/hyperlinkcolor" val="tx"/>
                    </a:ext>
                  </a:extLst>
                </a:hlinkClick>
              </a:rPr>
              <a:t>Accountancy.board@tn.gov</a:t>
            </a:r>
            <a:endParaRPr lang="en-US" sz="1600" dirty="0">
              <a:solidFill>
                <a:schemeClr val="bg1"/>
              </a:solidFill>
              <a:latin typeface="PermianSlabSerifTypeface" panose="02000000000000000000" pitchFamily="50" charset="0"/>
            </a:endParaRPr>
          </a:p>
          <a:p>
            <a:endParaRPr lang="en-US" sz="1600" dirty="0">
              <a:latin typeface="PermianSlabSerifTypeface" panose="02000000000000000000" pitchFamily="50" charset="0"/>
            </a:endParaRPr>
          </a:p>
        </p:txBody>
      </p:sp>
    </p:spTree>
    <p:extLst>
      <p:ext uri="{BB962C8B-B14F-4D97-AF65-F5344CB8AC3E}">
        <p14:creationId xmlns:p14="http://schemas.microsoft.com/office/powerpoint/2010/main" val="1972924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Contact Information</a:t>
            </a:r>
          </a:p>
        </p:txBody>
      </p:sp>
      <p:sp>
        <p:nvSpPr>
          <p:cNvPr id="2" name="TextBox 1">
            <a:extLst>
              <a:ext uri="{FF2B5EF4-FFF2-40B4-BE49-F238E27FC236}">
                <a16:creationId xmlns:a16="http://schemas.microsoft.com/office/drawing/2014/main" id="{F90B4341-23C3-63DE-F4D3-0EA3610650C9}"/>
              </a:ext>
            </a:extLst>
          </p:cNvPr>
          <p:cNvSpPr txBox="1"/>
          <p:nvPr/>
        </p:nvSpPr>
        <p:spPr>
          <a:xfrm>
            <a:off x="55892" y="1176875"/>
            <a:ext cx="5410200" cy="369332"/>
          </a:xfrm>
          <a:prstGeom prst="rect">
            <a:avLst/>
          </a:prstGeom>
          <a:noFill/>
        </p:spPr>
        <p:txBody>
          <a:bodyPr wrap="square" rtlCol="0">
            <a:spAutoFit/>
          </a:bodyPr>
          <a:lstStyle/>
          <a:p>
            <a:r>
              <a:rPr lang="en-US" dirty="0">
                <a:solidFill>
                  <a:schemeClr val="tx1"/>
                </a:solidFill>
                <a:latin typeface="PermianSlabSerifTypeface" panose="02000000000000000000" pitchFamily="50" charset="0"/>
              </a:rPr>
              <a:t>Review the contact information on file:</a:t>
            </a:r>
          </a:p>
        </p:txBody>
      </p:sp>
      <p:sp>
        <p:nvSpPr>
          <p:cNvPr id="3" name="TextBox 2">
            <a:extLst>
              <a:ext uri="{FF2B5EF4-FFF2-40B4-BE49-F238E27FC236}">
                <a16:creationId xmlns:a16="http://schemas.microsoft.com/office/drawing/2014/main" id="{F548575D-B9F7-1D66-7DB3-20C7C9747FE1}"/>
              </a:ext>
            </a:extLst>
          </p:cNvPr>
          <p:cNvSpPr txBox="1"/>
          <p:nvPr/>
        </p:nvSpPr>
        <p:spPr>
          <a:xfrm>
            <a:off x="819531" y="1672200"/>
            <a:ext cx="7766207" cy="861774"/>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Main Address (preferred mailing address) </a:t>
            </a:r>
          </a:p>
          <a:p>
            <a:r>
              <a:rPr lang="en-US" sz="1600" dirty="0">
                <a:solidFill>
                  <a:schemeClr val="bg1"/>
                </a:solidFill>
                <a:latin typeface="PermianSlabSerifTypeface" panose="02000000000000000000" pitchFamily="50" charset="0"/>
              </a:rPr>
              <a:t>                                                                           </a:t>
            </a:r>
            <a:endParaRPr lang="en-US" sz="1800" dirty="0">
              <a:solidFill>
                <a:schemeClr val="bg1"/>
              </a:solidFill>
              <a:latin typeface="PermianSlabSerifTypeface" panose="02000000000000000000" pitchFamily="50" charset="0"/>
            </a:endParaRPr>
          </a:p>
        </p:txBody>
      </p:sp>
      <p:sp>
        <p:nvSpPr>
          <p:cNvPr id="6" name="TextBox 5">
            <a:extLst>
              <a:ext uri="{FF2B5EF4-FFF2-40B4-BE49-F238E27FC236}">
                <a16:creationId xmlns:a16="http://schemas.microsoft.com/office/drawing/2014/main" id="{C2E9C79B-7D02-73CD-BA92-46D258E8EBFA}"/>
              </a:ext>
            </a:extLst>
          </p:cNvPr>
          <p:cNvSpPr txBox="1"/>
          <p:nvPr/>
        </p:nvSpPr>
        <p:spPr>
          <a:xfrm>
            <a:off x="1803938" y="2429786"/>
            <a:ext cx="6781800" cy="861774"/>
          </a:xfrm>
          <a:prstGeom prst="rect">
            <a:avLst/>
          </a:prstGeom>
          <a:solidFill>
            <a:srgbClr val="6E7073"/>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Physical Location</a:t>
            </a:r>
          </a:p>
          <a:p>
            <a:endParaRPr lang="en-US" sz="1600" dirty="0">
              <a:solidFill>
                <a:schemeClr val="bg1"/>
              </a:solidFill>
              <a:latin typeface="PermianSlabSerifTypeface" panose="02000000000000000000" pitchFamily="50" charset="0"/>
            </a:endParaRPr>
          </a:p>
        </p:txBody>
      </p:sp>
      <p:sp>
        <p:nvSpPr>
          <p:cNvPr id="8" name="TextBox 7">
            <a:extLst>
              <a:ext uri="{FF2B5EF4-FFF2-40B4-BE49-F238E27FC236}">
                <a16:creationId xmlns:a16="http://schemas.microsoft.com/office/drawing/2014/main" id="{2D64F1D2-62E5-0206-61C4-46FD88DB0027}"/>
              </a:ext>
            </a:extLst>
          </p:cNvPr>
          <p:cNvSpPr txBox="1"/>
          <p:nvPr/>
        </p:nvSpPr>
        <p:spPr>
          <a:xfrm>
            <a:off x="457200" y="3708472"/>
            <a:ext cx="8229600" cy="1477328"/>
          </a:xfrm>
          <a:prstGeom prst="rect">
            <a:avLst/>
          </a:prstGeom>
          <a:noFill/>
        </p:spPr>
        <p:txBody>
          <a:bodyPr wrap="square" rtlCol="0">
            <a:spAutoFit/>
          </a:bodyPr>
          <a:lstStyle/>
          <a:p>
            <a:r>
              <a:rPr lang="en-US" dirty="0">
                <a:latin typeface="PermianSlabSerifTypeface" panose="02000000000000000000" pitchFamily="50" charset="0"/>
              </a:rPr>
              <a:t>If anything is incorrect, complete the renewal application, then return to the main menu to select "Update License or Permit" and choose:</a:t>
            </a:r>
          </a:p>
          <a:p>
            <a:endParaRPr lang="en-US" dirty="0">
              <a:latin typeface="PermianSlabSerifTypeface" panose="02000000000000000000" pitchFamily="50" charset="0"/>
            </a:endParaRPr>
          </a:p>
          <a:p>
            <a:pPr algn="ctr"/>
            <a:r>
              <a:rPr lang="en-US" dirty="0">
                <a:latin typeface="PermianSlabSerifTypeface" panose="02000000000000000000" pitchFamily="50" charset="0"/>
              </a:rPr>
              <a:t>"Address Change within 30 days" or </a:t>
            </a:r>
          </a:p>
          <a:p>
            <a:pPr algn="ctr"/>
            <a:r>
              <a:rPr lang="en-US" dirty="0">
                <a:latin typeface="PermianSlabSerifTypeface" panose="02000000000000000000" pitchFamily="50" charset="0"/>
              </a:rPr>
              <a:t>"Address Change after 30 days -- Fee Required".</a:t>
            </a:r>
          </a:p>
        </p:txBody>
      </p:sp>
    </p:spTree>
    <p:extLst>
      <p:ext uri="{BB962C8B-B14F-4D97-AF65-F5344CB8AC3E}">
        <p14:creationId xmlns:p14="http://schemas.microsoft.com/office/powerpoint/2010/main" val="2272475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280D58-9B6F-7123-04C3-46306A72B6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A7A62A-0B85-008A-A0B6-401370F9A7CD}"/>
              </a:ext>
            </a:extLst>
          </p:cNvPr>
          <p:cNvSpPr>
            <a:spLocks noGrp="1"/>
          </p:cNvSpPr>
          <p:nvPr>
            <p:ph type="title"/>
          </p:nvPr>
        </p:nvSpPr>
        <p:spPr/>
        <p:txBody>
          <a:bodyPr/>
          <a:lstStyle/>
          <a:p>
            <a:r>
              <a:rPr lang="en-US" dirty="0"/>
              <a:t>Application Questions</a:t>
            </a:r>
          </a:p>
        </p:txBody>
      </p:sp>
      <p:sp>
        <p:nvSpPr>
          <p:cNvPr id="9" name="TextBox 8">
            <a:extLst>
              <a:ext uri="{FF2B5EF4-FFF2-40B4-BE49-F238E27FC236}">
                <a16:creationId xmlns:a16="http://schemas.microsoft.com/office/drawing/2014/main" id="{FCAF80B3-FA75-3386-0B6D-CD8ADF5BCDA3}"/>
              </a:ext>
            </a:extLst>
          </p:cNvPr>
          <p:cNvSpPr txBox="1"/>
          <p:nvPr/>
        </p:nvSpPr>
        <p:spPr>
          <a:xfrm>
            <a:off x="0" y="1066800"/>
            <a:ext cx="9144000" cy="1015663"/>
          </a:xfrm>
          <a:prstGeom prst="rect">
            <a:avLst/>
          </a:prstGeom>
          <a:solidFill>
            <a:srgbClr val="EE3524"/>
          </a:solidFill>
        </p:spPr>
        <p:txBody>
          <a:bodyPr wrap="square">
            <a:spAutoFit/>
          </a:bodyPr>
          <a:lstStyle/>
          <a:p>
            <a:pPr algn="ctr"/>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Answer questions about attest services, practice structure, and discipline.</a:t>
            </a:r>
          </a:p>
          <a:p>
            <a:pPr algn="ctr"/>
            <a:endParaRPr lang="en-US" sz="2000" dirty="0">
              <a:solidFill>
                <a:schemeClr val="bg1"/>
              </a:solidFill>
              <a:latin typeface="PermianSlabSerifTypeface" panose="02000000000000000000" pitchFamily="50" charset="0"/>
            </a:endParaRPr>
          </a:p>
        </p:txBody>
      </p:sp>
      <p:sp>
        <p:nvSpPr>
          <p:cNvPr id="8" name="TextBox 7">
            <a:extLst>
              <a:ext uri="{FF2B5EF4-FFF2-40B4-BE49-F238E27FC236}">
                <a16:creationId xmlns:a16="http://schemas.microsoft.com/office/drawing/2014/main" id="{D3A68FBD-BCF9-4E07-7B47-17AA8B62F241}"/>
              </a:ext>
            </a:extLst>
          </p:cNvPr>
          <p:cNvSpPr txBox="1"/>
          <p:nvPr/>
        </p:nvSpPr>
        <p:spPr>
          <a:xfrm>
            <a:off x="685800" y="2374145"/>
            <a:ext cx="8458200" cy="830997"/>
          </a:xfrm>
          <a:prstGeom prst="rect">
            <a:avLst/>
          </a:prstGeom>
          <a:solidFill>
            <a:srgbClr val="6E7073"/>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Indicate whether the firm performed attest services.</a:t>
            </a:r>
          </a:p>
          <a:p>
            <a:endParaRPr lang="en-US" sz="16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1AD095D9-E2A0-B855-C248-1A3C561A1446}"/>
              </a:ext>
            </a:extLst>
          </p:cNvPr>
          <p:cNvSpPr txBox="1"/>
          <p:nvPr/>
        </p:nvSpPr>
        <p:spPr>
          <a:xfrm>
            <a:off x="1447800" y="3161623"/>
            <a:ext cx="7696200" cy="1323439"/>
          </a:xfrm>
          <a:prstGeom prst="rect">
            <a:avLst/>
          </a:prstGeom>
          <a:solidFill>
            <a:srgbClr val="EE3524"/>
          </a:solidFill>
        </p:spPr>
        <p:txBody>
          <a:bodyPr wrap="square">
            <a:spAutoFit/>
          </a:bodyPr>
          <a:lstStyle/>
          <a:p>
            <a:endParaRPr lang="en-US" sz="1600" b="0" i="0" dirty="0">
              <a:solidFill>
                <a:schemeClr val="bg1"/>
              </a:solidFill>
              <a:effectLst/>
              <a:latin typeface="PermianSlabSerifTypeface" panose="02000000000000000000" pitchFamily="50" charset="0"/>
            </a:endParaRPr>
          </a:p>
          <a:p>
            <a:r>
              <a:rPr lang="en-US" sz="1600" b="0" i="0" dirty="0">
                <a:solidFill>
                  <a:schemeClr val="bg1"/>
                </a:solidFill>
                <a:effectLst/>
                <a:latin typeface="PermianSlabSerifTypeface" panose="02000000000000000000" pitchFamily="50" charset="0"/>
              </a:rPr>
              <a:t>Report any disciplinary actions by a governmental agency or any standard-setting body such as AICPA, GASB, OMB, DOL, PCAOB, or similar since the last renewal.</a:t>
            </a:r>
          </a:p>
          <a:p>
            <a:endParaRPr lang="en-US" sz="1600" dirty="0">
              <a:solidFill>
                <a:schemeClr val="bg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05A87F31-6C27-8CF9-7DB6-1BECADA1E0E2}"/>
              </a:ext>
            </a:extLst>
          </p:cNvPr>
          <p:cNvSpPr txBox="1"/>
          <p:nvPr/>
        </p:nvSpPr>
        <p:spPr>
          <a:xfrm>
            <a:off x="2057400" y="4343400"/>
            <a:ext cx="7086600" cy="1077218"/>
          </a:xfrm>
          <a:prstGeom prst="rect">
            <a:avLst/>
          </a:prstGeom>
          <a:solidFill>
            <a:srgbClr val="6E7073"/>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Indicate whether the firm operates under an Alternative Practice Structure (APS).</a:t>
            </a:r>
          </a:p>
          <a:p>
            <a:endParaRPr lang="en-US" sz="16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14336500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79C2B-E20D-DA63-0600-497CA6C39DA8}"/>
              </a:ext>
            </a:extLst>
          </p:cNvPr>
          <p:cNvSpPr>
            <a:spLocks noGrp="1"/>
          </p:cNvSpPr>
          <p:nvPr>
            <p:ph type="title"/>
          </p:nvPr>
        </p:nvSpPr>
        <p:spPr/>
        <p:txBody>
          <a:bodyPr/>
          <a:lstStyle/>
          <a:p>
            <a:r>
              <a:rPr lang="en-US" dirty="0"/>
              <a:t>Firm Attest Info</a:t>
            </a:r>
          </a:p>
        </p:txBody>
      </p:sp>
      <p:sp>
        <p:nvSpPr>
          <p:cNvPr id="9" name="TextBox 8">
            <a:extLst>
              <a:ext uri="{FF2B5EF4-FFF2-40B4-BE49-F238E27FC236}">
                <a16:creationId xmlns:a16="http://schemas.microsoft.com/office/drawing/2014/main" id="{4BEC52F6-132E-3324-DA80-45F13928A06D}"/>
              </a:ext>
            </a:extLst>
          </p:cNvPr>
          <p:cNvSpPr txBox="1"/>
          <p:nvPr/>
        </p:nvSpPr>
        <p:spPr>
          <a:xfrm>
            <a:off x="0" y="1066800"/>
            <a:ext cx="9144000" cy="707886"/>
          </a:xfrm>
          <a:prstGeom prst="rect">
            <a:avLst/>
          </a:prstGeom>
          <a:solidFill>
            <a:srgbClr val="EE3524"/>
          </a:solidFill>
        </p:spPr>
        <p:txBody>
          <a:bodyPr wrap="square">
            <a:spAutoFit/>
          </a:bodyPr>
          <a:lstStyle/>
          <a:p>
            <a:pPr algn="ctr"/>
            <a:r>
              <a:rPr lang="en-US" sz="2000" dirty="0">
                <a:solidFill>
                  <a:schemeClr val="bg1"/>
                </a:solidFill>
                <a:latin typeface="PermianSlabSerifTypeface" panose="02000000000000000000" pitchFamily="50" charset="0"/>
              </a:rPr>
              <a:t>Peer Review enrollment is required for all </a:t>
            </a:r>
          </a:p>
          <a:p>
            <a:pPr algn="ctr"/>
            <a:r>
              <a:rPr lang="en-US" sz="2000" dirty="0">
                <a:solidFill>
                  <a:schemeClr val="bg1"/>
                </a:solidFill>
                <a:latin typeface="PermianSlabSerifTypeface" panose="02000000000000000000" pitchFamily="50" charset="0"/>
              </a:rPr>
              <a:t>firms that perform attest services.</a:t>
            </a:r>
          </a:p>
        </p:txBody>
      </p:sp>
      <p:sp>
        <p:nvSpPr>
          <p:cNvPr id="10" name="TextBox 9">
            <a:extLst>
              <a:ext uri="{FF2B5EF4-FFF2-40B4-BE49-F238E27FC236}">
                <a16:creationId xmlns:a16="http://schemas.microsoft.com/office/drawing/2014/main" id="{DE6A092F-90EE-2A9D-E7B7-4FBE9D220579}"/>
              </a:ext>
            </a:extLst>
          </p:cNvPr>
          <p:cNvSpPr txBox="1"/>
          <p:nvPr/>
        </p:nvSpPr>
        <p:spPr>
          <a:xfrm>
            <a:off x="182880" y="1981200"/>
            <a:ext cx="8382000" cy="1077218"/>
          </a:xfrm>
          <a:prstGeom prst="rect">
            <a:avLst/>
          </a:prstGeom>
          <a:noFill/>
          <a:ln>
            <a:noFill/>
          </a:ln>
        </p:spPr>
        <p:txBody>
          <a:bodyPr wrap="square" rtlCol="0">
            <a:spAutoFit/>
          </a:bodyPr>
          <a:lstStyle/>
          <a:p>
            <a:r>
              <a:rPr lang="en-US" sz="1600" dirty="0">
                <a:latin typeface="PermianSlabSerifTypeface" panose="02000000000000000000" pitchFamily="50" charset="0"/>
              </a:rPr>
              <a:t>Firms that perform attest services must attach documentation related to the most recently-accepted peer review on a subsequent screen:</a:t>
            </a:r>
          </a:p>
          <a:p>
            <a:pPr marL="342900" indent="-342900">
              <a:buFont typeface="+mj-lt"/>
              <a:buAutoNum type="arabicPeriod"/>
            </a:pPr>
            <a:r>
              <a:rPr lang="en-US" sz="1600" dirty="0">
                <a:latin typeface="PermianSlabSerifTypeface" panose="02000000000000000000" pitchFamily="50" charset="0"/>
              </a:rPr>
              <a:t>Peer Review Report</a:t>
            </a:r>
          </a:p>
          <a:p>
            <a:pPr marL="342900" indent="-342900">
              <a:buFont typeface="+mj-lt"/>
              <a:buAutoNum type="arabicPeriod"/>
            </a:pPr>
            <a:r>
              <a:rPr lang="en-US" sz="1600" dirty="0">
                <a:latin typeface="PermianSlabSerifTypeface" panose="02000000000000000000" pitchFamily="50" charset="0"/>
              </a:rPr>
              <a:t>Peer Review Acceptance letter</a:t>
            </a:r>
          </a:p>
        </p:txBody>
      </p:sp>
      <p:sp>
        <p:nvSpPr>
          <p:cNvPr id="12" name="TextBox 11">
            <a:extLst>
              <a:ext uri="{FF2B5EF4-FFF2-40B4-BE49-F238E27FC236}">
                <a16:creationId xmlns:a16="http://schemas.microsoft.com/office/drawing/2014/main" id="{D9F2FF02-BB98-C9CD-66DE-7C086F5543CD}"/>
              </a:ext>
            </a:extLst>
          </p:cNvPr>
          <p:cNvSpPr txBox="1"/>
          <p:nvPr/>
        </p:nvSpPr>
        <p:spPr>
          <a:xfrm>
            <a:off x="304800" y="3702173"/>
            <a:ext cx="3310128" cy="1323439"/>
          </a:xfrm>
          <a:prstGeom prst="rect">
            <a:avLst/>
          </a:prstGeom>
          <a:noFill/>
          <a:ln>
            <a:solidFill>
              <a:srgbClr val="EE3524"/>
            </a:solidFill>
          </a:ln>
        </p:spPr>
        <p:txBody>
          <a:bodyPr wrap="square">
            <a:spAutoFit/>
          </a:bodyPr>
          <a:lstStyle/>
          <a:p>
            <a:r>
              <a:rPr lang="en-US" sz="1600" dirty="0">
                <a:latin typeface="PermianSlabSerifTypeface" panose="02000000000000000000" pitchFamily="50" charset="0"/>
              </a:rPr>
              <a:t>If the firm has not yet undergone the first peer review, attach instead the Enrollment letter that lists the peer review due date.</a:t>
            </a:r>
          </a:p>
        </p:txBody>
      </p:sp>
      <p:sp>
        <p:nvSpPr>
          <p:cNvPr id="4" name="TextBox 3">
            <a:extLst>
              <a:ext uri="{FF2B5EF4-FFF2-40B4-BE49-F238E27FC236}">
                <a16:creationId xmlns:a16="http://schemas.microsoft.com/office/drawing/2014/main" id="{AC00D512-D71B-D642-F3AB-026087AB3E1C}"/>
              </a:ext>
            </a:extLst>
          </p:cNvPr>
          <p:cNvSpPr txBox="1"/>
          <p:nvPr/>
        </p:nvSpPr>
        <p:spPr>
          <a:xfrm>
            <a:off x="3855720" y="2819400"/>
            <a:ext cx="5105400" cy="3108543"/>
          </a:xfrm>
          <a:prstGeom prst="rect">
            <a:avLst/>
          </a:prstGeom>
          <a:solidFill>
            <a:srgbClr val="6E7073"/>
          </a:solidFill>
          <a:ln w="41275">
            <a:solidFill>
              <a:srgbClr val="EE3524"/>
            </a:solidFill>
          </a:ln>
        </p:spPr>
        <p:txBody>
          <a:bodyPr wrap="square">
            <a:spAutoFit/>
          </a:bodyPr>
          <a:lstStyle/>
          <a:p>
            <a:pPr algn="l"/>
            <a:r>
              <a:rPr lang="en-US" sz="1400" b="0" i="0" dirty="0">
                <a:solidFill>
                  <a:schemeClr val="bg1"/>
                </a:solidFill>
                <a:effectLst/>
                <a:latin typeface="PermianSlabSerifTypeface" panose="02000000000000000000" pitchFamily="50" charset="0"/>
              </a:rPr>
              <a:t>Attest Services are defined in T.C.A. §62-1-103 as follows:</a:t>
            </a:r>
          </a:p>
          <a:p>
            <a:pPr marL="285750" indent="-285750" algn="l">
              <a:buFont typeface="Arial" panose="020B0604020202020204" pitchFamily="34" charset="0"/>
              <a:buChar char="•"/>
            </a:pPr>
            <a:r>
              <a:rPr lang="en-US" sz="1400" dirty="0">
                <a:solidFill>
                  <a:schemeClr val="bg1"/>
                </a:solidFill>
                <a:latin typeface="PermianSlabSerifTypeface" panose="02000000000000000000" pitchFamily="50" charset="0"/>
              </a:rPr>
              <a:t>A</a:t>
            </a:r>
            <a:r>
              <a:rPr lang="en-US" sz="1400" b="0" i="0" u="none" strike="noStrike" dirty="0">
                <a:solidFill>
                  <a:schemeClr val="bg1"/>
                </a:solidFill>
                <a:effectLst/>
                <a:latin typeface="PermianSlabSerifTypeface" panose="02000000000000000000" pitchFamily="50" charset="0"/>
              </a:rPr>
              <a:t>ny audit or other engagement in accordance with the Statements on Auditing Standards (SAS)</a:t>
            </a:r>
          </a:p>
          <a:p>
            <a:pPr marL="285750" indent="-285750" algn="l">
              <a:buFont typeface="Arial" panose="020B0604020202020204" pitchFamily="34" charset="0"/>
              <a:buChar char="•"/>
            </a:pPr>
            <a:r>
              <a:rPr lang="en-US" sz="1400" dirty="0">
                <a:solidFill>
                  <a:schemeClr val="bg1"/>
                </a:solidFill>
                <a:latin typeface="PermianSlabSerifTypeface" panose="02000000000000000000" pitchFamily="50" charset="0"/>
              </a:rPr>
              <a:t>A</a:t>
            </a:r>
            <a:r>
              <a:rPr lang="en-US" sz="1400" b="0" i="0" u="none" strike="noStrike" dirty="0">
                <a:solidFill>
                  <a:schemeClr val="bg1"/>
                </a:solidFill>
                <a:effectLst/>
                <a:latin typeface="PermianSlabSerifTypeface" panose="02000000000000000000" pitchFamily="50" charset="0"/>
              </a:rPr>
              <a:t>ny review in accordance with the Statements on Standards for Accounting and Review Services (SSARS)</a:t>
            </a:r>
          </a:p>
          <a:p>
            <a:pPr marL="285750" indent="-285750" algn="l">
              <a:buFont typeface="Arial" panose="020B0604020202020204" pitchFamily="34" charset="0"/>
              <a:buChar char="•"/>
            </a:pPr>
            <a:r>
              <a:rPr lang="en-US" sz="1400" dirty="0">
                <a:solidFill>
                  <a:schemeClr val="bg1"/>
                </a:solidFill>
                <a:latin typeface="PermianSlabSerifTypeface" panose="02000000000000000000" pitchFamily="50" charset="0"/>
              </a:rPr>
              <a:t>E</a:t>
            </a:r>
            <a:r>
              <a:rPr lang="en-US" sz="1400" b="0" i="0" u="none" strike="noStrike" dirty="0">
                <a:solidFill>
                  <a:schemeClr val="bg1"/>
                </a:solidFill>
                <a:effectLst/>
                <a:latin typeface="PermianSlabSerifTypeface" panose="02000000000000000000" pitchFamily="50" charset="0"/>
              </a:rPr>
              <a:t>xamination in accordance with the Statements on Standards for Attestation Engagements (SSAE)</a:t>
            </a:r>
          </a:p>
          <a:p>
            <a:pPr marL="285750" indent="-285750" algn="l">
              <a:buFont typeface="Arial" panose="020B0604020202020204" pitchFamily="34" charset="0"/>
              <a:buChar char="•"/>
            </a:pPr>
            <a:r>
              <a:rPr lang="en-US" sz="1400" dirty="0">
                <a:solidFill>
                  <a:schemeClr val="bg1"/>
                </a:solidFill>
                <a:latin typeface="PermianSlabSerifTypeface" panose="02000000000000000000" pitchFamily="50" charset="0"/>
              </a:rPr>
              <a:t>T</a:t>
            </a:r>
            <a:r>
              <a:rPr lang="en-US" sz="1400" b="0" i="0" u="none" strike="noStrike" dirty="0">
                <a:solidFill>
                  <a:schemeClr val="bg1"/>
                </a:solidFill>
                <a:effectLst/>
                <a:latin typeface="PermianSlabSerifTypeface" panose="02000000000000000000" pitchFamily="50" charset="0"/>
              </a:rPr>
              <a:t>he issuance of any report, including compilation reports, prescribed by the SASs, the SSARSs or the SSAEs on any services to which those statements on standards apply, indicating that the service was performed in accordance with standards established by the American Institute of Certified Public Accountants (AICPA)</a:t>
            </a:r>
          </a:p>
        </p:txBody>
      </p:sp>
    </p:spTree>
    <p:extLst>
      <p:ext uri="{BB962C8B-B14F-4D97-AF65-F5344CB8AC3E}">
        <p14:creationId xmlns:p14="http://schemas.microsoft.com/office/powerpoint/2010/main" val="25151030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395C6-FC58-C077-5B1A-233288D5C700}"/>
              </a:ext>
            </a:extLst>
          </p:cNvPr>
          <p:cNvSpPr>
            <a:spLocks noGrp="1"/>
          </p:cNvSpPr>
          <p:nvPr>
            <p:ph type="title"/>
          </p:nvPr>
        </p:nvSpPr>
        <p:spPr/>
        <p:txBody>
          <a:bodyPr/>
          <a:lstStyle/>
          <a:p>
            <a:r>
              <a:rPr lang="en-US" dirty="0"/>
              <a:t>Questions</a:t>
            </a:r>
          </a:p>
        </p:txBody>
      </p:sp>
      <p:sp>
        <p:nvSpPr>
          <p:cNvPr id="14" name="TextBox 13">
            <a:extLst>
              <a:ext uri="{FF2B5EF4-FFF2-40B4-BE49-F238E27FC236}">
                <a16:creationId xmlns:a16="http://schemas.microsoft.com/office/drawing/2014/main" id="{22E465A3-FD01-8100-91F9-D09CD9FE74DB}"/>
              </a:ext>
            </a:extLst>
          </p:cNvPr>
          <p:cNvSpPr txBox="1"/>
          <p:nvPr/>
        </p:nvSpPr>
        <p:spPr>
          <a:xfrm>
            <a:off x="6096" y="1267594"/>
            <a:ext cx="9137904" cy="646331"/>
          </a:xfrm>
          <a:prstGeom prst="rect">
            <a:avLst/>
          </a:prstGeom>
          <a:noFill/>
        </p:spPr>
        <p:txBody>
          <a:bodyPr wrap="square">
            <a:spAutoFit/>
          </a:bodyPr>
          <a:lstStyle/>
          <a:p>
            <a:pPr algn="ctr"/>
            <a:r>
              <a:rPr lang="en-US" dirty="0">
                <a:latin typeface="PermianSlabSerifTypeface" panose="02000000000000000000" pitchFamily="50" charset="0"/>
              </a:rPr>
              <a:t>Answer questions related to firm ownership and employees.  </a:t>
            </a:r>
          </a:p>
          <a:p>
            <a:pPr algn="ctr"/>
            <a:r>
              <a:rPr lang="en-US" dirty="0">
                <a:latin typeface="PermianSlabSerifTypeface" panose="02000000000000000000" pitchFamily="50" charset="0"/>
              </a:rPr>
              <a:t>If the response won’t fit, upload the information on the File Attachment screen.</a:t>
            </a:r>
          </a:p>
        </p:txBody>
      </p:sp>
      <p:sp>
        <p:nvSpPr>
          <p:cNvPr id="3" name="TextBox 2">
            <a:extLst>
              <a:ext uri="{FF2B5EF4-FFF2-40B4-BE49-F238E27FC236}">
                <a16:creationId xmlns:a16="http://schemas.microsoft.com/office/drawing/2014/main" id="{EE47E0E3-6825-B4EE-CB66-CC989F6B7044}"/>
              </a:ext>
            </a:extLst>
          </p:cNvPr>
          <p:cNvSpPr txBox="1"/>
          <p:nvPr/>
        </p:nvSpPr>
        <p:spPr>
          <a:xfrm>
            <a:off x="0" y="2165517"/>
            <a:ext cx="9144000" cy="584775"/>
          </a:xfrm>
          <a:prstGeom prst="rect">
            <a:avLst/>
          </a:prstGeom>
          <a:solidFill>
            <a:srgbClr val="6E7073"/>
          </a:solidFill>
        </p:spPr>
        <p:txBody>
          <a:bodyPr wrap="square">
            <a:spAutoFit/>
          </a:bodyPr>
          <a:lstStyle/>
          <a:p>
            <a:pPr algn="ctr"/>
            <a:r>
              <a:rPr lang="en-US" sz="1600" dirty="0">
                <a:solidFill>
                  <a:schemeClr val="bg1"/>
                </a:solidFill>
                <a:latin typeface="PermianSlabSerifTypeface" panose="02000000000000000000" pitchFamily="50" charset="0"/>
              </a:rPr>
              <a:t>Firms must be owned in the majority by one or more individual CPAs.  Indicate the firm’s compliance with this requirement.</a:t>
            </a:r>
          </a:p>
        </p:txBody>
      </p:sp>
      <p:sp>
        <p:nvSpPr>
          <p:cNvPr id="4" name="TextBox 3">
            <a:extLst>
              <a:ext uri="{FF2B5EF4-FFF2-40B4-BE49-F238E27FC236}">
                <a16:creationId xmlns:a16="http://schemas.microsoft.com/office/drawing/2014/main" id="{255261AA-703A-D86A-D1B2-13DC37118856}"/>
              </a:ext>
            </a:extLst>
          </p:cNvPr>
          <p:cNvSpPr txBox="1"/>
          <p:nvPr/>
        </p:nvSpPr>
        <p:spPr>
          <a:xfrm>
            <a:off x="0" y="2856987"/>
            <a:ext cx="9144000" cy="584775"/>
          </a:xfrm>
          <a:prstGeom prst="rect">
            <a:avLst/>
          </a:prstGeom>
          <a:solidFill>
            <a:srgbClr val="EE3524"/>
          </a:solidFill>
        </p:spPr>
        <p:txBody>
          <a:bodyPr wrap="square">
            <a:spAutoFit/>
          </a:bodyPr>
          <a:lstStyle/>
          <a:p>
            <a:pPr algn="ctr"/>
            <a:r>
              <a:rPr lang="en-US" sz="1600" dirty="0">
                <a:solidFill>
                  <a:schemeClr val="bg1"/>
                </a:solidFill>
                <a:latin typeface="PermianSlabSerifTypeface" panose="02000000000000000000" pitchFamily="50" charset="0"/>
              </a:rPr>
              <a:t> Enter the name and license number for each CPA owner of this firm including the percentage of equity ownership and voting rights.</a:t>
            </a:r>
          </a:p>
        </p:txBody>
      </p:sp>
      <p:sp>
        <p:nvSpPr>
          <p:cNvPr id="6" name="TextBox 5">
            <a:extLst>
              <a:ext uri="{FF2B5EF4-FFF2-40B4-BE49-F238E27FC236}">
                <a16:creationId xmlns:a16="http://schemas.microsoft.com/office/drawing/2014/main" id="{FDDE4306-93B9-1B3D-E4EA-E0550F856170}"/>
              </a:ext>
            </a:extLst>
          </p:cNvPr>
          <p:cNvSpPr txBox="1"/>
          <p:nvPr/>
        </p:nvSpPr>
        <p:spPr>
          <a:xfrm>
            <a:off x="0" y="3556055"/>
            <a:ext cx="9144000" cy="338554"/>
          </a:xfrm>
          <a:prstGeom prst="rect">
            <a:avLst/>
          </a:prstGeom>
          <a:solidFill>
            <a:srgbClr val="6E7073"/>
          </a:solidFill>
        </p:spPr>
        <p:txBody>
          <a:bodyPr wrap="square">
            <a:spAutoFit/>
          </a:bodyPr>
          <a:lstStyle/>
          <a:p>
            <a:pPr algn="ctr"/>
            <a:r>
              <a:rPr lang="en-US" sz="1600" dirty="0">
                <a:solidFill>
                  <a:schemeClr val="bg1"/>
                </a:solidFill>
                <a:latin typeface="PermianSlabSerifTypeface" panose="02000000000000000000" pitchFamily="50" charset="0"/>
              </a:rPr>
              <a:t>List all CPA employes of the firm, if any (don’t include CPA owners).</a:t>
            </a:r>
          </a:p>
        </p:txBody>
      </p:sp>
      <p:sp>
        <p:nvSpPr>
          <p:cNvPr id="7" name="TextBox 6">
            <a:extLst>
              <a:ext uri="{FF2B5EF4-FFF2-40B4-BE49-F238E27FC236}">
                <a16:creationId xmlns:a16="http://schemas.microsoft.com/office/drawing/2014/main" id="{1B2D51A8-2495-9E2F-03BF-6B9906F0704C}"/>
              </a:ext>
            </a:extLst>
          </p:cNvPr>
          <p:cNvSpPr txBox="1"/>
          <p:nvPr/>
        </p:nvSpPr>
        <p:spPr>
          <a:xfrm>
            <a:off x="0" y="4054043"/>
            <a:ext cx="9144000" cy="338554"/>
          </a:xfrm>
          <a:prstGeom prst="rect">
            <a:avLst/>
          </a:prstGeom>
          <a:solidFill>
            <a:srgbClr val="EE3524"/>
          </a:solidFill>
        </p:spPr>
        <p:txBody>
          <a:bodyPr wrap="square">
            <a:spAutoFit/>
          </a:bodyPr>
          <a:lstStyle/>
          <a:p>
            <a:pPr algn="ctr"/>
            <a:r>
              <a:rPr lang="en-US" sz="1600" dirty="0">
                <a:solidFill>
                  <a:schemeClr val="bg1"/>
                </a:solidFill>
                <a:latin typeface="PermianSlabSerifTypeface" panose="02000000000000000000" pitchFamily="50" charset="0"/>
              </a:rPr>
              <a:t>List all non-CPA owners of the firm, if any.</a:t>
            </a:r>
          </a:p>
        </p:txBody>
      </p:sp>
      <p:sp>
        <p:nvSpPr>
          <p:cNvPr id="8" name="TextBox 7">
            <a:extLst>
              <a:ext uri="{FF2B5EF4-FFF2-40B4-BE49-F238E27FC236}">
                <a16:creationId xmlns:a16="http://schemas.microsoft.com/office/drawing/2014/main" id="{B01BC2C8-EDC9-E6CD-1666-0B7C4E40B939}"/>
              </a:ext>
            </a:extLst>
          </p:cNvPr>
          <p:cNvSpPr txBox="1"/>
          <p:nvPr/>
        </p:nvSpPr>
        <p:spPr>
          <a:xfrm>
            <a:off x="0" y="4552031"/>
            <a:ext cx="9144000" cy="584775"/>
          </a:xfrm>
          <a:prstGeom prst="rect">
            <a:avLst/>
          </a:prstGeom>
          <a:solidFill>
            <a:srgbClr val="6E7073"/>
          </a:solidFill>
        </p:spPr>
        <p:txBody>
          <a:bodyPr wrap="square">
            <a:spAutoFit/>
          </a:bodyPr>
          <a:lstStyle/>
          <a:p>
            <a:pPr algn="ctr"/>
            <a:r>
              <a:rPr lang="en-US" sz="1600" dirty="0">
                <a:solidFill>
                  <a:schemeClr val="bg1"/>
                </a:solidFill>
                <a:latin typeface="PermianSlabSerifTypeface" panose="02000000000000000000" pitchFamily="50" charset="0"/>
              </a:rPr>
              <a:t>List any other state or jurisdiction in which you have applied for, or been granted, a license as a CPA firm.</a:t>
            </a:r>
          </a:p>
        </p:txBody>
      </p:sp>
      <p:sp>
        <p:nvSpPr>
          <p:cNvPr id="9" name="TextBox 8">
            <a:extLst>
              <a:ext uri="{FF2B5EF4-FFF2-40B4-BE49-F238E27FC236}">
                <a16:creationId xmlns:a16="http://schemas.microsoft.com/office/drawing/2014/main" id="{8654EF41-BDE3-F115-D65A-05BF77C1223B}"/>
              </a:ext>
            </a:extLst>
          </p:cNvPr>
          <p:cNvSpPr txBox="1"/>
          <p:nvPr/>
        </p:nvSpPr>
        <p:spPr>
          <a:xfrm>
            <a:off x="0" y="5281307"/>
            <a:ext cx="9144000" cy="584775"/>
          </a:xfrm>
          <a:prstGeom prst="rect">
            <a:avLst/>
          </a:prstGeom>
          <a:solidFill>
            <a:srgbClr val="EE3524"/>
          </a:solidFill>
        </p:spPr>
        <p:txBody>
          <a:bodyPr wrap="square">
            <a:spAutoFit/>
          </a:bodyPr>
          <a:lstStyle/>
          <a:p>
            <a:pPr algn="ctr"/>
            <a:r>
              <a:rPr lang="en-US" sz="1600" dirty="0">
                <a:solidFill>
                  <a:schemeClr val="bg1"/>
                </a:solidFill>
                <a:latin typeface="PermianSlabSerifTypeface" panose="02000000000000000000" pitchFamily="50" charset="0"/>
              </a:rPr>
              <a:t>Enter the name and license number of each person responsible for supervising or providing attest services.</a:t>
            </a:r>
          </a:p>
        </p:txBody>
      </p:sp>
    </p:spTree>
    <p:extLst>
      <p:ext uri="{BB962C8B-B14F-4D97-AF65-F5344CB8AC3E}">
        <p14:creationId xmlns:p14="http://schemas.microsoft.com/office/powerpoint/2010/main" val="2604884016"/>
      </p:ext>
    </p:extLst>
  </p:cSld>
  <p:clrMapOvr>
    <a:masterClrMapping/>
  </p:clrMapOvr>
</p:sld>
</file>

<file path=ppt/theme/theme1.xml><?xml version="1.0" encoding="utf-8"?>
<a:theme xmlns:a="http://schemas.openxmlformats.org/drawingml/2006/main" name="PowerPoint B">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docMetadata/LabelInfo.xml><?xml version="1.0" encoding="utf-8"?>
<clbl:labelList xmlns:clbl="http://schemas.microsoft.com/office/2020/mipLabelMetadata">
  <clbl:label id="{f345bebf-0d71-4337-9281-24b941616c36}" enabled="0" method="" siteId="{f345bebf-0d71-4337-9281-24b941616c36}" removed="1"/>
</clbl:labelList>
</file>

<file path=docProps/app.xml><?xml version="1.0" encoding="utf-8"?>
<Properties xmlns="http://schemas.openxmlformats.org/officeDocument/2006/extended-properties" xmlns:vt="http://schemas.openxmlformats.org/officeDocument/2006/docPropsVTypes">
  <Template/>
  <TotalTime>805</TotalTime>
  <Words>991</Words>
  <Application>Microsoft Office PowerPoint</Application>
  <PresentationFormat>On-screen Show (4:3)</PresentationFormat>
  <Paragraphs>131</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Open Sans</vt:lpstr>
      <vt:lpstr>PermianSlabSerifTypeface</vt:lpstr>
      <vt:lpstr>PowerPoint B</vt:lpstr>
      <vt:lpstr>Accountancy Application Assistance</vt:lpstr>
      <vt:lpstr>Dates to Remember</vt:lpstr>
      <vt:lpstr>Where to Renew</vt:lpstr>
      <vt:lpstr>Application Introduction </vt:lpstr>
      <vt:lpstr>Name and Organizational Details</vt:lpstr>
      <vt:lpstr>Contact Information</vt:lpstr>
      <vt:lpstr>Application Questions</vt:lpstr>
      <vt:lpstr>Firm Attest Info</vt:lpstr>
      <vt:lpstr>Questions</vt:lpstr>
      <vt:lpstr>Related License Listing</vt:lpstr>
      <vt:lpstr>File Attachments</vt:lpstr>
      <vt:lpstr>Summary</vt:lpstr>
      <vt:lpstr>Payment</vt:lpstr>
      <vt:lpstr>Check your Email</vt:lpstr>
    </vt:vector>
  </TitlesOfParts>
  <Company>State of Tennessee: Finance &amp;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Wehlage</dc:creator>
  <cp:lastModifiedBy>Lauren Cook</cp:lastModifiedBy>
  <cp:revision>18</cp:revision>
  <dcterms:created xsi:type="dcterms:W3CDTF">2015-04-23T14:05:11Z</dcterms:created>
  <dcterms:modified xsi:type="dcterms:W3CDTF">2026-06-10T15:14:43Z</dcterms:modified>
</cp:coreProperties>
</file>